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77" r:id="rId10"/>
    <p:sldId id="278" r:id="rId11"/>
    <p:sldId id="279" r:id="rId12"/>
    <p:sldId id="265" r:id="rId13"/>
    <p:sldId id="264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9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56C-0F9A-412C-94A7-697527879FB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C94-FA34-45D4-BA72-1E4508659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92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56C-0F9A-412C-94A7-697527879FB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C94-FA34-45D4-BA72-1E4508659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2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56C-0F9A-412C-94A7-697527879FB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C94-FA34-45D4-BA72-1E4508659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51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56C-0F9A-412C-94A7-697527879FB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C94-FA34-45D4-BA72-1E4508659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0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56C-0F9A-412C-94A7-697527879FB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C94-FA34-45D4-BA72-1E4508659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4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56C-0F9A-412C-94A7-697527879FB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C94-FA34-45D4-BA72-1E4508659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6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56C-0F9A-412C-94A7-697527879FB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C94-FA34-45D4-BA72-1E4508659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7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56C-0F9A-412C-94A7-697527879FB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C94-FA34-45D4-BA72-1E4508659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07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56C-0F9A-412C-94A7-697527879FB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C94-FA34-45D4-BA72-1E4508659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12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56C-0F9A-412C-94A7-697527879FB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C94-FA34-45D4-BA72-1E4508659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53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C56C-0F9A-412C-94A7-697527879FB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C94-FA34-45D4-BA72-1E4508659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93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0070C0">
                <a:alpha val="75000"/>
              </a:srgbClr>
            </a:gs>
            <a:gs pos="72000">
              <a:schemeClr val="accent6">
                <a:lumMod val="100000"/>
                <a:alpha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7C56C-0F9A-412C-94A7-697527879FB4}" type="datetimeFigureOut">
              <a:rPr lang="en-IN" smtClean="0"/>
              <a:t>12-08-2020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0AC94-FA34-45D4-BA72-1E4508659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64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490952"/>
            <a:ext cx="12192000" cy="36704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2187243" y="2086652"/>
            <a:ext cx="7817513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dirty="0">
                <a:latin typeface="Adobe Garamond Pro Bold" panose="02020702060506020403" pitchFamily="18" charset="0"/>
              </a:rPr>
              <a:t>D</a:t>
            </a:r>
            <a:r>
              <a:rPr lang="en-IN" sz="2000" dirty="0">
                <a:latin typeface="Adobe Garamond Pro Bold" panose="02020702060506020403" pitchFamily="18" charset="0"/>
              </a:rPr>
              <a:t>ETERMINING THE</a:t>
            </a:r>
            <a:r>
              <a:rPr lang="en-IN" sz="2800" dirty="0">
                <a:latin typeface="Adobe Garamond Pro Bold" panose="02020702060506020403" pitchFamily="18" charset="0"/>
              </a:rPr>
              <a:t> F</a:t>
            </a:r>
            <a:r>
              <a:rPr lang="en-IN" sz="2000" dirty="0">
                <a:latin typeface="Adobe Garamond Pro Bold" panose="02020702060506020403" pitchFamily="18" charset="0"/>
              </a:rPr>
              <a:t>ACTORS</a:t>
            </a:r>
            <a:r>
              <a:rPr lang="en-IN" sz="2800" dirty="0">
                <a:latin typeface="Adobe Garamond Pro Bold" panose="02020702060506020403" pitchFamily="18" charset="0"/>
              </a:rPr>
              <a:t> </a:t>
            </a:r>
            <a:r>
              <a:rPr lang="en-IN" sz="2000" dirty="0">
                <a:latin typeface="Adobe Garamond Pro Bold" panose="02020702060506020403" pitchFamily="18" charset="0"/>
              </a:rPr>
              <a:t>THAT</a:t>
            </a:r>
            <a:r>
              <a:rPr lang="en-IN" sz="2800" dirty="0">
                <a:latin typeface="Adobe Garamond Pro Bold" panose="02020702060506020403" pitchFamily="18" charset="0"/>
              </a:rPr>
              <a:t> A</a:t>
            </a:r>
            <a:r>
              <a:rPr lang="en-IN" sz="2000" dirty="0">
                <a:latin typeface="Adobe Garamond Pro Bold" panose="02020702060506020403" pitchFamily="18" charset="0"/>
              </a:rPr>
              <a:t>FFECT</a:t>
            </a:r>
            <a:r>
              <a:rPr lang="en-IN" sz="2800" dirty="0">
                <a:latin typeface="Adobe Garamond Pro Bold" panose="02020702060506020403" pitchFamily="18" charset="0"/>
              </a:rPr>
              <a:t> </a:t>
            </a:r>
            <a:r>
              <a:rPr lang="en-IN" sz="2000" dirty="0">
                <a:latin typeface="Adobe Garamond Pro Bold" panose="02020702060506020403" pitchFamily="18" charset="0"/>
              </a:rPr>
              <a:t>THE</a:t>
            </a:r>
            <a:r>
              <a:rPr lang="en-IN" sz="2800" dirty="0">
                <a:latin typeface="Adobe Garamond Pro Bold" panose="02020702060506020403" pitchFamily="18" charset="0"/>
              </a:rPr>
              <a:t> I</a:t>
            </a:r>
            <a:r>
              <a:rPr lang="en-IN" sz="2000" dirty="0">
                <a:latin typeface="Adobe Garamond Pro Bold" panose="02020702060506020403" pitchFamily="18" charset="0"/>
              </a:rPr>
              <a:t>NFANT</a:t>
            </a:r>
            <a:r>
              <a:rPr lang="en-IN" sz="2800" dirty="0">
                <a:latin typeface="Adobe Garamond Pro Bold" panose="02020702060506020403" pitchFamily="18" charset="0"/>
              </a:rPr>
              <a:t> M</a:t>
            </a:r>
            <a:r>
              <a:rPr lang="en-IN" sz="2000" dirty="0">
                <a:latin typeface="Adobe Garamond Pro Bold" panose="02020702060506020403" pitchFamily="18" charset="0"/>
              </a:rPr>
              <a:t>ORTALITY</a:t>
            </a:r>
            <a:r>
              <a:rPr lang="en-IN" sz="2800" dirty="0">
                <a:latin typeface="Adobe Garamond Pro Bold" panose="02020702060506020403" pitchFamily="18" charset="0"/>
              </a:rPr>
              <a:t> </a:t>
            </a:r>
            <a:r>
              <a:rPr lang="en-IN" sz="2000" dirty="0">
                <a:latin typeface="Adobe Garamond Pro Bold" panose="02020702060506020403" pitchFamily="18" charset="0"/>
              </a:rPr>
              <a:t>AND</a:t>
            </a:r>
            <a:r>
              <a:rPr lang="en-IN" sz="2800" dirty="0">
                <a:latin typeface="Adobe Garamond Pro Bold" panose="02020702060506020403" pitchFamily="18" charset="0"/>
              </a:rPr>
              <a:t> F</a:t>
            </a:r>
            <a:r>
              <a:rPr lang="en-IN" sz="2000" dirty="0">
                <a:latin typeface="Adobe Garamond Pro Bold" panose="02020702060506020403" pitchFamily="18" charset="0"/>
              </a:rPr>
              <a:t>ERTILITY </a:t>
            </a:r>
            <a:r>
              <a:rPr lang="en-IN" sz="2800" dirty="0">
                <a:latin typeface="Adobe Garamond Pro Bold" panose="02020702060506020403" pitchFamily="18" charset="0"/>
              </a:rPr>
              <a:t>R</a:t>
            </a:r>
            <a:r>
              <a:rPr lang="en-IN" sz="2000" dirty="0">
                <a:latin typeface="Adobe Garamond Pro Bold" panose="02020702060506020403" pitchFamily="18" charset="0"/>
              </a:rPr>
              <a:t>ATE</a:t>
            </a:r>
            <a:r>
              <a:rPr lang="en-IN" sz="2800" dirty="0">
                <a:latin typeface="Adobe Garamond Pro Bold" panose="02020702060506020403" pitchFamily="18" charset="0"/>
              </a:rPr>
              <a:t> </a:t>
            </a:r>
            <a:r>
              <a:rPr lang="en-IN" sz="2000" dirty="0">
                <a:latin typeface="Adobe Garamond Pro Bold" panose="02020702060506020403" pitchFamily="18" charset="0"/>
              </a:rPr>
              <a:t>IN</a:t>
            </a:r>
            <a:r>
              <a:rPr lang="en-IN" sz="2800" dirty="0">
                <a:latin typeface="Adobe Garamond Pro Bold" panose="02020702060506020403" pitchFamily="18" charset="0"/>
              </a:rPr>
              <a:t> I</a:t>
            </a:r>
            <a:r>
              <a:rPr lang="en-IN" sz="2000" dirty="0">
                <a:latin typeface="Adobe Garamond Pro Bold" panose="02020702060506020403" pitchFamily="18" charset="0"/>
              </a:rPr>
              <a:t>NDIAN</a:t>
            </a:r>
            <a:r>
              <a:rPr lang="en-IN" sz="2800" dirty="0">
                <a:latin typeface="Adobe Garamond Pro Bold" panose="02020702060506020403" pitchFamily="18" charset="0"/>
              </a:rPr>
              <a:t> S</a:t>
            </a:r>
            <a:r>
              <a:rPr lang="en-IN" sz="2000" dirty="0">
                <a:latin typeface="Adobe Garamond Pro Bold" panose="02020702060506020403" pitchFamily="18" charset="0"/>
              </a:rPr>
              <a:t>TATES</a:t>
            </a:r>
            <a:r>
              <a:rPr lang="en-IN" sz="2800" dirty="0">
                <a:latin typeface="Adobe Garamond Pro Bold" panose="02020702060506020403" pitchFamily="18" charset="0"/>
              </a:rPr>
              <a:t> </a:t>
            </a:r>
            <a:r>
              <a:rPr lang="en-IN" sz="2000" dirty="0">
                <a:latin typeface="Adobe Garamond Pro Bold" panose="02020702060506020403" pitchFamily="18" charset="0"/>
              </a:rPr>
              <a:t>USING</a:t>
            </a:r>
            <a:r>
              <a:rPr lang="en-IN" sz="2800" dirty="0">
                <a:latin typeface="Adobe Garamond Pro Bold" panose="02020702060506020403" pitchFamily="18" charset="0"/>
              </a:rPr>
              <a:t> </a:t>
            </a:r>
            <a:r>
              <a:rPr lang="en-IN" sz="2800" dirty="0" smtClean="0">
                <a:latin typeface="Adobe Garamond Pro Bold" panose="02020702060506020403" pitchFamily="18" charset="0"/>
              </a:rPr>
              <a:t>A</a:t>
            </a:r>
            <a:r>
              <a:rPr lang="en-IN" sz="2000" dirty="0" smtClean="0">
                <a:latin typeface="Adobe Garamond Pro Bold" panose="02020702060506020403" pitchFamily="18" charset="0"/>
              </a:rPr>
              <a:t>NALYTICS</a:t>
            </a:r>
          </a:p>
          <a:p>
            <a:pPr algn="ctr">
              <a:lnSpc>
                <a:spcPct val="150000"/>
              </a:lnSpc>
            </a:pPr>
            <a:endParaRPr lang="en-IN" sz="2800" dirty="0" smtClean="0">
              <a:latin typeface="Adobe Garamond Pro Bold" panose="02020702060506020403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IN" sz="1900" dirty="0" smtClean="0">
                <a:latin typeface="Adobe Garamond Pro Bold" panose="02020702060506020403" pitchFamily="18" charset="0"/>
              </a:rPr>
              <a:t>- MEENU JOMI</a:t>
            </a:r>
            <a:endParaRPr lang="en-US" sz="1900" dirty="0" smtClean="0">
              <a:latin typeface="Adobe Garamond Pro Bold" panose="020207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0" y="6384794"/>
            <a:ext cx="12192000" cy="494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900" dirty="0">
                <a:latin typeface="Adobe Garamond Pro Bold" panose="02020702060506020403" pitchFamily="18" charset="0"/>
              </a:rPr>
              <a:t>MASTER OF SCIENCE IN DATA </a:t>
            </a:r>
            <a:r>
              <a:rPr lang="en-IN" sz="1900" dirty="0" smtClean="0">
                <a:latin typeface="Adobe Garamond Pro Bold" panose="02020702060506020403" pitchFamily="18" charset="0"/>
              </a:rPr>
              <a:t>SCIENCE   |   LIVERPOOL </a:t>
            </a:r>
            <a:r>
              <a:rPr lang="en-IN" sz="1900" dirty="0">
                <a:latin typeface="Adobe Garamond Pro Bold" panose="02020702060506020403" pitchFamily="18" charset="0"/>
              </a:rPr>
              <a:t>JOHN MOORES UNIVERSITY (</a:t>
            </a:r>
            <a:r>
              <a:rPr lang="en-IN" sz="1900" dirty="0" smtClean="0">
                <a:latin typeface="Adobe Garamond Pro Bold" panose="02020702060506020403" pitchFamily="18" charset="0"/>
              </a:rPr>
              <a:t>LJMU)   |   JULY </a:t>
            </a:r>
            <a:r>
              <a:rPr lang="en-IN" sz="1900" dirty="0">
                <a:latin typeface="Adobe Garamond Pro Bold" panose="02020702060506020403" pitchFamily="18" charset="0"/>
              </a:rPr>
              <a:t>2020</a:t>
            </a:r>
            <a:endParaRPr lang="en-IN" sz="1900" dirty="0" smtClean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3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5910"/>
            <a:ext cx="12192000" cy="574570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2455259"/>
            <a:ext cx="7831697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Literacy has increased among the women in the age group 20-39 in 2011 as compared to 2001.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Adobe Garamond Pro Bold" panose="02020702060506020403" pitchFamily="18" charset="0"/>
              </a:rPr>
              <a:t>There is an increase in the number of unmarried women who have attended secondary school in rural </a:t>
            </a:r>
            <a:r>
              <a:rPr lang="en-IN" sz="1900" dirty="0" smtClean="0">
                <a:latin typeface="Adobe Garamond Pro Bold" panose="02020702060506020403" pitchFamily="18" charset="0"/>
              </a:rPr>
              <a:t>areas, </a:t>
            </a:r>
            <a:r>
              <a:rPr lang="en-IN" sz="1900" dirty="0">
                <a:latin typeface="Adobe Garamond Pro Bold" panose="02020702060506020403" pitchFamily="18" charset="0"/>
              </a:rPr>
              <a:t>whereas in urban areas </a:t>
            </a:r>
            <a:r>
              <a:rPr lang="en-IN" sz="1900" dirty="0" smtClean="0">
                <a:latin typeface="Adobe Garamond Pro Bold" panose="02020702060506020403" pitchFamily="18" charset="0"/>
              </a:rPr>
              <a:t>the graduates have increased  in 2011 as compared to 2001.</a:t>
            </a:r>
            <a:endParaRPr lang="en-IN" sz="1900" dirty="0">
              <a:latin typeface="Adobe Garamond Pro Bold" panose="020207020605060204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Number of female births are highest in Himachal Pradesh and number of male births are highest in Mizoram.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850280"/>
            <a:ext cx="7229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RESULTS (cont.…)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929" y="2393398"/>
            <a:ext cx="3619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5910"/>
            <a:ext cx="12192000" cy="574570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850280"/>
            <a:ext cx="7229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RESULTS (cont.…)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1463" y="1732354"/>
            <a:ext cx="6703281" cy="4916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Adobe Garamond Pro Bold" panose="02020702060506020403" pitchFamily="18" charset="0"/>
              </a:rPr>
              <a:t>Most of the women belong to Uttar Pradesh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Adobe Garamond Pro Bold" panose="02020702060506020403" pitchFamily="18" charset="0"/>
              </a:rPr>
              <a:t>Illiteracy </a:t>
            </a:r>
            <a:r>
              <a:rPr lang="en-US" sz="1900" dirty="0">
                <a:latin typeface="Adobe Garamond Pro Bold" panose="02020702060506020403" pitchFamily="18" charset="0"/>
              </a:rPr>
              <a:t>was the highest in 2001. By 2011 the number of literate women have increased and taken over the illiterate women.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Most </a:t>
            </a:r>
            <a:r>
              <a:rPr lang="en-IN" sz="1900" dirty="0">
                <a:latin typeface="Adobe Garamond Pro Bold" panose="02020702060506020403" pitchFamily="18" charset="0"/>
              </a:rPr>
              <a:t>births happens in Uttar Pradesh, Meghalaya, Jammu and Kashmir, Madhya Pradesh, Rajasthan, Nagaland and Bihar.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The lowest child births are </a:t>
            </a:r>
            <a:r>
              <a:rPr lang="en-IN" sz="1900" dirty="0">
                <a:latin typeface="Adobe Garamond Pro Bold" panose="02020702060506020403" pitchFamily="18" charset="0"/>
              </a:rPr>
              <a:t>in </a:t>
            </a:r>
            <a:r>
              <a:rPr lang="en-IN" sz="1900" dirty="0" smtClean="0">
                <a:latin typeface="Adobe Garamond Pro Bold" panose="02020702060506020403" pitchFamily="18" charset="0"/>
              </a:rPr>
              <a:t>Puducherry, Kerala and Lakshadweep.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There are married women with one child in the age group less than 15.</a:t>
            </a:r>
          </a:p>
          <a:p>
            <a:pPr>
              <a:lnSpc>
                <a:spcPct val="150000"/>
              </a:lnSpc>
            </a:pPr>
            <a:endParaRPr lang="en-IN" sz="1900" dirty="0" smtClean="0">
              <a:latin typeface="Adobe Garamond Pro Bold" panose="02020702060506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304" y="2277127"/>
            <a:ext cx="48482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5910"/>
            <a:ext cx="12192000" cy="574570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1628803"/>
            <a:ext cx="722941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dobe Garamond Pro Bold" panose="02020702060506020403" pitchFamily="18" charset="0"/>
              </a:rPr>
              <a:t>The reasons for existing infant mortality is that more women are in the rural areas and the programs designed for educating women are usually found in urban areas.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dobe Garamond Pro Bold" panose="02020702060506020403" pitchFamily="18" charset="0"/>
              </a:rPr>
              <a:t>Many women under the age of 18 are married and have children, even when the laws do not allow them.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dobe Garamond Pro Bold" panose="02020702060506020403" pitchFamily="18" charset="0"/>
              </a:rPr>
              <a:t>Education level has increased in the ages 20-35. </a:t>
            </a:r>
            <a:r>
              <a:rPr lang="en-IN" smtClean="0">
                <a:latin typeface="Adobe Garamond Pro Bold" panose="02020702060506020403" pitchFamily="18" charset="0"/>
              </a:rPr>
              <a:t>This </a:t>
            </a:r>
            <a:r>
              <a:rPr lang="en-IN" dirty="0" smtClean="0">
                <a:latin typeface="Adobe Garamond Pro Bold" panose="02020702060506020403" pitchFamily="18" charset="0"/>
              </a:rPr>
              <a:t>helps to spread proper knowledge </a:t>
            </a:r>
            <a:r>
              <a:rPr lang="en-IN" dirty="0">
                <a:latin typeface="Adobe Garamond Pro Bold" panose="02020702060506020403" pitchFamily="18" charset="0"/>
              </a:rPr>
              <a:t>about contraceptives and infant </a:t>
            </a:r>
            <a:r>
              <a:rPr lang="en-IN" dirty="0" smtClean="0">
                <a:latin typeface="Adobe Garamond Pro Bold" panose="02020702060506020403" pitchFamily="18" charset="0"/>
              </a:rPr>
              <a:t>health. This will help reduce the fertility rate.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dobe Garamond Pro Bold" panose="02020702060506020403" pitchFamily="18" charset="0"/>
              </a:rPr>
              <a:t>The availability of hospitals and health facilities are mainly found in urban areas. This will deprive the women with pregnancy complications in the rural areas. </a:t>
            </a:r>
            <a:endParaRPr lang="en-US" dirty="0" smtClean="0">
              <a:latin typeface="Adobe Garamond Pro Bold" panose="020207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850280"/>
            <a:ext cx="7229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DISCUSSION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96423"/>
              </p:ext>
            </p:extLst>
          </p:nvPr>
        </p:nvGraphicFramePr>
        <p:xfrm>
          <a:off x="7602605" y="1752903"/>
          <a:ext cx="4431913" cy="4095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0953"/>
                <a:gridCol w="2900960"/>
              </a:tblGrid>
              <a:tr h="2559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Present  Age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Total children ever born (Persons)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</a:tr>
              <a:tr h="2559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Less than 15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1160122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</a:tr>
              <a:tr h="2559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15-19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12532638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</a:tr>
              <a:tr h="2559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20-24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106442170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</a:tr>
              <a:tr h="2559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25-29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222772292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</a:tr>
              <a:tr h="2559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30-34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272817414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</a:tr>
              <a:tr h="2559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35-39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289093006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</a:tr>
              <a:tr h="2559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40-44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235290198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</a:tr>
              <a:tr h="2559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45-49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216769776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</a:tr>
              <a:tr h="2559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50-54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165020992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</a:tr>
              <a:tr h="2559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55-59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147637834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</a:tr>
              <a:tr h="2559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60-64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144884016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</a:tr>
              <a:tr h="2559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65-69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110118518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</a:tr>
              <a:tr h="2559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70-74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72792580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</a:tr>
              <a:tr h="2559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75-79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33253884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</a:tr>
              <a:tr h="25596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80+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38714632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0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5910"/>
            <a:ext cx="12192000" cy="574570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1834207"/>
            <a:ext cx="77796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dobe Garamond Pro Bold" panose="02020702060506020403" pitchFamily="18" charset="0"/>
              </a:rPr>
              <a:t>There need to be more programs educating the rural women about pregnancy.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dobe Garamond Pro Bold" panose="02020702060506020403" pitchFamily="18" charset="0"/>
              </a:rPr>
              <a:t> Women below the age of 18 should not be married or have children as that will create pregnancy complications.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dobe Garamond Pro Bold" panose="02020702060506020403" pitchFamily="18" charset="0"/>
              </a:rPr>
              <a:t>Education for women must be made compulsory and proper checks need to be done to make sure child marriage does not happen.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dobe Garamond Pro Bold" panose="02020702060506020403" pitchFamily="18" charset="0"/>
              </a:rPr>
              <a:t>Women need to be educated about the risk of having too many children and should be educated about contraceptives when they attend schools.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dobe Garamond Pro Bold" panose="02020702060506020403" pitchFamily="18" charset="0"/>
              </a:rPr>
              <a:t>The census is conducted once in 10 years. This is not sufficient. It must be done more </a:t>
            </a:r>
            <a:r>
              <a:rPr lang="en-IN" dirty="0" smtClean="0">
                <a:latin typeface="Adobe Garamond Pro Bold" panose="02020702060506020403" pitchFamily="18" charset="0"/>
              </a:rPr>
              <a:t>often. </a:t>
            </a:r>
            <a:r>
              <a:rPr lang="en-US" dirty="0" smtClean="0">
                <a:latin typeface="Adobe Garamond Pro Bold" panose="02020702060506020403" pitchFamily="18" charset="0"/>
              </a:rPr>
              <a:t>Since the census is taken every 10 years this study can be continued in 2021.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850280"/>
            <a:ext cx="7229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CONCLUSION AND FUTURE WORKS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pic>
        <p:nvPicPr>
          <p:cNvPr id="5124" name="Picture 4" descr="https://allthatmmastuff.weebly.com/uploads/1/6/5/4/16548884/13668213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275" y="2215124"/>
            <a:ext cx="343852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2481293" y="3034043"/>
            <a:ext cx="7229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THANK YOU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5910"/>
            <a:ext cx="12192000" cy="574570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2259212"/>
            <a:ext cx="7986244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Adobe Garamond Pro Bold" panose="02020702060506020403" pitchFamily="18" charset="0"/>
              </a:rPr>
              <a:t>Infant mortality is one among the top ten reasons for death rates in India.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Adobe Garamond Pro Bold" panose="02020702060506020403" pitchFamily="18" charset="0"/>
              </a:rPr>
              <a:t>It is different among different states.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Adobe Garamond Pro Bold" panose="02020702060506020403" pitchFamily="18" charset="0"/>
              </a:rPr>
              <a:t>Many cases of female infanticides does occur in India.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Adobe Garamond Pro Bold" panose="02020702060506020403" pitchFamily="18" charset="0"/>
              </a:rPr>
              <a:t>In the research, EDA and machine learning is used to find these factors.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Adobe Garamond Pro Bold" panose="02020702060506020403" pitchFamily="18" charset="0"/>
              </a:rPr>
              <a:t>It is done at national and state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Adobe Garamond Pro Bold" panose="02020702060506020403" pitchFamily="18" charset="0"/>
              </a:rPr>
              <a:t>Many factors like present age, rural/urban, educational level, religion, economic activity, etc. are taken into consideration.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850280"/>
            <a:ext cx="7229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INTRODUCTION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905" y="2220009"/>
            <a:ext cx="3456099" cy="316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5910"/>
            <a:ext cx="12192000" cy="574570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2259212"/>
            <a:ext cx="7986244" cy="40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There are many researches done in infant mortality rates. But they usually include just a few factors. They included: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900" dirty="0" smtClean="0">
                <a:latin typeface="Adobe Garamond Pro Bold" panose="02020702060506020403" pitchFamily="18" charset="0"/>
              </a:rPr>
              <a:t>The location of birth is found to be a main  factor.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900" dirty="0" smtClean="0">
                <a:latin typeface="Adobe Garamond Pro Bold" panose="02020702060506020403" pitchFamily="18" charset="0"/>
              </a:rPr>
              <a:t>Timing of initiation of  breast feeding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900" dirty="0" smtClean="0">
                <a:latin typeface="Adobe Garamond Pro Bold" panose="02020702060506020403" pitchFamily="18" charset="0"/>
              </a:rPr>
              <a:t>Financial background of the mother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900" dirty="0" smtClean="0">
                <a:latin typeface="Adobe Garamond Pro Bold" panose="02020702060506020403" pitchFamily="18" charset="0"/>
              </a:rPr>
              <a:t>Availability of  hospital facilities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There is an urgent requirement to get an up to date data on district level.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sz="1900" dirty="0" smtClean="0">
              <a:latin typeface="Adobe Garamond Pro Bold" panose="020207020605060204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900" dirty="0" smtClean="0">
              <a:latin typeface="Adobe Garamond Pro Bold" panose="020207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850280"/>
            <a:ext cx="7229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BACKGROUND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pic>
        <p:nvPicPr>
          <p:cNvPr id="2050" name="Picture 2" descr="Im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" t="13929" r="50659" b="3290"/>
          <a:stretch/>
        </p:blipFill>
        <p:spPr bwMode="auto">
          <a:xfrm>
            <a:off x="9117015" y="1530329"/>
            <a:ext cx="2690192" cy="377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60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5910"/>
            <a:ext cx="12192000" cy="574570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1502688"/>
            <a:ext cx="6745765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There are very few researches done on infant mortality in India.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Adobe Garamond Pro Bold" panose="02020702060506020403" pitchFamily="18" charset="0"/>
              </a:rPr>
              <a:t>Female education from </a:t>
            </a:r>
            <a:r>
              <a:rPr lang="en-US" sz="1900" smtClean="0">
                <a:latin typeface="Adobe Garamond Pro Bold" panose="02020702060506020403" pitchFamily="18" charset="0"/>
              </a:rPr>
              <a:t>1</a:t>
            </a:r>
            <a:r>
              <a:rPr lang="en-US" sz="1900" baseline="30000" smtClean="0">
                <a:latin typeface="Adobe Garamond Pro Bold" panose="02020702060506020403" pitchFamily="18" charset="0"/>
              </a:rPr>
              <a:t>st</a:t>
            </a:r>
            <a:r>
              <a:rPr lang="en-US" sz="1900" smtClean="0">
                <a:latin typeface="Adobe Garamond Pro Bold" panose="02020702060506020403" pitchFamily="18" charset="0"/>
              </a:rPr>
              <a:t> </a:t>
            </a:r>
            <a:r>
              <a:rPr lang="en-US" sz="1900" smtClean="0">
                <a:latin typeface="Adobe Garamond Pro Bold" panose="02020702060506020403" pitchFamily="18" charset="0"/>
              </a:rPr>
              <a:t>grade </a:t>
            </a:r>
            <a:r>
              <a:rPr lang="en-US" sz="1900" dirty="0" smtClean="0">
                <a:latin typeface="Adobe Garamond Pro Bold" panose="02020702060506020403" pitchFamily="18" charset="0"/>
              </a:rPr>
              <a:t>to 5</a:t>
            </a:r>
            <a:r>
              <a:rPr lang="en-US" sz="1900" baseline="30000" dirty="0" smtClean="0">
                <a:latin typeface="Adobe Garamond Pro Bold" panose="02020702060506020403" pitchFamily="18" charset="0"/>
              </a:rPr>
              <a:t>th</a:t>
            </a:r>
            <a:r>
              <a:rPr lang="en-US" sz="1900" dirty="0" smtClean="0">
                <a:latin typeface="Adobe Garamond Pro Bold" panose="02020702060506020403" pitchFamily="18" charset="0"/>
              </a:rPr>
              <a:t> grade and male education from 3</a:t>
            </a:r>
            <a:r>
              <a:rPr lang="en-US" sz="1900" baseline="30000" dirty="0" smtClean="0">
                <a:latin typeface="Adobe Garamond Pro Bold" panose="02020702060506020403" pitchFamily="18" charset="0"/>
              </a:rPr>
              <a:t>rd</a:t>
            </a:r>
            <a:r>
              <a:rPr lang="en-US" sz="1900" dirty="0" smtClean="0">
                <a:latin typeface="Adobe Garamond Pro Bold" panose="02020702060506020403" pitchFamily="18" charset="0"/>
              </a:rPr>
              <a:t> grade to 7</a:t>
            </a:r>
            <a:r>
              <a:rPr lang="en-US" sz="1900" baseline="30000" dirty="0" smtClean="0">
                <a:latin typeface="Adobe Garamond Pro Bold" panose="02020702060506020403" pitchFamily="18" charset="0"/>
              </a:rPr>
              <a:t>th</a:t>
            </a:r>
            <a:r>
              <a:rPr lang="en-US" sz="1900" dirty="0" smtClean="0">
                <a:latin typeface="Adobe Garamond Pro Bold" panose="02020702060506020403" pitchFamily="18" charset="0"/>
              </a:rPr>
              <a:t> grade has proven to reduce infant mortality in the world.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Adobe Garamond Pro Bold" panose="02020702060506020403" pitchFamily="18" charset="0"/>
              </a:rPr>
              <a:t>In a case study in Russia, </a:t>
            </a:r>
            <a:r>
              <a:rPr lang="en-IN" sz="1900" dirty="0">
                <a:latin typeface="Adobe Garamond Pro Bold" panose="02020702060506020403" pitchFamily="18" charset="0"/>
              </a:rPr>
              <a:t>socioeconomic conditions, </a:t>
            </a:r>
            <a:r>
              <a:rPr lang="en-IN" sz="1900" dirty="0" smtClean="0">
                <a:latin typeface="Adobe Garamond Pro Bold" panose="02020702060506020403" pitchFamily="18" charset="0"/>
              </a:rPr>
              <a:t>health </a:t>
            </a:r>
            <a:r>
              <a:rPr lang="en-IN" sz="1900" dirty="0">
                <a:latin typeface="Adobe Garamond Pro Bold" panose="02020702060506020403" pitchFamily="18" charset="0"/>
              </a:rPr>
              <a:t>issues of the mother, pregnancy complication, </a:t>
            </a:r>
            <a:r>
              <a:rPr lang="en-IN" sz="1900" dirty="0" smtClean="0">
                <a:latin typeface="Adobe Garamond Pro Bold" panose="02020702060506020403" pitchFamily="18" charset="0"/>
              </a:rPr>
              <a:t>abortion and </a:t>
            </a:r>
            <a:r>
              <a:rPr lang="en-IN" sz="1900" dirty="0">
                <a:latin typeface="Adobe Garamond Pro Bold" panose="02020702060506020403" pitchFamily="18" charset="0"/>
              </a:rPr>
              <a:t>health </a:t>
            </a:r>
            <a:r>
              <a:rPr lang="en-IN" sz="1900" dirty="0" smtClean="0">
                <a:latin typeface="Adobe Garamond Pro Bold" panose="02020702060506020403" pitchFamily="18" charset="0"/>
              </a:rPr>
              <a:t>infrastructure are the important factors.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In a study done </a:t>
            </a:r>
            <a:r>
              <a:rPr lang="en-IN" sz="1900" dirty="0">
                <a:latin typeface="Adobe Garamond Pro Bold" panose="02020702060506020403" pitchFamily="18" charset="0"/>
              </a:rPr>
              <a:t>in Bangladesh, decreasing values in </a:t>
            </a:r>
            <a:r>
              <a:rPr lang="en-IN" sz="1900" dirty="0" smtClean="0">
                <a:latin typeface="Adobe Garamond Pro Bold" panose="02020702060506020403" pitchFamily="18" charset="0"/>
              </a:rPr>
              <a:t>variables </a:t>
            </a:r>
            <a:r>
              <a:rPr lang="en-IN" sz="1900" dirty="0">
                <a:latin typeface="Adobe Garamond Pro Bold" panose="02020702060506020403" pitchFamily="18" charset="0"/>
              </a:rPr>
              <a:t>such as maternal mortality ratio, birth rate, </a:t>
            </a:r>
            <a:r>
              <a:rPr lang="en-IN" sz="1900" dirty="0" smtClean="0">
                <a:latin typeface="Adobe Garamond Pro Bold" panose="02020702060506020403" pitchFamily="18" charset="0"/>
              </a:rPr>
              <a:t>crude rate, population, </a:t>
            </a:r>
            <a:r>
              <a:rPr lang="en-IN" sz="1900" dirty="0">
                <a:latin typeface="Adobe Garamond Pro Bold" panose="02020702060506020403" pitchFamily="18" charset="0"/>
              </a:rPr>
              <a:t>rural population </a:t>
            </a:r>
            <a:r>
              <a:rPr lang="en-IN" sz="1900" dirty="0" smtClean="0">
                <a:latin typeface="Adobe Garamond Pro Bold" panose="02020702060506020403" pitchFamily="18" charset="0"/>
              </a:rPr>
              <a:t>growth, </a:t>
            </a:r>
            <a:r>
              <a:rPr lang="en-IN" sz="1900" dirty="0">
                <a:latin typeface="Adobe Garamond Pro Bold" panose="02020702060506020403" pitchFamily="18" charset="0"/>
              </a:rPr>
              <a:t>the adolescent fertility </a:t>
            </a:r>
            <a:r>
              <a:rPr lang="en-IN" sz="1900" dirty="0" smtClean="0">
                <a:latin typeface="Adobe Garamond Pro Bold" panose="02020702060506020403" pitchFamily="18" charset="0"/>
              </a:rPr>
              <a:t>rate caused </a:t>
            </a:r>
            <a:r>
              <a:rPr lang="en-IN" sz="1900" dirty="0">
                <a:latin typeface="Adobe Garamond Pro Bold" panose="02020702060506020403" pitchFamily="18" charset="0"/>
              </a:rPr>
              <a:t>the infant mortality </a:t>
            </a:r>
            <a:r>
              <a:rPr lang="en-IN" sz="1900" dirty="0" smtClean="0">
                <a:latin typeface="Adobe Garamond Pro Bold" panose="02020702060506020403" pitchFamily="18" charset="0"/>
              </a:rPr>
              <a:t>reduction.</a:t>
            </a:r>
            <a:endParaRPr lang="en-US" sz="1900" dirty="0" smtClean="0">
              <a:latin typeface="Adobe Garamond Pro Bold" panose="020207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850280"/>
            <a:ext cx="7229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LITERATURE REVIEW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pic>
        <p:nvPicPr>
          <p:cNvPr id="3074" name="Picture 2" descr="Child mortality - Our World in Da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4" b="6551"/>
          <a:stretch/>
        </p:blipFill>
        <p:spPr bwMode="auto">
          <a:xfrm>
            <a:off x="7169426" y="2093843"/>
            <a:ext cx="4810728" cy="349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5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5910"/>
            <a:ext cx="12192000" cy="574570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2259212"/>
            <a:ext cx="6772269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Main aim of this research is to figure out the reasons underlying the high infant mortality rate.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Since the levels are different in each state, studying each state separately is important.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Adobe Garamond Pro Bold" panose="02020702060506020403" pitchFamily="18" charset="0"/>
              </a:rPr>
              <a:t>Study is done in national and state level.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Adobe Garamond Pro Bold" panose="02020702060506020403" pitchFamily="18" charset="0"/>
              </a:rPr>
              <a:t>The results of 2001 and 2011 are compared to see what factors have changed.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850280"/>
            <a:ext cx="7229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 PROBLEM STATEMENT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49" y="2306732"/>
            <a:ext cx="4693556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0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5910"/>
            <a:ext cx="12192000" cy="574570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2297849"/>
            <a:ext cx="7419573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The data is collected in the years 2001 and 2011 from the Indian government census.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The data was cleaned and then separated into national and state level.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The files from the census were for each State and India.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The files were merged and made into 4 tables.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The tables included data on location(rural/urban), present age, religious community, educational level and economic activity.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850280"/>
            <a:ext cx="7229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RESEARCH METHODOLOGY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918" y="2146277"/>
            <a:ext cx="37814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8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530014"/>
            <a:ext cx="12192000" cy="574570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2066029"/>
            <a:ext cx="6299107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Adobe Garamond Pro Bold" panose="02020702060506020403" pitchFamily="18" charset="0"/>
              </a:rPr>
              <a:t>EDA and machine learning is used to figure out the factors.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Adobe Garamond Pro Bold" panose="02020702060506020403" pitchFamily="18" charset="0"/>
              </a:rPr>
              <a:t>In EDA, univariate analysis, segmented analysis and bivariate analysis are used</a:t>
            </a:r>
            <a:r>
              <a:rPr lang="en-IN" sz="1900" dirty="0" smtClean="0">
                <a:latin typeface="Adobe Garamond Pro Bold" panose="02020702060506020403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EDA is done in: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900" dirty="0" smtClean="0">
                <a:latin typeface="Adobe Garamond Pro Bold" panose="02020702060506020403" pitchFamily="18" charset="0"/>
              </a:rPr>
              <a:t>National level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900" dirty="0" smtClean="0">
                <a:latin typeface="Adobe Garamond Pro Bold" panose="02020702060506020403" pitchFamily="18" charset="0"/>
              </a:rPr>
              <a:t>Each state individually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900" dirty="0">
                <a:latin typeface="Adobe Garamond Pro Bold" panose="02020702060506020403" pitchFamily="18" charset="0"/>
              </a:rPr>
              <a:t>Among </a:t>
            </a:r>
            <a:r>
              <a:rPr lang="en-IN" sz="1900" dirty="0" smtClean="0">
                <a:latin typeface="Adobe Garamond Pro Bold" panose="02020702060506020403" pitchFamily="18" charset="0"/>
              </a:rPr>
              <a:t>states</a:t>
            </a:r>
            <a:endParaRPr lang="en-IN" sz="1900" dirty="0">
              <a:latin typeface="Adobe Garamond Pro Bold" panose="020207020605060204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Adobe Garamond Pro Bold" panose="02020702060506020403" pitchFamily="18" charset="0"/>
              </a:rPr>
              <a:t>In machine learning, linear regression and decision tree are used to figure out the key factors</a:t>
            </a:r>
            <a:r>
              <a:rPr lang="en-IN" sz="1900" dirty="0" smtClean="0">
                <a:latin typeface="Adobe Garamond Pro Bold" panose="02020702060506020403" pitchFamily="18" charset="0"/>
              </a:rPr>
              <a:t>.</a:t>
            </a:r>
            <a:endParaRPr lang="en-IN" sz="1900" dirty="0">
              <a:latin typeface="Adobe Garamond Pro Bold" panose="020207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850280"/>
            <a:ext cx="7229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RESEARCH </a:t>
            </a: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METHODOLOGY (cont.…)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768" y="2762613"/>
            <a:ext cx="49053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3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5910"/>
            <a:ext cx="12192000" cy="574570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2259212"/>
            <a:ext cx="62991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Most of the women are from the Hindu community, followed </a:t>
            </a:r>
            <a:r>
              <a:rPr lang="en-IN" sz="1900" smtClean="0">
                <a:latin typeface="Adobe Garamond Pro Bold" panose="02020702060506020403" pitchFamily="18" charset="0"/>
              </a:rPr>
              <a:t>by the </a:t>
            </a:r>
            <a:r>
              <a:rPr lang="en-IN" sz="1900" dirty="0" smtClean="0">
                <a:latin typeface="Adobe Garamond Pro Bold" panose="02020702060506020403" pitchFamily="18" charset="0"/>
              </a:rPr>
              <a:t>Muslim community.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SC women are more than ST women.</a:t>
            </a:r>
            <a:endParaRPr lang="en-US" sz="1900" dirty="0">
              <a:latin typeface="Adobe Garamond Pro Bold" panose="020207020605060204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Adobe Garamond Pro Bold" panose="02020702060506020403" pitchFamily="18" charset="0"/>
              </a:rPr>
              <a:t>As the parity increases the literacy level decreases.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Adobe Garamond Pro Bold" panose="02020702060506020403" pitchFamily="18" charset="0"/>
              </a:rPr>
              <a:t>Most of the women are found to be non-workers.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Most women seem to be located in the rural areas.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>
                <a:latin typeface="Adobe Garamond Pro Bold" panose="02020702060506020403" pitchFamily="18" charset="0"/>
              </a:rPr>
              <a:t>All religious communities have more women in the rural areas, except the Jain community.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850280"/>
            <a:ext cx="7229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RESULTS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022" y="2595925"/>
            <a:ext cx="50387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5910"/>
            <a:ext cx="12192000" cy="574570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2311904"/>
            <a:ext cx="66339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Adobe Garamond Pro Bold" panose="02020702060506020403" pitchFamily="18" charset="0"/>
              </a:rPr>
              <a:t>Most women with 3+ children have primary education, but women with less than 3 children have completed secondary education.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Adobe Garamond Pro Bold" panose="02020702060506020403" pitchFamily="18" charset="0"/>
              </a:rPr>
              <a:t>Illiteracy is higher in rural areas and literacy is higher in the urban </a:t>
            </a:r>
            <a:r>
              <a:rPr lang="en-US" sz="1900" dirty="0" smtClean="0">
                <a:latin typeface="Adobe Garamond Pro Bold" panose="02020702060506020403" pitchFamily="18" charset="0"/>
              </a:rPr>
              <a:t>areas. Most married women in rural areas have primary education and the ones in urban have secondary education.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Adobe Garamond Pro Bold" panose="02020702060506020403" pitchFamily="18" charset="0"/>
              </a:rPr>
              <a:t>Fewer women </a:t>
            </a:r>
            <a:r>
              <a:rPr lang="en-US" sz="1900" dirty="0">
                <a:latin typeface="Adobe Garamond Pro Bold" panose="02020702060506020403" pitchFamily="18" charset="0"/>
              </a:rPr>
              <a:t>in the age group less than 19</a:t>
            </a:r>
            <a:r>
              <a:rPr lang="en-US" sz="1900" dirty="0" smtClean="0">
                <a:latin typeface="Adobe Garamond Pro Bold" panose="02020702060506020403" pitchFamily="18" charset="0"/>
              </a:rPr>
              <a:t> are getting married in the Sikh community in 2011 as compared to 2001.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685FFE-8994-443F-AAB0-7AB53F931A79}"/>
              </a:ext>
            </a:extLst>
          </p:cNvPr>
          <p:cNvSpPr txBox="1"/>
          <p:nvPr/>
        </p:nvSpPr>
        <p:spPr>
          <a:xfrm>
            <a:off x="423661" y="850280"/>
            <a:ext cx="7229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</a:rPr>
              <a:t>RESULTS (cont.…)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aramond Pro Bold" panose="02020702060506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412" y="2259568"/>
            <a:ext cx="48768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1069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Adobe Garamond Pro Bold</vt:lpstr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living room</dc:creator>
  <cp:lastModifiedBy>living room</cp:lastModifiedBy>
  <cp:revision>49</cp:revision>
  <dcterms:created xsi:type="dcterms:W3CDTF">2020-08-11T15:09:02Z</dcterms:created>
  <dcterms:modified xsi:type="dcterms:W3CDTF">2020-08-12T12:39:46Z</dcterms:modified>
</cp:coreProperties>
</file>