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Slab-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font" Target="fonts/RobotoSlab-bold.fntdata"/><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58e33104d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58e33104d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58e33104d_18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58e33104d_18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58e33104d_1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58e33104d_1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58e33104d_2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58e33104d_2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58e33104d_1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58e33104d_1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58e33104d_14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58e33104d_14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58e33104d_14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58e33104d_14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58e33104d_2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58e33104d_2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58e33104d_2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58e33104d_2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58e33104d_18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58e33104d_18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58e33104d_14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58e33104d_14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58e33104d_2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58e33104d_2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58e33104d_14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58e33104d_14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02b76b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602b76b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602b76b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602b76b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58e3310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58e3310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58e33104d_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58e33104d_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8e33104d_1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8e33104d_1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58e33104d_2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58e33104d_2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58e33104d_1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58e33104d_1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58e33104d_18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58e33104d_18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58e33104d_18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58e33104d_18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8e33104d_18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8e33104d_18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8" name="Shape 108"/>
        <p:cNvGrpSpPr/>
        <p:nvPr/>
      </p:nvGrpSpPr>
      <p:grpSpPr>
        <a:xfrm>
          <a:off x="0" y="0"/>
          <a:ext cx="0" cy="0"/>
          <a:chOff x="0" y="0"/>
          <a:chExt cx="0" cy="0"/>
        </a:xfrm>
      </p:grpSpPr>
      <p:sp>
        <p:nvSpPr>
          <p:cNvPr id="109" name="Google Shape;109;p26"/>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0" name="Google Shape;110;p26"/>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11" name="Google Shape;111;p2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12" name="Google Shape;112;p26"/>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13" name="Google Shape;113;p26"/>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14" name="Google Shape;11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5" name="Shape 115"/>
        <p:cNvGrpSpPr/>
        <p:nvPr/>
      </p:nvGrpSpPr>
      <p:grpSpPr>
        <a:xfrm>
          <a:off x="0" y="0"/>
          <a:ext cx="0" cy="0"/>
          <a:chOff x="0" y="0"/>
          <a:chExt cx="0" cy="0"/>
        </a:xfrm>
      </p:grpSpPr>
      <p:cxnSp>
        <p:nvCxnSpPr>
          <p:cNvPr id="116" name="Google Shape;116;p2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17" name="Google Shape;117;p27"/>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8" name="Google Shape;11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9" name="Shape 119"/>
        <p:cNvGrpSpPr/>
        <p:nvPr/>
      </p:nvGrpSpPr>
      <p:grpSpPr>
        <a:xfrm>
          <a:off x="0" y="0"/>
          <a:ext cx="0" cy="0"/>
          <a:chOff x="0" y="0"/>
          <a:chExt cx="0" cy="0"/>
        </a:xfrm>
      </p:grpSpPr>
      <p:cxnSp>
        <p:nvCxnSpPr>
          <p:cNvPr id="120" name="Google Shape;120;p28"/>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21" name="Google Shape;121;p28"/>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28"/>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3" name="Google Shape;12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4" name="Shape 124"/>
        <p:cNvGrpSpPr/>
        <p:nvPr/>
      </p:nvGrpSpPr>
      <p:grpSpPr>
        <a:xfrm>
          <a:off x="0" y="0"/>
          <a:ext cx="0" cy="0"/>
          <a:chOff x="0" y="0"/>
          <a:chExt cx="0" cy="0"/>
        </a:xfrm>
      </p:grpSpPr>
      <p:cxnSp>
        <p:nvCxnSpPr>
          <p:cNvPr id="125" name="Google Shape;125;p2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26" name="Google Shape;126;p29"/>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29"/>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8" name="Google Shape;128;p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9" name="Google Shape;12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0" name="Shape 130"/>
        <p:cNvGrpSpPr/>
        <p:nvPr/>
      </p:nvGrpSpPr>
      <p:grpSpPr>
        <a:xfrm>
          <a:off x="0" y="0"/>
          <a:ext cx="0" cy="0"/>
          <a:chOff x="0" y="0"/>
          <a:chExt cx="0" cy="0"/>
        </a:xfrm>
      </p:grpSpPr>
      <p:sp>
        <p:nvSpPr>
          <p:cNvPr id="131" name="Google Shape;131;p30"/>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3" name="Shape 133"/>
        <p:cNvGrpSpPr/>
        <p:nvPr/>
      </p:nvGrpSpPr>
      <p:grpSpPr>
        <a:xfrm>
          <a:off x="0" y="0"/>
          <a:ext cx="0" cy="0"/>
          <a:chOff x="0" y="0"/>
          <a:chExt cx="0" cy="0"/>
        </a:xfrm>
      </p:grpSpPr>
      <p:cxnSp>
        <p:nvCxnSpPr>
          <p:cNvPr id="134" name="Google Shape;134;p31"/>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135" name="Google Shape;135;p31"/>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31"/>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7" name="Google Shape;13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8" name="Shape 138"/>
        <p:cNvGrpSpPr/>
        <p:nvPr/>
      </p:nvGrpSpPr>
      <p:grpSpPr>
        <a:xfrm>
          <a:off x="0" y="0"/>
          <a:ext cx="0" cy="0"/>
          <a:chOff x="0" y="0"/>
          <a:chExt cx="0" cy="0"/>
        </a:xfrm>
      </p:grpSpPr>
      <p:sp>
        <p:nvSpPr>
          <p:cNvPr id="139" name="Google Shape;139;p32"/>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0" name="Google Shape;14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3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33"/>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44" name="Google Shape;144;p33"/>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45" name="Google Shape;145;p3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146" name="Google Shape;146;p3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8" name="Shape 148"/>
        <p:cNvGrpSpPr/>
        <p:nvPr/>
      </p:nvGrpSpPr>
      <p:grpSpPr>
        <a:xfrm>
          <a:off x="0" y="0"/>
          <a:ext cx="0" cy="0"/>
          <a:chOff x="0" y="0"/>
          <a:chExt cx="0" cy="0"/>
        </a:xfrm>
      </p:grpSpPr>
      <p:sp>
        <p:nvSpPr>
          <p:cNvPr id="149" name="Google Shape;149;p3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150" name="Google Shape;15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1" name="Shape 151"/>
        <p:cNvGrpSpPr/>
        <p:nvPr/>
      </p:nvGrpSpPr>
      <p:grpSpPr>
        <a:xfrm>
          <a:off x="0" y="0"/>
          <a:ext cx="0" cy="0"/>
          <a:chOff x="0" y="0"/>
          <a:chExt cx="0" cy="0"/>
        </a:xfrm>
      </p:grpSpPr>
      <p:sp>
        <p:nvSpPr>
          <p:cNvPr id="152" name="Google Shape;152;p35"/>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5"/>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54" name="Google Shape;154;p3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5" name="Google Shape;15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6" name="Shape 156"/>
        <p:cNvGrpSpPr/>
        <p:nvPr/>
      </p:nvGrpSpPr>
      <p:grpSpPr>
        <a:xfrm>
          <a:off x="0" y="0"/>
          <a:ext cx="0" cy="0"/>
          <a:chOff x="0" y="0"/>
          <a:chExt cx="0" cy="0"/>
        </a:xfrm>
      </p:grpSpPr>
      <p:sp>
        <p:nvSpPr>
          <p:cNvPr id="157" name="Google Shape;15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2">
    <p:bg>
      <p:bgPr>
        <a:solidFill>
          <a:srgbClr val="FFFFFF"/>
        </a:solidFill>
      </p:bgPr>
    </p:bg>
    <p:spTree>
      <p:nvGrpSpPr>
        <p:cNvPr id="158" name="Shape 158"/>
        <p:cNvGrpSpPr/>
        <p:nvPr/>
      </p:nvGrpSpPr>
      <p:grpSpPr>
        <a:xfrm>
          <a:off x="0" y="0"/>
          <a:ext cx="0" cy="0"/>
          <a:chOff x="0" y="0"/>
          <a:chExt cx="0" cy="0"/>
        </a:xfrm>
      </p:grpSpPr>
      <p:sp>
        <p:nvSpPr>
          <p:cNvPr id="159" name="Google Shape;159;p3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37"/>
          <p:cNvCxnSpPr/>
          <p:nvPr/>
        </p:nvCxnSpPr>
        <p:spPr>
          <a:xfrm>
            <a:off x="4670716" y="1490914"/>
            <a:ext cx="463200" cy="0"/>
          </a:xfrm>
          <a:prstGeom prst="straightConnector1">
            <a:avLst/>
          </a:prstGeom>
          <a:noFill/>
          <a:ln cap="flat" cmpd="sng" w="38100">
            <a:solidFill>
              <a:schemeClr val="accent5"/>
            </a:solidFill>
            <a:prstDash val="solid"/>
            <a:round/>
            <a:headEnd len="sm" w="sm" type="none"/>
            <a:tailEnd len="sm" w="sm" type="none"/>
          </a:ln>
        </p:spPr>
      </p:cxnSp>
      <p:sp>
        <p:nvSpPr>
          <p:cNvPr id="161" name="Google Shape;161;p37"/>
          <p:cNvSpPr txBox="1"/>
          <p:nvPr>
            <p:ph type="title"/>
          </p:nvPr>
        </p:nvSpPr>
        <p:spPr>
          <a:xfrm>
            <a:off x="4571775" y="1777150"/>
            <a:ext cx="4021800" cy="7443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2400"/>
              <a:buNone/>
              <a:defRPr b="1" sz="2400">
                <a:solidFill>
                  <a:schemeClr val="dk1"/>
                </a:solidFill>
              </a:defRPr>
            </a:lvl1pPr>
            <a:lvl2pPr lvl="1" algn="l">
              <a:lnSpc>
                <a:spcPct val="100000"/>
              </a:lnSpc>
              <a:spcBef>
                <a:spcPts val="0"/>
              </a:spcBef>
              <a:spcAft>
                <a:spcPts val="0"/>
              </a:spcAft>
              <a:buClr>
                <a:schemeClr val="dk1"/>
              </a:buClr>
              <a:buSzPts val="2400"/>
              <a:buNone/>
              <a:defRPr b="1" sz="2400">
                <a:solidFill>
                  <a:schemeClr val="dk1"/>
                </a:solidFill>
              </a:defRPr>
            </a:lvl2pPr>
            <a:lvl3pPr lvl="2" algn="l">
              <a:lnSpc>
                <a:spcPct val="100000"/>
              </a:lnSpc>
              <a:spcBef>
                <a:spcPts val="0"/>
              </a:spcBef>
              <a:spcAft>
                <a:spcPts val="0"/>
              </a:spcAft>
              <a:buClr>
                <a:schemeClr val="dk1"/>
              </a:buClr>
              <a:buSzPts val="2400"/>
              <a:buNone/>
              <a:defRPr b="1" sz="2400">
                <a:solidFill>
                  <a:schemeClr val="dk1"/>
                </a:solidFill>
              </a:defRPr>
            </a:lvl3pPr>
            <a:lvl4pPr lvl="3" algn="l">
              <a:lnSpc>
                <a:spcPct val="100000"/>
              </a:lnSpc>
              <a:spcBef>
                <a:spcPts val="0"/>
              </a:spcBef>
              <a:spcAft>
                <a:spcPts val="0"/>
              </a:spcAft>
              <a:buClr>
                <a:schemeClr val="dk1"/>
              </a:buClr>
              <a:buSzPts val="2400"/>
              <a:buNone/>
              <a:defRPr b="1" sz="2400">
                <a:solidFill>
                  <a:schemeClr val="dk1"/>
                </a:solidFill>
              </a:defRPr>
            </a:lvl4pPr>
            <a:lvl5pPr lvl="4" algn="l">
              <a:lnSpc>
                <a:spcPct val="100000"/>
              </a:lnSpc>
              <a:spcBef>
                <a:spcPts val="0"/>
              </a:spcBef>
              <a:spcAft>
                <a:spcPts val="0"/>
              </a:spcAft>
              <a:buClr>
                <a:schemeClr val="dk1"/>
              </a:buClr>
              <a:buSzPts val="2400"/>
              <a:buNone/>
              <a:defRPr b="1" sz="2400">
                <a:solidFill>
                  <a:schemeClr val="dk1"/>
                </a:solidFill>
              </a:defRPr>
            </a:lvl5pPr>
            <a:lvl6pPr lvl="5" algn="l">
              <a:lnSpc>
                <a:spcPct val="100000"/>
              </a:lnSpc>
              <a:spcBef>
                <a:spcPts val="0"/>
              </a:spcBef>
              <a:spcAft>
                <a:spcPts val="0"/>
              </a:spcAft>
              <a:buClr>
                <a:schemeClr val="dk1"/>
              </a:buClr>
              <a:buSzPts val="2400"/>
              <a:buNone/>
              <a:defRPr b="1" sz="2400">
                <a:solidFill>
                  <a:schemeClr val="dk1"/>
                </a:solidFill>
              </a:defRPr>
            </a:lvl6pPr>
            <a:lvl7pPr lvl="6" algn="l">
              <a:lnSpc>
                <a:spcPct val="100000"/>
              </a:lnSpc>
              <a:spcBef>
                <a:spcPts val="0"/>
              </a:spcBef>
              <a:spcAft>
                <a:spcPts val="0"/>
              </a:spcAft>
              <a:buClr>
                <a:schemeClr val="dk1"/>
              </a:buClr>
              <a:buSzPts val="2400"/>
              <a:buNone/>
              <a:defRPr b="1" sz="2400">
                <a:solidFill>
                  <a:schemeClr val="dk1"/>
                </a:solidFill>
              </a:defRPr>
            </a:lvl7pPr>
            <a:lvl8pPr lvl="7" algn="l">
              <a:lnSpc>
                <a:spcPct val="100000"/>
              </a:lnSpc>
              <a:spcBef>
                <a:spcPts val="0"/>
              </a:spcBef>
              <a:spcAft>
                <a:spcPts val="0"/>
              </a:spcAft>
              <a:buClr>
                <a:schemeClr val="dk1"/>
              </a:buClr>
              <a:buSzPts val="2400"/>
              <a:buNone/>
              <a:defRPr b="1" sz="2400">
                <a:solidFill>
                  <a:schemeClr val="dk1"/>
                </a:solidFill>
              </a:defRPr>
            </a:lvl8pPr>
            <a:lvl9pPr lvl="8" algn="l">
              <a:lnSpc>
                <a:spcPct val="100000"/>
              </a:lnSpc>
              <a:spcBef>
                <a:spcPts val="0"/>
              </a:spcBef>
              <a:spcAft>
                <a:spcPts val="0"/>
              </a:spcAft>
              <a:buClr>
                <a:schemeClr val="dk1"/>
              </a:buClr>
              <a:buSzPts val="2400"/>
              <a:buNone/>
              <a:defRPr b="1" sz="2400">
                <a:solidFill>
                  <a:schemeClr val="dk1"/>
                </a:solidFill>
              </a:defRPr>
            </a:lvl9pPr>
          </a:lstStyle>
          <a:p/>
        </p:txBody>
      </p:sp>
      <p:sp>
        <p:nvSpPr>
          <p:cNvPr id="162" name="Google Shape;162;p37"/>
          <p:cNvSpPr txBox="1"/>
          <p:nvPr>
            <p:ph idx="1" type="body"/>
          </p:nvPr>
        </p:nvSpPr>
        <p:spPr>
          <a:xfrm>
            <a:off x="4572000" y="2598725"/>
            <a:ext cx="3835500" cy="18042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63" name="Google Shape;163;p3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3">
    <p:bg>
      <p:bgPr>
        <a:solidFill>
          <a:srgbClr val="FFFFFF"/>
        </a:solidFill>
      </p:bgPr>
    </p:bg>
    <p:spTree>
      <p:nvGrpSpPr>
        <p:cNvPr id="164" name="Shape 164"/>
        <p:cNvGrpSpPr/>
        <p:nvPr/>
      </p:nvGrpSpPr>
      <p:grpSpPr>
        <a:xfrm>
          <a:off x="0" y="0"/>
          <a:ext cx="0" cy="0"/>
          <a:chOff x="0" y="0"/>
          <a:chExt cx="0" cy="0"/>
        </a:xfrm>
      </p:grpSpPr>
      <p:sp>
        <p:nvSpPr>
          <p:cNvPr id="165" name="Google Shape;165;p3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8"/>
          <p:cNvSpPr/>
          <p:nvPr/>
        </p:nvSpPr>
        <p:spPr>
          <a:xfrm>
            <a:off x="447675" y="239425"/>
            <a:ext cx="381000" cy="3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8"/>
          <p:cNvSpPr/>
          <p:nvPr/>
        </p:nvSpPr>
        <p:spPr>
          <a:xfrm>
            <a:off x="496025" y="1752600"/>
            <a:ext cx="8282100" cy="29106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8"/>
          <p:cNvSpPr txBox="1"/>
          <p:nvPr>
            <p:ph type="title"/>
          </p:nvPr>
        </p:nvSpPr>
        <p:spPr>
          <a:xfrm>
            <a:off x="365813" y="319750"/>
            <a:ext cx="3124200" cy="1175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dk1"/>
              </a:buClr>
              <a:buSzPts val="2000"/>
              <a:buNone/>
              <a:defRPr b="1" sz="2000">
                <a:solidFill>
                  <a:schemeClr val="dk1"/>
                </a:solidFill>
              </a:defRPr>
            </a:lvl1pPr>
            <a:lvl2pPr lvl="1" algn="r">
              <a:lnSpc>
                <a:spcPct val="100000"/>
              </a:lnSpc>
              <a:spcBef>
                <a:spcPts val="0"/>
              </a:spcBef>
              <a:spcAft>
                <a:spcPts val="0"/>
              </a:spcAft>
              <a:buClr>
                <a:schemeClr val="dk1"/>
              </a:buClr>
              <a:buSzPts val="2000"/>
              <a:buNone/>
              <a:defRPr b="1" sz="2000">
                <a:solidFill>
                  <a:schemeClr val="dk1"/>
                </a:solidFill>
              </a:defRPr>
            </a:lvl2pPr>
            <a:lvl3pPr lvl="2" algn="r">
              <a:lnSpc>
                <a:spcPct val="100000"/>
              </a:lnSpc>
              <a:spcBef>
                <a:spcPts val="0"/>
              </a:spcBef>
              <a:spcAft>
                <a:spcPts val="0"/>
              </a:spcAft>
              <a:buClr>
                <a:schemeClr val="dk1"/>
              </a:buClr>
              <a:buSzPts val="2000"/>
              <a:buNone/>
              <a:defRPr b="1" sz="2000">
                <a:solidFill>
                  <a:schemeClr val="dk1"/>
                </a:solidFill>
              </a:defRPr>
            </a:lvl3pPr>
            <a:lvl4pPr lvl="3" algn="r">
              <a:lnSpc>
                <a:spcPct val="100000"/>
              </a:lnSpc>
              <a:spcBef>
                <a:spcPts val="0"/>
              </a:spcBef>
              <a:spcAft>
                <a:spcPts val="0"/>
              </a:spcAft>
              <a:buClr>
                <a:schemeClr val="dk1"/>
              </a:buClr>
              <a:buSzPts val="2000"/>
              <a:buNone/>
              <a:defRPr b="1" sz="2000">
                <a:solidFill>
                  <a:schemeClr val="dk1"/>
                </a:solidFill>
              </a:defRPr>
            </a:lvl4pPr>
            <a:lvl5pPr lvl="4" algn="r">
              <a:lnSpc>
                <a:spcPct val="100000"/>
              </a:lnSpc>
              <a:spcBef>
                <a:spcPts val="0"/>
              </a:spcBef>
              <a:spcAft>
                <a:spcPts val="0"/>
              </a:spcAft>
              <a:buClr>
                <a:schemeClr val="dk1"/>
              </a:buClr>
              <a:buSzPts val="2000"/>
              <a:buNone/>
              <a:defRPr b="1" sz="2000">
                <a:solidFill>
                  <a:schemeClr val="dk1"/>
                </a:solidFill>
              </a:defRPr>
            </a:lvl5pPr>
            <a:lvl6pPr lvl="5" algn="r">
              <a:lnSpc>
                <a:spcPct val="100000"/>
              </a:lnSpc>
              <a:spcBef>
                <a:spcPts val="0"/>
              </a:spcBef>
              <a:spcAft>
                <a:spcPts val="0"/>
              </a:spcAft>
              <a:buClr>
                <a:schemeClr val="dk1"/>
              </a:buClr>
              <a:buSzPts val="2000"/>
              <a:buNone/>
              <a:defRPr b="1" sz="2000">
                <a:solidFill>
                  <a:schemeClr val="dk1"/>
                </a:solidFill>
              </a:defRPr>
            </a:lvl6pPr>
            <a:lvl7pPr lvl="6" algn="r">
              <a:lnSpc>
                <a:spcPct val="100000"/>
              </a:lnSpc>
              <a:spcBef>
                <a:spcPts val="0"/>
              </a:spcBef>
              <a:spcAft>
                <a:spcPts val="0"/>
              </a:spcAft>
              <a:buClr>
                <a:schemeClr val="dk1"/>
              </a:buClr>
              <a:buSzPts val="2000"/>
              <a:buNone/>
              <a:defRPr b="1" sz="2000">
                <a:solidFill>
                  <a:schemeClr val="dk1"/>
                </a:solidFill>
              </a:defRPr>
            </a:lvl7pPr>
            <a:lvl8pPr lvl="7" algn="r">
              <a:lnSpc>
                <a:spcPct val="100000"/>
              </a:lnSpc>
              <a:spcBef>
                <a:spcPts val="0"/>
              </a:spcBef>
              <a:spcAft>
                <a:spcPts val="0"/>
              </a:spcAft>
              <a:buClr>
                <a:schemeClr val="dk1"/>
              </a:buClr>
              <a:buSzPts val="2000"/>
              <a:buNone/>
              <a:defRPr b="1" sz="2000">
                <a:solidFill>
                  <a:schemeClr val="dk1"/>
                </a:solidFill>
              </a:defRPr>
            </a:lvl8pPr>
            <a:lvl9pPr lvl="8" algn="r">
              <a:lnSpc>
                <a:spcPct val="100000"/>
              </a:lnSpc>
              <a:spcBef>
                <a:spcPts val="0"/>
              </a:spcBef>
              <a:spcAft>
                <a:spcPts val="0"/>
              </a:spcAft>
              <a:buClr>
                <a:schemeClr val="dk1"/>
              </a:buClr>
              <a:buSzPts val="2000"/>
              <a:buNone/>
              <a:defRPr b="1" sz="2000">
                <a:solidFill>
                  <a:schemeClr val="dk1"/>
                </a:solidFill>
              </a:defRPr>
            </a:lvl9pPr>
          </a:lstStyle>
          <a:p/>
        </p:txBody>
      </p:sp>
      <p:sp>
        <p:nvSpPr>
          <p:cNvPr id="169" name="Google Shape;169;p38"/>
          <p:cNvSpPr txBox="1"/>
          <p:nvPr>
            <p:ph idx="1" type="body"/>
          </p:nvPr>
        </p:nvSpPr>
        <p:spPr>
          <a:xfrm>
            <a:off x="3617888" y="319750"/>
            <a:ext cx="5160300" cy="11757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170" name="Google Shape;170;p3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4">
    <p:bg>
      <p:bgPr>
        <a:solidFill>
          <a:srgbClr val="FFFFFF"/>
        </a:solidFill>
      </p:bgPr>
    </p:bg>
    <p:spTree>
      <p:nvGrpSpPr>
        <p:cNvPr id="171" name="Shape 171"/>
        <p:cNvGrpSpPr/>
        <p:nvPr/>
      </p:nvGrpSpPr>
      <p:grpSpPr>
        <a:xfrm>
          <a:off x="0" y="0"/>
          <a:ext cx="0" cy="0"/>
          <a:chOff x="0" y="0"/>
          <a:chExt cx="0" cy="0"/>
        </a:xfrm>
      </p:grpSpPr>
      <p:sp>
        <p:nvSpPr>
          <p:cNvPr id="172" name="Google Shape;172;p3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39"/>
          <p:cNvCxnSpPr/>
          <p:nvPr/>
        </p:nvCxnSpPr>
        <p:spPr>
          <a:xfrm>
            <a:off x="474475" y="336950"/>
            <a:ext cx="3163200" cy="0"/>
          </a:xfrm>
          <a:prstGeom prst="straightConnector1">
            <a:avLst/>
          </a:prstGeom>
          <a:noFill/>
          <a:ln cap="flat" cmpd="sng" w="9525">
            <a:solidFill>
              <a:schemeClr val="dk1"/>
            </a:solidFill>
            <a:prstDash val="solid"/>
            <a:round/>
            <a:headEnd len="sm" w="sm" type="none"/>
            <a:tailEnd len="sm" w="sm" type="none"/>
          </a:ln>
        </p:spPr>
      </p:cxnSp>
      <p:cxnSp>
        <p:nvCxnSpPr>
          <p:cNvPr id="174" name="Google Shape;174;p39"/>
          <p:cNvCxnSpPr/>
          <p:nvPr/>
        </p:nvCxnSpPr>
        <p:spPr>
          <a:xfrm>
            <a:off x="3828800" y="344225"/>
            <a:ext cx="4863000" cy="0"/>
          </a:xfrm>
          <a:prstGeom prst="straightConnector1">
            <a:avLst/>
          </a:prstGeom>
          <a:noFill/>
          <a:ln cap="flat" cmpd="sng" w="9525">
            <a:solidFill>
              <a:schemeClr val="dk1"/>
            </a:solidFill>
            <a:prstDash val="solid"/>
            <a:round/>
            <a:headEnd len="sm" w="sm" type="none"/>
            <a:tailEnd len="sm" w="sm" type="none"/>
          </a:ln>
        </p:spPr>
      </p:cxnSp>
      <p:sp>
        <p:nvSpPr>
          <p:cNvPr id="175" name="Google Shape;175;p39"/>
          <p:cNvSpPr txBox="1"/>
          <p:nvPr>
            <p:ph type="title"/>
          </p:nvPr>
        </p:nvSpPr>
        <p:spPr>
          <a:xfrm>
            <a:off x="474475" y="450125"/>
            <a:ext cx="3163200" cy="20622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176" name="Google Shape;176;p39"/>
          <p:cNvSpPr txBox="1"/>
          <p:nvPr>
            <p:ph idx="1" type="body"/>
          </p:nvPr>
        </p:nvSpPr>
        <p:spPr>
          <a:xfrm>
            <a:off x="3828775" y="2969475"/>
            <a:ext cx="4863000" cy="15960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77" name="Google Shape;177;p39"/>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4.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104" name="Shape 104"/>
        <p:cNvGrpSpPr/>
        <p:nvPr/>
      </p:nvGrpSpPr>
      <p:grpSpPr>
        <a:xfrm>
          <a:off x="0" y="0"/>
          <a:ext cx="0" cy="0"/>
          <a:chOff x="0" y="0"/>
          <a:chExt cx="0" cy="0"/>
        </a:xfrm>
      </p:grpSpPr>
      <p:sp>
        <p:nvSpPr>
          <p:cNvPr id="105" name="Google Shape;105;p2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106" name="Google Shape;106;p2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107" name="Google Shape;10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ngdc.noaa.gov/nndc/struts/form?t=101650&amp;s=1&amp;d=1" TargetMode="External"/><Relationship Id="rId4" Type="http://schemas.openxmlformats.org/officeDocument/2006/relationships/hyperlink" Target="http://inducedearthquakes.org/" TargetMode="External"/><Relationship Id="rId5" Type="http://schemas.openxmlformats.org/officeDocument/2006/relationships/hyperlink" Target="https://earthquake.usgs.gov/earthquakes/feed/v1.0/summary/all_day.geo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40"/>
          <p:cNvSpPr txBox="1"/>
          <p:nvPr>
            <p:ph type="ctrTitle"/>
          </p:nvPr>
        </p:nvSpPr>
        <p:spPr>
          <a:xfrm>
            <a:off x="1650700" y="797700"/>
            <a:ext cx="6925500" cy="139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Human Induced Earthquakes: Causes and Effects</a:t>
            </a:r>
            <a:endParaRPr sz="3600"/>
          </a:p>
        </p:txBody>
      </p:sp>
      <p:sp>
        <p:nvSpPr>
          <p:cNvPr id="183" name="Google Shape;183;p40"/>
          <p:cNvSpPr txBox="1"/>
          <p:nvPr>
            <p:ph type="ctrTitle"/>
          </p:nvPr>
        </p:nvSpPr>
        <p:spPr>
          <a:xfrm>
            <a:off x="452275" y="2980525"/>
            <a:ext cx="6979200" cy="1397100"/>
          </a:xfrm>
          <a:prstGeom prst="rect">
            <a:avLst/>
          </a:prstGeom>
        </p:spPr>
        <p:txBody>
          <a:bodyPr anchorCtr="0" anchor="b" bIns="91425" lIns="91425" spcFirstLastPara="1" rIns="91425" wrap="square" tIns="91425">
            <a:noAutofit/>
          </a:bodyPr>
          <a:lstStyle/>
          <a:p>
            <a:pPr indent="0" lvl="0" marL="3200400" rtl="0" algn="l">
              <a:spcBef>
                <a:spcPts val="0"/>
              </a:spcBef>
              <a:spcAft>
                <a:spcPts val="0"/>
              </a:spcAft>
              <a:buNone/>
            </a:pPr>
            <a:r>
              <a:rPr b="1" i="1" lang="en" sz="2000"/>
              <a:t>Team Members:</a:t>
            </a:r>
            <a:endParaRPr b="1" i="1" sz="2000"/>
          </a:p>
          <a:p>
            <a:pPr indent="-342900" lvl="0" marL="3200400" rtl="0" algn="l">
              <a:spcBef>
                <a:spcPts val="0"/>
              </a:spcBef>
              <a:spcAft>
                <a:spcPts val="0"/>
              </a:spcAft>
              <a:buSzPts val="1800"/>
              <a:buChar char="★"/>
            </a:pPr>
            <a:r>
              <a:rPr lang="en" sz="1800"/>
              <a:t>Meenakshi Nadimuthu</a:t>
            </a:r>
            <a:endParaRPr sz="1800"/>
          </a:p>
          <a:p>
            <a:pPr indent="-342900" lvl="0" marL="3200400" rtl="0" algn="l">
              <a:spcBef>
                <a:spcPts val="0"/>
              </a:spcBef>
              <a:spcAft>
                <a:spcPts val="0"/>
              </a:spcAft>
              <a:buSzPts val="1800"/>
              <a:buChar char="★"/>
            </a:pPr>
            <a:r>
              <a:rPr lang="en" sz="1800"/>
              <a:t>Sadhana Kulkarni</a:t>
            </a:r>
            <a:endParaRPr sz="1800"/>
          </a:p>
          <a:p>
            <a:pPr indent="-342900" lvl="0" marL="3200400" rtl="0" algn="l">
              <a:spcBef>
                <a:spcPts val="0"/>
              </a:spcBef>
              <a:spcAft>
                <a:spcPts val="0"/>
              </a:spcAft>
              <a:buSzPts val="1800"/>
              <a:buChar char="★"/>
            </a:pPr>
            <a:r>
              <a:rPr lang="en" sz="1800"/>
              <a:t>Himani Singh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9"/>
          <p:cNvSpPr txBox="1"/>
          <p:nvPr>
            <p:ph type="title"/>
          </p:nvPr>
        </p:nvSpPr>
        <p:spPr>
          <a:xfrm>
            <a:off x="474475" y="450125"/>
            <a:ext cx="3163200" cy="206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400"/>
              <a:t>Determining how the cause influence the magnitude of earthquake?</a:t>
            </a:r>
            <a:endParaRPr sz="2400"/>
          </a:p>
          <a:p>
            <a:pPr indent="0" lvl="0" marL="0" rtl="0" algn="l">
              <a:spcBef>
                <a:spcPts val="1200"/>
              </a:spcBef>
              <a:spcAft>
                <a:spcPts val="0"/>
              </a:spcAft>
              <a:buNone/>
            </a:pPr>
            <a:r>
              <a:t/>
            </a:r>
            <a:endParaRPr/>
          </a:p>
        </p:txBody>
      </p:sp>
      <p:sp>
        <p:nvSpPr>
          <p:cNvPr id="242" name="Google Shape;242;p49"/>
          <p:cNvSpPr txBox="1"/>
          <p:nvPr>
            <p:ph idx="1" type="body"/>
          </p:nvPr>
        </p:nvSpPr>
        <p:spPr>
          <a:xfrm>
            <a:off x="288175" y="3276150"/>
            <a:ext cx="7364400" cy="15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Since earthquakes of large magnitude cause the most damage, we decided to dig further into the HI activity that induce the largest earthquakes. While in last century, water reservoir impoundment and mining induced the largest earthquakes, fracking is the leading cause of frequent and large earthquakes in this century.</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id="243" name="Google Shape;243;p49"/>
          <p:cNvPicPr preferRelativeResize="0"/>
          <p:nvPr/>
        </p:nvPicPr>
        <p:blipFill>
          <a:blip r:embed="rId3">
            <a:alphaModFix/>
          </a:blip>
          <a:stretch>
            <a:fillRect/>
          </a:stretch>
        </p:blipFill>
        <p:spPr>
          <a:xfrm>
            <a:off x="3779375" y="304800"/>
            <a:ext cx="5136027" cy="2971351"/>
          </a:xfrm>
          <a:prstGeom prst="rect">
            <a:avLst/>
          </a:prstGeom>
          <a:noFill/>
          <a:ln>
            <a:noFill/>
          </a:ln>
        </p:spPr>
      </p:pic>
      <p:pic>
        <p:nvPicPr>
          <p:cNvPr id="244" name="Google Shape;244;p49"/>
          <p:cNvPicPr preferRelativeResize="0"/>
          <p:nvPr/>
        </p:nvPicPr>
        <p:blipFill>
          <a:blip r:embed="rId4">
            <a:alphaModFix/>
          </a:blip>
          <a:stretch>
            <a:fillRect/>
          </a:stretch>
        </p:blipFill>
        <p:spPr>
          <a:xfrm>
            <a:off x="4095025" y="450125"/>
            <a:ext cx="1509850" cy="80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0"/>
          <p:cNvSpPr txBox="1"/>
          <p:nvPr>
            <p:ph type="title"/>
          </p:nvPr>
        </p:nvSpPr>
        <p:spPr>
          <a:xfrm>
            <a:off x="387900" y="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Observed Trends - Plots</a:t>
            </a:r>
            <a:endParaRPr/>
          </a:p>
        </p:txBody>
      </p:sp>
      <p:pic>
        <p:nvPicPr>
          <p:cNvPr id="250" name="Google Shape;250;p50"/>
          <p:cNvPicPr preferRelativeResize="0"/>
          <p:nvPr/>
        </p:nvPicPr>
        <p:blipFill>
          <a:blip r:embed="rId3">
            <a:alphaModFix/>
          </a:blip>
          <a:stretch>
            <a:fillRect/>
          </a:stretch>
        </p:blipFill>
        <p:spPr>
          <a:xfrm>
            <a:off x="231450" y="686100"/>
            <a:ext cx="6748074" cy="2808075"/>
          </a:xfrm>
          <a:prstGeom prst="rect">
            <a:avLst/>
          </a:prstGeom>
          <a:noFill/>
          <a:ln>
            <a:noFill/>
          </a:ln>
        </p:spPr>
      </p:pic>
      <p:sp>
        <p:nvSpPr>
          <p:cNvPr id="251" name="Google Shape;251;p50"/>
          <p:cNvSpPr txBox="1"/>
          <p:nvPr/>
        </p:nvSpPr>
        <p:spPr>
          <a:xfrm>
            <a:off x="-93975" y="3696450"/>
            <a:ext cx="9144000" cy="945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As of today, t</a:t>
            </a:r>
            <a:r>
              <a:rPr lang="en" sz="1800">
                <a:solidFill>
                  <a:schemeClr val="dk1"/>
                </a:solidFill>
                <a:latin typeface="Roboto"/>
                <a:ea typeface="Roboto"/>
                <a:cs typeface="Roboto"/>
                <a:sym typeface="Roboto"/>
              </a:rPr>
              <a:t>he mean magnitude of earthquakes caused by top 5 causes ranges from 2.5 to 3.8</a:t>
            </a:r>
            <a:endParaRPr sz="1800">
              <a:solidFill>
                <a:schemeClr val="dk1"/>
              </a:solidFill>
              <a:latin typeface="Roboto"/>
              <a:ea typeface="Roboto"/>
              <a:cs typeface="Roboto"/>
              <a:sym typeface="Roboto"/>
            </a:endParaRPr>
          </a:p>
          <a:p>
            <a:pPr indent="-342900" lvl="0" marL="457200" rtl="0" algn="just">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Water Reservoir Impoundment causes earthquakes of the highest magnitude with average magnitude of 3.8 </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Is there a link between</a:t>
            </a:r>
            <a:r>
              <a:rPr lang="en" sz="2400"/>
              <a:t> Depth and the Magnitude of the earthquake?</a:t>
            </a:r>
            <a:endParaRPr sz="2400"/>
          </a:p>
        </p:txBody>
      </p:sp>
      <p:sp>
        <p:nvSpPr>
          <p:cNvPr id="257" name="Google Shape;257;p51"/>
          <p:cNvSpPr txBox="1"/>
          <p:nvPr>
            <p:ph idx="1" type="body"/>
          </p:nvPr>
        </p:nvSpPr>
        <p:spPr>
          <a:xfrm>
            <a:off x="387900" y="1404275"/>
            <a:ext cx="3999900" cy="3078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600">
                <a:latin typeface="Roboto Slab"/>
                <a:ea typeface="Roboto Slab"/>
                <a:cs typeface="Roboto Slab"/>
                <a:sym typeface="Roboto Slab"/>
              </a:rPr>
              <a:t>Magnitude Vs Depth</a:t>
            </a:r>
            <a:endParaRPr b="1" sz="1600">
              <a:latin typeface="Roboto Slab"/>
              <a:ea typeface="Roboto Slab"/>
              <a:cs typeface="Roboto Slab"/>
              <a:sym typeface="Roboto Slab"/>
            </a:endParaRPr>
          </a:p>
          <a:p>
            <a:pPr indent="-342900" lvl="0" marL="457200" rtl="0" algn="l">
              <a:spcBef>
                <a:spcPts val="1000"/>
              </a:spcBef>
              <a:spcAft>
                <a:spcPts val="0"/>
              </a:spcAft>
              <a:buSzPts val="1800"/>
              <a:buChar char="●"/>
            </a:pPr>
            <a:r>
              <a:rPr lang="en" sz="1800"/>
              <a:t>Based on my analysis, there are lot of low magnitude earthquakes that had occurred in low depths. </a:t>
            </a:r>
            <a:endParaRPr sz="1800"/>
          </a:p>
          <a:p>
            <a:pPr indent="-342900" lvl="0" marL="457200" rtl="0" algn="l">
              <a:spcBef>
                <a:spcPts val="1600"/>
              </a:spcBef>
              <a:spcAft>
                <a:spcPts val="1600"/>
              </a:spcAft>
              <a:buSzPts val="1800"/>
              <a:buChar char="●"/>
            </a:pPr>
            <a:r>
              <a:rPr lang="en" sz="1800"/>
              <a:t>A study mention, Lower magnitude shallow earthquakes can cause more damages, than a higher magnitude deep earthquakes. </a:t>
            </a:r>
            <a:endParaRPr sz="1800"/>
          </a:p>
        </p:txBody>
      </p:sp>
      <p:pic>
        <p:nvPicPr>
          <p:cNvPr id="258" name="Google Shape;258;p51"/>
          <p:cNvPicPr preferRelativeResize="0"/>
          <p:nvPr/>
        </p:nvPicPr>
        <p:blipFill>
          <a:blip r:embed="rId3">
            <a:alphaModFix/>
          </a:blip>
          <a:stretch>
            <a:fillRect/>
          </a:stretch>
        </p:blipFill>
        <p:spPr>
          <a:xfrm>
            <a:off x="4764750" y="1489825"/>
            <a:ext cx="4114800" cy="2743200"/>
          </a:xfrm>
          <a:prstGeom prst="rect">
            <a:avLst/>
          </a:prstGeom>
          <a:noFill/>
          <a:ln>
            <a:noFill/>
          </a:ln>
        </p:spPr>
      </p:pic>
      <p:sp>
        <p:nvSpPr>
          <p:cNvPr id="259" name="Google Shape;259;p51"/>
          <p:cNvSpPr txBox="1"/>
          <p:nvPr/>
        </p:nvSpPr>
        <p:spPr>
          <a:xfrm>
            <a:off x="5389200" y="4341500"/>
            <a:ext cx="28659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Matplotlib - Bar Chart</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52"/>
          <p:cNvSpPr txBox="1"/>
          <p:nvPr>
            <p:ph type="title"/>
          </p:nvPr>
        </p:nvSpPr>
        <p:spPr>
          <a:xfrm>
            <a:off x="370375" y="4676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rapid industrialization the major cause of human induced earthquakes?</a:t>
            </a:r>
            <a:endParaRPr/>
          </a:p>
        </p:txBody>
      </p:sp>
      <p:pic>
        <p:nvPicPr>
          <p:cNvPr id="265" name="Google Shape;265;p52"/>
          <p:cNvPicPr preferRelativeResize="0"/>
          <p:nvPr/>
        </p:nvPicPr>
        <p:blipFill>
          <a:blip r:embed="rId3">
            <a:alphaModFix/>
          </a:blip>
          <a:stretch>
            <a:fillRect/>
          </a:stretch>
        </p:blipFill>
        <p:spPr>
          <a:xfrm>
            <a:off x="130900" y="1296525"/>
            <a:ext cx="8847149" cy="337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Scatter Plot for earthquake magnitude vs Countries </a:t>
            </a:r>
            <a:endParaRPr/>
          </a:p>
        </p:txBody>
      </p:sp>
      <p:pic>
        <p:nvPicPr>
          <p:cNvPr id="271" name="Google Shape;271;p53"/>
          <p:cNvPicPr preferRelativeResize="0"/>
          <p:nvPr/>
        </p:nvPicPr>
        <p:blipFill>
          <a:blip r:embed="rId3">
            <a:alphaModFix/>
          </a:blip>
          <a:stretch>
            <a:fillRect/>
          </a:stretch>
        </p:blipFill>
        <p:spPr>
          <a:xfrm>
            <a:off x="152400" y="1296525"/>
            <a:ext cx="8839201" cy="3309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Observed Trends</a:t>
            </a:r>
            <a:endParaRPr/>
          </a:p>
        </p:txBody>
      </p:sp>
      <p:sp>
        <p:nvSpPr>
          <p:cNvPr id="277" name="Google Shape;277;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subplots clearly show that developed industrial countries like USA, China, Germany, Australia and Canada - are the ones most impacted by human induced activities such as Water Reservoir Impoundment, Mining and Conventional Oil &amp; Gas.</a:t>
            </a:r>
            <a:endParaRPr/>
          </a:p>
          <a:p>
            <a:pPr indent="-342900" lvl="0" marL="457200" rtl="0" algn="l">
              <a:spcBef>
                <a:spcPts val="0"/>
              </a:spcBef>
              <a:spcAft>
                <a:spcPts val="0"/>
              </a:spcAft>
              <a:buSzPts val="1800"/>
              <a:buChar char="●"/>
            </a:pPr>
            <a:r>
              <a:rPr lang="en"/>
              <a:t>The earthquake magnitude due to these activities ranges from 3 to 7.</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5"/>
          <p:cNvSpPr txBox="1"/>
          <p:nvPr>
            <p:ph type="title"/>
          </p:nvPr>
        </p:nvSpPr>
        <p:spPr>
          <a:xfrm>
            <a:off x="134400" y="1240425"/>
            <a:ext cx="4259100" cy="3207900"/>
          </a:xfrm>
          <a:prstGeom prst="rect">
            <a:avLst/>
          </a:prstGeom>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Based on the data, the number of HI earthquakes in USA has increased over the years.</a:t>
            </a:r>
            <a:endParaRPr sz="1600"/>
          </a:p>
          <a:p>
            <a:pPr indent="-330200" lvl="0" marL="457200" rtl="0" algn="l">
              <a:lnSpc>
                <a:spcPct val="115000"/>
              </a:lnSpc>
              <a:spcBef>
                <a:spcPts val="1000"/>
              </a:spcBef>
              <a:spcAft>
                <a:spcPts val="0"/>
              </a:spcAft>
              <a:buSzPts val="1600"/>
              <a:buChar char="●"/>
            </a:pPr>
            <a:r>
              <a:rPr lang="en" sz="1600"/>
              <a:t>Majority of observed HIQuakes fall under Minor to Moderate magnitude category.</a:t>
            </a:r>
            <a:endParaRPr sz="1600"/>
          </a:p>
          <a:p>
            <a:pPr indent="0" lvl="0" marL="0" rtl="0" algn="ctr">
              <a:lnSpc>
                <a:spcPct val="150000"/>
              </a:lnSpc>
              <a:spcBef>
                <a:spcPts val="1000"/>
              </a:spcBef>
              <a:spcAft>
                <a:spcPts val="0"/>
              </a:spcAft>
              <a:buNone/>
            </a:pPr>
            <a:r>
              <a:t/>
            </a:r>
            <a:endParaRPr sz="1200">
              <a:solidFill>
                <a:srgbClr val="666666"/>
              </a:solidFill>
              <a:highlight>
                <a:srgbClr val="F7F7F7"/>
              </a:highlight>
              <a:latin typeface="Arial"/>
              <a:ea typeface="Arial"/>
              <a:cs typeface="Arial"/>
              <a:sym typeface="Arial"/>
            </a:endParaRPr>
          </a:p>
          <a:p>
            <a:pPr indent="0" lvl="0" marL="0" rtl="0" algn="ctr">
              <a:lnSpc>
                <a:spcPct val="150000"/>
              </a:lnSpc>
              <a:spcBef>
                <a:spcPts val="0"/>
              </a:spcBef>
              <a:spcAft>
                <a:spcPts val="0"/>
              </a:spcAft>
              <a:buNone/>
            </a:pPr>
            <a:r>
              <a:t/>
            </a:r>
            <a:endParaRPr sz="1200"/>
          </a:p>
        </p:txBody>
      </p:sp>
      <p:pic>
        <p:nvPicPr>
          <p:cNvPr id="283" name="Google Shape;283;p55"/>
          <p:cNvPicPr preferRelativeResize="0"/>
          <p:nvPr/>
        </p:nvPicPr>
        <p:blipFill>
          <a:blip r:embed="rId3">
            <a:alphaModFix/>
          </a:blip>
          <a:stretch>
            <a:fillRect/>
          </a:stretch>
        </p:blipFill>
        <p:spPr>
          <a:xfrm>
            <a:off x="4572012" y="816550"/>
            <a:ext cx="4521625" cy="3617300"/>
          </a:xfrm>
          <a:prstGeom prst="rect">
            <a:avLst/>
          </a:prstGeom>
          <a:noFill/>
          <a:ln>
            <a:noFill/>
          </a:ln>
        </p:spPr>
      </p:pic>
      <p:sp>
        <p:nvSpPr>
          <p:cNvPr id="284" name="Google Shape;284;p55"/>
          <p:cNvSpPr txBox="1"/>
          <p:nvPr/>
        </p:nvSpPr>
        <p:spPr>
          <a:xfrm>
            <a:off x="727150" y="410925"/>
            <a:ext cx="3357600" cy="829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chemeClr val="dk1"/>
                </a:solidFill>
                <a:latin typeface="Roboto Slab"/>
                <a:ea typeface="Roboto Slab"/>
                <a:cs typeface="Roboto Slab"/>
                <a:sym typeface="Roboto Slab"/>
              </a:rPr>
              <a:t>Occurrences</a:t>
            </a:r>
            <a:r>
              <a:rPr lang="en" sz="2400">
                <a:solidFill>
                  <a:schemeClr val="dk1"/>
                </a:solidFill>
                <a:latin typeface="Roboto Slab"/>
                <a:ea typeface="Roboto Slab"/>
                <a:cs typeface="Roboto Slab"/>
                <a:sym typeface="Roboto Slab"/>
              </a:rPr>
              <a:t> of </a:t>
            </a:r>
            <a:r>
              <a:rPr lang="en" sz="2400">
                <a:solidFill>
                  <a:schemeClr val="dk1"/>
                </a:solidFill>
                <a:latin typeface="Roboto Slab"/>
                <a:ea typeface="Roboto Slab"/>
                <a:cs typeface="Roboto Slab"/>
                <a:sym typeface="Roboto Slab"/>
              </a:rPr>
              <a:t>HIQuakes in US</a:t>
            </a:r>
            <a:endParaRPr sz="2400">
              <a:latin typeface="Roboto"/>
              <a:ea typeface="Roboto"/>
              <a:cs typeface="Roboto"/>
              <a:sym typeface="Roboto"/>
            </a:endParaRPr>
          </a:p>
        </p:txBody>
      </p:sp>
      <p:sp>
        <p:nvSpPr>
          <p:cNvPr id="285" name="Google Shape;285;p55"/>
          <p:cNvSpPr txBox="1"/>
          <p:nvPr/>
        </p:nvSpPr>
        <p:spPr>
          <a:xfrm>
            <a:off x="5378875" y="4566050"/>
            <a:ext cx="33576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Seaborn library - Boxplot and Swarmplot</a:t>
            </a:r>
            <a:endParaRPr>
              <a:solidFill>
                <a:srgbClr val="F3F3F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6"/>
          <p:cNvSpPr txBox="1"/>
          <p:nvPr>
            <p:ph type="title"/>
          </p:nvPr>
        </p:nvSpPr>
        <p:spPr>
          <a:xfrm>
            <a:off x="387900" y="2972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Statistics Analysis- Top 2 Causes and Magnitude</a:t>
            </a:r>
            <a:endParaRPr sz="2400"/>
          </a:p>
        </p:txBody>
      </p:sp>
      <p:sp>
        <p:nvSpPr>
          <p:cNvPr id="291" name="Google Shape;291;p56"/>
          <p:cNvSpPr txBox="1"/>
          <p:nvPr>
            <p:ph idx="1" type="body"/>
          </p:nvPr>
        </p:nvSpPr>
        <p:spPr>
          <a:xfrm>
            <a:off x="387900" y="1031275"/>
            <a:ext cx="3999900" cy="3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Hypothesis :</a:t>
            </a:r>
            <a:endParaRPr b="1" sz="1800"/>
          </a:p>
          <a:p>
            <a:pPr indent="0" lvl="0" marL="0" rtl="0" algn="l">
              <a:spcBef>
                <a:spcPts val="1600"/>
              </a:spcBef>
              <a:spcAft>
                <a:spcPts val="0"/>
              </a:spcAft>
              <a:buNone/>
            </a:pPr>
            <a:r>
              <a:rPr lang="en" sz="1600"/>
              <a:t>The magnitudes of HIQuakes caused by Mining is significantly different from magnitudes of HIQuakes caused by Water Reservoir Impoundment</a:t>
            </a:r>
            <a:endParaRPr sz="1600"/>
          </a:p>
          <a:p>
            <a:pPr indent="0" lvl="0" marL="0" rtl="0" algn="l">
              <a:spcBef>
                <a:spcPts val="1600"/>
              </a:spcBef>
              <a:spcAft>
                <a:spcPts val="0"/>
              </a:spcAft>
              <a:buNone/>
            </a:pPr>
            <a:r>
              <a:rPr b="1" lang="en" sz="1800"/>
              <a:t>Null Hypothesis:</a:t>
            </a:r>
            <a:endParaRPr b="1" sz="1800"/>
          </a:p>
          <a:p>
            <a:pPr indent="0" lvl="0" marL="0" rtl="0" algn="l">
              <a:spcBef>
                <a:spcPts val="1600"/>
              </a:spcBef>
              <a:spcAft>
                <a:spcPts val="0"/>
              </a:spcAft>
              <a:buNone/>
            </a:pPr>
            <a:r>
              <a:rPr lang="en" sz="1600"/>
              <a:t>The magnitudes of HIQuakes caused by Mining is NOT significantly different from magnitudes of HIQuakes caused by Water Reservoir Impoundment</a:t>
            </a:r>
            <a:endParaRPr sz="1600"/>
          </a:p>
          <a:p>
            <a:pPr indent="0" lvl="0" marL="0" rtl="0" algn="l">
              <a:spcBef>
                <a:spcPts val="1600"/>
              </a:spcBef>
              <a:spcAft>
                <a:spcPts val="1600"/>
              </a:spcAft>
              <a:buNone/>
            </a:pPr>
            <a:r>
              <a:t/>
            </a:r>
            <a:endParaRPr/>
          </a:p>
        </p:txBody>
      </p:sp>
      <p:pic>
        <p:nvPicPr>
          <p:cNvPr id="292" name="Google Shape;292;p56"/>
          <p:cNvPicPr preferRelativeResize="0"/>
          <p:nvPr/>
        </p:nvPicPr>
        <p:blipFill>
          <a:blip r:embed="rId3">
            <a:alphaModFix/>
          </a:blip>
          <a:stretch>
            <a:fillRect/>
          </a:stretch>
        </p:blipFill>
        <p:spPr>
          <a:xfrm>
            <a:off x="4688075" y="1258750"/>
            <a:ext cx="4114800" cy="2743200"/>
          </a:xfrm>
          <a:prstGeom prst="rect">
            <a:avLst/>
          </a:prstGeom>
          <a:noFill/>
          <a:ln>
            <a:noFill/>
          </a:ln>
        </p:spPr>
      </p:pic>
      <p:sp>
        <p:nvSpPr>
          <p:cNvPr id="293" name="Google Shape;293;p56"/>
          <p:cNvSpPr txBox="1"/>
          <p:nvPr/>
        </p:nvSpPr>
        <p:spPr>
          <a:xfrm>
            <a:off x="4688075" y="4001950"/>
            <a:ext cx="4114800" cy="10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Ttest_indResult</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(statistic=4.154549887965083, </a:t>
            </a:r>
            <a:r>
              <a:rPr lang="en">
                <a:solidFill>
                  <a:srgbClr val="FFFFFF"/>
                </a:solidFill>
                <a:latin typeface="Roboto"/>
                <a:ea typeface="Roboto"/>
                <a:cs typeface="Roboto"/>
                <a:sym typeface="Roboto"/>
              </a:rPr>
              <a:t>p</a:t>
            </a:r>
            <a:r>
              <a:rPr lang="en">
                <a:solidFill>
                  <a:srgbClr val="FFFFFF"/>
                </a:solidFill>
                <a:latin typeface="Roboto"/>
                <a:ea typeface="Roboto"/>
                <a:cs typeface="Roboto"/>
                <a:sym typeface="Roboto"/>
              </a:rPr>
              <a:t>value=</a:t>
            </a:r>
            <a:r>
              <a:rPr lang="en">
                <a:solidFill>
                  <a:srgbClr val="FF0000"/>
                </a:solidFill>
                <a:latin typeface="Roboto"/>
                <a:ea typeface="Roboto"/>
                <a:cs typeface="Roboto"/>
                <a:sym typeface="Roboto"/>
              </a:rPr>
              <a:t>7.793388460472081e-05</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b="1" lang="en">
                <a:solidFill>
                  <a:schemeClr val="dk1"/>
                </a:solidFill>
                <a:latin typeface="Roboto"/>
                <a:ea typeface="Roboto"/>
                <a:cs typeface="Roboto"/>
                <a:sym typeface="Roboto"/>
              </a:rPr>
              <a:t>I am rejecting the Null Hypothesis</a:t>
            </a:r>
            <a:endParaRPr>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Google Shape;298;p57"/>
          <p:cNvPicPr preferRelativeResize="0"/>
          <p:nvPr/>
        </p:nvPicPr>
        <p:blipFill>
          <a:blip r:embed="rId3">
            <a:alphaModFix/>
          </a:blip>
          <a:stretch>
            <a:fillRect/>
          </a:stretch>
        </p:blipFill>
        <p:spPr>
          <a:xfrm>
            <a:off x="4469950" y="1137675"/>
            <a:ext cx="4590399" cy="2364325"/>
          </a:xfrm>
          <a:prstGeom prst="rect">
            <a:avLst/>
          </a:prstGeom>
          <a:noFill/>
          <a:ln>
            <a:noFill/>
          </a:ln>
        </p:spPr>
      </p:pic>
      <p:sp>
        <p:nvSpPr>
          <p:cNvPr id="299" name="Google Shape;299;p57"/>
          <p:cNvSpPr txBox="1"/>
          <p:nvPr/>
        </p:nvSpPr>
        <p:spPr>
          <a:xfrm>
            <a:off x="153325" y="1011625"/>
            <a:ext cx="4153800" cy="3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Hypothesis: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1000"/>
              </a:spcBef>
              <a:spcAft>
                <a:spcPts val="0"/>
              </a:spcAft>
              <a:buNone/>
            </a:pPr>
            <a:r>
              <a:rPr lang="en">
                <a:solidFill>
                  <a:schemeClr val="dk1"/>
                </a:solidFill>
                <a:latin typeface="Roboto"/>
                <a:ea typeface="Roboto"/>
                <a:cs typeface="Roboto"/>
                <a:sym typeface="Roboto"/>
              </a:rPr>
              <a:t>The hypothesis is that there is a significant difference between number of earthquakes caused by Mining and Water Reservoir Impoundment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Null Hypothesis</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There is no significant difference between the number of earthquakes caused by Mining and Water Reservoir Impoundment.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We cannot reject the null hypothesis.</a:t>
            </a:r>
            <a:endParaRPr sz="1800">
              <a:solidFill>
                <a:schemeClr val="dk1"/>
              </a:solidFill>
              <a:latin typeface="Roboto"/>
              <a:ea typeface="Roboto"/>
              <a:cs typeface="Roboto"/>
              <a:sym typeface="Roboto"/>
            </a:endParaRPr>
          </a:p>
        </p:txBody>
      </p:sp>
      <p:sp>
        <p:nvSpPr>
          <p:cNvPr id="300" name="Google Shape;300;p57"/>
          <p:cNvSpPr txBox="1"/>
          <p:nvPr/>
        </p:nvSpPr>
        <p:spPr>
          <a:xfrm>
            <a:off x="390300" y="362425"/>
            <a:ext cx="83913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Statistical Analysis - Top 2 causes &amp; Count of</a:t>
            </a:r>
            <a:r>
              <a:rPr lang="en" sz="2400">
                <a:solidFill>
                  <a:schemeClr val="dk1"/>
                </a:solidFill>
                <a:latin typeface="Roboto"/>
                <a:ea typeface="Roboto"/>
                <a:cs typeface="Roboto"/>
                <a:sym typeface="Roboto"/>
              </a:rPr>
              <a:t> </a:t>
            </a:r>
            <a:r>
              <a:rPr lang="en" sz="2400">
                <a:solidFill>
                  <a:schemeClr val="dk1"/>
                </a:solidFill>
                <a:latin typeface="Roboto"/>
                <a:ea typeface="Roboto"/>
                <a:cs typeface="Roboto"/>
                <a:sym typeface="Roboto"/>
              </a:rPr>
              <a:t>earthquakes</a:t>
            </a:r>
            <a:endParaRPr sz="2400">
              <a:solidFill>
                <a:schemeClr val="dk1"/>
              </a:solidFill>
              <a:latin typeface="Roboto"/>
              <a:ea typeface="Roboto"/>
              <a:cs typeface="Roboto"/>
              <a:sym typeface="Roboto"/>
            </a:endParaRPr>
          </a:p>
        </p:txBody>
      </p:sp>
      <p:sp>
        <p:nvSpPr>
          <p:cNvPr id="301" name="Google Shape;301;p57"/>
          <p:cNvSpPr txBox="1"/>
          <p:nvPr/>
        </p:nvSpPr>
        <p:spPr>
          <a:xfrm>
            <a:off x="4878650" y="3869175"/>
            <a:ext cx="3345300" cy="76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statistic=1.020837375168213</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pvalue=0.31459980625836836</a:t>
            </a:r>
            <a:endParaRPr sz="1200">
              <a:solidFill>
                <a:schemeClr val="dk1"/>
              </a:solidFill>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8"/>
          <p:cNvSpPr txBox="1"/>
          <p:nvPr>
            <p:ph type="title"/>
          </p:nvPr>
        </p:nvSpPr>
        <p:spPr>
          <a:xfrm>
            <a:off x="387900" y="4257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Statistical Analysis </a:t>
            </a:r>
            <a:endParaRPr/>
          </a:p>
        </p:txBody>
      </p:sp>
      <p:sp>
        <p:nvSpPr>
          <p:cNvPr id="307" name="Google Shape;307;p58"/>
          <p:cNvSpPr txBox="1"/>
          <p:nvPr>
            <p:ph idx="1" type="body"/>
          </p:nvPr>
        </p:nvSpPr>
        <p:spPr>
          <a:xfrm>
            <a:off x="387900" y="1360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Conducted ANOVA</a:t>
            </a:r>
            <a:r>
              <a:rPr lang="en"/>
              <a:t> test t</a:t>
            </a:r>
            <a:r>
              <a:rPr lang="en"/>
              <a:t>o understand if Mining across  different countries causes earthquake </a:t>
            </a:r>
            <a:r>
              <a:rPr lang="en"/>
              <a:t>with varying magnitudes.</a:t>
            </a:r>
            <a:endParaRPr/>
          </a:p>
          <a:p>
            <a:pPr indent="0" lvl="0" marL="0" rtl="0" algn="l">
              <a:spcBef>
                <a:spcPts val="1600"/>
              </a:spcBef>
              <a:spcAft>
                <a:spcPts val="0"/>
              </a:spcAft>
              <a:buNone/>
            </a:pPr>
            <a:r>
              <a:rPr lang="en"/>
              <a:t>Hypothesis: Mining in different countries lead to different magnitudes of earthquakes </a:t>
            </a:r>
            <a:endParaRPr/>
          </a:p>
          <a:p>
            <a:pPr indent="0" lvl="0" marL="0" rtl="0" algn="l">
              <a:spcBef>
                <a:spcPts val="1600"/>
              </a:spcBef>
              <a:spcAft>
                <a:spcPts val="0"/>
              </a:spcAft>
              <a:buNone/>
            </a:pPr>
            <a:r>
              <a:rPr lang="en"/>
              <a:t>Null Hypothesis: Mining in different countries does not lead to varying earthquake magnitudes.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 to choose this topic?</a:t>
            </a:r>
            <a:endParaRPr/>
          </a:p>
        </p:txBody>
      </p:sp>
      <p:sp>
        <p:nvSpPr>
          <p:cNvPr id="189" name="Google Shape;189;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Californians are no strangers to Earthquakes</a:t>
            </a:r>
            <a:endParaRPr sz="2400"/>
          </a:p>
          <a:p>
            <a:pPr indent="-381000" lvl="0" marL="457200" rtl="0" algn="l">
              <a:lnSpc>
                <a:spcPct val="115000"/>
              </a:lnSpc>
              <a:spcBef>
                <a:spcPts val="0"/>
              </a:spcBef>
              <a:spcAft>
                <a:spcPts val="0"/>
              </a:spcAft>
              <a:buSzPts val="2400"/>
              <a:buChar char="●"/>
            </a:pPr>
            <a:r>
              <a:rPr lang="en" sz="2400"/>
              <a:t>Advanced technologies and seismic instruments record more earthquakes in the recent years. </a:t>
            </a:r>
            <a:endParaRPr sz="2400"/>
          </a:p>
          <a:p>
            <a:pPr indent="-381000" lvl="0" marL="457200" rtl="0" algn="l">
              <a:spcBef>
                <a:spcPts val="0"/>
              </a:spcBef>
              <a:spcAft>
                <a:spcPts val="0"/>
              </a:spcAft>
              <a:buSzPts val="2400"/>
              <a:buChar char="●"/>
            </a:pPr>
            <a:r>
              <a:rPr lang="en" sz="2400"/>
              <a:t>We wanted to investigate the Human Induced earthquake causes and its influence on global earthquake data.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9"/>
          <p:cNvSpPr txBox="1"/>
          <p:nvPr>
            <p:ph type="title"/>
          </p:nvPr>
        </p:nvSpPr>
        <p:spPr>
          <a:xfrm>
            <a:off x="280525" y="929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Boxplot grouped by country</a:t>
            </a:r>
            <a:endParaRPr/>
          </a:p>
        </p:txBody>
      </p:sp>
      <p:pic>
        <p:nvPicPr>
          <p:cNvPr id="313" name="Google Shape;313;p59"/>
          <p:cNvPicPr preferRelativeResize="0"/>
          <p:nvPr/>
        </p:nvPicPr>
        <p:blipFill>
          <a:blip r:embed="rId3">
            <a:alphaModFix/>
          </a:blip>
          <a:stretch>
            <a:fillRect/>
          </a:stretch>
        </p:blipFill>
        <p:spPr>
          <a:xfrm>
            <a:off x="366425" y="724472"/>
            <a:ext cx="5957824" cy="2823300"/>
          </a:xfrm>
          <a:prstGeom prst="rect">
            <a:avLst/>
          </a:prstGeom>
          <a:noFill/>
          <a:ln>
            <a:noFill/>
          </a:ln>
        </p:spPr>
      </p:pic>
      <p:sp>
        <p:nvSpPr>
          <p:cNvPr id="314" name="Google Shape;314;p59"/>
          <p:cNvSpPr txBox="1"/>
          <p:nvPr/>
        </p:nvSpPr>
        <p:spPr>
          <a:xfrm>
            <a:off x="307200" y="3705900"/>
            <a:ext cx="85296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F_onewayResult(statistic=5.420204985421187, pvalue=0.006088161629641385)</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lnSpc>
                <a:spcPct val="115000"/>
              </a:lnSpc>
              <a:spcBef>
                <a:spcPts val="0"/>
              </a:spcBef>
              <a:spcAft>
                <a:spcPts val="1600"/>
              </a:spcAft>
              <a:buNone/>
            </a:pPr>
            <a:r>
              <a:rPr lang="en" sz="1800">
                <a:solidFill>
                  <a:schemeClr val="dk1"/>
                </a:solidFill>
                <a:latin typeface="Roboto"/>
                <a:ea typeface="Roboto"/>
                <a:cs typeface="Roboto"/>
                <a:sym typeface="Roboto"/>
              </a:rPr>
              <a:t>The p-value being &lt;0.05, we can reject the null hypothesis and say that Mining across different countries does cause earthquakes with varying magnitudes as it depends on additional factors such as depth of project, underlying lithology etc.</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we faced...</a:t>
            </a:r>
            <a:endParaRPr/>
          </a:p>
        </p:txBody>
      </p:sp>
      <p:sp>
        <p:nvSpPr>
          <p:cNvPr id="320" name="Google Shape;320;p60"/>
          <p:cNvSpPr txBox="1"/>
          <p:nvPr>
            <p:ph idx="1" type="body"/>
          </p:nvPr>
        </p:nvSpPr>
        <p:spPr>
          <a:xfrm>
            <a:off x="387900" y="13118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Finding the proper dataset</a:t>
            </a:r>
            <a:endParaRPr/>
          </a:p>
          <a:p>
            <a:pPr indent="-342900" lvl="0" marL="457200" rtl="0" algn="l">
              <a:spcBef>
                <a:spcPts val="0"/>
              </a:spcBef>
              <a:spcAft>
                <a:spcPts val="0"/>
              </a:spcAft>
              <a:buSzPts val="1800"/>
              <a:buChar char="●"/>
            </a:pPr>
            <a:r>
              <a:rPr lang="en"/>
              <a:t>Git</a:t>
            </a:r>
            <a:endParaRPr/>
          </a:p>
          <a:p>
            <a:pPr indent="-342900" lvl="0" marL="457200" rtl="0" algn="l">
              <a:spcBef>
                <a:spcPts val="0"/>
              </a:spcBef>
              <a:spcAft>
                <a:spcPts val="0"/>
              </a:spcAft>
              <a:buSzPts val="1800"/>
              <a:buChar char="●"/>
            </a:pPr>
            <a:r>
              <a:rPr lang="en"/>
              <a:t>Not able to find the API for global cities population</a:t>
            </a:r>
            <a:endParaRPr/>
          </a:p>
          <a:p>
            <a:pPr indent="-342900" lvl="0" marL="457200" rtl="0" algn="l">
              <a:spcBef>
                <a:spcPts val="0"/>
              </a:spcBef>
              <a:spcAft>
                <a:spcPts val="0"/>
              </a:spcAft>
              <a:buSzPts val="1800"/>
              <a:buChar char="●"/>
            </a:pPr>
            <a:r>
              <a:rPr lang="en"/>
              <a:t>Moulding the data for the statistical analysis</a:t>
            </a:r>
            <a:endParaRPr/>
          </a:p>
          <a:p>
            <a:pPr indent="-342900" lvl="0" marL="457200" rtl="0" algn="l">
              <a:spcBef>
                <a:spcPts val="0"/>
              </a:spcBef>
              <a:spcAft>
                <a:spcPts val="0"/>
              </a:spcAft>
              <a:buSzPts val="1800"/>
              <a:buChar char="●"/>
            </a:pPr>
            <a:r>
              <a:rPr lang="en"/>
              <a:t>Data visualization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61"/>
          <p:cNvSpPr txBox="1"/>
          <p:nvPr/>
        </p:nvSpPr>
        <p:spPr>
          <a:xfrm>
            <a:off x="1694850" y="1457325"/>
            <a:ext cx="5754300" cy="20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Roboto"/>
                <a:ea typeface="Roboto"/>
                <a:cs typeface="Roboto"/>
                <a:sym typeface="Roboto"/>
              </a:rPr>
              <a:t>Thank you !!</a:t>
            </a:r>
            <a:endParaRPr sz="6000">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2"/>
          <p:cNvSpPr txBox="1"/>
          <p:nvPr/>
        </p:nvSpPr>
        <p:spPr>
          <a:xfrm>
            <a:off x="1299300" y="1428150"/>
            <a:ext cx="6657600" cy="273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Roboto"/>
                <a:ea typeface="Roboto"/>
                <a:cs typeface="Roboto"/>
                <a:sym typeface="Roboto"/>
              </a:rPr>
              <a:t>Questions ? </a:t>
            </a:r>
            <a:endParaRPr sz="72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95" name="Google Shape;195;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Jupyter Notebook</a:t>
            </a:r>
            <a:endParaRPr/>
          </a:p>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USGS API</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Gmaps</a:t>
            </a:r>
            <a:endParaRPr/>
          </a:p>
          <a:p>
            <a:pPr indent="-342900" lvl="0" marL="457200" rtl="0" algn="l">
              <a:spcBef>
                <a:spcPts val="0"/>
              </a:spcBef>
              <a:spcAft>
                <a:spcPts val="0"/>
              </a:spcAft>
              <a:buSzPts val="1800"/>
              <a:buChar char="●"/>
            </a:pPr>
            <a:r>
              <a:rPr lang="en"/>
              <a:t>Seaborn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201" name="Google Shape;201;p43"/>
          <p:cNvSpPr txBox="1"/>
          <p:nvPr>
            <p:ph idx="1" type="body"/>
          </p:nvPr>
        </p:nvSpPr>
        <p:spPr>
          <a:xfrm>
            <a:off x="387900" y="1489825"/>
            <a:ext cx="8570400" cy="322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Significant_Earthquakes - CSV file containing all natural earthquakes that occured between 1908 to 2015.</a:t>
            </a:r>
            <a:endParaRPr/>
          </a:p>
          <a:p>
            <a:pPr indent="0" lvl="0" marL="457200" rtl="0" algn="l">
              <a:spcBef>
                <a:spcPts val="1600"/>
              </a:spcBef>
              <a:spcAft>
                <a:spcPts val="0"/>
              </a:spcAft>
              <a:buNone/>
            </a:pPr>
            <a:r>
              <a:rPr lang="en" u="sng">
                <a:solidFill>
                  <a:schemeClr val="hlink"/>
                </a:solidFill>
                <a:hlinkClick r:id="rId3"/>
              </a:rPr>
              <a:t>https://www.ngdc.noaa.gov/nndc/struts/form?t=101650&amp;s=1&amp;d=1</a:t>
            </a:r>
            <a:r>
              <a:rPr lang="en"/>
              <a:t> </a:t>
            </a:r>
            <a:endParaRPr/>
          </a:p>
          <a:p>
            <a:pPr indent="-342900" lvl="0" marL="457200" rtl="0" algn="l">
              <a:spcBef>
                <a:spcPts val="1600"/>
              </a:spcBef>
              <a:spcAft>
                <a:spcPts val="0"/>
              </a:spcAft>
              <a:buSzPts val="1800"/>
              <a:buChar char="●"/>
            </a:pPr>
            <a:r>
              <a:rPr lang="en"/>
              <a:t>The_Human_Induced_Earthquake_Database - HiQuake - CSV file contained human induced earthquakes that occured between 1908 to 2018</a:t>
            </a:r>
            <a:endParaRPr/>
          </a:p>
          <a:p>
            <a:pPr indent="-342900" lvl="0" marL="457200" rtl="0" algn="l">
              <a:spcBef>
                <a:spcPts val="0"/>
              </a:spcBef>
              <a:spcAft>
                <a:spcPts val="0"/>
              </a:spcAft>
              <a:buSzPts val="1800"/>
              <a:buChar char="●"/>
            </a:pPr>
            <a:r>
              <a:rPr lang="en" u="sng">
                <a:solidFill>
                  <a:schemeClr val="hlink"/>
                </a:solidFill>
                <a:hlinkClick r:id="rId4"/>
              </a:rPr>
              <a:t>http://inducedearthquakes.org/</a:t>
            </a:r>
            <a:r>
              <a:rPr lang="en"/>
              <a:t> </a:t>
            </a:r>
            <a:endParaRPr/>
          </a:p>
          <a:p>
            <a:pPr indent="-342900" lvl="0" marL="457200" rtl="0" algn="l">
              <a:spcBef>
                <a:spcPts val="0"/>
              </a:spcBef>
              <a:spcAft>
                <a:spcPts val="0"/>
              </a:spcAft>
              <a:buSzPts val="1800"/>
              <a:buChar char="●"/>
            </a:pPr>
            <a:r>
              <a:rPr lang="en"/>
              <a:t>Earthquake </a:t>
            </a:r>
            <a:r>
              <a:rPr lang="en"/>
              <a:t>occurred</a:t>
            </a:r>
            <a:r>
              <a:rPr lang="en"/>
              <a:t> in past day</a:t>
            </a:r>
            <a:endParaRPr/>
          </a:p>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5"/>
              </a:rPr>
              <a:t>https://earthquake.usgs.gov/earthquakes/feed/v1.0/summary/all_day.geojson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4"/>
          <p:cNvSpPr txBox="1"/>
          <p:nvPr>
            <p:ph type="title"/>
          </p:nvPr>
        </p:nvSpPr>
        <p:spPr>
          <a:xfrm>
            <a:off x="387900" y="715200"/>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2400"/>
              <a:t>Visualization of Earthquakes occurred in the past day</a:t>
            </a:r>
            <a:endParaRPr sz="2400"/>
          </a:p>
        </p:txBody>
      </p:sp>
      <p:pic>
        <p:nvPicPr>
          <p:cNvPr id="207" name="Google Shape;207;p44"/>
          <p:cNvPicPr preferRelativeResize="0"/>
          <p:nvPr/>
        </p:nvPicPr>
        <p:blipFill>
          <a:blip r:embed="rId3">
            <a:alphaModFix/>
          </a:blip>
          <a:stretch>
            <a:fillRect/>
          </a:stretch>
        </p:blipFill>
        <p:spPr>
          <a:xfrm>
            <a:off x="332925" y="1518450"/>
            <a:ext cx="5861019" cy="2787425"/>
          </a:xfrm>
          <a:prstGeom prst="rect">
            <a:avLst/>
          </a:prstGeom>
          <a:noFill/>
          <a:ln>
            <a:noFill/>
          </a:ln>
        </p:spPr>
      </p:pic>
      <p:sp>
        <p:nvSpPr>
          <p:cNvPr id="208" name="Google Shape;208;p44"/>
          <p:cNvSpPr txBox="1"/>
          <p:nvPr/>
        </p:nvSpPr>
        <p:spPr>
          <a:xfrm>
            <a:off x="547838" y="4305875"/>
            <a:ext cx="5431200" cy="63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Roboto Slab"/>
                <a:ea typeface="Roboto Slab"/>
                <a:cs typeface="Roboto Slab"/>
                <a:sym typeface="Roboto Slab"/>
              </a:rPr>
              <a:t>Earthquakes occurred in the past day </a:t>
            </a:r>
            <a:endParaRPr>
              <a:solidFill>
                <a:schemeClr val="dk1"/>
              </a:solidFill>
              <a:latin typeface="Roboto Slab"/>
              <a:ea typeface="Roboto Slab"/>
              <a:cs typeface="Roboto Slab"/>
              <a:sym typeface="Roboto Slab"/>
            </a:endParaRPr>
          </a:p>
          <a:p>
            <a:pPr indent="0" lvl="0" marL="0" rtl="0" algn="ctr">
              <a:lnSpc>
                <a:spcPct val="100000"/>
              </a:lnSpc>
              <a:spcBef>
                <a:spcPts val="0"/>
              </a:spcBef>
              <a:spcAft>
                <a:spcPts val="0"/>
              </a:spcAft>
              <a:buNone/>
            </a:pPr>
            <a:r>
              <a:rPr lang="en">
                <a:solidFill>
                  <a:schemeClr val="dk1"/>
                </a:solidFill>
                <a:latin typeface="Roboto Slab"/>
                <a:ea typeface="Roboto Slab"/>
                <a:cs typeface="Roboto Slab"/>
                <a:sym typeface="Roboto Slab"/>
              </a:rPr>
              <a:t>gmap (marker_layer)</a:t>
            </a:r>
            <a:endParaRPr>
              <a:latin typeface="Roboto"/>
              <a:ea typeface="Roboto"/>
              <a:cs typeface="Roboto"/>
              <a:sym typeface="Roboto"/>
            </a:endParaRPr>
          </a:p>
        </p:txBody>
      </p:sp>
      <p:pic>
        <p:nvPicPr>
          <p:cNvPr id="209" name="Google Shape;209;p44"/>
          <p:cNvPicPr preferRelativeResize="0"/>
          <p:nvPr/>
        </p:nvPicPr>
        <p:blipFill>
          <a:blip r:embed="rId4">
            <a:alphaModFix/>
          </a:blip>
          <a:stretch>
            <a:fillRect/>
          </a:stretch>
        </p:blipFill>
        <p:spPr>
          <a:xfrm>
            <a:off x="6322250" y="1598911"/>
            <a:ext cx="2648125" cy="2655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Natural and human induced earthquakes - across globe</a:t>
            </a:r>
            <a:endParaRPr/>
          </a:p>
        </p:txBody>
      </p:sp>
      <p:pic>
        <p:nvPicPr>
          <p:cNvPr id="215" name="Google Shape;215;p45"/>
          <p:cNvPicPr preferRelativeResize="0"/>
          <p:nvPr/>
        </p:nvPicPr>
        <p:blipFill>
          <a:blip r:embed="rId3">
            <a:alphaModFix/>
          </a:blip>
          <a:stretch>
            <a:fillRect/>
          </a:stretch>
        </p:blipFill>
        <p:spPr>
          <a:xfrm>
            <a:off x="387900" y="1404975"/>
            <a:ext cx="8368199" cy="369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6"/>
          <p:cNvSpPr txBox="1"/>
          <p:nvPr>
            <p:ph type="title"/>
          </p:nvPr>
        </p:nvSpPr>
        <p:spPr>
          <a:xfrm>
            <a:off x="4753050" y="212775"/>
            <a:ext cx="4021500" cy="125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are the human activities that induce most earthquakes?</a:t>
            </a:r>
            <a:endParaRPr/>
          </a:p>
        </p:txBody>
      </p:sp>
      <p:sp>
        <p:nvSpPr>
          <p:cNvPr id="221" name="Google Shape;221;p46"/>
          <p:cNvSpPr txBox="1"/>
          <p:nvPr>
            <p:ph idx="1" type="body"/>
          </p:nvPr>
        </p:nvSpPr>
        <p:spPr>
          <a:xfrm>
            <a:off x="4572000" y="1868100"/>
            <a:ext cx="4383600" cy="29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found out that the top 5 human activities are:</a:t>
            </a:r>
            <a:endParaRPr>
              <a:solidFill>
                <a:schemeClr val="dk1"/>
              </a:solidFill>
            </a:endParaRPr>
          </a:p>
          <a:p>
            <a:pPr indent="-330200" lvl="0" marL="457200" rtl="0" algn="l">
              <a:spcBef>
                <a:spcPts val="1600"/>
              </a:spcBef>
              <a:spcAft>
                <a:spcPts val="0"/>
              </a:spcAft>
              <a:buClr>
                <a:schemeClr val="dk1"/>
              </a:buClr>
              <a:buSzPts val="1600"/>
              <a:buChar char="●"/>
            </a:pPr>
            <a:r>
              <a:rPr lang="en">
                <a:solidFill>
                  <a:schemeClr val="dk1"/>
                </a:solidFill>
              </a:rPr>
              <a:t>Mining</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Water Reservoir Impoundment</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Conventional Oil and Gas</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Geothermal</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Fracking</a:t>
            </a:r>
            <a:endParaRPr>
              <a:solidFill>
                <a:schemeClr val="dk1"/>
              </a:solidFill>
            </a:endParaRPr>
          </a:p>
          <a:p>
            <a:pPr indent="0" lvl="0" marL="0" rtl="0" algn="l">
              <a:spcBef>
                <a:spcPts val="1600"/>
              </a:spcBef>
              <a:spcAft>
                <a:spcPts val="1600"/>
              </a:spcAft>
              <a:buNone/>
            </a:pPr>
            <a:r>
              <a:rPr lang="en">
                <a:solidFill>
                  <a:schemeClr val="dk1"/>
                </a:solidFill>
              </a:rPr>
              <a:t>	</a:t>
            </a:r>
            <a:endParaRPr>
              <a:solidFill>
                <a:schemeClr val="dk1"/>
              </a:solidFill>
            </a:endParaRPr>
          </a:p>
        </p:txBody>
      </p:sp>
      <p:pic>
        <p:nvPicPr>
          <p:cNvPr id="222" name="Google Shape;222;p46"/>
          <p:cNvPicPr preferRelativeResize="0"/>
          <p:nvPr/>
        </p:nvPicPr>
        <p:blipFill>
          <a:blip r:embed="rId3">
            <a:alphaModFix/>
          </a:blip>
          <a:stretch>
            <a:fillRect/>
          </a:stretch>
        </p:blipFill>
        <p:spPr>
          <a:xfrm>
            <a:off x="58450" y="438275"/>
            <a:ext cx="4383674" cy="4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7"/>
          <p:cNvSpPr txBox="1"/>
          <p:nvPr>
            <p:ph type="title"/>
          </p:nvPr>
        </p:nvSpPr>
        <p:spPr>
          <a:xfrm>
            <a:off x="557200" y="300500"/>
            <a:ext cx="8118900" cy="87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top 5 countries experience the most H.I. Earthquakes &amp; which activity is the major contributor?</a:t>
            </a:r>
            <a:endParaRPr/>
          </a:p>
        </p:txBody>
      </p:sp>
      <p:sp>
        <p:nvSpPr>
          <p:cNvPr id="228" name="Google Shape;228;p47"/>
          <p:cNvSpPr txBox="1"/>
          <p:nvPr>
            <p:ph idx="1" type="body"/>
          </p:nvPr>
        </p:nvSpPr>
        <p:spPr>
          <a:xfrm>
            <a:off x="4694000" y="1630150"/>
            <a:ext cx="3835500" cy="18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can see that mining is the top cause of HI earthquakes. USA, Germany, Canada and China are the countries that experience most HI earthquakes from mining activity. In China, mining is the biggest cause of HI earthquakes.</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1600"/>
              </a:spcAft>
              <a:buNone/>
            </a:pPr>
            <a:r>
              <a:t/>
            </a:r>
            <a:endParaRPr sz="2400">
              <a:solidFill>
                <a:schemeClr val="dk1"/>
              </a:solidFill>
              <a:latin typeface="Roboto Slab"/>
              <a:ea typeface="Roboto Slab"/>
              <a:cs typeface="Roboto Slab"/>
              <a:sym typeface="Roboto Slab"/>
            </a:endParaRPr>
          </a:p>
        </p:txBody>
      </p:sp>
      <p:pic>
        <p:nvPicPr>
          <p:cNvPr id="229" name="Google Shape;229;p47"/>
          <p:cNvPicPr preferRelativeResize="0"/>
          <p:nvPr/>
        </p:nvPicPr>
        <p:blipFill>
          <a:blip r:embed="rId3">
            <a:alphaModFix/>
          </a:blip>
          <a:stretch>
            <a:fillRect/>
          </a:stretch>
        </p:blipFill>
        <p:spPr>
          <a:xfrm>
            <a:off x="224750" y="1447525"/>
            <a:ext cx="4267197" cy="21694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48"/>
          <p:cNvPicPr preferRelativeResize="0"/>
          <p:nvPr/>
        </p:nvPicPr>
        <p:blipFill rotWithShape="1">
          <a:blip r:embed="rId3">
            <a:alphaModFix/>
          </a:blip>
          <a:srcRect b="2963" l="0" r="0" t="2972"/>
          <a:stretch/>
        </p:blipFill>
        <p:spPr>
          <a:xfrm>
            <a:off x="496013" y="1752600"/>
            <a:ext cx="8282098" cy="2910626"/>
          </a:xfrm>
          <a:prstGeom prst="rect">
            <a:avLst/>
          </a:prstGeom>
          <a:noFill/>
          <a:ln>
            <a:noFill/>
          </a:ln>
        </p:spPr>
      </p:pic>
      <p:sp>
        <p:nvSpPr>
          <p:cNvPr id="235" name="Google Shape;235;p48"/>
          <p:cNvSpPr txBox="1"/>
          <p:nvPr>
            <p:ph type="title"/>
          </p:nvPr>
        </p:nvSpPr>
        <p:spPr>
          <a:xfrm>
            <a:off x="365813" y="319750"/>
            <a:ext cx="3124200" cy="11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rend of human induced earthquake causes over a period of time?</a:t>
            </a:r>
            <a:endParaRPr/>
          </a:p>
          <a:p>
            <a:pPr indent="0" lvl="0" marL="0" rtl="0" algn="l">
              <a:spcBef>
                <a:spcPts val="0"/>
              </a:spcBef>
              <a:spcAft>
                <a:spcPts val="0"/>
              </a:spcAft>
              <a:buNone/>
            </a:pPr>
            <a:r>
              <a:t/>
            </a:r>
            <a:endParaRPr/>
          </a:p>
        </p:txBody>
      </p:sp>
      <p:sp>
        <p:nvSpPr>
          <p:cNvPr id="236" name="Google Shape;236;p48"/>
          <p:cNvSpPr txBox="1"/>
          <p:nvPr>
            <p:ph idx="1" type="body"/>
          </p:nvPr>
        </p:nvSpPr>
        <p:spPr>
          <a:xfrm>
            <a:off x="3617888" y="319750"/>
            <a:ext cx="5160300" cy="11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Over years Water reservoir impoundment has been the biggest cause of HI earthquakes while mining related earthquakes has been increasing in recent years. Since 2010 there has been a sharp uptick in HI earthquakes with Fracking becoming a significant portion of HI earthquakes.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