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Slab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c74c54f70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c74c54f70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65a3638e4_1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c65a3638e4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334864371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United airlines schedule data was provided as csv file with information regarding the flight number, arrival time departure time gate info and locations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 data organise with line of flight information with schedule information for plane arriving at chosen airport (e.g. ORD) and leaving that airport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c334864371_7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7739a440e_3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c7739a440e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7739a440e_3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c7739a440e_3_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Delays – how to make it realistic </a:t>
            </a:r>
            <a:endParaRPr/>
          </a:p>
        </p:txBody>
      </p:sp>
      <p:sp>
        <p:nvSpPr>
          <p:cNvPr id="219" name="Google Shape;219;gc7739a440e_3_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7739a440e_3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c7739a440e_3_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Simpy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"/>
              <a:t>Real-time setting so we could say 1 minutes = 0.2 seconds</a:t>
            </a:r>
            <a:endParaRPr/>
          </a:p>
          <a:p>
            <a:pPr indent="-165100" lvl="0" marL="171450" rtl="0" algn="l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/>
              <a:t>Caused some issues where our code wasn’t as efficient as we would’ve liked - it would error out if the code took longer than 0.2 seconds to run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 and performance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">
                <a:solidFill>
                  <a:schemeClr val="dk1"/>
                </a:solidFill>
              </a:rPr>
              <a:t>Rework </a:t>
            </a:r>
            <a:r>
              <a:rPr lang="en">
                <a:solidFill>
                  <a:schemeClr val="dk1"/>
                </a:solidFill>
              </a:rPr>
              <a:t>functions</a:t>
            </a:r>
            <a:r>
              <a:rPr lang="en">
                <a:solidFill>
                  <a:schemeClr val="dk1"/>
                </a:solidFill>
              </a:rPr>
              <a:t> to make more efficient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Unexpected airline scenarios: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"/>
              <a:t>What happens if there’s no gates available at that time?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"/>
              <a:t>What if a flight delay pushes a flight into the next day?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"/>
              <a:t>What to do with the flights that arrive and leave on different days?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c7739a440e_3_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5c6cf85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c5c6cf850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56ded70b1_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c56ded70b1_2_1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c82d6d0d7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c82d6d0d7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1" y="4750737"/>
            <a:ext cx="9144000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825038" y="334171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3" name="Google Shape;73;p14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6" name="Google Shape;76;p14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2381" y="4800600"/>
            <a:ext cx="9141618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11" y="4750737"/>
            <a:ext cx="9141618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822960" y="138430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2381" y="4800600"/>
            <a:ext cx="9141618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11" y="4750737"/>
            <a:ext cx="9141618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822960" y="333984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2" name="Google Shape;102;p18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822960" y="1384300"/>
            <a:ext cx="3703320" cy="30175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2" type="body"/>
          </p:nvPr>
        </p:nvSpPr>
        <p:spPr>
          <a:xfrm>
            <a:off x="4663440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82296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822960" y="1936751"/>
            <a:ext cx="3703320" cy="246507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3" type="body"/>
          </p:nvPr>
        </p:nvSpPr>
        <p:spPr>
          <a:xfrm>
            <a:off x="466344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15" name="Google Shape;115;p20"/>
          <p:cNvSpPr txBox="1"/>
          <p:nvPr>
            <p:ph idx="4" type="body"/>
          </p:nvPr>
        </p:nvSpPr>
        <p:spPr>
          <a:xfrm>
            <a:off x="4663440" y="1936750"/>
            <a:ext cx="3703320" cy="246507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600450" y="548640"/>
            <a:ext cx="486918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2" type="body"/>
          </p:nvPr>
        </p:nvSpPr>
        <p:spPr>
          <a:xfrm>
            <a:off x="342900" y="2194560"/>
            <a:ext cx="2400300" cy="25343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25" name="Google Shape;125;p21"/>
          <p:cNvSpPr txBox="1"/>
          <p:nvPr>
            <p:ph idx="10" type="dt"/>
          </p:nvPr>
        </p:nvSpPr>
        <p:spPr>
          <a:xfrm>
            <a:off x="349134" y="4844839"/>
            <a:ext cx="19638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11" type="ftr"/>
          </p:nvPr>
        </p:nvSpPr>
        <p:spPr>
          <a:xfrm>
            <a:off x="3600450" y="4844839"/>
            <a:ext cx="3486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/>
          <p:nvPr/>
        </p:nvSpPr>
        <p:spPr>
          <a:xfrm>
            <a:off x="0" y="3714750"/>
            <a:ext cx="9141618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11" y="3686307"/>
            <a:ext cx="9141618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>
            <p:ph type="title"/>
          </p:nvPr>
        </p:nvSpPr>
        <p:spPr>
          <a:xfrm>
            <a:off x="822960" y="3806190"/>
            <a:ext cx="7585234" cy="6172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2"/>
          <p:cNvSpPr/>
          <p:nvPr>
            <p:ph idx="2" type="pic"/>
          </p:nvPr>
        </p:nvSpPr>
        <p:spPr>
          <a:xfrm>
            <a:off x="11" y="0"/>
            <a:ext cx="9143988" cy="3686307"/>
          </a:xfrm>
          <a:prstGeom prst="rect">
            <a:avLst/>
          </a:prstGeom>
          <a:solidFill>
            <a:srgbClr val="BECAD4"/>
          </a:solidFill>
          <a:ln>
            <a:noFill/>
          </a:ln>
        </p:spPr>
        <p:txBody>
          <a:bodyPr anchorCtr="0" anchor="t" bIns="34275" lIns="342900" spcFirstLastPara="1" rIns="0" wrap="square" tIns="3429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Calibri"/>
              <a:buNone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822960" y="4430268"/>
            <a:ext cx="7584948" cy="445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34" name="Google Shape;134;p22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 rot="5400000">
            <a:off x="3086100" y="-878839"/>
            <a:ext cx="301752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>
            <a:off x="2381" y="4800600"/>
            <a:ext cx="9141618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11" y="4750737"/>
            <a:ext cx="9141618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 txBox="1"/>
          <p:nvPr>
            <p:ph type="title"/>
          </p:nvPr>
        </p:nvSpPr>
        <p:spPr>
          <a:xfrm rot="5400000">
            <a:off x="5369551" y="1483351"/>
            <a:ext cx="4319923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 rot="5400000">
            <a:off x="1369051" y="-431174"/>
            <a:ext cx="4319923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2381" y="4800600"/>
            <a:ext cx="9141618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11" y="4750737"/>
            <a:ext cx="9141618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822960" y="1384300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7425343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7" name="Google Shape;67;p13"/>
          <p:cNvCxnSpPr/>
          <p:nvPr/>
        </p:nvCxnSpPr>
        <p:spPr>
          <a:xfrm>
            <a:off x="895149" y="1303384"/>
            <a:ext cx="74752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11" Type="http://schemas.openxmlformats.org/officeDocument/2006/relationships/hyperlink" Target="https://drive.google.com/file/d/1eWQjDtRe9b5uTmIJJ9RdubKWf5Ca-5YM/view?usp=sharing" TargetMode="External"/><Relationship Id="rId10" Type="http://schemas.openxmlformats.org/officeDocument/2006/relationships/hyperlink" Target="https://drive.google.com/file/d/1Z5Z5f26t0-pmSaex1mvUw4liEAdrdWrf/view?usp=sharing" TargetMode="External"/><Relationship Id="rId9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hyperlink" Target="http://drive.google.com/file/d/1gF3bDppI3LMz3HdgjVEOJ2hkivu94yTc/view" TargetMode="External"/><Relationship Id="rId5" Type="http://schemas.openxmlformats.org/officeDocument/2006/relationships/image" Target="../media/image1.png"/><Relationship Id="rId6" Type="http://schemas.openxmlformats.org/officeDocument/2006/relationships/hyperlink" Target="https://www.youtube.com/watch?v=hZ2jl5msfaA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Take Off</a:t>
            </a:r>
            <a:endParaRPr/>
          </a:p>
        </p:txBody>
      </p:sp>
      <p:sp>
        <p:nvSpPr>
          <p:cNvPr id="156" name="Google Shape;156;p25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Olivia Fenwick and Meenu Ravi</a:t>
            </a:r>
            <a:endParaRPr/>
          </a:p>
        </p:txBody>
      </p:sp>
      <p:pic>
        <p:nvPicPr>
          <p:cNvPr descr="United's innovation &quot;firsts&quot; in the aviation industry" id="157" name="Google Shape;15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7524" y="440370"/>
            <a:ext cx="2733676" cy="748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pic>
        <p:nvPicPr>
          <p:cNvPr descr="United's innovation &quot;firsts&quot; in the aviation industry" id="295" name="Google Shape;29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5162" y="3277670"/>
            <a:ext cx="2733676" cy="748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 sz="3500"/>
              <a:t>Agenda</a:t>
            </a:r>
            <a:endParaRPr sz="3500"/>
          </a:p>
        </p:txBody>
      </p:sp>
      <p:grpSp>
        <p:nvGrpSpPr>
          <p:cNvPr id="163" name="Google Shape;163;p26"/>
          <p:cNvGrpSpPr/>
          <p:nvPr/>
        </p:nvGrpSpPr>
        <p:grpSpPr>
          <a:xfrm>
            <a:off x="822960" y="1393932"/>
            <a:ext cx="7543799" cy="3248602"/>
            <a:chOff x="0" y="1202"/>
            <a:chExt cx="10058399" cy="4331470"/>
          </a:xfrm>
        </p:grpSpPr>
        <p:sp>
          <p:nvSpPr>
            <p:cNvPr id="164" name="Google Shape;164;p26"/>
            <p:cNvSpPr/>
            <p:nvPr/>
          </p:nvSpPr>
          <p:spPr>
            <a:xfrm rot="5400000">
              <a:off x="-179026" y="180228"/>
              <a:ext cx="1193508" cy="835455"/>
            </a:xfrm>
            <a:prstGeom prst="chevron">
              <a:avLst>
                <a:gd fmla="val 50000" name="adj"/>
              </a:avLst>
            </a:prstGeom>
            <a:solidFill>
              <a:srgbClr val="19ACE4"/>
            </a:solidFill>
            <a:ln cap="flat" cmpd="sng" w="15875">
              <a:solidFill>
                <a:srgbClr val="19AC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6"/>
            <p:cNvSpPr txBox="1"/>
            <p:nvPr/>
          </p:nvSpPr>
          <p:spPr>
            <a:xfrm>
              <a:off x="1" y="418930"/>
              <a:ext cx="835455" cy="3580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950" lIns="10950" spcFirstLastPara="1" rIns="10950" wrap="square" tIns="1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t/>
              </a:r>
              <a:endPara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6"/>
            <p:cNvSpPr/>
            <p:nvPr/>
          </p:nvSpPr>
          <p:spPr>
            <a:xfrm rot="5400000">
              <a:off x="5059037" y="-4222379"/>
              <a:ext cx="775780" cy="9222944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19AC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6"/>
            <p:cNvSpPr txBox="1"/>
            <p:nvPr/>
          </p:nvSpPr>
          <p:spPr>
            <a:xfrm>
              <a:off x="835455" y="39073"/>
              <a:ext cx="9185074" cy="70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213350" spcFirstLastPara="1" rIns="19050" wrap="square" tIns="19050">
              <a:noAutofit/>
            </a:bodyPr>
            <a:lstStyle/>
            <a:p>
              <a:pPr indent="-215900" lvl="1" marL="215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b="0" i="0" lang="en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Project overview</a:t>
              </a:r>
              <a:endParaRPr sz="1100"/>
            </a:p>
          </p:txBody>
        </p:sp>
        <p:sp>
          <p:nvSpPr>
            <p:cNvPr id="168" name="Google Shape;168;p26"/>
            <p:cNvSpPr/>
            <p:nvPr/>
          </p:nvSpPr>
          <p:spPr>
            <a:xfrm rot="5400000">
              <a:off x="-179026" y="1226215"/>
              <a:ext cx="1193508" cy="835455"/>
            </a:xfrm>
            <a:prstGeom prst="chevron">
              <a:avLst>
                <a:gd fmla="val 50000" name="adj"/>
              </a:avLst>
            </a:prstGeom>
            <a:solidFill>
              <a:srgbClr val="19ACE4"/>
            </a:solidFill>
            <a:ln cap="flat" cmpd="sng" w="15875">
              <a:solidFill>
                <a:srgbClr val="19AC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6"/>
            <p:cNvSpPr txBox="1"/>
            <p:nvPr/>
          </p:nvSpPr>
          <p:spPr>
            <a:xfrm>
              <a:off x="1" y="1464917"/>
              <a:ext cx="835455" cy="3580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950" lIns="10950" spcFirstLastPara="1" rIns="10950" wrap="square" tIns="1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t/>
              </a:r>
              <a:endPara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6"/>
            <p:cNvSpPr/>
            <p:nvPr/>
          </p:nvSpPr>
          <p:spPr>
            <a:xfrm rot="5400000">
              <a:off x="5059037" y="-3176392"/>
              <a:ext cx="775780" cy="9222944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19AC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6"/>
            <p:cNvSpPr txBox="1"/>
            <p:nvPr/>
          </p:nvSpPr>
          <p:spPr>
            <a:xfrm>
              <a:off x="835455" y="1085060"/>
              <a:ext cx="9185074" cy="70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213350" spcFirstLastPara="1" rIns="19050" wrap="square" tIns="19050">
              <a:noAutofit/>
            </a:bodyPr>
            <a:lstStyle/>
            <a:p>
              <a:pPr indent="-215900" lvl="1" marL="215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b="0" i="0" lang="en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Considerations and Concerns</a:t>
              </a:r>
              <a:endPara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6"/>
            <p:cNvSpPr/>
            <p:nvPr/>
          </p:nvSpPr>
          <p:spPr>
            <a:xfrm rot="5400000">
              <a:off x="-179026" y="2272203"/>
              <a:ext cx="1193508" cy="835455"/>
            </a:xfrm>
            <a:prstGeom prst="chevron">
              <a:avLst>
                <a:gd fmla="val 50000" name="adj"/>
              </a:avLst>
            </a:prstGeom>
            <a:solidFill>
              <a:srgbClr val="19ACE4"/>
            </a:solidFill>
            <a:ln cap="flat" cmpd="sng" w="15875">
              <a:solidFill>
                <a:srgbClr val="19AC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6"/>
            <p:cNvSpPr txBox="1"/>
            <p:nvPr/>
          </p:nvSpPr>
          <p:spPr>
            <a:xfrm>
              <a:off x="1" y="2510905"/>
              <a:ext cx="835455" cy="3580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950" lIns="10950" spcFirstLastPara="1" rIns="10950" wrap="square" tIns="1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t/>
              </a:r>
              <a:endPara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6"/>
            <p:cNvSpPr/>
            <p:nvPr/>
          </p:nvSpPr>
          <p:spPr>
            <a:xfrm rot="5400000">
              <a:off x="5059037" y="-2130404"/>
              <a:ext cx="775780" cy="9222944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19AC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6"/>
            <p:cNvSpPr txBox="1"/>
            <p:nvPr/>
          </p:nvSpPr>
          <p:spPr>
            <a:xfrm>
              <a:off x="835455" y="2131048"/>
              <a:ext cx="9185074" cy="70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213350" spcFirstLastPara="1" rIns="19050" wrap="square" tIns="19050">
              <a:noAutofit/>
            </a:bodyPr>
            <a:lstStyle/>
            <a:p>
              <a:pPr indent="-215900" lvl="1" marL="215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b="0" i="0" lang="en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Final output</a:t>
              </a:r>
              <a:endParaRPr sz="1100"/>
            </a:p>
          </p:txBody>
        </p:sp>
        <p:sp>
          <p:nvSpPr>
            <p:cNvPr id="176" name="Google Shape;176;p26"/>
            <p:cNvSpPr/>
            <p:nvPr/>
          </p:nvSpPr>
          <p:spPr>
            <a:xfrm rot="5400000">
              <a:off x="-179026" y="3318190"/>
              <a:ext cx="1193508" cy="835455"/>
            </a:xfrm>
            <a:prstGeom prst="chevron">
              <a:avLst>
                <a:gd fmla="val 50000" name="adj"/>
              </a:avLst>
            </a:prstGeom>
            <a:solidFill>
              <a:srgbClr val="19ACE4"/>
            </a:solidFill>
            <a:ln cap="flat" cmpd="sng" w="15875">
              <a:solidFill>
                <a:srgbClr val="19AC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6"/>
            <p:cNvSpPr txBox="1"/>
            <p:nvPr/>
          </p:nvSpPr>
          <p:spPr>
            <a:xfrm>
              <a:off x="1" y="3556892"/>
              <a:ext cx="835455" cy="3580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t/>
              </a:r>
              <a:endPara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6"/>
            <p:cNvSpPr/>
            <p:nvPr/>
          </p:nvSpPr>
          <p:spPr>
            <a:xfrm rot="5400000">
              <a:off x="5059037" y="-1084417"/>
              <a:ext cx="775780" cy="9222944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19ACE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6"/>
            <p:cNvSpPr txBox="1"/>
            <p:nvPr/>
          </p:nvSpPr>
          <p:spPr>
            <a:xfrm>
              <a:off x="835455" y="3177035"/>
              <a:ext cx="9185074" cy="700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213350" spcFirstLastPara="1" rIns="19050" wrap="square" tIns="19050">
              <a:noAutofit/>
            </a:bodyPr>
            <a:lstStyle/>
            <a:p>
              <a:pPr indent="-215900" lvl="1" marL="2159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b="0" i="0" lang="en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Next Steps</a:t>
              </a:r>
              <a:endParaRPr sz="11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 sz="3500"/>
              <a:t>We created a model to simulate gate reassignment for delayed flights</a:t>
            </a:r>
            <a:endParaRPr sz="3500"/>
          </a:p>
        </p:txBody>
      </p:sp>
      <p:sp>
        <p:nvSpPr>
          <p:cNvPr id="185" name="Google Shape;185;p27"/>
          <p:cNvSpPr txBox="1"/>
          <p:nvPr/>
        </p:nvSpPr>
        <p:spPr>
          <a:xfrm>
            <a:off x="822959" y="2037506"/>
            <a:ext cx="36063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flight is delayed and its scheduled gate is unavailable at the new arrival/departure time our model automatically finds the closest available gate and reassigns it </a:t>
            </a:r>
            <a:endParaRPr sz="1100"/>
          </a:p>
          <a:p>
            <a:pPr indent="-1270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sed United Airlines schedule data to initiate the model and used a random number generator to created delays in real-time</a:t>
            </a:r>
            <a:endParaRPr sz="1100"/>
          </a:p>
        </p:txBody>
      </p:sp>
      <p:sp>
        <p:nvSpPr>
          <p:cNvPr id="186" name="Google Shape;186;p27"/>
          <p:cNvSpPr txBox="1"/>
          <p:nvPr/>
        </p:nvSpPr>
        <p:spPr>
          <a:xfrm>
            <a:off x="0" y="4861904"/>
            <a:ext cx="2878432" cy="1904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Image source: http://www.airport-chicago.com/map-of-ohare.htm</a:t>
            </a:r>
            <a:endParaRPr sz="1100"/>
          </a:p>
        </p:txBody>
      </p:sp>
      <p:pic>
        <p:nvPicPr>
          <p:cNvPr id="187" name="Google Shape;18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3402" y="1581537"/>
            <a:ext cx="3993356" cy="264318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/>
        </p:nvSpPr>
        <p:spPr>
          <a:xfrm>
            <a:off x="7583001" y="93486"/>
            <a:ext cx="1476077" cy="3000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t/>
            </a:r>
            <a:endParaRPr sz="3500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 sz="3500"/>
              <a:t>Project Goals</a:t>
            </a:r>
            <a:endParaRPr sz="3500"/>
          </a:p>
        </p:txBody>
      </p:sp>
      <p:grpSp>
        <p:nvGrpSpPr>
          <p:cNvPr id="194" name="Google Shape;194;p28"/>
          <p:cNvGrpSpPr/>
          <p:nvPr/>
        </p:nvGrpSpPr>
        <p:grpSpPr>
          <a:xfrm>
            <a:off x="1030999" y="1400174"/>
            <a:ext cx="7127722" cy="3273584"/>
            <a:chOff x="1160" y="0"/>
            <a:chExt cx="9503629" cy="4364779"/>
          </a:xfrm>
        </p:grpSpPr>
        <p:sp>
          <p:nvSpPr>
            <p:cNvPr id="195" name="Google Shape;195;p28"/>
            <p:cNvSpPr/>
            <p:nvPr/>
          </p:nvSpPr>
          <p:spPr>
            <a:xfrm>
              <a:off x="1160" y="0"/>
              <a:ext cx="3017025" cy="4364779"/>
            </a:xfrm>
            <a:prstGeom prst="roundRect">
              <a:avLst>
                <a:gd fmla="val 10000" name="adj"/>
              </a:avLst>
            </a:prstGeom>
            <a:solidFill>
              <a:srgbClr val="CBE2F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8"/>
            <p:cNvSpPr txBox="1"/>
            <p:nvPr/>
          </p:nvSpPr>
          <p:spPr>
            <a:xfrm>
              <a:off x="1160" y="0"/>
              <a:ext cx="3017025" cy="1309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1425" lIns="111425" spcFirstLastPara="1" rIns="111425" wrap="square" tIns="1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Calibri"/>
                <a:buNone/>
              </a:pPr>
              <a:r>
                <a:rPr lang="en" sz="2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Initial Goals</a:t>
              </a:r>
              <a:endParaRPr sz="1100"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302862" y="1310712"/>
              <a:ext cx="2413620" cy="1316040"/>
            </a:xfrm>
            <a:prstGeom prst="roundRect">
              <a:avLst>
                <a:gd fmla="val 10000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8"/>
            <p:cNvSpPr txBox="1"/>
            <p:nvPr/>
          </p:nvSpPr>
          <p:spPr>
            <a:xfrm>
              <a:off x="341407" y="1349257"/>
              <a:ext cx="2336530" cy="1238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30475" spcFirstLastPara="1" rIns="30475" wrap="square" tIns="2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Initiate model to on small airport</a:t>
              </a:r>
              <a:endParaRPr sz="1100"/>
            </a:p>
            <a:p>
              <a:pPr indent="-50800" lvl="1" marL="381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Char char="•"/>
              </a:pPr>
              <a:r>
                <a:rPr b="0" i="0" lang="en" sz="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Richmond International Airport ~15 flights per day</a:t>
              </a:r>
              <a:endParaRPr sz="1100"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302862" y="2829220"/>
              <a:ext cx="2413620" cy="1316040"/>
            </a:xfrm>
            <a:prstGeom prst="roundRect">
              <a:avLst>
                <a:gd fmla="val 10000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8"/>
            <p:cNvSpPr txBox="1"/>
            <p:nvPr/>
          </p:nvSpPr>
          <p:spPr>
            <a:xfrm>
              <a:off x="341407" y="2867765"/>
              <a:ext cx="2336530" cy="1238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0475" spcFirstLastPara="1" rIns="30475" wrap="square" tIns="2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Initiate model with static delay lengths</a:t>
              </a:r>
              <a:endParaRPr sz="1100"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3244462" y="0"/>
              <a:ext cx="3017025" cy="4364779"/>
            </a:xfrm>
            <a:prstGeom prst="roundRect">
              <a:avLst>
                <a:gd fmla="val 10000" name="adj"/>
              </a:avLst>
            </a:prstGeom>
            <a:solidFill>
              <a:srgbClr val="CBE2F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8"/>
            <p:cNvSpPr txBox="1"/>
            <p:nvPr/>
          </p:nvSpPr>
          <p:spPr>
            <a:xfrm>
              <a:off x="3244462" y="0"/>
              <a:ext cx="3017025" cy="1309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1425" lIns="111425" spcFirstLastPara="1" rIns="111425" wrap="square" tIns="1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Calibri"/>
                <a:buNone/>
              </a:pPr>
              <a:r>
                <a:rPr lang="en" sz="2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Target Goals</a:t>
              </a:r>
              <a:endParaRPr sz="1100"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3546164" y="1309806"/>
              <a:ext cx="2413620" cy="857504"/>
            </a:xfrm>
            <a:prstGeom prst="roundRect">
              <a:avLst>
                <a:gd fmla="val 10000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8"/>
            <p:cNvSpPr txBox="1"/>
            <p:nvPr/>
          </p:nvSpPr>
          <p:spPr>
            <a:xfrm>
              <a:off x="3571279" y="1334921"/>
              <a:ext cx="2363390" cy="807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000" lIns="26675" spcFirstLastPara="1" rIns="26675" wrap="square" tIns="2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lang="en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Get model working on large airport</a:t>
              </a:r>
              <a:endParaRPr sz="1100"/>
            </a:p>
            <a:p>
              <a:pPr indent="-50800" lvl="1" marL="381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Char char="•"/>
              </a:pPr>
              <a:r>
                <a:rPr b="0" i="0" lang="en" sz="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O’Hare International Airport ~555 flights per day</a:t>
              </a:r>
              <a:endParaRPr sz="1100"/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3546164" y="2299234"/>
              <a:ext cx="2413620" cy="857504"/>
            </a:xfrm>
            <a:prstGeom prst="roundRect">
              <a:avLst>
                <a:gd fmla="val 10000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8"/>
            <p:cNvSpPr txBox="1"/>
            <p:nvPr/>
          </p:nvSpPr>
          <p:spPr>
            <a:xfrm>
              <a:off x="3571279" y="2324349"/>
              <a:ext cx="2363390" cy="807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26675" spcFirstLastPara="1" rIns="26675" wrap="square" tIns="2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lang="en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Make delays more dynamic and have delay length be randomly updating instead of static</a:t>
              </a:r>
              <a:endParaRPr sz="1100"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3546164" y="3288662"/>
              <a:ext cx="2413620" cy="857504"/>
            </a:xfrm>
            <a:prstGeom prst="roundRect">
              <a:avLst>
                <a:gd fmla="val 10000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8"/>
            <p:cNvSpPr txBox="1"/>
            <p:nvPr/>
          </p:nvSpPr>
          <p:spPr>
            <a:xfrm>
              <a:off x="3571279" y="3313777"/>
              <a:ext cx="2363390" cy="807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000" lIns="26675" spcFirstLastPara="1" rIns="26675" wrap="square" tIns="2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lang="en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Display the flight changes in a dataframe representing a departure/arrivals board</a:t>
              </a:r>
              <a:endParaRPr sz="1100"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6487764" y="0"/>
              <a:ext cx="3017025" cy="4364779"/>
            </a:xfrm>
            <a:prstGeom prst="roundRect">
              <a:avLst>
                <a:gd fmla="val 10000" name="adj"/>
              </a:avLst>
            </a:prstGeom>
            <a:solidFill>
              <a:srgbClr val="CBE2F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8"/>
            <p:cNvSpPr txBox="1"/>
            <p:nvPr/>
          </p:nvSpPr>
          <p:spPr>
            <a:xfrm>
              <a:off x="6487764" y="0"/>
              <a:ext cx="3017025" cy="1309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1425" lIns="111425" spcFirstLastPara="1" rIns="111425" wrap="square" tIns="1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Calibri"/>
                <a:buNone/>
              </a:pPr>
              <a:r>
                <a:rPr lang="en" sz="2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Stretch Goals</a:t>
              </a:r>
              <a:endParaRPr sz="1100"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6789466" y="1310712"/>
              <a:ext cx="2413620" cy="1316040"/>
            </a:xfrm>
            <a:prstGeom prst="roundRect">
              <a:avLst>
                <a:gd fmla="val 10000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8"/>
            <p:cNvSpPr txBox="1"/>
            <p:nvPr/>
          </p:nvSpPr>
          <p:spPr>
            <a:xfrm>
              <a:off x="6828011" y="1349257"/>
              <a:ext cx="2336530" cy="1238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0475" spcFirstLastPara="1" rIns="30475" wrap="square" tIns="2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Create dynamic departure/arrivals board</a:t>
              </a:r>
              <a:endParaRPr sz="1100"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6789466" y="2829220"/>
              <a:ext cx="2413620" cy="1316040"/>
            </a:xfrm>
            <a:prstGeom prst="roundRect">
              <a:avLst>
                <a:gd fmla="val 10000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8"/>
            <p:cNvSpPr txBox="1"/>
            <p:nvPr/>
          </p:nvSpPr>
          <p:spPr>
            <a:xfrm>
              <a:off x="6828011" y="2867765"/>
              <a:ext cx="2336530" cy="1238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0475" spcFirstLastPara="1" rIns="30475" wrap="square" tIns="2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200"/>
                <a:buFont typeface="Calibri"/>
                <a:buNone/>
              </a:pPr>
              <a:r>
                <a:rPr b="0" i="0" lang="en" sz="12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Use minimum turn time to have different delay lengths for arriving and departing flights</a:t>
              </a:r>
              <a:endParaRPr b="0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" name="Google Shape;215;p28"/>
          <p:cNvSpPr txBox="1"/>
          <p:nvPr/>
        </p:nvSpPr>
        <p:spPr>
          <a:xfrm>
            <a:off x="7583001" y="93486"/>
            <a:ext cx="1476077" cy="3000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 sz="3500"/>
              <a:t>Considerations</a:t>
            </a:r>
            <a:endParaRPr sz="3500"/>
          </a:p>
        </p:txBody>
      </p:sp>
      <p:sp>
        <p:nvSpPr>
          <p:cNvPr id="222" name="Google Shape;222;p29"/>
          <p:cNvSpPr txBox="1"/>
          <p:nvPr/>
        </p:nvSpPr>
        <p:spPr>
          <a:xfrm>
            <a:off x="737235" y="1682197"/>
            <a:ext cx="4572000" cy="26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pre-processing and formatting</a:t>
            </a:r>
            <a:endParaRPr sz="1100"/>
          </a:p>
          <a:p>
            <a:pPr indent="-20955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Especially working with datetime we had to 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ensure </a:t>
            </a: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was consistent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an arrivals/departure board to show flight status/gate assignment changing over time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Randomly generated delays using a random number generate to simulate real-time delays</a:t>
            </a:r>
            <a:endParaRPr sz="1100"/>
          </a:p>
          <a:p>
            <a:pPr indent="-20955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5% - 10% of flights delayed</a:t>
            </a:r>
            <a:endParaRPr sz="1100"/>
          </a:p>
          <a:p>
            <a:pPr indent="-20955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Delay length skewed to shorter delays</a:t>
            </a:r>
            <a:endParaRPr sz="1100"/>
          </a:p>
        </p:txBody>
      </p:sp>
      <p:sp>
        <p:nvSpPr>
          <p:cNvPr id="223" name="Google Shape;223;p29"/>
          <p:cNvSpPr txBox="1"/>
          <p:nvPr/>
        </p:nvSpPr>
        <p:spPr>
          <a:xfrm>
            <a:off x="6649551" y="93486"/>
            <a:ext cx="2408640" cy="3000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Considerations and Concerns</a:t>
            </a:r>
            <a:endParaRPr sz="1100"/>
          </a:p>
        </p:txBody>
      </p:sp>
      <p:pic>
        <p:nvPicPr>
          <p:cNvPr id="224" name="Google Shape;2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8410" y="1702282"/>
            <a:ext cx="3529965" cy="2568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 sz="3500"/>
              <a:t>Concerns and Mitigations</a:t>
            </a:r>
            <a:endParaRPr sz="3500"/>
          </a:p>
        </p:txBody>
      </p:sp>
      <p:grpSp>
        <p:nvGrpSpPr>
          <p:cNvPr id="231" name="Google Shape;231;p30"/>
          <p:cNvGrpSpPr/>
          <p:nvPr/>
        </p:nvGrpSpPr>
        <p:grpSpPr>
          <a:xfrm>
            <a:off x="896676" y="1426040"/>
            <a:ext cx="7379222" cy="3179036"/>
            <a:chOff x="624068" y="2071"/>
            <a:chExt cx="9838962" cy="4238715"/>
          </a:xfrm>
        </p:grpSpPr>
        <p:sp>
          <p:nvSpPr>
            <p:cNvPr id="232" name="Google Shape;232;p30"/>
            <p:cNvSpPr/>
            <p:nvPr/>
          </p:nvSpPr>
          <p:spPr>
            <a:xfrm rot="5400000">
              <a:off x="6368228" y="-2862136"/>
              <a:ext cx="1093861" cy="7095744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BE2F5">
                <a:alpha val="89803"/>
              </a:srgbClr>
            </a:solidFill>
            <a:ln cap="flat" cmpd="sng" w="15875">
              <a:solidFill>
                <a:srgbClr val="CBE2F5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0"/>
            <p:cNvSpPr txBox="1"/>
            <p:nvPr/>
          </p:nvSpPr>
          <p:spPr>
            <a:xfrm>
              <a:off x="3367287" y="192203"/>
              <a:ext cx="7042346" cy="9870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875" lIns="185750" spcFirstLastPara="1" rIns="185750" wrap="square" tIns="92875">
              <a:noAutofit/>
            </a:bodyPr>
            <a:lstStyle/>
            <a:p>
              <a:pPr indent="-127000" lvl="1" marL="1270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SimPy library – Python’s discrete-event simulation library</a:t>
              </a:r>
              <a:endParaRPr sz="1100"/>
            </a:p>
            <a:p>
              <a:pPr indent="-127000" lvl="1" marL="1270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Each run of the code to represent one minute of the day</a:t>
              </a:r>
              <a:endParaRPr sz="1100"/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624068" y="2071"/>
              <a:ext cx="2743219" cy="1367327"/>
            </a:xfrm>
            <a:prstGeom prst="roundRect">
              <a:avLst>
                <a:gd fmla="val 16667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0"/>
            <p:cNvSpPr txBox="1"/>
            <p:nvPr/>
          </p:nvSpPr>
          <p:spPr>
            <a:xfrm>
              <a:off x="690815" y="68818"/>
              <a:ext cx="2609725" cy="1233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575" lIns="77150" spcFirstLastPara="1" rIns="77150" wrap="square" tIns="3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How to get the simulation to run in real-time</a:t>
              </a:r>
              <a:endParaRPr sz="1100"/>
            </a:p>
          </p:txBody>
        </p:sp>
        <p:sp>
          <p:nvSpPr>
            <p:cNvPr id="236" name="Google Shape;236;p30"/>
            <p:cNvSpPr/>
            <p:nvPr/>
          </p:nvSpPr>
          <p:spPr>
            <a:xfrm rot="5400000">
              <a:off x="6368228" y="-1426443"/>
              <a:ext cx="1093861" cy="7095744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BE2F5">
                <a:alpha val="89803"/>
              </a:srgbClr>
            </a:solidFill>
            <a:ln cap="flat" cmpd="sng" w="15875">
              <a:solidFill>
                <a:srgbClr val="CBE2F5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0"/>
            <p:cNvSpPr txBox="1"/>
            <p:nvPr/>
          </p:nvSpPr>
          <p:spPr>
            <a:xfrm>
              <a:off x="3367287" y="1627896"/>
              <a:ext cx="7042346" cy="9870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875" lIns="185750" spcFirstLastPara="1" rIns="185750" wrap="square" tIns="92875">
              <a:noAutofit/>
            </a:bodyPr>
            <a:lstStyle/>
            <a:p>
              <a:pPr indent="-127000" lvl="1" marL="1270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Complexity of algorithms</a:t>
              </a:r>
              <a:endParaRPr sz="1100"/>
            </a:p>
            <a:p>
              <a:pPr indent="-127000" lvl="1" marL="1270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Eliminate duplicity of code</a:t>
              </a:r>
              <a:endParaRPr sz="1100"/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624068" y="1437765"/>
              <a:ext cx="2743219" cy="1367327"/>
            </a:xfrm>
            <a:prstGeom prst="roundRect">
              <a:avLst>
                <a:gd fmla="val 16667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0"/>
            <p:cNvSpPr txBox="1"/>
            <p:nvPr/>
          </p:nvSpPr>
          <p:spPr>
            <a:xfrm>
              <a:off x="690815" y="1504512"/>
              <a:ext cx="2609725" cy="1233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575" lIns="77150" spcFirstLastPara="1" rIns="77150" wrap="square" tIns="3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Speed and performance</a:t>
              </a:r>
              <a:endParaRPr sz="1100"/>
            </a:p>
          </p:txBody>
        </p:sp>
        <p:sp>
          <p:nvSpPr>
            <p:cNvPr id="240" name="Google Shape;240;p30"/>
            <p:cNvSpPr/>
            <p:nvPr/>
          </p:nvSpPr>
          <p:spPr>
            <a:xfrm rot="5400000">
              <a:off x="6364636" y="9250"/>
              <a:ext cx="1093861" cy="7095744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BE2F5">
                <a:alpha val="89803"/>
              </a:srgbClr>
            </a:solidFill>
            <a:ln cap="flat" cmpd="sng" w="15875">
              <a:solidFill>
                <a:srgbClr val="CBE2F5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0"/>
            <p:cNvSpPr txBox="1"/>
            <p:nvPr/>
          </p:nvSpPr>
          <p:spPr>
            <a:xfrm>
              <a:off x="3363695" y="3063589"/>
              <a:ext cx="7042346" cy="9870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875" lIns="185750" spcFirstLastPara="1" rIns="185750" wrap="square" tIns="92875">
              <a:noAutofit/>
            </a:bodyPr>
            <a:lstStyle/>
            <a:p>
              <a:pPr indent="-127000" lvl="1" marL="1270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•"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Tried to handle rationally as an airline would but within the limitations of our model</a:t>
              </a:r>
              <a:endParaRPr sz="1100"/>
            </a:p>
            <a:p>
              <a:pPr indent="-127000" lvl="2" marL="254000" marR="0" rtl="0" algn="l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Char char="•"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 example if a delay pushed a flight into the next day we chose to cancel that flight</a:t>
              </a:r>
              <a:endParaRPr sz="1100"/>
            </a:p>
          </p:txBody>
        </p:sp>
        <p:sp>
          <p:nvSpPr>
            <p:cNvPr id="242" name="Google Shape;242;p30"/>
            <p:cNvSpPr/>
            <p:nvPr/>
          </p:nvSpPr>
          <p:spPr>
            <a:xfrm>
              <a:off x="624068" y="2873459"/>
              <a:ext cx="2739626" cy="1367327"/>
            </a:xfrm>
            <a:prstGeom prst="roundRect">
              <a:avLst>
                <a:gd fmla="val 16667" name="adj"/>
              </a:avLst>
            </a:prstGeom>
            <a:solidFill>
              <a:srgbClr val="19ACE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0"/>
            <p:cNvSpPr txBox="1"/>
            <p:nvPr/>
          </p:nvSpPr>
          <p:spPr>
            <a:xfrm>
              <a:off x="690815" y="2940206"/>
              <a:ext cx="2606132" cy="1233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575" lIns="77150" spcFirstLastPara="1" rIns="77150" wrap="square" tIns="3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Adjusting for unexpected airline scenarios</a:t>
              </a:r>
              <a:endParaRPr sz="1100"/>
            </a:p>
          </p:txBody>
        </p:sp>
      </p:grpSp>
      <p:sp>
        <p:nvSpPr>
          <p:cNvPr id="244" name="Google Shape;244;p30"/>
          <p:cNvSpPr txBox="1"/>
          <p:nvPr/>
        </p:nvSpPr>
        <p:spPr>
          <a:xfrm>
            <a:off x="6649551" y="93486"/>
            <a:ext cx="2408640" cy="3000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Considerations and Concerns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/>
        </p:nvSpPr>
        <p:spPr>
          <a:xfrm>
            <a:off x="4082226" y="3523500"/>
            <a:ext cx="1517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Simulate relocation and reassignment using Simpy in a 24 hour clock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1"/>
          <p:cNvSpPr txBox="1"/>
          <p:nvPr>
            <p:ph type="title"/>
          </p:nvPr>
        </p:nvSpPr>
        <p:spPr>
          <a:xfrm>
            <a:off x="458600" y="393475"/>
            <a:ext cx="49248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 sz="3500"/>
              <a:t>Flying into the Code</a:t>
            </a:r>
            <a:endParaRPr sz="3500"/>
          </a:p>
        </p:txBody>
      </p:sp>
      <p:pic>
        <p:nvPicPr>
          <p:cNvPr id="251" name="Google Shape;251;p31"/>
          <p:cNvPicPr preferRelativeResize="0"/>
          <p:nvPr/>
        </p:nvPicPr>
        <p:blipFill rotWithShape="1">
          <a:blip r:embed="rId3">
            <a:alphaModFix/>
          </a:blip>
          <a:srcRect b="85621" l="0" r="56764" t="0"/>
          <a:stretch/>
        </p:blipFill>
        <p:spPr>
          <a:xfrm>
            <a:off x="85450" y="2571750"/>
            <a:ext cx="3027300" cy="5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46" y="1387196"/>
            <a:ext cx="4100363" cy="1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8112" y="1387188"/>
            <a:ext cx="3227028" cy="1540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450" y="3432188"/>
            <a:ext cx="189547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06325" y="3921888"/>
            <a:ext cx="33909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3112738" y="2421738"/>
            <a:ext cx="372671" cy="3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1980925" y="3816788"/>
            <a:ext cx="372671" cy="3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46163" y="2993288"/>
            <a:ext cx="372671" cy="3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716775">
            <a:off x="5206650" y="4430176"/>
            <a:ext cx="372670" cy="3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1"/>
          <p:cNvSpPr txBox="1"/>
          <p:nvPr/>
        </p:nvSpPr>
        <p:spPr>
          <a:xfrm>
            <a:off x="3397675" y="2481925"/>
            <a:ext cx="1717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Two Main Classes to store flight info and gate availability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1"/>
          <p:cNvSpPr txBox="1"/>
          <p:nvPr/>
        </p:nvSpPr>
        <p:spPr>
          <a:xfrm>
            <a:off x="2283000" y="3738900"/>
            <a:ext cx="1517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Choose when a flight gets delayed and for how long randomly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1"/>
          <p:cNvSpPr txBox="1"/>
          <p:nvPr/>
        </p:nvSpPr>
        <p:spPr>
          <a:xfrm>
            <a:off x="5788125" y="2967925"/>
            <a:ext cx="302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When a delay cause a gate collision, reassign flight to new gate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1"/>
          <p:cNvSpPr txBox="1"/>
          <p:nvPr/>
        </p:nvSpPr>
        <p:spPr>
          <a:xfrm>
            <a:off x="3196225" y="2484450"/>
            <a:ext cx="2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1"/>
          <p:cNvSpPr txBox="1"/>
          <p:nvPr/>
        </p:nvSpPr>
        <p:spPr>
          <a:xfrm>
            <a:off x="2067988" y="3878250"/>
            <a:ext cx="2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1"/>
          <p:cNvSpPr txBox="1"/>
          <p:nvPr/>
        </p:nvSpPr>
        <p:spPr>
          <a:xfrm>
            <a:off x="5516100" y="2753050"/>
            <a:ext cx="2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1"/>
          <p:cNvSpPr txBox="1"/>
          <p:nvPr/>
        </p:nvSpPr>
        <p:spPr>
          <a:xfrm>
            <a:off x="5292175" y="4176575"/>
            <a:ext cx="2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Google Shape;267;p31"/>
          <p:cNvCxnSpPr>
            <a:stCxn id="252" idx="2"/>
            <a:endCxn id="252" idx="2"/>
          </p:cNvCxnSpPr>
          <p:nvPr/>
        </p:nvCxnSpPr>
        <p:spPr>
          <a:xfrm>
            <a:off x="2135628" y="2387446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31"/>
          <p:cNvSpPr txBox="1"/>
          <p:nvPr/>
        </p:nvSpPr>
        <p:spPr>
          <a:xfrm>
            <a:off x="7946775" y="93475"/>
            <a:ext cx="1115400" cy="3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 Output</a:t>
            </a:r>
            <a:endParaRPr sz="1100"/>
          </a:p>
        </p:txBody>
      </p:sp>
      <p:pic>
        <p:nvPicPr>
          <p:cNvPr id="269" name="Google Shape;269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74850" y="873775"/>
            <a:ext cx="285600" cy="2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1"/>
          <p:cNvSpPr txBox="1"/>
          <p:nvPr/>
        </p:nvSpPr>
        <p:spPr>
          <a:xfrm>
            <a:off x="6774225" y="816475"/>
            <a:ext cx="20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Click to View Full Code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1"/>
          <p:cNvSpPr txBox="1"/>
          <p:nvPr/>
        </p:nvSpPr>
        <p:spPr>
          <a:xfrm>
            <a:off x="5761250" y="3531950"/>
            <a:ext cx="29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View a 24 hr Arrival Schedule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81450" y="3609913"/>
            <a:ext cx="285600" cy="2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>
            <p:ph type="title"/>
          </p:nvPr>
        </p:nvSpPr>
        <p:spPr>
          <a:xfrm>
            <a:off x="728960" y="93477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en" sz="3500"/>
              <a:t>Demonstration</a:t>
            </a:r>
            <a:endParaRPr sz="3500"/>
          </a:p>
        </p:txBody>
      </p:sp>
      <p:sp>
        <p:nvSpPr>
          <p:cNvPr id="278" name="Google Shape;278;p32"/>
          <p:cNvSpPr txBox="1"/>
          <p:nvPr/>
        </p:nvSpPr>
        <p:spPr>
          <a:xfrm>
            <a:off x="7946775" y="93475"/>
            <a:ext cx="1115400" cy="3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 Output</a:t>
            </a:r>
            <a:endParaRPr sz="1100"/>
          </a:p>
        </p:txBody>
      </p:sp>
      <p:pic>
        <p:nvPicPr>
          <p:cNvPr id="279" name="Google Shape;2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0" y="1973866"/>
            <a:ext cx="9144000" cy="3112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2" title="finalDemo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6368" y="494837"/>
            <a:ext cx="1853058" cy="1479037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2"/>
          <p:cNvSpPr txBox="1"/>
          <p:nvPr/>
        </p:nvSpPr>
        <p:spPr>
          <a:xfrm>
            <a:off x="134300" y="1330650"/>
            <a:ext cx="396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here Also: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https://www.youtube.com/watch?v=hZ2jl5msfaA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pic>
        <p:nvPicPr>
          <p:cNvPr id="287" name="Google Shape;2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600" y="3179351"/>
            <a:ext cx="5294475" cy="14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3"/>
          <p:cNvSpPr txBox="1"/>
          <p:nvPr/>
        </p:nvSpPr>
        <p:spPr>
          <a:xfrm>
            <a:off x="904500" y="1315450"/>
            <a:ext cx="7335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Currently the departure and arrival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boards have to be run separately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Threads would allow them to update simultaneously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Use minimum turn time to have different delay lengths for arriving and departing flights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Make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flight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delays more realistic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Try to incorporate weather data to predict and simulate how weather can affect delays at varying locations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3"/>
          <p:cNvSpPr txBox="1"/>
          <p:nvPr/>
        </p:nvSpPr>
        <p:spPr>
          <a:xfrm>
            <a:off x="8096950" y="93475"/>
            <a:ext cx="965100" cy="3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2683C6"/>
      </a:lt1>
      <a:dk2>
        <a:srgbClr val="004065"/>
      </a:dk2>
      <a:lt2>
        <a:srgbClr val="CFD8DC"/>
      </a:lt2>
      <a:accent1>
        <a:srgbClr val="0277BD"/>
      </a:accent1>
      <a:accent2>
        <a:srgbClr val="42BA97"/>
      </a:accent2>
      <a:accent3>
        <a:srgbClr val="009688"/>
      </a:accent3>
      <a:accent4>
        <a:srgbClr val="039BE5"/>
      </a:accent4>
      <a:accent5>
        <a:srgbClr val="27CED7"/>
      </a:accent5>
      <a:accent6>
        <a:srgbClr val="FFEB38"/>
      </a:accent6>
      <a:hlink>
        <a:srgbClr val="42BA97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