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1" r:id="rId1"/>
  </p:sldMasterIdLst>
  <p:notesMasterIdLst>
    <p:notesMasterId r:id="rId31"/>
  </p:notesMasterIdLst>
  <p:sldIdLst>
    <p:sldId id="256" r:id="rId2"/>
    <p:sldId id="273" r:id="rId3"/>
    <p:sldId id="280" r:id="rId4"/>
    <p:sldId id="260" r:id="rId5"/>
    <p:sldId id="261" r:id="rId6"/>
    <p:sldId id="262" r:id="rId7"/>
    <p:sldId id="259" r:id="rId8"/>
    <p:sldId id="258" r:id="rId9"/>
    <p:sldId id="263" r:id="rId10"/>
    <p:sldId id="281" r:id="rId11"/>
    <p:sldId id="274" r:id="rId12"/>
    <p:sldId id="276" r:id="rId13"/>
    <p:sldId id="277" r:id="rId14"/>
    <p:sldId id="282" r:id="rId15"/>
    <p:sldId id="278" r:id="rId16"/>
    <p:sldId id="264" r:id="rId17"/>
    <p:sldId id="279" r:id="rId18"/>
    <p:sldId id="290" r:id="rId19"/>
    <p:sldId id="293" r:id="rId20"/>
    <p:sldId id="297" r:id="rId21"/>
    <p:sldId id="298" r:id="rId22"/>
    <p:sldId id="299" r:id="rId23"/>
    <p:sldId id="289" r:id="rId24"/>
    <p:sldId id="305" r:id="rId25"/>
    <p:sldId id="296" r:id="rId26"/>
    <p:sldId id="306" r:id="rId27"/>
    <p:sldId id="307" r:id="rId28"/>
    <p:sldId id="308" r:id="rId29"/>
    <p:sldId id="30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jay Samala" initials="AS" lastIdx="1" clrIdx="0">
    <p:extLst>
      <p:ext uri="{19B8F6BF-5375-455C-9EA6-DF929625EA0E}">
        <p15:presenceInfo xmlns:p15="http://schemas.microsoft.com/office/powerpoint/2012/main" userId="66717a21c9f9999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0893" autoAdjust="0"/>
  </p:normalViewPr>
  <p:slideViewPr>
    <p:cSldViewPr snapToGrid="0">
      <p:cViewPr varScale="1">
        <p:scale>
          <a:sx n="74" d="100"/>
          <a:sy n="74" d="100"/>
        </p:scale>
        <p:origin x="10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5A498F-FEAF-481C-8905-3F27BAD99831}" type="datetimeFigureOut">
              <a:rPr lang="en-US" smtClean="0"/>
              <a:t>11/12/2019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AA983F-6035-434D-BD6D-4C93074DAFD8}" type="slidenum">
              <a:rPr lang="en-US" smtClean="0"/>
              <a:t>‹#›</a:t>
            </a:fld>
            <a:endParaRPr lang="en-US"/>
          </a:p>
        </p:txBody>
      </p:sp>
    </p:spTree>
    <p:extLst>
      <p:ext uri="{BB962C8B-B14F-4D97-AF65-F5344CB8AC3E}">
        <p14:creationId xmlns:p14="http://schemas.microsoft.com/office/powerpoint/2010/main" val="3643755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AA983F-6035-434D-BD6D-4C93074DAFD8}" type="slidenum">
              <a:rPr lang="en-US" smtClean="0"/>
              <a:t>2</a:t>
            </a:fld>
            <a:endParaRPr lang="en-US"/>
          </a:p>
        </p:txBody>
      </p:sp>
    </p:spTree>
    <p:extLst>
      <p:ext uri="{BB962C8B-B14F-4D97-AF65-F5344CB8AC3E}">
        <p14:creationId xmlns:p14="http://schemas.microsoft.com/office/powerpoint/2010/main" val="3698683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AA983F-6035-434D-BD6D-4C93074DAFD8}" type="slidenum">
              <a:rPr lang="en-US" smtClean="0"/>
              <a:t>7</a:t>
            </a:fld>
            <a:endParaRPr lang="en-US"/>
          </a:p>
        </p:txBody>
      </p:sp>
    </p:spTree>
    <p:extLst>
      <p:ext uri="{BB962C8B-B14F-4D97-AF65-F5344CB8AC3E}">
        <p14:creationId xmlns:p14="http://schemas.microsoft.com/office/powerpoint/2010/main" val="412746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0.001</a:t>
            </a:r>
          </a:p>
        </p:txBody>
      </p:sp>
      <p:sp>
        <p:nvSpPr>
          <p:cNvPr id="4" name="Slide Number Placeholder 3"/>
          <p:cNvSpPr>
            <a:spLocks noGrp="1"/>
          </p:cNvSpPr>
          <p:nvPr>
            <p:ph type="sldNum" sz="quarter" idx="5"/>
          </p:nvPr>
        </p:nvSpPr>
        <p:spPr/>
        <p:txBody>
          <a:bodyPr/>
          <a:lstStyle/>
          <a:p>
            <a:fld id="{C8AA983F-6035-434D-BD6D-4C93074DAFD8}" type="slidenum">
              <a:rPr lang="en-US" smtClean="0"/>
              <a:t>11</a:t>
            </a:fld>
            <a:endParaRPr lang="en-US"/>
          </a:p>
        </p:txBody>
      </p:sp>
    </p:spTree>
    <p:extLst>
      <p:ext uri="{BB962C8B-B14F-4D97-AF65-F5344CB8AC3E}">
        <p14:creationId xmlns:p14="http://schemas.microsoft.com/office/powerpoint/2010/main" val="2955686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AA983F-6035-434D-BD6D-4C93074DAFD8}" type="slidenum">
              <a:rPr lang="en-US" smtClean="0"/>
              <a:t>13</a:t>
            </a:fld>
            <a:endParaRPr lang="en-US"/>
          </a:p>
        </p:txBody>
      </p:sp>
    </p:spTree>
    <p:extLst>
      <p:ext uri="{BB962C8B-B14F-4D97-AF65-F5344CB8AC3E}">
        <p14:creationId xmlns:p14="http://schemas.microsoft.com/office/powerpoint/2010/main" val="1421210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AA983F-6035-434D-BD6D-4C93074DAFD8}" type="slidenum">
              <a:rPr lang="en-US" smtClean="0"/>
              <a:t>15</a:t>
            </a:fld>
            <a:endParaRPr lang="en-US"/>
          </a:p>
        </p:txBody>
      </p:sp>
    </p:spTree>
    <p:extLst>
      <p:ext uri="{BB962C8B-B14F-4D97-AF65-F5344CB8AC3E}">
        <p14:creationId xmlns:p14="http://schemas.microsoft.com/office/powerpoint/2010/main" val="1385580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AA983F-6035-434D-BD6D-4C93074DAFD8}" type="slidenum">
              <a:rPr lang="en-US" smtClean="0"/>
              <a:t>23</a:t>
            </a:fld>
            <a:endParaRPr lang="en-US"/>
          </a:p>
        </p:txBody>
      </p:sp>
    </p:spTree>
    <p:extLst>
      <p:ext uri="{BB962C8B-B14F-4D97-AF65-F5344CB8AC3E}">
        <p14:creationId xmlns:p14="http://schemas.microsoft.com/office/powerpoint/2010/main" val="2764477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AA983F-6035-434D-BD6D-4C93074DAFD8}" type="slidenum">
              <a:rPr lang="en-US" smtClean="0"/>
              <a:t>24</a:t>
            </a:fld>
            <a:endParaRPr lang="en-US"/>
          </a:p>
        </p:txBody>
      </p:sp>
    </p:spTree>
    <p:extLst>
      <p:ext uri="{BB962C8B-B14F-4D97-AF65-F5344CB8AC3E}">
        <p14:creationId xmlns:p14="http://schemas.microsoft.com/office/powerpoint/2010/main" val="4164157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AA983F-6035-434D-BD6D-4C93074DAFD8}" type="slidenum">
              <a:rPr lang="en-US" smtClean="0"/>
              <a:t>25</a:t>
            </a:fld>
            <a:endParaRPr lang="en-US"/>
          </a:p>
        </p:txBody>
      </p:sp>
    </p:spTree>
    <p:extLst>
      <p:ext uri="{BB962C8B-B14F-4D97-AF65-F5344CB8AC3E}">
        <p14:creationId xmlns:p14="http://schemas.microsoft.com/office/powerpoint/2010/main" val="40858507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11/12/2019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441079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3491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7929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2718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09163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2980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44329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7528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330415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1692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067530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7902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1810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3184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4543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1055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0976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11/12/2019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0503371"/>
      </p:ext>
    </p:extLst>
  </p:cSld>
  <p:clrMap bg1="lt1" tx1="dk1" bg2="lt2" tx2="dk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 id="2147483923" r:id="rId12"/>
    <p:sldLayoutId id="2147483924" r:id="rId13"/>
    <p:sldLayoutId id="2147483925" r:id="rId14"/>
    <p:sldLayoutId id="2147483926" r:id="rId15"/>
    <p:sldLayoutId id="2147483927" r:id="rId16"/>
    <p:sldLayoutId id="214748392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jpeg"/><Relationship Id="rId7"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0.jpg"/><Relationship Id="rId5" Type="http://schemas.openxmlformats.org/officeDocument/2006/relationships/image" Target="../media/image39.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49.png"/><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s://archive.ics.uci.edu/ml/datasets/Appliances+energy+prediction"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2.png"/><Relationship Id="rId4" Type="http://schemas.openxmlformats.org/officeDocument/2006/relationships/image" Target="../media/image51.png"/></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5.png"/><Relationship Id="rId4" Type="http://schemas.openxmlformats.org/officeDocument/2006/relationships/image" Target="../media/image54.png"/></Relationships>
</file>

<file path=ppt/slides/_rels/slide2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8.png"/><Relationship Id="rId4" Type="http://schemas.openxmlformats.org/officeDocument/2006/relationships/image" Target="../media/image57.pn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2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AC55C-7953-4944-A962-10076CBB8DA1}"/>
              </a:ext>
            </a:extLst>
          </p:cNvPr>
          <p:cNvSpPr>
            <a:spLocks noGrp="1"/>
          </p:cNvSpPr>
          <p:nvPr>
            <p:ph type="ctrTitle"/>
          </p:nvPr>
        </p:nvSpPr>
        <p:spPr/>
        <p:txBody>
          <a:bodyPr/>
          <a:lstStyle/>
          <a:p>
            <a:r>
              <a:rPr lang="en-US" dirty="0"/>
              <a:t>Analysis on Energy Consumption</a:t>
            </a:r>
          </a:p>
        </p:txBody>
      </p:sp>
      <p:sp>
        <p:nvSpPr>
          <p:cNvPr id="3" name="Subtitle 2">
            <a:extLst>
              <a:ext uri="{FF2B5EF4-FFF2-40B4-BE49-F238E27FC236}">
                <a16:creationId xmlns:a16="http://schemas.microsoft.com/office/drawing/2014/main" id="{95527826-3AA4-4E84-B78F-F16F806CB65C}"/>
              </a:ext>
            </a:extLst>
          </p:cNvPr>
          <p:cNvSpPr>
            <a:spLocks noGrp="1"/>
          </p:cNvSpPr>
          <p:nvPr>
            <p:ph type="subTitle" idx="1"/>
          </p:nvPr>
        </p:nvSpPr>
        <p:spPr/>
        <p:txBody>
          <a:bodyPr/>
          <a:lstStyle/>
          <a:p>
            <a:r>
              <a:rPr lang="en-US" dirty="0"/>
              <a:t>BUAN 6340.003 F19 – Group 3.6</a:t>
            </a:r>
          </a:p>
          <a:p>
            <a:r>
              <a:rPr lang="en-US" dirty="0"/>
              <a:t>Siddhartha Shankar, </a:t>
            </a:r>
            <a:r>
              <a:rPr lang="fi-FI" dirty="0"/>
              <a:t>Meenakshi Shastri, Ajay Samala</a:t>
            </a:r>
            <a:endParaRPr lang="en-US" dirty="0"/>
          </a:p>
        </p:txBody>
      </p:sp>
    </p:spTree>
    <p:extLst>
      <p:ext uri="{BB962C8B-B14F-4D97-AF65-F5344CB8AC3E}">
        <p14:creationId xmlns:p14="http://schemas.microsoft.com/office/powerpoint/2010/main" val="2785890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7575D7A7-3C36-4508-9BC6-70A93BD3C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33" name="Picture 32">
              <a:extLst>
                <a:ext uri="{FF2B5EF4-FFF2-40B4-BE49-F238E27FC236}">
                  <a16:creationId xmlns:a16="http://schemas.microsoft.com/office/drawing/2014/main" id="{BC964A0D-06B7-4C16-AC9F-20ADDA8059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4" name="Rectangle 33">
              <a:extLst>
                <a:ext uri="{FF2B5EF4-FFF2-40B4-BE49-F238E27FC236}">
                  <a16:creationId xmlns:a16="http://schemas.microsoft.com/office/drawing/2014/main" id="{F5703F5C-55DF-45CD-BC3F-3BE8F1033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35" name="Picture 34">
              <a:extLst>
                <a:ext uri="{FF2B5EF4-FFF2-40B4-BE49-F238E27FC236}">
                  <a16:creationId xmlns:a16="http://schemas.microsoft.com/office/drawing/2014/main" id="{A8C7134F-70F9-4826-A97E-9B39AEA08F5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36" name="Picture 35">
              <a:extLst>
                <a:ext uri="{FF2B5EF4-FFF2-40B4-BE49-F238E27FC236}">
                  <a16:creationId xmlns:a16="http://schemas.microsoft.com/office/drawing/2014/main" id="{39351E73-B6DD-4B56-8EE9-C16B5711C46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38" name="Straight Connector 37">
            <a:extLst>
              <a:ext uri="{FF2B5EF4-FFF2-40B4-BE49-F238E27FC236}">
                <a16:creationId xmlns:a16="http://schemas.microsoft.com/office/drawing/2014/main" id="{AE446D0E-6531-40B7-A182-FB86024397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40" name="Rectangle 39">
            <a:extLst>
              <a:ext uri="{FF2B5EF4-FFF2-40B4-BE49-F238E27FC236}">
                <a16:creationId xmlns:a16="http://schemas.microsoft.com/office/drawing/2014/main" id="{D59C2C63-D709-4949-9465-29A52CBED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EFD2038-15D6-4003-8350-AFEC394E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8CF519C2-F6BE-41BE-A50E-54B98359C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sp>
      <p:grpSp>
        <p:nvGrpSpPr>
          <p:cNvPr id="46" name="Group 45">
            <a:extLst>
              <a:ext uri="{FF2B5EF4-FFF2-40B4-BE49-F238E27FC236}">
                <a16:creationId xmlns:a16="http://schemas.microsoft.com/office/drawing/2014/main" id="{7767AD93-AD3E-4C62-97D5-E54E14B2EA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47" name="Rounded Rectangle 17">
              <a:extLst>
                <a:ext uri="{FF2B5EF4-FFF2-40B4-BE49-F238E27FC236}">
                  <a16:creationId xmlns:a16="http://schemas.microsoft.com/office/drawing/2014/main" id="{AA443E8D-EC07-4B8F-B370-2A1153F35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a:extLst>
                <a:ext uri="{FF2B5EF4-FFF2-40B4-BE49-F238E27FC236}">
                  <a16:creationId xmlns:a16="http://schemas.microsoft.com/office/drawing/2014/main" id="{841F0AA1-D12D-4FDB-BF66-D9398ED9303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49" name="Rounded Rectangle 20">
              <a:extLst>
                <a:ext uri="{FF2B5EF4-FFF2-40B4-BE49-F238E27FC236}">
                  <a16:creationId xmlns:a16="http://schemas.microsoft.com/office/drawing/2014/main" id="{E2B949DE-0178-4942-80DE-811C1AA4F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a:extLst>
                <a:ext uri="{FF2B5EF4-FFF2-40B4-BE49-F238E27FC236}">
                  <a16:creationId xmlns:a16="http://schemas.microsoft.com/office/drawing/2014/main" id="{284AA86D-EAE1-4E3F-A54C-7F1E390B6D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345353D3-1B58-464E-87A6-1D7791CB5A85}"/>
              </a:ext>
            </a:extLst>
          </p:cNvPr>
          <p:cNvSpPr>
            <a:spLocks noGrp="1"/>
          </p:cNvSpPr>
          <p:nvPr>
            <p:ph type="title"/>
          </p:nvPr>
        </p:nvSpPr>
        <p:spPr>
          <a:xfrm>
            <a:off x="2692398" y="1871131"/>
            <a:ext cx="6815669" cy="1515533"/>
          </a:xfrm>
        </p:spPr>
        <p:txBody>
          <a:bodyPr vert="horz" lIns="91440" tIns="45720" rIns="91440" bIns="45720" rtlCol="0" anchor="b">
            <a:normAutofit/>
          </a:bodyPr>
          <a:lstStyle/>
          <a:p>
            <a:pPr>
              <a:lnSpc>
                <a:spcPct val="90000"/>
              </a:lnSpc>
            </a:pPr>
            <a:r>
              <a:rPr lang="en-US" sz="3800">
                <a:solidFill>
                  <a:schemeClr val="bg1"/>
                </a:solidFill>
              </a:rPr>
              <a:t>Linear Regression: Estimating the Energy Usage of Appliances</a:t>
            </a:r>
          </a:p>
        </p:txBody>
      </p:sp>
      <p:cxnSp>
        <p:nvCxnSpPr>
          <p:cNvPr id="52" name="Straight Connector 51">
            <a:extLst>
              <a:ext uri="{FF2B5EF4-FFF2-40B4-BE49-F238E27FC236}">
                <a16:creationId xmlns:a16="http://schemas.microsoft.com/office/drawing/2014/main" id="{0772CE55-4C36-44F1-A9BD-379BEB8431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3700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922614-6932-4FF7-8806-CD3A0F14F0B9}"/>
              </a:ext>
            </a:extLst>
          </p:cNvPr>
          <p:cNvSpPr>
            <a:spLocks noGrp="1"/>
          </p:cNvSpPr>
          <p:nvPr>
            <p:ph idx="4294967295"/>
          </p:nvPr>
        </p:nvSpPr>
        <p:spPr>
          <a:xfrm>
            <a:off x="1295400" y="1053964"/>
            <a:ext cx="9601200" cy="838200"/>
          </a:xfrm>
        </p:spPr>
        <p:txBody>
          <a:bodyPr>
            <a:normAutofit lnSpcReduction="10000"/>
          </a:bodyPr>
          <a:lstStyle/>
          <a:p>
            <a:pPr marL="0" indent="0">
              <a:buNone/>
            </a:pPr>
            <a:r>
              <a:rPr lang="en-US" dirty="0"/>
              <a:t>Experimenting with parameters for linear regression: </a:t>
            </a:r>
            <a:r>
              <a:rPr lang="en-US" b="1" dirty="0"/>
              <a:t>LEARNING RATE</a:t>
            </a:r>
            <a:r>
              <a:rPr lang="en-US" dirty="0"/>
              <a:t> ∝ and describing error\accuracy results for train and test sets as a function of ∝</a:t>
            </a:r>
          </a:p>
          <a:p>
            <a:endParaRPr lang="en-US" dirty="0"/>
          </a:p>
          <a:p>
            <a:endParaRPr lang="en-US" dirty="0"/>
          </a:p>
        </p:txBody>
      </p:sp>
      <p:pic>
        <p:nvPicPr>
          <p:cNvPr id="8" name="Picture 7">
            <a:extLst>
              <a:ext uri="{FF2B5EF4-FFF2-40B4-BE49-F238E27FC236}">
                <a16:creationId xmlns:a16="http://schemas.microsoft.com/office/drawing/2014/main" id="{7EC1EFF4-BBA9-4304-B70D-38097AD690CA}"/>
              </a:ext>
            </a:extLst>
          </p:cNvPr>
          <p:cNvPicPr/>
          <p:nvPr/>
        </p:nvPicPr>
        <p:blipFill>
          <a:blip r:embed="rId4">
            <a:extLst>
              <a:ext uri="{28A0092B-C50C-407E-A947-70E740481C1C}">
                <a14:useLocalDpi xmlns:a14="http://schemas.microsoft.com/office/drawing/2010/main" val="0"/>
              </a:ext>
            </a:extLst>
          </a:blip>
          <a:stretch>
            <a:fillRect/>
          </a:stretch>
        </p:blipFill>
        <p:spPr>
          <a:xfrm>
            <a:off x="7189471" y="2045109"/>
            <a:ext cx="3883342" cy="1826579"/>
          </a:xfrm>
          <a:prstGeom prst="rect">
            <a:avLst/>
          </a:prstGeom>
        </p:spPr>
      </p:pic>
      <p:sp>
        <p:nvSpPr>
          <p:cNvPr id="9" name="TextBox 8">
            <a:extLst>
              <a:ext uri="{FF2B5EF4-FFF2-40B4-BE49-F238E27FC236}">
                <a16:creationId xmlns:a16="http://schemas.microsoft.com/office/drawing/2014/main" id="{CFA35DF4-FD49-49D1-87CF-94F5852036A0}"/>
              </a:ext>
            </a:extLst>
          </p:cNvPr>
          <p:cNvSpPr txBox="1"/>
          <p:nvPr/>
        </p:nvSpPr>
        <p:spPr>
          <a:xfrm>
            <a:off x="7189471" y="4022928"/>
            <a:ext cx="4420949" cy="2308324"/>
          </a:xfrm>
          <a:prstGeom prst="rect">
            <a:avLst/>
          </a:prstGeom>
          <a:noFill/>
        </p:spPr>
        <p:txBody>
          <a:bodyPr wrap="square" rtlCol="0">
            <a:spAutoFit/>
          </a:bodyPr>
          <a:lstStyle/>
          <a:p>
            <a:r>
              <a:rPr lang="en-US" dirty="0"/>
              <a:t>	As the value of ∝ decreases, the curve slowly moves towards zero rather than suddenly dropping as the cost function approaches its minimum value. Hence, </a:t>
            </a:r>
            <a:r>
              <a:rPr lang="en-US" b="1" u="sng" dirty="0"/>
              <a:t>Learning Rate (∝)  = 0.001</a:t>
            </a:r>
            <a:r>
              <a:rPr lang="en-US" dirty="0"/>
              <a:t> is the optimal value provided fixed convergence threshold of 0.0000001 and Iterations = 2000.</a:t>
            </a:r>
          </a:p>
          <a:p>
            <a:endParaRPr lang="en-US" dirty="0"/>
          </a:p>
        </p:txBody>
      </p:sp>
      <p:pic>
        <p:nvPicPr>
          <p:cNvPr id="10" name="Picture 9">
            <a:extLst>
              <a:ext uri="{FF2B5EF4-FFF2-40B4-BE49-F238E27FC236}">
                <a16:creationId xmlns:a16="http://schemas.microsoft.com/office/drawing/2014/main" id="{B512315E-8091-4174-BAE6-6B44A3C57A6C}"/>
              </a:ext>
              <a:ext uri="{C183D7F6-B498-43B3-948B-1728B52AA6E4}">
                <adec:decorative xmlns:adec="http://schemas.microsoft.com/office/drawing/2017/decorative" val="0"/>
              </a:ext>
            </a:extLst>
          </p:cNvPr>
          <p:cNvPicPr>
            <a:picLocks noChangeAspect="1"/>
          </p:cNvPicPr>
          <p:nvPr/>
        </p:nvPicPr>
        <p:blipFill>
          <a:blip r:embed="rId5"/>
          <a:stretch>
            <a:fillRect/>
          </a:stretch>
        </p:blipFill>
        <p:spPr>
          <a:xfrm>
            <a:off x="931864" y="3810161"/>
            <a:ext cx="2993993" cy="1720215"/>
          </a:xfrm>
          <a:prstGeom prst="rect">
            <a:avLst/>
          </a:prstGeom>
        </p:spPr>
      </p:pic>
      <p:sp>
        <p:nvSpPr>
          <p:cNvPr id="11" name="Rectangle 10">
            <a:extLst>
              <a:ext uri="{FF2B5EF4-FFF2-40B4-BE49-F238E27FC236}">
                <a16:creationId xmlns:a16="http://schemas.microsoft.com/office/drawing/2014/main" id="{DAA85548-6D16-4DCD-A3C2-C95EDEB7B735}"/>
              </a:ext>
            </a:extLst>
          </p:cNvPr>
          <p:cNvSpPr/>
          <p:nvPr/>
        </p:nvSpPr>
        <p:spPr>
          <a:xfrm>
            <a:off x="2038266" y="4228130"/>
            <a:ext cx="1090362" cy="369332"/>
          </a:xfrm>
          <a:prstGeom prst="rect">
            <a:avLst/>
          </a:prstGeom>
          <a:noFill/>
        </p:spPr>
        <p:txBody>
          <a:bodyPr wrap="none" lIns="91440" tIns="45720" rIns="91440" bIns="45720">
            <a:spAutoFit/>
          </a:bodyPr>
          <a:lstStyle/>
          <a:p>
            <a:pPr algn="ctr"/>
            <a:r>
              <a:rPr lang="en-US" b="1" dirty="0"/>
              <a:t>∝ = 0.001</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2" name="Picture 11">
            <a:extLst>
              <a:ext uri="{FF2B5EF4-FFF2-40B4-BE49-F238E27FC236}">
                <a16:creationId xmlns:a16="http://schemas.microsoft.com/office/drawing/2014/main" id="{3379BE53-B7AD-43CE-A214-FEC4C5AB34C7}"/>
              </a:ext>
            </a:extLst>
          </p:cNvPr>
          <p:cNvPicPr/>
          <p:nvPr/>
        </p:nvPicPr>
        <p:blipFill>
          <a:blip r:embed="rId6"/>
          <a:stretch>
            <a:fillRect/>
          </a:stretch>
        </p:blipFill>
        <p:spPr>
          <a:xfrm>
            <a:off x="4062620" y="1992084"/>
            <a:ext cx="2990088" cy="1719072"/>
          </a:xfrm>
          <a:prstGeom prst="rect">
            <a:avLst/>
          </a:prstGeom>
        </p:spPr>
      </p:pic>
      <p:sp>
        <p:nvSpPr>
          <p:cNvPr id="13" name="Rectangle 12">
            <a:extLst>
              <a:ext uri="{FF2B5EF4-FFF2-40B4-BE49-F238E27FC236}">
                <a16:creationId xmlns:a16="http://schemas.microsoft.com/office/drawing/2014/main" id="{0CE915F2-4FCA-454D-99DF-C8F3E896B9F6}"/>
              </a:ext>
            </a:extLst>
          </p:cNvPr>
          <p:cNvSpPr/>
          <p:nvPr/>
        </p:nvSpPr>
        <p:spPr>
          <a:xfrm>
            <a:off x="5243202" y="2328739"/>
            <a:ext cx="981358" cy="369332"/>
          </a:xfrm>
          <a:prstGeom prst="rect">
            <a:avLst/>
          </a:prstGeom>
          <a:noFill/>
        </p:spPr>
        <p:txBody>
          <a:bodyPr wrap="none" lIns="91440" tIns="45720" rIns="91440" bIns="45720">
            <a:spAutoFit/>
          </a:bodyPr>
          <a:lstStyle/>
          <a:p>
            <a:pPr algn="ctr"/>
            <a:r>
              <a:rPr lang="en-US" b="1" dirty="0"/>
              <a:t>∝ = 0.01</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4" name="Picture 13">
            <a:extLst>
              <a:ext uri="{FF2B5EF4-FFF2-40B4-BE49-F238E27FC236}">
                <a16:creationId xmlns:a16="http://schemas.microsoft.com/office/drawing/2014/main" id="{EFB2EBD2-ADB6-4C6E-89BD-CAC26A8A063B}"/>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4062620" y="3811304"/>
            <a:ext cx="2990088" cy="1719072"/>
          </a:xfrm>
          <a:prstGeom prst="rect">
            <a:avLst/>
          </a:prstGeom>
        </p:spPr>
      </p:pic>
      <p:sp>
        <p:nvSpPr>
          <p:cNvPr id="16" name="Rectangle 15">
            <a:extLst>
              <a:ext uri="{FF2B5EF4-FFF2-40B4-BE49-F238E27FC236}">
                <a16:creationId xmlns:a16="http://schemas.microsoft.com/office/drawing/2014/main" id="{E9A60A6F-BDE4-4CCB-97BE-F7C62E8C0ACB}"/>
              </a:ext>
            </a:extLst>
          </p:cNvPr>
          <p:cNvSpPr/>
          <p:nvPr/>
        </p:nvSpPr>
        <p:spPr>
          <a:xfrm>
            <a:off x="5179883" y="4246174"/>
            <a:ext cx="1107997" cy="369332"/>
          </a:xfrm>
          <a:prstGeom prst="rect">
            <a:avLst/>
          </a:prstGeom>
          <a:noFill/>
        </p:spPr>
        <p:txBody>
          <a:bodyPr wrap="none" lIns="91440" tIns="45720" rIns="91440" bIns="45720">
            <a:spAutoFit/>
          </a:bodyPr>
          <a:lstStyle/>
          <a:p>
            <a:pPr algn="ctr"/>
            <a:r>
              <a:rPr lang="en-US" b="1" dirty="0"/>
              <a:t>∝ = 0.003</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7" name="Picture 16">
            <a:extLst>
              <a:ext uri="{FF2B5EF4-FFF2-40B4-BE49-F238E27FC236}">
                <a16:creationId xmlns:a16="http://schemas.microsoft.com/office/drawing/2014/main" id="{C515428D-91BA-4B18-B236-0077A0BE49C0}"/>
              </a:ext>
            </a:extLst>
          </p:cNvPr>
          <p:cNvPicPr/>
          <p:nvPr/>
        </p:nvPicPr>
        <p:blipFill>
          <a:blip r:embed="rId8" cstate="print">
            <a:extLst>
              <a:ext uri="{28A0092B-C50C-407E-A947-70E740481C1C}">
                <a14:useLocalDpi xmlns:a14="http://schemas.microsoft.com/office/drawing/2010/main" val="0"/>
              </a:ext>
            </a:extLst>
          </a:blip>
          <a:stretch>
            <a:fillRect/>
          </a:stretch>
        </p:blipFill>
        <p:spPr>
          <a:xfrm>
            <a:off x="968153" y="1992084"/>
            <a:ext cx="2990088" cy="1719072"/>
          </a:xfrm>
          <a:prstGeom prst="rect">
            <a:avLst/>
          </a:prstGeom>
        </p:spPr>
      </p:pic>
      <p:sp>
        <p:nvSpPr>
          <p:cNvPr id="18" name="Rectangle 17">
            <a:extLst>
              <a:ext uri="{FF2B5EF4-FFF2-40B4-BE49-F238E27FC236}">
                <a16:creationId xmlns:a16="http://schemas.microsoft.com/office/drawing/2014/main" id="{EAE6CD4F-06A9-4C08-BC65-B2E73D4EAE86}"/>
              </a:ext>
            </a:extLst>
          </p:cNvPr>
          <p:cNvSpPr/>
          <p:nvPr/>
        </p:nvSpPr>
        <p:spPr>
          <a:xfrm>
            <a:off x="2147269" y="2330956"/>
            <a:ext cx="872355" cy="369332"/>
          </a:xfrm>
          <a:prstGeom prst="rect">
            <a:avLst/>
          </a:prstGeom>
          <a:noFill/>
        </p:spPr>
        <p:txBody>
          <a:bodyPr wrap="none" lIns="91440" tIns="45720" rIns="91440" bIns="45720">
            <a:spAutoFit/>
          </a:bodyPr>
          <a:lstStyle/>
          <a:p>
            <a:pPr algn="ctr"/>
            <a:r>
              <a:rPr lang="en-US" b="1" dirty="0"/>
              <a:t>∝ = 0.1</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34474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922614-6932-4FF7-8806-CD3A0F14F0B9}"/>
              </a:ext>
            </a:extLst>
          </p:cNvPr>
          <p:cNvSpPr>
            <a:spLocks noGrp="1"/>
          </p:cNvSpPr>
          <p:nvPr>
            <p:ph idx="4294967295"/>
          </p:nvPr>
        </p:nvSpPr>
        <p:spPr>
          <a:xfrm>
            <a:off x="1226779" y="908420"/>
            <a:ext cx="9601200" cy="838200"/>
          </a:xfrm>
        </p:spPr>
        <p:txBody>
          <a:bodyPr>
            <a:normAutofit fontScale="85000" lnSpcReduction="10000"/>
          </a:bodyPr>
          <a:lstStyle/>
          <a:p>
            <a:pPr marL="0" indent="0">
              <a:buNone/>
            </a:pPr>
            <a:r>
              <a:rPr lang="en-US" dirty="0"/>
              <a:t>Experimenting with parameters for linear regression: </a:t>
            </a:r>
            <a:r>
              <a:rPr lang="en-US" b="1" dirty="0"/>
              <a:t>CONVERGING THRESHOLD</a:t>
            </a:r>
            <a:r>
              <a:rPr lang="en-US" dirty="0"/>
              <a:t> and describing error results for train and test sets as a function of threshold.</a:t>
            </a:r>
          </a:p>
          <a:p>
            <a:endParaRPr lang="en-US" dirty="0"/>
          </a:p>
        </p:txBody>
      </p:sp>
      <p:sp>
        <p:nvSpPr>
          <p:cNvPr id="9" name="TextBox 8">
            <a:extLst>
              <a:ext uri="{FF2B5EF4-FFF2-40B4-BE49-F238E27FC236}">
                <a16:creationId xmlns:a16="http://schemas.microsoft.com/office/drawing/2014/main" id="{CFA35DF4-FD49-49D1-87CF-94F5852036A0}"/>
              </a:ext>
            </a:extLst>
          </p:cNvPr>
          <p:cNvSpPr txBox="1"/>
          <p:nvPr/>
        </p:nvSpPr>
        <p:spPr>
          <a:xfrm>
            <a:off x="6667445" y="4232382"/>
            <a:ext cx="4783026" cy="2031325"/>
          </a:xfrm>
          <a:prstGeom prst="rect">
            <a:avLst/>
          </a:prstGeom>
          <a:noFill/>
        </p:spPr>
        <p:txBody>
          <a:bodyPr wrap="square" rtlCol="0">
            <a:spAutoFit/>
          </a:bodyPr>
          <a:lstStyle/>
          <a:p>
            <a:pPr algn="just"/>
            <a:r>
              <a:rPr lang="en-US" dirty="0"/>
              <a:t>	As per the above table, it is evident that as the value of converging threshold decreases no. of iterations increases. Also, Mean Square Error for train and test data decreases with decrease in converging threshold value. Additionally, cost function is minimum for the lowest converging threshold.</a:t>
            </a:r>
          </a:p>
        </p:txBody>
      </p:sp>
      <p:pic>
        <p:nvPicPr>
          <p:cNvPr id="10" name="Picture 9">
            <a:extLst>
              <a:ext uri="{FF2B5EF4-FFF2-40B4-BE49-F238E27FC236}">
                <a16:creationId xmlns:a16="http://schemas.microsoft.com/office/drawing/2014/main" id="{B207763A-F42F-424F-9827-D18C849090FF}"/>
              </a:ext>
            </a:extLst>
          </p:cNvPr>
          <p:cNvPicPr/>
          <p:nvPr/>
        </p:nvPicPr>
        <p:blipFill rotWithShape="1">
          <a:blip r:embed="rId2">
            <a:extLst>
              <a:ext uri="{28A0092B-C50C-407E-A947-70E740481C1C}">
                <a14:useLocalDpi xmlns:a14="http://schemas.microsoft.com/office/drawing/2010/main" val="0"/>
              </a:ext>
            </a:extLst>
          </a:blip>
          <a:srcRect t="1701" b="1"/>
          <a:stretch/>
        </p:blipFill>
        <p:spPr>
          <a:xfrm>
            <a:off x="1226779" y="1927549"/>
            <a:ext cx="5296851" cy="3183158"/>
          </a:xfrm>
          <a:prstGeom prst="rect">
            <a:avLst/>
          </a:prstGeom>
        </p:spPr>
      </p:pic>
      <p:graphicFrame>
        <p:nvGraphicFramePr>
          <p:cNvPr id="2" name="Table 1">
            <a:extLst>
              <a:ext uri="{FF2B5EF4-FFF2-40B4-BE49-F238E27FC236}">
                <a16:creationId xmlns:a16="http://schemas.microsoft.com/office/drawing/2014/main" id="{96B2F1FE-3D32-41D7-8CE2-6A316F14CDA5}"/>
              </a:ext>
            </a:extLst>
          </p:cNvPr>
          <p:cNvGraphicFramePr>
            <a:graphicFrameLocks noGrp="1"/>
          </p:cNvGraphicFramePr>
          <p:nvPr>
            <p:extLst>
              <p:ext uri="{D42A27DB-BD31-4B8C-83A1-F6EECF244321}">
                <p14:modId xmlns:p14="http://schemas.microsoft.com/office/powerpoint/2010/main" val="924303249"/>
              </p:ext>
            </p:extLst>
          </p:nvPr>
        </p:nvGraphicFramePr>
        <p:xfrm>
          <a:off x="6749332" y="1970199"/>
          <a:ext cx="4619253" cy="2111330"/>
        </p:xfrm>
        <a:graphic>
          <a:graphicData uri="http://schemas.openxmlformats.org/drawingml/2006/table">
            <a:tbl>
              <a:tblPr firstRow="1" firstCol="1" bandRow="1">
                <a:tableStyleId>{F2DE63D5-997A-4646-A377-4702673A728D}</a:tableStyleId>
              </a:tblPr>
              <a:tblGrid>
                <a:gridCol w="1230147">
                  <a:extLst>
                    <a:ext uri="{9D8B030D-6E8A-4147-A177-3AD203B41FA5}">
                      <a16:colId xmlns:a16="http://schemas.microsoft.com/office/drawing/2014/main" val="3874998396"/>
                    </a:ext>
                  </a:extLst>
                </a:gridCol>
                <a:gridCol w="841126">
                  <a:extLst>
                    <a:ext uri="{9D8B030D-6E8A-4147-A177-3AD203B41FA5}">
                      <a16:colId xmlns:a16="http://schemas.microsoft.com/office/drawing/2014/main" val="1975148203"/>
                    </a:ext>
                  </a:extLst>
                </a:gridCol>
                <a:gridCol w="881429">
                  <a:extLst>
                    <a:ext uri="{9D8B030D-6E8A-4147-A177-3AD203B41FA5}">
                      <a16:colId xmlns:a16="http://schemas.microsoft.com/office/drawing/2014/main" val="786759998"/>
                    </a:ext>
                  </a:extLst>
                </a:gridCol>
                <a:gridCol w="930497">
                  <a:extLst>
                    <a:ext uri="{9D8B030D-6E8A-4147-A177-3AD203B41FA5}">
                      <a16:colId xmlns:a16="http://schemas.microsoft.com/office/drawing/2014/main" val="2658338520"/>
                    </a:ext>
                  </a:extLst>
                </a:gridCol>
                <a:gridCol w="736054">
                  <a:extLst>
                    <a:ext uri="{9D8B030D-6E8A-4147-A177-3AD203B41FA5}">
                      <a16:colId xmlns:a16="http://schemas.microsoft.com/office/drawing/2014/main" val="896927660"/>
                    </a:ext>
                  </a:extLst>
                </a:gridCol>
              </a:tblGrid>
              <a:tr h="503554">
                <a:tc>
                  <a:txBody>
                    <a:bodyPr/>
                    <a:lstStyle/>
                    <a:p>
                      <a:pPr marL="0" marR="0" algn="l">
                        <a:lnSpc>
                          <a:spcPct val="107000"/>
                        </a:lnSpc>
                        <a:spcBef>
                          <a:spcPts val="0"/>
                        </a:spcBef>
                        <a:spcAft>
                          <a:spcPts val="0"/>
                        </a:spcAft>
                      </a:pPr>
                      <a:r>
                        <a:rPr lang="en-US" sz="1200" dirty="0">
                          <a:solidFill>
                            <a:schemeClr val="tx1"/>
                          </a:solidFill>
                          <a:effectLst/>
                        </a:rPr>
                        <a:t>Converging Threshold</a:t>
                      </a:r>
                      <a:endParaRPr lang="en-US" sz="1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044" marR="61044" marT="0" marB="0" anchor="ctr">
                    <a:solidFill>
                      <a:schemeClr val="bg1">
                        <a:lumMod val="85000"/>
                      </a:schemeClr>
                    </a:solidFill>
                  </a:tcPr>
                </a:tc>
                <a:tc>
                  <a:txBody>
                    <a:bodyPr/>
                    <a:lstStyle/>
                    <a:p>
                      <a:pPr marL="0" marR="0" algn="l">
                        <a:lnSpc>
                          <a:spcPct val="107000"/>
                        </a:lnSpc>
                        <a:spcBef>
                          <a:spcPts val="0"/>
                        </a:spcBef>
                        <a:spcAft>
                          <a:spcPts val="0"/>
                        </a:spcAft>
                      </a:pPr>
                      <a:r>
                        <a:rPr lang="en-US" sz="1200" dirty="0">
                          <a:solidFill>
                            <a:schemeClr val="tx1"/>
                          </a:solidFill>
                          <a:effectLst/>
                        </a:rPr>
                        <a:t>Cost</a:t>
                      </a:r>
                      <a:endParaRPr lang="en-US" sz="1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044" marR="61044" marT="0" marB="0" anchor="ctr">
                    <a:solidFill>
                      <a:schemeClr val="bg1">
                        <a:lumMod val="85000"/>
                      </a:schemeClr>
                    </a:solidFill>
                  </a:tcPr>
                </a:tc>
                <a:tc>
                  <a:txBody>
                    <a:bodyPr/>
                    <a:lstStyle/>
                    <a:p>
                      <a:pPr marL="0" marR="0" algn="l">
                        <a:lnSpc>
                          <a:spcPct val="107000"/>
                        </a:lnSpc>
                        <a:spcBef>
                          <a:spcPts val="0"/>
                        </a:spcBef>
                        <a:spcAft>
                          <a:spcPts val="0"/>
                        </a:spcAft>
                      </a:pPr>
                      <a:r>
                        <a:rPr lang="en-US" sz="1200" dirty="0">
                          <a:solidFill>
                            <a:schemeClr val="tx1"/>
                          </a:solidFill>
                          <a:effectLst/>
                        </a:rPr>
                        <a:t>Iterations</a:t>
                      </a:r>
                      <a:endParaRPr lang="en-US" sz="1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044" marR="61044" marT="0" marB="0" anchor="ctr">
                    <a:solidFill>
                      <a:schemeClr val="bg1">
                        <a:lumMod val="85000"/>
                      </a:schemeClr>
                    </a:solidFill>
                  </a:tcPr>
                </a:tc>
                <a:tc>
                  <a:txBody>
                    <a:bodyPr/>
                    <a:lstStyle/>
                    <a:p>
                      <a:pPr marL="0" marR="0" algn="l">
                        <a:lnSpc>
                          <a:spcPct val="107000"/>
                        </a:lnSpc>
                        <a:spcBef>
                          <a:spcPts val="0"/>
                        </a:spcBef>
                        <a:spcAft>
                          <a:spcPts val="0"/>
                        </a:spcAft>
                      </a:pPr>
                      <a:r>
                        <a:rPr lang="en-US" sz="1200">
                          <a:solidFill>
                            <a:schemeClr val="tx1"/>
                          </a:solidFill>
                          <a:effectLst/>
                        </a:rPr>
                        <a:t>MSE Train</a:t>
                      </a:r>
                      <a:endParaRPr lang="en-US" sz="12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044" marR="61044" marT="0" marB="0" anchor="ctr">
                    <a:solidFill>
                      <a:schemeClr val="bg1">
                        <a:lumMod val="85000"/>
                      </a:schemeClr>
                    </a:solidFill>
                  </a:tcPr>
                </a:tc>
                <a:tc>
                  <a:txBody>
                    <a:bodyPr/>
                    <a:lstStyle/>
                    <a:p>
                      <a:pPr marL="0" marR="0" algn="l">
                        <a:lnSpc>
                          <a:spcPct val="107000"/>
                        </a:lnSpc>
                        <a:spcBef>
                          <a:spcPts val="0"/>
                        </a:spcBef>
                        <a:spcAft>
                          <a:spcPts val="0"/>
                        </a:spcAft>
                      </a:pPr>
                      <a:r>
                        <a:rPr lang="en-US" sz="1200" dirty="0">
                          <a:solidFill>
                            <a:schemeClr val="tx1"/>
                          </a:solidFill>
                          <a:effectLst/>
                        </a:rPr>
                        <a:t>MSE Test</a:t>
                      </a:r>
                      <a:endParaRPr lang="en-US" sz="1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044" marR="61044" marT="0" marB="0" anchor="ctr">
                    <a:solidFill>
                      <a:schemeClr val="bg1">
                        <a:lumMod val="85000"/>
                      </a:schemeClr>
                    </a:solidFill>
                  </a:tcPr>
                </a:tc>
                <a:extLst>
                  <a:ext uri="{0D108BD9-81ED-4DB2-BD59-A6C34878D82A}">
                    <a16:rowId xmlns:a16="http://schemas.microsoft.com/office/drawing/2014/main" val="1421977408"/>
                  </a:ext>
                </a:extLst>
              </a:tr>
              <a:tr h="401944">
                <a:tc>
                  <a:txBody>
                    <a:bodyPr/>
                    <a:lstStyle/>
                    <a:p>
                      <a:pPr marL="0" marR="0" algn="l">
                        <a:lnSpc>
                          <a:spcPct val="107000"/>
                        </a:lnSpc>
                        <a:spcBef>
                          <a:spcPts val="0"/>
                        </a:spcBef>
                        <a:spcAft>
                          <a:spcPts val="0"/>
                        </a:spcAft>
                      </a:pPr>
                      <a:r>
                        <a:rPr lang="en-US" sz="1200" b="0" dirty="0">
                          <a:solidFill>
                            <a:srgbClr val="00B050"/>
                          </a:solidFill>
                          <a:effectLst/>
                        </a:rPr>
                        <a:t>0.0000001</a:t>
                      </a:r>
                      <a:endParaRPr lang="en-US" sz="1200" b="0"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044" marR="61044" marT="0" marB="0" anchor="ctr"/>
                </a:tc>
                <a:tc>
                  <a:txBody>
                    <a:bodyPr/>
                    <a:lstStyle/>
                    <a:p>
                      <a:pPr marL="0" marR="0" algn="l">
                        <a:lnSpc>
                          <a:spcPct val="107000"/>
                        </a:lnSpc>
                        <a:spcBef>
                          <a:spcPts val="0"/>
                        </a:spcBef>
                        <a:spcAft>
                          <a:spcPts val="0"/>
                        </a:spcAft>
                      </a:pPr>
                      <a:r>
                        <a:rPr lang="en-US" sz="1200" b="0" dirty="0">
                          <a:solidFill>
                            <a:srgbClr val="00B050"/>
                          </a:solidFill>
                          <a:effectLst/>
                        </a:rPr>
                        <a:t>0.006631</a:t>
                      </a:r>
                      <a:endParaRPr lang="en-US" sz="1200" b="0"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044" marR="61044" marT="0" marB="0" anchor="ctr"/>
                </a:tc>
                <a:tc>
                  <a:txBody>
                    <a:bodyPr/>
                    <a:lstStyle/>
                    <a:p>
                      <a:pPr marL="0" marR="0" algn="l">
                        <a:lnSpc>
                          <a:spcPct val="107000"/>
                        </a:lnSpc>
                        <a:spcBef>
                          <a:spcPts val="0"/>
                        </a:spcBef>
                        <a:spcAft>
                          <a:spcPts val="0"/>
                        </a:spcAft>
                      </a:pPr>
                      <a:r>
                        <a:rPr lang="en-US" sz="1200" b="0" dirty="0">
                          <a:solidFill>
                            <a:srgbClr val="00B050"/>
                          </a:solidFill>
                          <a:effectLst/>
                        </a:rPr>
                        <a:t>1487</a:t>
                      </a:r>
                      <a:endParaRPr lang="en-US" sz="1200" b="0"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044" marR="61044" marT="0" marB="0" anchor="ctr"/>
                </a:tc>
                <a:tc>
                  <a:txBody>
                    <a:bodyPr/>
                    <a:lstStyle/>
                    <a:p>
                      <a:pPr marL="0" marR="0" algn="l">
                        <a:lnSpc>
                          <a:spcPct val="107000"/>
                        </a:lnSpc>
                        <a:spcBef>
                          <a:spcPts val="0"/>
                        </a:spcBef>
                        <a:spcAft>
                          <a:spcPts val="0"/>
                        </a:spcAft>
                      </a:pPr>
                      <a:r>
                        <a:rPr lang="en-US" sz="1200" b="0" dirty="0">
                          <a:solidFill>
                            <a:srgbClr val="00B050"/>
                          </a:solidFill>
                          <a:effectLst/>
                        </a:rPr>
                        <a:t>172.45911</a:t>
                      </a:r>
                      <a:endParaRPr lang="en-US" sz="1200" b="0"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044" marR="61044" marT="0" marB="0" anchor="ctr"/>
                </a:tc>
                <a:tc>
                  <a:txBody>
                    <a:bodyPr/>
                    <a:lstStyle/>
                    <a:p>
                      <a:pPr marL="0" marR="0" algn="l">
                        <a:lnSpc>
                          <a:spcPct val="107000"/>
                        </a:lnSpc>
                        <a:spcBef>
                          <a:spcPts val="0"/>
                        </a:spcBef>
                        <a:spcAft>
                          <a:spcPts val="0"/>
                        </a:spcAft>
                      </a:pPr>
                      <a:r>
                        <a:rPr lang="en-US" sz="1200" b="0" dirty="0">
                          <a:solidFill>
                            <a:srgbClr val="00B050"/>
                          </a:solidFill>
                          <a:effectLst/>
                        </a:rPr>
                        <a:t>78.52625</a:t>
                      </a:r>
                      <a:endParaRPr lang="en-US" sz="1200" b="0"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044" marR="61044" marT="0" marB="0" anchor="ctr"/>
                </a:tc>
                <a:extLst>
                  <a:ext uri="{0D108BD9-81ED-4DB2-BD59-A6C34878D82A}">
                    <a16:rowId xmlns:a16="http://schemas.microsoft.com/office/drawing/2014/main" val="1969362050"/>
                  </a:ext>
                </a:extLst>
              </a:tr>
              <a:tr h="401944">
                <a:tc>
                  <a:txBody>
                    <a:bodyPr/>
                    <a:lstStyle/>
                    <a:p>
                      <a:pPr marL="0" marR="0" algn="l">
                        <a:lnSpc>
                          <a:spcPct val="107000"/>
                        </a:lnSpc>
                        <a:spcBef>
                          <a:spcPts val="0"/>
                        </a:spcBef>
                        <a:spcAft>
                          <a:spcPts val="0"/>
                        </a:spcAft>
                      </a:pPr>
                      <a:r>
                        <a:rPr lang="en-US" sz="1200" b="0">
                          <a:effectLst/>
                        </a:rPr>
                        <a:t>0.000003</a:t>
                      </a:r>
                      <a:endParaRPr lang="en-US" sz="1200" b="0">
                        <a:effectLst/>
                        <a:latin typeface="Calibri" panose="020F0502020204030204" pitchFamily="34" charset="0"/>
                        <a:ea typeface="Times New Roman" panose="02020603050405020304" pitchFamily="18" charset="0"/>
                        <a:cs typeface="Times New Roman" panose="02020603050405020304" pitchFamily="18" charset="0"/>
                      </a:endParaRPr>
                    </a:p>
                  </a:txBody>
                  <a:tcPr marL="61044" marR="61044" marT="0" marB="0" anchor="ctr"/>
                </a:tc>
                <a:tc>
                  <a:txBody>
                    <a:bodyPr/>
                    <a:lstStyle/>
                    <a:p>
                      <a:pPr marL="0" marR="0" algn="l">
                        <a:lnSpc>
                          <a:spcPct val="107000"/>
                        </a:lnSpc>
                        <a:spcBef>
                          <a:spcPts val="0"/>
                        </a:spcBef>
                        <a:spcAft>
                          <a:spcPts val="0"/>
                        </a:spcAft>
                      </a:pPr>
                      <a:r>
                        <a:rPr lang="en-US" sz="1200" b="0">
                          <a:effectLst/>
                        </a:rPr>
                        <a:t>0.007387</a:t>
                      </a:r>
                      <a:endParaRPr lang="en-US" sz="1200" b="0">
                        <a:effectLst/>
                        <a:latin typeface="Calibri" panose="020F0502020204030204" pitchFamily="34" charset="0"/>
                        <a:ea typeface="Times New Roman" panose="02020603050405020304" pitchFamily="18" charset="0"/>
                        <a:cs typeface="Times New Roman" panose="02020603050405020304" pitchFamily="18" charset="0"/>
                      </a:endParaRPr>
                    </a:p>
                  </a:txBody>
                  <a:tcPr marL="61044" marR="61044" marT="0" marB="0" anchor="ctr"/>
                </a:tc>
                <a:tc>
                  <a:txBody>
                    <a:bodyPr/>
                    <a:lstStyle/>
                    <a:p>
                      <a:pPr marL="0" marR="0" algn="l">
                        <a:lnSpc>
                          <a:spcPct val="107000"/>
                        </a:lnSpc>
                        <a:spcBef>
                          <a:spcPts val="0"/>
                        </a:spcBef>
                        <a:spcAft>
                          <a:spcPts val="0"/>
                        </a:spcAft>
                      </a:pPr>
                      <a:r>
                        <a:rPr lang="en-US" sz="1200" b="0">
                          <a:effectLst/>
                        </a:rPr>
                        <a:t>572</a:t>
                      </a:r>
                      <a:endParaRPr lang="en-US" sz="1200" b="0">
                        <a:effectLst/>
                        <a:latin typeface="Calibri" panose="020F0502020204030204" pitchFamily="34" charset="0"/>
                        <a:ea typeface="Times New Roman" panose="02020603050405020304" pitchFamily="18" charset="0"/>
                        <a:cs typeface="Times New Roman" panose="02020603050405020304" pitchFamily="18" charset="0"/>
                      </a:endParaRPr>
                    </a:p>
                  </a:txBody>
                  <a:tcPr marL="61044" marR="61044" marT="0" marB="0" anchor="ctr"/>
                </a:tc>
                <a:tc>
                  <a:txBody>
                    <a:bodyPr/>
                    <a:lstStyle/>
                    <a:p>
                      <a:pPr marL="0" marR="0" algn="l">
                        <a:lnSpc>
                          <a:spcPct val="107000"/>
                        </a:lnSpc>
                        <a:spcBef>
                          <a:spcPts val="0"/>
                        </a:spcBef>
                        <a:spcAft>
                          <a:spcPts val="0"/>
                        </a:spcAft>
                      </a:pPr>
                      <a:r>
                        <a:rPr lang="en-US" sz="1200" b="0">
                          <a:effectLst/>
                        </a:rPr>
                        <a:t>192.34223</a:t>
                      </a:r>
                      <a:endParaRPr lang="en-US" sz="1200" b="0">
                        <a:effectLst/>
                        <a:latin typeface="Calibri" panose="020F0502020204030204" pitchFamily="34" charset="0"/>
                        <a:ea typeface="Times New Roman" panose="02020603050405020304" pitchFamily="18" charset="0"/>
                        <a:cs typeface="Times New Roman" panose="02020603050405020304" pitchFamily="18" charset="0"/>
                      </a:endParaRPr>
                    </a:p>
                  </a:txBody>
                  <a:tcPr marL="61044" marR="61044" marT="0" marB="0" anchor="ctr"/>
                </a:tc>
                <a:tc>
                  <a:txBody>
                    <a:bodyPr/>
                    <a:lstStyle/>
                    <a:p>
                      <a:pPr marL="0" marR="0" algn="l">
                        <a:lnSpc>
                          <a:spcPct val="107000"/>
                        </a:lnSpc>
                        <a:spcBef>
                          <a:spcPts val="0"/>
                        </a:spcBef>
                        <a:spcAft>
                          <a:spcPts val="0"/>
                        </a:spcAft>
                      </a:pPr>
                      <a:r>
                        <a:rPr lang="en-US" sz="1200" b="0" dirty="0">
                          <a:effectLst/>
                        </a:rPr>
                        <a:t>87.48112</a:t>
                      </a:r>
                      <a:endParaRPr lang="en-US" sz="12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044" marR="61044" marT="0" marB="0" anchor="ctr"/>
                </a:tc>
                <a:extLst>
                  <a:ext uri="{0D108BD9-81ED-4DB2-BD59-A6C34878D82A}">
                    <a16:rowId xmlns:a16="http://schemas.microsoft.com/office/drawing/2014/main" val="1015451955"/>
                  </a:ext>
                </a:extLst>
              </a:tr>
              <a:tr h="401944">
                <a:tc>
                  <a:txBody>
                    <a:bodyPr/>
                    <a:lstStyle/>
                    <a:p>
                      <a:pPr marL="0" marR="0" algn="l">
                        <a:lnSpc>
                          <a:spcPct val="107000"/>
                        </a:lnSpc>
                        <a:spcBef>
                          <a:spcPts val="0"/>
                        </a:spcBef>
                        <a:spcAft>
                          <a:spcPts val="0"/>
                        </a:spcAft>
                      </a:pPr>
                      <a:r>
                        <a:rPr lang="en-US" sz="1200" b="0" dirty="0">
                          <a:effectLst/>
                        </a:rPr>
                        <a:t>0.00001</a:t>
                      </a:r>
                      <a:endParaRPr lang="en-US" sz="12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044" marR="61044" marT="0" marB="0" anchor="ctr"/>
                </a:tc>
                <a:tc>
                  <a:txBody>
                    <a:bodyPr/>
                    <a:lstStyle/>
                    <a:p>
                      <a:pPr marL="0" marR="0" algn="l">
                        <a:lnSpc>
                          <a:spcPct val="107000"/>
                        </a:lnSpc>
                        <a:spcBef>
                          <a:spcPts val="0"/>
                        </a:spcBef>
                        <a:spcAft>
                          <a:spcPts val="0"/>
                        </a:spcAft>
                      </a:pPr>
                      <a:r>
                        <a:rPr lang="en-US" sz="1200" b="0">
                          <a:effectLst/>
                        </a:rPr>
                        <a:t>0.00917</a:t>
                      </a:r>
                      <a:endParaRPr lang="en-US" sz="1200" b="0">
                        <a:effectLst/>
                        <a:latin typeface="Calibri" panose="020F0502020204030204" pitchFamily="34" charset="0"/>
                        <a:ea typeface="Times New Roman" panose="02020603050405020304" pitchFamily="18" charset="0"/>
                        <a:cs typeface="Times New Roman" panose="02020603050405020304" pitchFamily="18" charset="0"/>
                      </a:endParaRPr>
                    </a:p>
                  </a:txBody>
                  <a:tcPr marL="61044" marR="61044" marT="0" marB="0" anchor="ctr"/>
                </a:tc>
                <a:tc>
                  <a:txBody>
                    <a:bodyPr/>
                    <a:lstStyle/>
                    <a:p>
                      <a:pPr marL="0" marR="0" algn="l">
                        <a:lnSpc>
                          <a:spcPct val="107000"/>
                        </a:lnSpc>
                        <a:spcBef>
                          <a:spcPts val="0"/>
                        </a:spcBef>
                        <a:spcAft>
                          <a:spcPts val="0"/>
                        </a:spcAft>
                      </a:pPr>
                      <a:r>
                        <a:rPr lang="en-US" sz="1200" b="0" dirty="0">
                          <a:effectLst/>
                        </a:rPr>
                        <a:t>263</a:t>
                      </a:r>
                      <a:endParaRPr lang="en-US" sz="12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044" marR="61044" marT="0" marB="0" anchor="ctr"/>
                </a:tc>
                <a:tc>
                  <a:txBody>
                    <a:bodyPr/>
                    <a:lstStyle/>
                    <a:p>
                      <a:pPr marL="0" marR="0" algn="l">
                        <a:lnSpc>
                          <a:spcPct val="107000"/>
                        </a:lnSpc>
                        <a:spcBef>
                          <a:spcPts val="0"/>
                        </a:spcBef>
                        <a:spcAft>
                          <a:spcPts val="0"/>
                        </a:spcAft>
                      </a:pPr>
                      <a:r>
                        <a:rPr lang="en-US" sz="1200" b="0">
                          <a:effectLst/>
                        </a:rPr>
                        <a:t>240.75897</a:t>
                      </a:r>
                      <a:endParaRPr lang="en-US" sz="1200" b="0">
                        <a:effectLst/>
                        <a:latin typeface="Calibri" panose="020F0502020204030204" pitchFamily="34" charset="0"/>
                        <a:ea typeface="Times New Roman" panose="02020603050405020304" pitchFamily="18" charset="0"/>
                        <a:cs typeface="Times New Roman" panose="02020603050405020304" pitchFamily="18" charset="0"/>
                      </a:endParaRPr>
                    </a:p>
                  </a:txBody>
                  <a:tcPr marL="61044" marR="61044" marT="0" marB="0" anchor="ctr"/>
                </a:tc>
                <a:tc>
                  <a:txBody>
                    <a:bodyPr/>
                    <a:lstStyle/>
                    <a:p>
                      <a:pPr marL="0" marR="0" algn="l">
                        <a:lnSpc>
                          <a:spcPct val="107000"/>
                        </a:lnSpc>
                        <a:spcBef>
                          <a:spcPts val="0"/>
                        </a:spcBef>
                        <a:spcAft>
                          <a:spcPts val="0"/>
                        </a:spcAft>
                      </a:pPr>
                      <a:r>
                        <a:rPr lang="en-US" sz="1200" b="0" dirty="0">
                          <a:effectLst/>
                        </a:rPr>
                        <a:t>108.6567</a:t>
                      </a:r>
                      <a:endParaRPr lang="en-US" sz="12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044" marR="61044" marT="0" marB="0" anchor="ctr"/>
                </a:tc>
                <a:extLst>
                  <a:ext uri="{0D108BD9-81ED-4DB2-BD59-A6C34878D82A}">
                    <a16:rowId xmlns:a16="http://schemas.microsoft.com/office/drawing/2014/main" val="1505528649"/>
                  </a:ext>
                </a:extLst>
              </a:tr>
              <a:tr h="401944">
                <a:tc>
                  <a:txBody>
                    <a:bodyPr/>
                    <a:lstStyle/>
                    <a:p>
                      <a:pPr marL="0" marR="0" algn="l">
                        <a:lnSpc>
                          <a:spcPct val="107000"/>
                        </a:lnSpc>
                        <a:spcBef>
                          <a:spcPts val="0"/>
                        </a:spcBef>
                        <a:spcAft>
                          <a:spcPts val="0"/>
                        </a:spcAft>
                      </a:pPr>
                      <a:r>
                        <a:rPr lang="en-US" sz="1200" b="0">
                          <a:effectLst/>
                        </a:rPr>
                        <a:t>0.0001</a:t>
                      </a:r>
                      <a:endParaRPr lang="en-US" sz="1200" b="0">
                        <a:effectLst/>
                        <a:latin typeface="Calibri" panose="020F0502020204030204" pitchFamily="34" charset="0"/>
                        <a:ea typeface="Times New Roman" panose="02020603050405020304" pitchFamily="18" charset="0"/>
                        <a:cs typeface="Times New Roman" panose="02020603050405020304" pitchFamily="18" charset="0"/>
                      </a:endParaRPr>
                    </a:p>
                  </a:txBody>
                  <a:tcPr marL="61044" marR="61044" marT="0" marB="0" anchor="ctr"/>
                </a:tc>
                <a:tc>
                  <a:txBody>
                    <a:bodyPr/>
                    <a:lstStyle/>
                    <a:p>
                      <a:pPr marL="0" marR="0" algn="l">
                        <a:lnSpc>
                          <a:spcPct val="107000"/>
                        </a:lnSpc>
                        <a:spcBef>
                          <a:spcPts val="0"/>
                        </a:spcBef>
                        <a:spcAft>
                          <a:spcPts val="0"/>
                        </a:spcAft>
                      </a:pPr>
                      <a:r>
                        <a:rPr lang="en-US" sz="1200" b="0">
                          <a:effectLst/>
                        </a:rPr>
                        <a:t>0.01373</a:t>
                      </a:r>
                      <a:endParaRPr lang="en-US" sz="1200" b="0">
                        <a:effectLst/>
                        <a:latin typeface="Calibri" panose="020F0502020204030204" pitchFamily="34" charset="0"/>
                        <a:ea typeface="Times New Roman" panose="02020603050405020304" pitchFamily="18" charset="0"/>
                        <a:cs typeface="Times New Roman" panose="02020603050405020304" pitchFamily="18" charset="0"/>
                      </a:endParaRPr>
                    </a:p>
                  </a:txBody>
                  <a:tcPr marL="61044" marR="61044" marT="0" marB="0" anchor="ctr"/>
                </a:tc>
                <a:tc>
                  <a:txBody>
                    <a:bodyPr/>
                    <a:lstStyle/>
                    <a:p>
                      <a:pPr marL="0" marR="0" algn="l">
                        <a:lnSpc>
                          <a:spcPct val="107000"/>
                        </a:lnSpc>
                        <a:spcBef>
                          <a:spcPts val="0"/>
                        </a:spcBef>
                        <a:spcAft>
                          <a:spcPts val="0"/>
                        </a:spcAft>
                      </a:pPr>
                      <a:r>
                        <a:rPr lang="en-US" sz="1200" b="0">
                          <a:effectLst/>
                        </a:rPr>
                        <a:t>1</a:t>
                      </a:r>
                      <a:endParaRPr lang="en-US" sz="1200" b="0">
                        <a:effectLst/>
                        <a:latin typeface="Calibri" panose="020F0502020204030204" pitchFamily="34" charset="0"/>
                        <a:ea typeface="Times New Roman" panose="02020603050405020304" pitchFamily="18" charset="0"/>
                        <a:cs typeface="Times New Roman" panose="02020603050405020304" pitchFamily="18" charset="0"/>
                      </a:endParaRPr>
                    </a:p>
                  </a:txBody>
                  <a:tcPr marL="61044" marR="61044" marT="0" marB="0" anchor="ctr"/>
                </a:tc>
                <a:tc>
                  <a:txBody>
                    <a:bodyPr/>
                    <a:lstStyle/>
                    <a:p>
                      <a:pPr marL="0" marR="0" algn="l">
                        <a:lnSpc>
                          <a:spcPct val="107000"/>
                        </a:lnSpc>
                        <a:spcBef>
                          <a:spcPts val="0"/>
                        </a:spcBef>
                        <a:spcAft>
                          <a:spcPts val="0"/>
                        </a:spcAft>
                      </a:pPr>
                      <a:r>
                        <a:rPr lang="en-US" sz="1200" b="0">
                          <a:effectLst/>
                        </a:rPr>
                        <a:t>365.23942</a:t>
                      </a:r>
                      <a:endParaRPr lang="en-US" sz="1200" b="0">
                        <a:effectLst/>
                        <a:latin typeface="Calibri" panose="020F0502020204030204" pitchFamily="34" charset="0"/>
                        <a:ea typeface="Times New Roman" panose="02020603050405020304" pitchFamily="18" charset="0"/>
                        <a:cs typeface="Times New Roman" panose="02020603050405020304" pitchFamily="18" charset="0"/>
                      </a:endParaRPr>
                    </a:p>
                  </a:txBody>
                  <a:tcPr marL="61044" marR="61044" marT="0" marB="0" anchor="ctr"/>
                </a:tc>
                <a:tc>
                  <a:txBody>
                    <a:bodyPr/>
                    <a:lstStyle/>
                    <a:p>
                      <a:pPr marL="0" marR="0" algn="l">
                        <a:lnSpc>
                          <a:spcPct val="107000"/>
                        </a:lnSpc>
                        <a:spcBef>
                          <a:spcPts val="0"/>
                        </a:spcBef>
                        <a:spcAft>
                          <a:spcPts val="0"/>
                        </a:spcAft>
                      </a:pPr>
                      <a:r>
                        <a:rPr lang="en-US" sz="1200" b="0" dirty="0">
                          <a:effectLst/>
                        </a:rPr>
                        <a:t>162.6253</a:t>
                      </a:r>
                      <a:endParaRPr lang="en-US" sz="12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044" marR="61044" marT="0" marB="0" anchor="ctr"/>
                </a:tc>
                <a:extLst>
                  <a:ext uri="{0D108BD9-81ED-4DB2-BD59-A6C34878D82A}">
                    <a16:rowId xmlns:a16="http://schemas.microsoft.com/office/drawing/2014/main" val="3115010004"/>
                  </a:ext>
                </a:extLst>
              </a:tr>
            </a:tbl>
          </a:graphicData>
        </a:graphic>
      </p:graphicFrame>
      <p:sp>
        <p:nvSpPr>
          <p:cNvPr id="11" name="Rectangle 10">
            <a:extLst>
              <a:ext uri="{FF2B5EF4-FFF2-40B4-BE49-F238E27FC236}">
                <a16:creationId xmlns:a16="http://schemas.microsoft.com/office/drawing/2014/main" id="{0D003076-CE83-45D2-91DF-0768D46418EA}"/>
              </a:ext>
            </a:extLst>
          </p:cNvPr>
          <p:cNvSpPr/>
          <p:nvPr/>
        </p:nvSpPr>
        <p:spPr>
          <a:xfrm>
            <a:off x="1226779" y="5291636"/>
            <a:ext cx="5164163" cy="671915"/>
          </a:xfrm>
          <a:prstGeom prst="rect">
            <a:avLst/>
          </a:prstGeom>
        </p:spPr>
        <p:txBody>
          <a:bodyPr wrap="square">
            <a:spAutoFit/>
          </a:bodyPr>
          <a:lstStyle/>
          <a:p>
            <a:pPr>
              <a:lnSpc>
                <a:spcPct val="107000"/>
              </a:lnSpc>
            </a:pPr>
            <a:r>
              <a:rPr lang="en-US" dirty="0">
                <a:solidFill>
                  <a:srgbClr val="000000"/>
                </a:solidFill>
                <a:ea typeface="Times New Roman" panose="02020603050405020304" pitchFamily="18" charset="0"/>
                <a:cs typeface="Calibri" panose="020F0502020204030204" pitchFamily="34" charset="0"/>
              </a:rPr>
              <a:t>Thus, </a:t>
            </a:r>
            <a:r>
              <a:rPr lang="en-US" b="1" u="sng" dirty="0">
                <a:solidFill>
                  <a:srgbClr val="000000"/>
                </a:solidFill>
                <a:ea typeface="Times New Roman" panose="02020603050405020304" pitchFamily="18" charset="0"/>
                <a:cs typeface="Calibri" panose="020F0502020204030204" pitchFamily="34" charset="0"/>
              </a:rPr>
              <a:t>converging threshold = 0.0000001 </a:t>
            </a:r>
            <a:r>
              <a:rPr lang="en-US" dirty="0">
                <a:solidFill>
                  <a:srgbClr val="000000"/>
                </a:solidFill>
                <a:ea typeface="Times New Roman" panose="02020603050405020304" pitchFamily="18" charset="0"/>
                <a:cs typeface="Calibri" panose="020F0502020204030204" pitchFamily="34" charset="0"/>
              </a:rPr>
              <a:t>is the optimal value as it gives the lowest value of MSE.</a:t>
            </a:r>
            <a:endParaRPr lang="en-US" dirty="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8062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 name="Group 13">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5" name="Picture 14">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5">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8" name="Picture 17">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31" name="Straight Connector 19">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32" name="Rectangle 21">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3" name="Rectangle 23">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5"/>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9FE1264-D6D7-4CA1-9F86-FFF58410ACA5}"/>
              </a:ext>
            </a:extLst>
          </p:cNvPr>
          <p:cNvSpPr>
            <a:spLocks noGrp="1"/>
          </p:cNvSpPr>
          <p:nvPr>
            <p:ph type="title"/>
          </p:nvPr>
        </p:nvSpPr>
        <p:spPr>
          <a:xfrm>
            <a:off x="902793" y="2926422"/>
            <a:ext cx="3073940" cy="954107"/>
          </a:xfrm>
        </p:spPr>
        <p:txBody>
          <a:bodyPr vert="horz" lIns="91440" tIns="45720" rIns="91440" bIns="45720" rtlCol="0" anchor="b">
            <a:spAutoFit/>
          </a:bodyPr>
          <a:lstStyle/>
          <a:p>
            <a:r>
              <a:rPr lang="en-US" sz="2800">
                <a:solidFill>
                  <a:srgbClr val="262626"/>
                </a:solidFill>
              </a:rPr>
              <a:t>Linear Regression Summary Statistics</a:t>
            </a:r>
            <a:endParaRPr lang="en-US" sz="2800" dirty="0">
              <a:solidFill>
                <a:srgbClr val="262626"/>
              </a:solidFill>
            </a:endParaRPr>
          </a:p>
        </p:txBody>
      </p:sp>
      <p:sp useBgFill="1">
        <p:nvSpPr>
          <p:cNvPr id="28" name="Rectangle 27">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lose up of text on a white background&#10;&#10;Description automatically generated">
            <a:extLst>
              <a:ext uri="{FF2B5EF4-FFF2-40B4-BE49-F238E27FC236}">
                <a16:creationId xmlns:a16="http://schemas.microsoft.com/office/drawing/2014/main" id="{B012A6FC-5705-4E61-A6CE-3FDF358F3CE9}"/>
              </a:ext>
            </a:extLst>
          </p:cNvPr>
          <p:cNvPicPr>
            <a:picLocks noChangeAspect="1"/>
          </p:cNvPicPr>
          <p:nvPr/>
        </p:nvPicPr>
        <p:blipFill>
          <a:blip r:embed="rId6"/>
          <a:stretch>
            <a:fillRect/>
          </a:stretch>
        </p:blipFill>
        <p:spPr>
          <a:xfrm>
            <a:off x="5435385" y="497446"/>
            <a:ext cx="6098041" cy="4573530"/>
          </a:xfrm>
          <a:prstGeom prst="rect">
            <a:avLst/>
          </a:prstGeom>
        </p:spPr>
      </p:pic>
      <p:sp>
        <p:nvSpPr>
          <p:cNvPr id="6" name="Rectangle 5">
            <a:extLst>
              <a:ext uri="{FF2B5EF4-FFF2-40B4-BE49-F238E27FC236}">
                <a16:creationId xmlns:a16="http://schemas.microsoft.com/office/drawing/2014/main" id="{57CF524F-312A-4970-977C-19C346E750B6}"/>
              </a:ext>
            </a:extLst>
          </p:cNvPr>
          <p:cNvSpPr>
            <a:spLocks noChangeArrowheads="1"/>
          </p:cNvSpPr>
          <p:nvPr/>
        </p:nvSpPr>
        <p:spPr bwMode="auto">
          <a:xfrm>
            <a:off x="2028825" y="2971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TextBox 9">
            <a:extLst>
              <a:ext uri="{FF2B5EF4-FFF2-40B4-BE49-F238E27FC236}">
                <a16:creationId xmlns:a16="http://schemas.microsoft.com/office/drawing/2014/main" id="{F370AE0D-32B9-4EDA-8A8E-E5A7E0B368E2}"/>
              </a:ext>
            </a:extLst>
          </p:cNvPr>
          <p:cNvSpPr txBox="1"/>
          <p:nvPr/>
        </p:nvSpPr>
        <p:spPr>
          <a:xfrm>
            <a:off x="4885405" y="5264670"/>
            <a:ext cx="7124625" cy="646331"/>
          </a:xfrm>
          <a:prstGeom prst="rect">
            <a:avLst/>
          </a:prstGeom>
          <a:noFill/>
        </p:spPr>
        <p:txBody>
          <a:bodyPr wrap="square" rtlCol="0">
            <a:spAutoFit/>
          </a:bodyPr>
          <a:lstStyle/>
          <a:p>
            <a:r>
              <a:rPr lang="en-US" dirty="0"/>
              <a:t>Optimal values of thetas for learning rate ( ∝ = 0.001), converging threshold = 0.0000001 are :</a:t>
            </a:r>
          </a:p>
        </p:txBody>
      </p:sp>
      <p:pic>
        <p:nvPicPr>
          <p:cNvPr id="53" name="Picture 52">
            <a:extLst>
              <a:ext uri="{FF2B5EF4-FFF2-40B4-BE49-F238E27FC236}">
                <a16:creationId xmlns:a16="http://schemas.microsoft.com/office/drawing/2014/main" id="{A9557038-5936-4C81-B274-7D5DBB546FE4}"/>
              </a:ext>
            </a:extLst>
          </p:cNvPr>
          <p:cNvPicPr/>
          <p:nvPr/>
        </p:nvPicPr>
        <p:blipFill>
          <a:blip r:embed="rId7"/>
          <a:stretch>
            <a:fillRect/>
          </a:stretch>
        </p:blipFill>
        <p:spPr>
          <a:xfrm>
            <a:off x="5441650" y="6000956"/>
            <a:ext cx="5554980" cy="613410"/>
          </a:xfrm>
          <a:prstGeom prst="rect">
            <a:avLst/>
          </a:prstGeom>
        </p:spPr>
      </p:pic>
    </p:spTree>
    <p:extLst>
      <p:ext uri="{BB962C8B-B14F-4D97-AF65-F5344CB8AC3E}">
        <p14:creationId xmlns:p14="http://schemas.microsoft.com/office/powerpoint/2010/main" val="673864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575D7A7-3C36-4508-9BC6-70A93BD3C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8" name="Picture 7">
              <a:extLst>
                <a:ext uri="{FF2B5EF4-FFF2-40B4-BE49-F238E27FC236}">
                  <a16:creationId xmlns:a16="http://schemas.microsoft.com/office/drawing/2014/main" id="{BC964A0D-06B7-4C16-AC9F-20ADDA8059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a:extLst>
                <a:ext uri="{FF2B5EF4-FFF2-40B4-BE49-F238E27FC236}">
                  <a16:creationId xmlns:a16="http://schemas.microsoft.com/office/drawing/2014/main" id="{F5703F5C-55DF-45CD-BC3F-3BE8F1033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0" name="Picture 9">
              <a:extLst>
                <a:ext uri="{FF2B5EF4-FFF2-40B4-BE49-F238E27FC236}">
                  <a16:creationId xmlns:a16="http://schemas.microsoft.com/office/drawing/2014/main" id="{A8C7134F-70F9-4826-A97E-9B39AEA08F5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1" name="Picture 10">
              <a:extLst>
                <a:ext uri="{FF2B5EF4-FFF2-40B4-BE49-F238E27FC236}">
                  <a16:creationId xmlns:a16="http://schemas.microsoft.com/office/drawing/2014/main" id="{39351E73-B6DD-4B56-8EE9-C16B5711C46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3" name="Straight Connector 12">
            <a:extLst>
              <a:ext uri="{FF2B5EF4-FFF2-40B4-BE49-F238E27FC236}">
                <a16:creationId xmlns:a16="http://schemas.microsoft.com/office/drawing/2014/main" id="{AE446D0E-6531-40B7-A182-FB86024397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15" name="Rectangle 14">
            <a:extLst>
              <a:ext uri="{FF2B5EF4-FFF2-40B4-BE49-F238E27FC236}">
                <a16:creationId xmlns:a16="http://schemas.microsoft.com/office/drawing/2014/main" id="{D59C2C63-D709-4949-9465-29A52CBED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EFD2038-15D6-4003-8350-AFEC394E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CF519C2-F6BE-41BE-A50E-54B98359C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sp>
      <p:grpSp>
        <p:nvGrpSpPr>
          <p:cNvPr id="21" name="Group 20">
            <a:extLst>
              <a:ext uri="{FF2B5EF4-FFF2-40B4-BE49-F238E27FC236}">
                <a16:creationId xmlns:a16="http://schemas.microsoft.com/office/drawing/2014/main" id="{7767AD93-AD3E-4C62-97D5-E54E14B2EA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22" name="Rounded Rectangle 17">
              <a:extLst>
                <a:ext uri="{FF2B5EF4-FFF2-40B4-BE49-F238E27FC236}">
                  <a16:creationId xmlns:a16="http://schemas.microsoft.com/office/drawing/2014/main" id="{AA443E8D-EC07-4B8F-B370-2A1153F35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841F0AA1-D12D-4FDB-BF66-D9398ED9303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24" name="Rounded Rectangle 20">
              <a:extLst>
                <a:ext uri="{FF2B5EF4-FFF2-40B4-BE49-F238E27FC236}">
                  <a16:creationId xmlns:a16="http://schemas.microsoft.com/office/drawing/2014/main" id="{E2B949DE-0178-4942-80DE-811C1AA4F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284AA86D-EAE1-4E3F-A54C-7F1E390B6D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345353D3-1B58-464E-87A6-1D7791CB5A85}"/>
              </a:ext>
            </a:extLst>
          </p:cNvPr>
          <p:cNvSpPr>
            <a:spLocks noGrp="1"/>
          </p:cNvSpPr>
          <p:nvPr>
            <p:ph type="title"/>
          </p:nvPr>
        </p:nvSpPr>
        <p:spPr>
          <a:xfrm>
            <a:off x="2692398" y="1871131"/>
            <a:ext cx="6815669" cy="1515533"/>
          </a:xfrm>
        </p:spPr>
        <p:txBody>
          <a:bodyPr vert="horz" lIns="91440" tIns="45720" rIns="91440" bIns="45720" rtlCol="0" anchor="b">
            <a:normAutofit fontScale="90000"/>
          </a:bodyPr>
          <a:lstStyle/>
          <a:p>
            <a:pPr>
              <a:lnSpc>
                <a:spcPct val="90000"/>
              </a:lnSpc>
            </a:pPr>
            <a:r>
              <a:rPr lang="en-US" sz="3800" dirty="0">
                <a:solidFill>
                  <a:schemeClr val="bg1"/>
                </a:solidFill>
              </a:rPr>
              <a:t>Converting the problem into binary classification: High(1) and Low(0) Consumption Categories</a:t>
            </a:r>
          </a:p>
        </p:txBody>
      </p:sp>
      <p:cxnSp>
        <p:nvCxnSpPr>
          <p:cNvPr id="27" name="Straight Connector 26">
            <a:extLst>
              <a:ext uri="{FF2B5EF4-FFF2-40B4-BE49-F238E27FC236}">
                <a16:creationId xmlns:a16="http://schemas.microsoft.com/office/drawing/2014/main" id="{0772CE55-4C36-44F1-A9BD-379BEB8431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6996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5CE533-0D72-4AE2-AF86-6EE176B6AADE}"/>
              </a:ext>
            </a:extLst>
          </p:cNvPr>
          <p:cNvSpPr>
            <a:spLocks noGrp="1"/>
          </p:cNvSpPr>
          <p:nvPr>
            <p:ph idx="4294967295"/>
          </p:nvPr>
        </p:nvSpPr>
        <p:spPr>
          <a:xfrm>
            <a:off x="1097825" y="1930796"/>
            <a:ext cx="9601200" cy="3317875"/>
          </a:xfrm>
        </p:spPr>
        <p:txBody>
          <a:bodyPr/>
          <a:lstStyle/>
          <a:p>
            <a:r>
              <a:rPr lang="en-US" sz="2000" dirty="0"/>
              <a:t>To convert this problem into a binary classification problem we convert the target variable - ‘Appliances’ into categorical variables based on energy consumption as outlined below</a:t>
            </a:r>
          </a:p>
          <a:p>
            <a:endParaRPr lang="en-US" dirty="0"/>
          </a:p>
        </p:txBody>
      </p:sp>
      <p:sp>
        <p:nvSpPr>
          <p:cNvPr id="2" name="Title 1">
            <a:extLst>
              <a:ext uri="{FF2B5EF4-FFF2-40B4-BE49-F238E27FC236}">
                <a16:creationId xmlns:a16="http://schemas.microsoft.com/office/drawing/2014/main" id="{A8CC92DC-7413-4C5D-A5F2-6E051E2396AD}"/>
              </a:ext>
            </a:extLst>
          </p:cNvPr>
          <p:cNvSpPr>
            <a:spLocks noGrp="1"/>
          </p:cNvSpPr>
          <p:nvPr>
            <p:ph type="title" idx="4294967295"/>
          </p:nvPr>
        </p:nvSpPr>
        <p:spPr>
          <a:xfrm>
            <a:off x="818865" y="1191132"/>
            <a:ext cx="9601200" cy="584775"/>
          </a:xfrm>
        </p:spPr>
        <p:txBody>
          <a:bodyPr>
            <a:spAutoFit/>
          </a:bodyPr>
          <a:lstStyle/>
          <a:p>
            <a:r>
              <a:rPr lang="en-US" sz="3200" dirty="0"/>
              <a:t>The Approach</a:t>
            </a:r>
          </a:p>
        </p:txBody>
      </p:sp>
      <p:sp>
        <p:nvSpPr>
          <p:cNvPr id="6" name="Rectangle 5">
            <a:extLst>
              <a:ext uri="{FF2B5EF4-FFF2-40B4-BE49-F238E27FC236}">
                <a16:creationId xmlns:a16="http://schemas.microsoft.com/office/drawing/2014/main" id="{0666ED93-C95F-4011-8D1F-1D5C0A508B46}"/>
              </a:ext>
            </a:extLst>
          </p:cNvPr>
          <p:cNvSpPr/>
          <p:nvPr/>
        </p:nvSpPr>
        <p:spPr>
          <a:xfrm>
            <a:off x="4881985" y="2775088"/>
            <a:ext cx="6096000" cy="2862322"/>
          </a:xfrm>
          <a:prstGeom prst="rect">
            <a:avLst/>
          </a:prstGeom>
        </p:spPr>
        <p:txBody>
          <a:bodyPr>
            <a:spAutoFit/>
          </a:bodyPr>
          <a:lstStyle/>
          <a:p>
            <a:pPr marL="285750" indent="-285750">
              <a:buFont typeface="Arial" panose="020B0604020202020204" pitchFamily="34" charset="0"/>
              <a:buChar char="•"/>
            </a:pPr>
            <a:r>
              <a:rPr lang="en-US" dirty="0"/>
              <a:t>If the energy consumption of ‘Appliances’ &lt;=  100 </a:t>
            </a:r>
            <a:r>
              <a:rPr lang="en-US" dirty="0" err="1"/>
              <a:t>Wh</a:t>
            </a:r>
            <a:r>
              <a:rPr lang="en-US" dirty="0"/>
              <a:t>, it is assigned value 0; else 1. </a:t>
            </a:r>
          </a:p>
          <a:p>
            <a:pPr marL="285750" indent="-285750">
              <a:buFont typeface="Arial" panose="020B0604020202020204" pitchFamily="34" charset="0"/>
              <a:buChar char="•"/>
            </a:pPr>
            <a:r>
              <a:rPr lang="en-US" dirty="0"/>
              <a:t>Before splitting the dataset into 70:30 ratio, dataset is scaled as per = (X - </a:t>
            </a:r>
            <a:r>
              <a:rPr lang="en-US" dirty="0" err="1"/>
              <a:t>X</a:t>
            </a:r>
            <a:r>
              <a:rPr lang="en-US" baseline="-25000" dirty="0" err="1"/>
              <a:t>mean</a:t>
            </a:r>
            <a:r>
              <a:rPr lang="en-US" dirty="0"/>
              <a:t>) / (standard deviation) with </a:t>
            </a:r>
            <a:r>
              <a:rPr lang="en-US" dirty="0" err="1"/>
              <a:t>sklearn</a:t>
            </a:r>
            <a:r>
              <a:rPr lang="en-US" dirty="0"/>
              <a:t> module.</a:t>
            </a:r>
          </a:p>
          <a:p>
            <a:pPr marL="285750" indent="-285750">
              <a:buFont typeface="Arial" panose="020B0604020202020204" pitchFamily="34" charset="0"/>
              <a:buChar char="•"/>
            </a:pPr>
            <a:endParaRPr lang="en-US" dirty="0"/>
          </a:p>
          <a:p>
            <a:pPr lvl="0" defTabSz="914400">
              <a:defRPr/>
            </a:pPr>
            <a:r>
              <a:rPr lang="en-US" dirty="0"/>
              <a:t>	We would like to minimize the false-positive rate (FPR) as we don’t want to predict that a household as high consumption if it isn't actually. Hence, ROC (Receiver Operating Characteristic) curve, AUC (Area Under Curve ) and Recall is preferred as the performance metric.</a:t>
            </a:r>
          </a:p>
        </p:txBody>
      </p:sp>
      <p:graphicFrame>
        <p:nvGraphicFramePr>
          <p:cNvPr id="8" name="Table 7">
            <a:extLst>
              <a:ext uri="{FF2B5EF4-FFF2-40B4-BE49-F238E27FC236}">
                <a16:creationId xmlns:a16="http://schemas.microsoft.com/office/drawing/2014/main" id="{1ABE0E7B-FE23-44FD-BE6B-54BC219F8940}"/>
              </a:ext>
            </a:extLst>
          </p:cNvPr>
          <p:cNvGraphicFramePr>
            <a:graphicFrameLocks noGrp="1"/>
          </p:cNvGraphicFramePr>
          <p:nvPr>
            <p:extLst>
              <p:ext uri="{D42A27DB-BD31-4B8C-83A1-F6EECF244321}">
                <p14:modId xmlns:p14="http://schemas.microsoft.com/office/powerpoint/2010/main" val="3984984672"/>
              </p:ext>
            </p:extLst>
          </p:nvPr>
        </p:nvGraphicFramePr>
        <p:xfrm>
          <a:off x="1239262" y="2734309"/>
          <a:ext cx="3200400" cy="3291840"/>
        </p:xfrm>
        <a:graphic>
          <a:graphicData uri="http://schemas.openxmlformats.org/drawingml/2006/table">
            <a:tbl>
              <a:tblPr>
                <a:tableStyleId>{5940675A-B579-460E-94D1-54222C63F5DA}</a:tableStyleId>
              </a:tblPr>
              <a:tblGrid>
                <a:gridCol w="1600200">
                  <a:extLst>
                    <a:ext uri="{9D8B030D-6E8A-4147-A177-3AD203B41FA5}">
                      <a16:colId xmlns:a16="http://schemas.microsoft.com/office/drawing/2014/main" val="4073604178"/>
                    </a:ext>
                  </a:extLst>
                </a:gridCol>
                <a:gridCol w="1600200">
                  <a:extLst>
                    <a:ext uri="{9D8B030D-6E8A-4147-A177-3AD203B41FA5}">
                      <a16:colId xmlns:a16="http://schemas.microsoft.com/office/drawing/2014/main" val="1158282330"/>
                    </a:ext>
                  </a:extLst>
                </a:gridCol>
              </a:tblGrid>
              <a:tr h="177941">
                <a:tc gridSpan="2">
                  <a:txBody>
                    <a:bodyPr/>
                    <a:lstStyle/>
                    <a:p>
                      <a:pPr algn="ctr" fontAlgn="ctr"/>
                      <a:r>
                        <a:rPr lang="en-US" dirty="0">
                          <a:effectLst/>
                        </a:rPr>
                        <a:t>Summary stats of Appliances</a:t>
                      </a:r>
                      <a:endParaRPr lang="en-US" b="1" dirty="0">
                        <a:effectLst/>
                      </a:endParaRPr>
                    </a:p>
                  </a:txBody>
                  <a:tcPr anchor="ctr"/>
                </a:tc>
                <a:tc hMerge="1">
                  <a:txBody>
                    <a:bodyPr/>
                    <a:lstStyle/>
                    <a:p>
                      <a:endParaRPr lang="en-US" dirty="0"/>
                    </a:p>
                  </a:txBody>
                  <a:tcPr/>
                </a:tc>
                <a:extLst>
                  <a:ext uri="{0D108BD9-81ED-4DB2-BD59-A6C34878D82A}">
                    <a16:rowId xmlns:a16="http://schemas.microsoft.com/office/drawing/2014/main" val="318676921"/>
                  </a:ext>
                </a:extLst>
              </a:tr>
              <a:tr h="177941">
                <a:tc>
                  <a:txBody>
                    <a:bodyPr/>
                    <a:lstStyle/>
                    <a:p>
                      <a:pPr algn="r" fontAlgn="ctr"/>
                      <a:r>
                        <a:rPr lang="en-US" dirty="0">
                          <a:effectLst/>
                        </a:rPr>
                        <a:t>count</a:t>
                      </a:r>
                    </a:p>
                  </a:txBody>
                  <a:tcPr anchor="ctr"/>
                </a:tc>
                <a:tc>
                  <a:txBody>
                    <a:bodyPr/>
                    <a:lstStyle/>
                    <a:p>
                      <a:pPr algn="r" fontAlgn="ctr"/>
                      <a:r>
                        <a:rPr lang="en-US" dirty="0">
                          <a:effectLst/>
                        </a:rPr>
                        <a:t>19735.000000</a:t>
                      </a:r>
                    </a:p>
                  </a:txBody>
                  <a:tcPr anchor="ctr"/>
                </a:tc>
                <a:extLst>
                  <a:ext uri="{0D108BD9-81ED-4DB2-BD59-A6C34878D82A}">
                    <a16:rowId xmlns:a16="http://schemas.microsoft.com/office/drawing/2014/main" val="2018080303"/>
                  </a:ext>
                </a:extLst>
              </a:tr>
              <a:tr h="177941">
                <a:tc>
                  <a:txBody>
                    <a:bodyPr/>
                    <a:lstStyle/>
                    <a:p>
                      <a:pPr algn="r" fontAlgn="ctr"/>
                      <a:r>
                        <a:rPr lang="en-US">
                          <a:effectLst/>
                        </a:rPr>
                        <a:t>mean</a:t>
                      </a:r>
                    </a:p>
                  </a:txBody>
                  <a:tcPr anchor="ctr"/>
                </a:tc>
                <a:tc>
                  <a:txBody>
                    <a:bodyPr/>
                    <a:lstStyle/>
                    <a:p>
                      <a:pPr algn="r" fontAlgn="ctr"/>
                      <a:r>
                        <a:rPr lang="en-US">
                          <a:effectLst/>
                        </a:rPr>
                        <a:t>0.214492</a:t>
                      </a:r>
                    </a:p>
                  </a:txBody>
                  <a:tcPr anchor="ctr"/>
                </a:tc>
                <a:extLst>
                  <a:ext uri="{0D108BD9-81ED-4DB2-BD59-A6C34878D82A}">
                    <a16:rowId xmlns:a16="http://schemas.microsoft.com/office/drawing/2014/main" val="1594167990"/>
                  </a:ext>
                </a:extLst>
              </a:tr>
              <a:tr h="177941">
                <a:tc>
                  <a:txBody>
                    <a:bodyPr/>
                    <a:lstStyle/>
                    <a:p>
                      <a:pPr algn="r" fontAlgn="ctr"/>
                      <a:r>
                        <a:rPr lang="en-US">
                          <a:effectLst/>
                        </a:rPr>
                        <a:t>std</a:t>
                      </a:r>
                    </a:p>
                  </a:txBody>
                  <a:tcPr anchor="ctr"/>
                </a:tc>
                <a:tc>
                  <a:txBody>
                    <a:bodyPr/>
                    <a:lstStyle/>
                    <a:p>
                      <a:pPr algn="r" fontAlgn="ctr"/>
                      <a:r>
                        <a:rPr lang="en-US">
                          <a:effectLst/>
                        </a:rPr>
                        <a:t>0.410480</a:t>
                      </a:r>
                    </a:p>
                  </a:txBody>
                  <a:tcPr anchor="ctr"/>
                </a:tc>
                <a:extLst>
                  <a:ext uri="{0D108BD9-81ED-4DB2-BD59-A6C34878D82A}">
                    <a16:rowId xmlns:a16="http://schemas.microsoft.com/office/drawing/2014/main" val="1644885099"/>
                  </a:ext>
                </a:extLst>
              </a:tr>
              <a:tr h="177941">
                <a:tc>
                  <a:txBody>
                    <a:bodyPr/>
                    <a:lstStyle/>
                    <a:p>
                      <a:pPr algn="r" fontAlgn="ctr"/>
                      <a:r>
                        <a:rPr lang="en-US">
                          <a:effectLst/>
                        </a:rPr>
                        <a:t>min</a:t>
                      </a:r>
                    </a:p>
                  </a:txBody>
                  <a:tcPr anchor="ctr"/>
                </a:tc>
                <a:tc>
                  <a:txBody>
                    <a:bodyPr/>
                    <a:lstStyle/>
                    <a:p>
                      <a:pPr algn="r" fontAlgn="ctr"/>
                      <a:r>
                        <a:rPr lang="en-US">
                          <a:effectLst/>
                        </a:rPr>
                        <a:t>0.000000</a:t>
                      </a:r>
                    </a:p>
                  </a:txBody>
                  <a:tcPr anchor="ctr"/>
                </a:tc>
                <a:extLst>
                  <a:ext uri="{0D108BD9-81ED-4DB2-BD59-A6C34878D82A}">
                    <a16:rowId xmlns:a16="http://schemas.microsoft.com/office/drawing/2014/main" val="2349801787"/>
                  </a:ext>
                </a:extLst>
              </a:tr>
              <a:tr h="177941">
                <a:tc>
                  <a:txBody>
                    <a:bodyPr/>
                    <a:lstStyle/>
                    <a:p>
                      <a:pPr algn="r" fontAlgn="ctr"/>
                      <a:r>
                        <a:rPr lang="en-US">
                          <a:effectLst/>
                        </a:rPr>
                        <a:t>25%</a:t>
                      </a:r>
                    </a:p>
                  </a:txBody>
                  <a:tcPr anchor="ctr"/>
                </a:tc>
                <a:tc>
                  <a:txBody>
                    <a:bodyPr/>
                    <a:lstStyle/>
                    <a:p>
                      <a:pPr algn="r" fontAlgn="ctr"/>
                      <a:r>
                        <a:rPr lang="en-US">
                          <a:effectLst/>
                        </a:rPr>
                        <a:t>0.000000</a:t>
                      </a:r>
                    </a:p>
                  </a:txBody>
                  <a:tcPr anchor="ctr"/>
                </a:tc>
                <a:extLst>
                  <a:ext uri="{0D108BD9-81ED-4DB2-BD59-A6C34878D82A}">
                    <a16:rowId xmlns:a16="http://schemas.microsoft.com/office/drawing/2014/main" val="1691680640"/>
                  </a:ext>
                </a:extLst>
              </a:tr>
              <a:tr h="177941">
                <a:tc>
                  <a:txBody>
                    <a:bodyPr/>
                    <a:lstStyle/>
                    <a:p>
                      <a:pPr algn="r" fontAlgn="ctr"/>
                      <a:r>
                        <a:rPr lang="en-US">
                          <a:effectLst/>
                        </a:rPr>
                        <a:t>50%</a:t>
                      </a:r>
                    </a:p>
                  </a:txBody>
                  <a:tcPr anchor="ctr"/>
                </a:tc>
                <a:tc>
                  <a:txBody>
                    <a:bodyPr/>
                    <a:lstStyle/>
                    <a:p>
                      <a:pPr algn="r" fontAlgn="ctr"/>
                      <a:r>
                        <a:rPr lang="en-US">
                          <a:effectLst/>
                        </a:rPr>
                        <a:t>0.000000</a:t>
                      </a:r>
                    </a:p>
                  </a:txBody>
                  <a:tcPr anchor="ctr"/>
                </a:tc>
                <a:extLst>
                  <a:ext uri="{0D108BD9-81ED-4DB2-BD59-A6C34878D82A}">
                    <a16:rowId xmlns:a16="http://schemas.microsoft.com/office/drawing/2014/main" val="1223962821"/>
                  </a:ext>
                </a:extLst>
              </a:tr>
              <a:tr h="177941">
                <a:tc>
                  <a:txBody>
                    <a:bodyPr/>
                    <a:lstStyle/>
                    <a:p>
                      <a:pPr algn="r" fontAlgn="ctr"/>
                      <a:r>
                        <a:rPr lang="en-US">
                          <a:effectLst/>
                        </a:rPr>
                        <a:t>75%</a:t>
                      </a:r>
                    </a:p>
                  </a:txBody>
                  <a:tcPr anchor="ctr"/>
                </a:tc>
                <a:tc>
                  <a:txBody>
                    <a:bodyPr/>
                    <a:lstStyle/>
                    <a:p>
                      <a:pPr algn="r" fontAlgn="ctr"/>
                      <a:r>
                        <a:rPr lang="en-US">
                          <a:effectLst/>
                        </a:rPr>
                        <a:t>0.000000</a:t>
                      </a:r>
                    </a:p>
                  </a:txBody>
                  <a:tcPr anchor="ctr"/>
                </a:tc>
                <a:extLst>
                  <a:ext uri="{0D108BD9-81ED-4DB2-BD59-A6C34878D82A}">
                    <a16:rowId xmlns:a16="http://schemas.microsoft.com/office/drawing/2014/main" val="4182103261"/>
                  </a:ext>
                </a:extLst>
              </a:tr>
              <a:tr h="177941">
                <a:tc>
                  <a:txBody>
                    <a:bodyPr/>
                    <a:lstStyle/>
                    <a:p>
                      <a:pPr algn="r" fontAlgn="ctr"/>
                      <a:r>
                        <a:rPr lang="en-US">
                          <a:effectLst/>
                        </a:rPr>
                        <a:t>max</a:t>
                      </a:r>
                    </a:p>
                  </a:txBody>
                  <a:tcPr anchor="ctr"/>
                </a:tc>
                <a:tc>
                  <a:txBody>
                    <a:bodyPr/>
                    <a:lstStyle/>
                    <a:p>
                      <a:pPr algn="r" fontAlgn="ctr"/>
                      <a:r>
                        <a:rPr lang="en-US" dirty="0">
                          <a:effectLst/>
                        </a:rPr>
                        <a:t>1.000000</a:t>
                      </a:r>
                    </a:p>
                  </a:txBody>
                  <a:tcPr anchor="ctr"/>
                </a:tc>
                <a:extLst>
                  <a:ext uri="{0D108BD9-81ED-4DB2-BD59-A6C34878D82A}">
                    <a16:rowId xmlns:a16="http://schemas.microsoft.com/office/drawing/2014/main" val="265525184"/>
                  </a:ext>
                </a:extLst>
              </a:tr>
            </a:tbl>
          </a:graphicData>
        </a:graphic>
      </p:graphicFrame>
    </p:spTree>
    <p:extLst>
      <p:ext uri="{BB962C8B-B14F-4D97-AF65-F5344CB8AC3E}">
        <p14:creationId xmlns:p14="http://schemas.microsoft.com/office/powerpoint/2010/main" val="1063439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10FCC80-49AA-496C-8F14-DFC4ADFB8A36}"/>
              </a:ext>
            </a:extLst>
          </p:cNvPr>
          <p:cNvSpPr>
            <a:spLocks noGrp="1"/>
          </p:cNvSpPr>
          <p:nvPr>
            <p:ph idx="4294967295"/>
          </p:nvPr>
        </p:nvSpPr>
        <p:spPr>
          <a:xfrm>
            <a:off x="1295400" y="1937386"/>
            <a:ext cx="9601200" cy="3317875"/>
          </a:xfrm>
        </p:spPr>
        <p:txBody>
          <a:bodyPr>
            <a:normAutofit/>
          </a:bodyPr>
          <a:lstStyle/>
          <a:p>
            <a:pPr lvl="1"/>
            <a:r>
              <a:rPr lang="en-US" dirty="0"/>
              <a:t>We build our model over training datasets and test its accuracy over Test data. Before splitting the dataset into 70:30 ratio, dataset was scaled as per = (X - </a:t>
            </a:r>
            <a:r>
              <a:rPr lang="en-US" dirty="0" err="1"/>
              <a:t>X</a:t>
            </a:r>
            <a:r>
              <a:rPr lang="en-US" baseline="-25000" dirty="0" err="1"/>
              <a:t>mean</a:t>
            </a:r>
            <a:r>
              <a:rPr lang="en-US" dirty="0"/>
              <a:t>) / (</a:t>
            </a:r>
            <a:r>
              <a:rPr lang="en-US" dirty="0" err="1"/>
              <a:t>X</a:t>
            </a:r>
            <a:r>
              <a:rPr lang="en-US" baseline="-25000" dirty="0" err="1"/>
              <a:t>max</a:t>
            </a:r>
            <a:r>
              <a:rPr lang="en-US" dirty="0"/>
              <a:t> - </a:t>
            </a:r>
            <a:r>
              <a:rPr lang="en-US" dirty="0" err="1"/>
              <a:t>X</a:t>
            </a:r>
            <a:r>
              <a:rPr lang="en-US" baseline="-25000" dirty="0" err="1"/>
              <a:t>min</a:t>
            </a:r>
            <a:r>
              <a:rPr lang="en-US" dirty="0"/>
              <a:t>) with </a:t>
            </a:r>
            <a:r>
              <a:rPr lang="en-US" dirty="0" err="1"/>
              <a:t>sklearn</a:t>
            </a:r>
            <a:r>
              <a:rPr lang="en-US" dirty="0"/>
              <a:t> module. No. of Training examples = 13814 and No. of Test data points = 5921.</a:t>
            </a:r>
          </a:p>
          <a:p>
            <a:pPr lvl="1"/>
            <a:r>
              <a:rPr lang="en-US" dirty="0"/>
              <a:t>Algorithm is designed based on cost function of sum of squared errors mentioned below.</a:t>
            </a:r>
          </a:p>
          <a:p>
            <a:endParaRPr lang="en-US" dirty="0"/>
          </a:p>
        </p:txBody>
      </p:sp>
      <p:sp>
        <p:nvSpPr>
          <p:cNvPr id="5" name="Title 4">
            <a:extLst>
              <a:ext uri="{FF2B5EF4-FFF2-40B4-BE49-F238E27FC236}">
                <a16:creationId xmlns:a16="http://schemas.microsoft.com/office/drawing/2014/main" id="{A944EBD5-2350-4578-BD23-ECC620174674}"/>
              </a:ext>
            </a:extLst>
          </p:cNvPr>
          <p:cNvSpPr>
            <a:spLocks noGrp="1"/>
          </p:cNvSpPr>
          <p:nvPr>
            <p:ph type="title" idx="4294967295"/>
          </p:nvPr>
        </p:nvSpPr>
        <p:spPr>
          <a:xfrm>
            <a:off x="1295400" y="1076725"/>
            <a:ext cx="9601200" cy="646331"/>
          </a:xfrm>
        </p:spPr>
        <p:txBody>
          <a:bodyPr>
            <a:spAutoFit/>
          </a:bodyPr>
          <a:lstStyle/>
          <a:p>
            <a:r>
              <a:rPr lang="en-US" sz="3600" dirty="0"/>
              <a:t>Algorithm Preparation and Parameter Tuning</a:t>
            </a:r>
          </a:p>
        </p:txBody>
      </p:sp>
      <p:pic>
        <p:nvPicPr>
          <p:cNvPr id="7" name="Picture 6">
            <a:extLst>
              <a:ext uri="{FF2B5EF4-FFF2-40B4-BE49-F238E27FC236}">
                <a16:creationId xmlns:a16="http://schemas.microsoft.com/office/drawing/2014/main" id="{BC405EF8-5109-4C90-971F-4AC93EBF9902}"/>
              </a:ext>
            </a:extLst>
          </p:cNvPr>
          <p:cNvPicPr/>
          <p:nvPr/>
        </p:nvPicPr>
        <p:blipFill>
          <a:blip r:embed="rId2">
            <a:extLst>
              <a:ext uri="{28A0092B-C50C-407E-A947-70E740481C1C}">
                <a14:useLocalDpi xmlns:a14="http://schemas.microsoft.com/office/drawing/2010/main" val="0"/>
              </a:ext>
            </a:extLst>
          </a:blip>
          <a:stretch>
            <a:fillRect/>
          </a:stretch>
        </p:blipFill>
        <p:spPr>
          <a:xfrm>
            <a:off x="6945458" y="3962577"/>
            <a:ext cx="3562352" cy="1241213"/>
          </a:xfrm>
          <a:prstGeom prst="rect">
            <a:avLst/>
          </a:prstGeom>
        </p:spPr>
      </p:pic>
      <p:pic>
        <p:nvPicPr>
          <p:cNvPr id="11" name="Picture 10">
            <a:extLst>
              <a:ext uri="{FF2B5EF4-FFF2-40B4-BE49-F238E27FC236}">
                <a16:creationId xmlns:a16="http://schemas.microsoft.com/office/drawing/2014/main" id="{39CBEDA5-4CB4-4CE4-9485-9544A0F372B6}"/>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864908" y="4328865"/>
            <a:ext cx="4869180" cy="508635"/>
          </a:xfrm>
          <a:prstGeom prst="rect">
            <a:avLst/>
          </a:prstGeom>
        </p:spPr>
      </p:pic>
    </p:spTree>
    <p:extLst>
      <p:ext uri="{BB962C8B-B14F-4D97-AF65-F5344CB8AC3E}">
        <p14:creationId xmlns:p14="http://schemas.microsoft.com/office/powerpoint/2010/main" val="410267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C3078-AF83-451F-A806-7316769C584E}"/>
              </a:ext>
            </a:extLst>
          </p:cNvPr>
          <p:cNvSpPr>
            <a:spLocks noGrp="1"/>
          </p:cNvSpPr>
          <p:nvPr>
            <p:ph type="title"/>
          </p:nvPr>
        </p:nvSpPr>
        <p:spPr/>
        <p:txBody>
          <a:bodyPr/>
          <a:lstStyle/>
          <a:p>
            <a:r>
              <a:rPr lang="en-US" dirty="0"/>
              <a:t>Various Models Evaluated </a:t>
            </a:r>
          </a:p>
        </p:txBody>
      </p:sp>
      <p:sp>
        <p:nvSpPr>
          <p:cNvPr id="6" name="Content Placeholder 5">
            <a:extLst>
              <a:ext uri="{FF2B5EF4-FFF2-40B4-BE49-F238E27FC236}">
                <a16:creationId xmlns:a16="http://schemas.microsoft.com/office/drawing/2014/main" id="{915F8F11-4819-42FD-9442-8A642D825623}"/>
              </a:ext>
            </a:extLst>
          </p:cNvPr>
          <p:cNvSpPr>
            <a:spLocks noGrp="1"/>
          </p:cNvSpPr>
          <p:nvPr>
            <p:ph idx="1"/>
          </p:nvPr>
        </p:nvSpPr>
        <p:spPr/>
        <p:txBody>
          <a:bodyPr>
            <a:normAutofit fontScale="92500" lnSpcReduction="10000"/>
          </a:bodyPr>
          <a:lstStyle/>
          <a:p>
            <a:r>
              <a:rPr lang="en-US" dirty="0"/>
              <a:t>Logistic Regression</a:t>
            </a:r>
          </a:p>
          <a:p>
            <a:r>
              <a:rPr lang="en-US" dirty="0"/>
              <a:t>Support Vector Machines: (kernel= Gaussian ‘</a:t>
            </a:r>
            <a:r>
              <a:rPr lang="en-US" dirty="0" err="1"/>
              <a:t>rbf</a:t>
            </a:r>
            <a:r>
              <a:rPr lang="en-US" dirty="0"/>
              <a:t>’)</a:t>
            </a:r>
          </a:p>
          <a:p>
            <a:r>
              <a:rPr lang="en-US" dirty="0"/>
              <a:t>Decision Tree</a:t>
            </a:r>
          </a:p>
          <a:p>
            <a:r>
              <a:rPr lang="en-US" dirty="0"/>
              <a:t>Ada Boost Classifier</a:t>
            </a:r>
          </a:p>
          <a:p>
            <a:r>
              <a:rPr lang="en-US" dirty="0"/>
              <a:t>Random Forest</a:t>
            </a:r>
          </a:p>
          <a:p>
            <a:r>
              <a:rPr lang="en-US" dirty="0"/>
              <a:t>KNN(k=5)</a:t>
            </a:r>
          </a:p>
          <a:p>
            <a:r>
              <a:rPr lang="en-US" dirty="0"/>
              <a:t>Keras ANN</a:t>
            </a:r>
          </a:p>
          <a:p>
            <a:endParaRPr lang="en-US" dirty="0"/>
          </a:p>
          <a:p>
            <a:endParaRPr lang="en-US" dirty="0"/>
          </a:p>
        </p:txBody>
      </p:sp>
    </p:spTree>
    <p:extLst>
      <p:ext uri="{BB962C8B-B14F-4D97-AF65-F5344CB8AC3E}">
        <p14:creationId xmlns:p14="http://schemas.microsoft.com/office/powerpoint/2010/main" val="149619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55796EE-5046-41EA-820C-D40096A731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502BFEE-C3E2-417C-9D63-9D2671E5C3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611" y="350556"/>
            <a:ext cx="11542779" cy="6156888"/>
          </a:xfrm>
          <a:prstGeom prst="rect">
            <a:avLst/>
          </a:prstGeom>
          <a:solidFill>
            <a:srgbClr val="FFFFFF"/>
          </a:solidFill>
          <a:ln w="25400" cap="flat">
            <a:solidFill>
              <a:schemeClr val="accent1"/>
            </a:solidFill>
            <a:miter lim="800000"/>
          </a:ln>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926481BA-4C9B-4FC0-BD1C-8CB8BE1EC8B8}"/>
              </a:ext>
            </a:extLst>
          </p:cNvPr>
          <p:cNvSpPr txBox="1">
            <a:spLocks/>
          </p:cNvSpPr>
          <p:nvPr/>
        </p:nvSpPr>
        <p:spPr>
          <a:xfrm>
            <a:off x="1295400" y="568072"/>
            <a:ext cx="9601200" cy="769441"/>
          </a:xfrm>
          <a:prstGeom prst="rect">
            <a:avLst/>
          </a:prstGeom>
          <a:effectLst/>
        </p:spPr>
        <p:txBody>
          <a:bodyPr vert="horz" lIns="91440" tIns="45720" rIns="91440" bIns="45720" rtlCol="0" anchor="ctr">
            <a:sp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t>Logistic</a:t>
            </a:r>
            <a:r>
              <a:rPr lang="en-US" dirty="0"/>
              <a:t> </a:t>
            </a:r>
            <a:r>
              <a:rPr lang="en-US" sz="3600" dirty="0"/>
              <a:t>Regression</a:t>
            </a:r>
            <a:endParaRPr lang="en-US" dirty="0"/>
          </a:p>
        </p:txBody>
      </p:sp>
      <p:sp>
        <p:nvSpPr>
          <p:cNvPr id="11" name="Content Placeholder 6">
            <a:extLst>
              <a:ext uri="{FF2B5EF4-FFF2-40B4-BE49-F238E27FC236}">
                <a16:creationId xmlns:a16="http://schemas.microsoft.com/office/drawing/2014/main" id="{3D9AA43E-E157-4C79-A90B-5BA7A1FDC3CF}"/>
              </a:ext>
            </a:extLst>
          </p:cNvPr>
          <p:cNvSpPr txBox="1">
            <a:spLocks/>
          </p:cNvSpPr>
          <p:nvPr/>
        </p:nvSpPr>
        <p:spPr>
          <a:xfrm>
            <a:off x="623270" y="1537781"/>
            <a:ext cx="4718050" cy="369332"/>
          </a:xfrm>
          <a:prstGeom prst="rect">
            <a:avLst/>
          </a:prstGeom>
        </p:spPr>
        <p:txBody>
          <a:bodyPr vert="horz" lIns="91440" tIns="45720" rIns="91440" bIns="45720" rtlCol="0" anchor="t">
            <a:sp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1800" b="1" dirty="0"/>
              <a:t>Classification Report and Confusion Matrix</a:t>
            </a:r>
            <a:endParaRPr lang="en-US" b="1" dirty="0"/>
          </a:p>
        </p:txBody>
      </p:sp>
      <p:sp>
        <p:nvSpPr>
          <p:cNvPr id="12" name="Content Placeholder 7">
            <a:extLst>
              <a:ext uri="{FF2B5EF4-FFF2-40B4-BE49-F238E27FC236}">
                <a16:creationId xmlns:a16="http://schemas.microsoft.com/office/drawing/2014/main" id="{92B39AF9-1869-461E-B3AC-D753BE21ED3C}"/>
              </a:ext>
            </a:extLst>
          </p:cNvPr>
          <p:cNvSpPr txBox="1">
            <a:spLocks/>
          </p:cNvSpPr>
          <p:nvPr/>
        </p:nvSpPr>
        <p:spPr>
          <a:xfrm>
            <a:off x="6096000" y="1537781"/>
            <a:ext cx="5183508" cy="369332"/>
          </a:xfrm>
          <a:prstGeom prst="rect">
            <a:avLst/>
          </a:prstGeom>
        </p:spPr>
        <p:txBody>
          <a:bodyPr vert="horz" wrap="square" lIns="91440" tIns="45720" rIns="91440" bIns="45720" rtlCol="0" anchor="t">
            <a:sp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1800" b="1" dirty="0"/>
              <a:t>Learning curves to evaluate model performance</a:t>
            </a:r>
            <a:endParaRPr lang="en-US" b="1" dirty="0"/>
          </a:p>
        </p:txBody>
      </p:sp>
      <p:pic>
        <p:nvPicPr>
          <p:cNvPr id="13" name="Picture 12">
            <a:extLst>
              <a:ext uri="{FF2B5EF4-FFF2-40B4-BE49-F238E27FC236}">
                <a16:creationId xmlns:a16="http://schemas.microsoft.com/office/drawing/2014/main" id="{8112DB78-3653-4B3F-8F30-34F21F3B1CF0}"/>
              </a:ext>
            </a:extLst>
          </p:cNvPr>
          <p:cNvPicPr/>
          <p:nvPr/>
        </p:nvPicPr>
        <p:blipFill>
          <a:blip r:embed="rId3">
            <a:extLst>
              <a:ext uri="{28A0092B-C50C-407E-A947-70E740481C1C}">
                <a14:useLocalDpi xmlns:a14="http://schemas.microsoft.com/office/drawing/2010/main" val="0"/>
              </a:ext>
            </a:extLst>
          </a:blip>
          <a:stretch>
            <a:fillRect/>
          </a:stretch>
        </p:blipFill>
        <p:spPr>
          <a:xfrm>
            <a:off x="784084" y="2009238"/>
            <a:ext cx="3657600" cy="2192248"/>
          </a:xfrm>
          <a:prstGeom prst="rect">
            <a:avLst/>
          </a:prstGeom>
        </p:spPr>
      </p:pic>
      <p:pic>
        <p:nvPicPr>
          <p:cNvPr id="14" name="Picture 13">
            <a:extLst>
              <a:ext uri="{FF2B5EF4-FFF2-40B4-BE49-F238E27FC236}">
                <a16:creationId xmlns:a16="http://schemas.microsoft.com/office/drawing/2014/main" id="{CFE71A45-9EF4-4784-B5FA-5073D046E853}"/>
              </a:ext>
            </a:extLst>
          </p:cNvPr>
          <p:cNvPicPr/>
          <p:nvPr/>
        </p:nvPicPr>
        <p:blipFill>
          <a:blip r:embed="rId4">
            <a:extLst>
              <a:ext uri="{28A0092B-C50C-407E-A947-70E740481C1C}">
                <a14:useLocalDpi xmlns:a14="http://schemas.microsoft.com/office/drawing/2010/main" val="0"/>
              </a:ext>
            </a:extLst>
          </a:blip>
          <a:stretch>
            <a:fillRect/>
          </a:stretch>
        </p:blipFill>
        <p:spPr>
          <a:xfrm>
            <a:off x="4756838" y="2008034"/>
            <a:ext cx="3438608" cy="2192248"/>
          </a:xfrm>
          <a:prstGeom prst="rect">
            <a:avLst/>
          </a:prstGeom>
        </p:spPr>
      </p:pic>
      <p:pic>
        <p:nvPicPr>
          <p:cNvPr id="16" name="Picture 15">
            <a:extLst>
              <a:ext uri="{FF2B5EF4-FFF2-40B4-BE49-F238E27FC236}">
                <a16:creationId xmlns:a16="http://schemas.microsoft.com/office/drawing/2014/main" id="{8D50BA51-48A5-4EB3-9F53-B6ACF7607864}"/>
              </a:ext>
            </a:extLst>
          </p:cNvPr>
          <p:cNvPicPr/>
          <p:nvPr/>
        </p:nvPicPr>
        <p:blipFill>
          <a:blip r:embed="rId5">
            <a:extLst>
              <a:ext uri="{28A0092B-C50C-407E-A947-70E740481C1C}">
                <a14:useLocalDpi xmlns:a14="http://schemas.microsoft.com/office/drawing/2010/main" val="0"/>
              </a:ext>
            </a:extLst>
          </a:blip>
          <a:stretch>
            <a:fillRect/>
          </a:stretch>
        </p:blipFill>
        <p:spPr>
          <a:xfrm>
            <a:off x="8312114" y="2008034"/>
            <a:ext cx="3438608" cy="2198462"/>
          </a:xfrm>
          <a:prstGeom prst="rect">
            <a:avLst/>
          </a:prstGeom>
        </p:spPr>
      </p:pic>
      <p:graphicFrame>
        <p:nvGraphicFramePr>
          <p:cNvPr id="17" name="Table 16">
            <a:extLst>
              <a:ext uri="{FF2B5EF4-FFF2-40B4-BE49-F238E27FC236}">
                <a16:creationId xmlns:a16="http://schemas.microsoft.com/office/drawing/2014/main" id="{CB964D17-0D62-4DC6-8537-9F7A2B8C7C27}"/>
              </a:ext>
            </a:extLst>
          </p:cNvPr>
          <p:cNvGraphicFramePr>
            <a:graphicFrameLocks noGrp="1"/>
          </p:cNvGraphicFramePr>
          <p:nvPr>
            <p:extLst>
              <p:ext uri="{D42A27DB-BD31-4B8C-83A1-F6EECF244321}">
                <p14:modId xmlns:p14="http://schemas.microsoft.com/office/powerpoint/2010/main" val="434887147"/>
              </p:ext>
            </p:extLst>
          </p:nvPr>
        </p:nvGraphicFramePr>
        <p:xfrm>
          <a:off x="4214961" y="4419001"/>
          <a:ext cx="4209121" cy="1478280"/>
        </p:xfrm>
        <a:graphic>
          <a:graphicData uri="http://schemas.openxmlformats.org/drawingml/2006/table">
            <a:tbl>
              <a:tblPr firstRow="1" bandRow="1">
                <a:effectLst>
                  <a:outerShdw blurRad="50800" dist="38100" dir="2700000" algn="tl" rotWithShape="0">
                    <a:prstClr val="black">
                      <a:alpha val="40000"/>
                    </a:prstClr>
                  </a:outerShdw>
                </a:effectLst>
                <a:tableStyleId>{073A0DAA-6AF3-43AB-8588-CEC1D06C72B9}</a:tableStyleId>
              </a:tblPr>
              <a:tblGrid>
                <a:gridCol w="2777985">
                  <a:extLst>
                    <a:ext uri="{9D8B030D-6E8A-4147-A177-3AD203B41FA5}">
                      <a16:colId xmlns:a16="http://schemas.microsoft.com/office/drawing/2014/main" val="3049197367"/>
                    </a:ext>
                  </a:extLst>
                </a:gridCol>
                <a:gridCol w="1431136">
                  <a:extLst>
                    <a:ext uri="{9D8B030D-6E8A-4147-A177-3AD203B41FA5}">
                      <a16:colId xmlns:a16="http://schemas.microsoft.com/office/drawing/2014/main" val="643071042"/>
                    </a:ext>
                  </a:extLst>
                </a:gridCol>
              </a:tblGrid>
              <a:tr h="312584">
                <a:tc gridSpan="2">
                  <a:txBody>
                    <a:bodyPr/>
                    <a:lstStyle/>
                    <a:p>
                      <a:pPr algn="ctr"/>
                      <a:r>
                        <a:rPr lang="en-US" dirty="0"/>
                        <a:t>Results</a:t>
                      </a:r>
                    </a:p>
                  </a:txBody>
                  <a:tcPr anchor="ctr"/>
                </a:tc>
                <a:tc hMerge="1">
                  <a:txBody>
                    <a:bodyPr/>
                    <a:lstStyle/>
                    <a:p>
                      <a:endParaRPr lang="en-US" dirty="0"/>
                    </a:p>
                  </a:txBody>
                  <a:tcPr/>
                </a:tc>
                <a:extLst>
                  <a:ext uri="{0D108BD9-81ED-4DB2-BD59-A6C34878D82A}">
                    <a16:rowId xmlns:a16="http://schemas.microsoft.com/office/drawing/2014/main" val="42814138"/>
                  </a:ext>
                </a:extLst>
              </a:tr>
              <a:tr h="370840">
                <a:tc>
                  <a:txBody>
                    <a:bodyPr/>
                    <a:lstStyle/>
                    <a:p>
                      <a:r>
                        <a:rPr lang="en-US" dirty="0"/>
                        <a:t>Model Accuracy</a:t>
                      </a:r>
                    </a:p>
                  </a:txBody>
                  <a:tcPr/>
                </a:tc>
                <a:tc>
                  <a:txBody>
                    <a:bodyPr/>
                    <a:lstStyle/>
                    <a:p>
                      <a:r>
                        <a:rPr lang="en-US" dirty="0"/>
                        <a:t>81.10%</a:t>
                      </a:r>
                    </a:p>
                  </a:txBody>
                  <a:tcPr/>
                </a:tc>
                <a:extLst>
                  <a:ext uri="{0D108BD9-81ED-4DB2-BD59-A6C34878D82A}">
                    <a16:rowId xmlns:a16="http://schemas.microsoft.com/office/drawing/2014/main" val="500719759"/>
                  </a:ext>
                </a:extLst>
              </a:tr>
              <a:tr h="370840">
                <a:tc>
                  <a:txBody>
                    <a:bodyPr/>
                    <a:lstStyle/>
                    <a:p>
                      <a:r>
                        <a:rPr lang="en-US" dirty="0"/>
                        <a:t>Cross validation (CV) score </a:t>
                      </a:r>
                    </a:p>
                  </a:txBody>
                  <a:tcPr/>
                </a:tc>
                <a:tc>
                  <a:txBody>
                    <a:bodyPr/>
                    <a:lstStyle/>
                    <a:p>
                      <a:r>
                        <a:rPr lang="en-US" dirty="0"/>
                        <a:t>80.0%</a:t>
                      </a:r>
                    </a:p>
                  </a:txBody>
                  <a:tcPr/>
                </a:tc>
                <a:extLst>
                  <a:ext uri="{0D108BD9-81ED-4DB2-BD59-A6C34878D82A}">
                    <a16:rowId xmlns:a16="http://schemas.microsoft.com/office/drawing/2014/main" val="773869253"/>
                  </a:ext>
                </a:extLst>
              </a:tr>
              <a:tr h="370840">
                <a:tc>
                  <a:txBody>
                    <a:bodyPr/>
                    <a:lstStyle/>
                    <a:p>
                      <a:r>
                        <a:rPr lang="en-US" dirty="0"/>
                        <a:t>AUC</a:t>
                      </a:r>
                    </a:p>
                  </a:txBody>
                  <a:tcPr/>
                </a:tc>
                <a:tc>
                  <a:txBody>
                    <a:bodyPr/>
                    <a:lstStyle/>
                    <a:p>
                      <a:r>
                        <a:rPr lang="en-US" dirty="0"/>
                        <a:t>0.74</a:t>
                      </a:r>
                    </a:p>
                  </a:txBody>
                  <a:tcPr/>
                </a:tc>
                <a:extLst>
                  <a:ext uri="{0D108BD9-81ED-4DB2-BD59-A6C34878D82A}">
                    <a16:rowId xmlns:a16="http://schemas.microsoft.com/office/drawing/2014/main" val="1851611748"/>
                  </a:ext>
                </a:extLst>
              </a:tr>
            </a:tbl>
          </a:graphicData>
        </a:graphic>
      </p:graphicFrame>
    </p:spTree>
    <p:extLst>
      <p:ext uri="{BB962C8B-B14F-4D97-AF65-F5344CB8AC3E}">
        <p14:creationId xmlns:p14="http://schemas.microsoft.com/office/powerpoint/2010/main" val="806973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55796EE-5046-41EA-820C-D40096A731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22" name="Rectangle 21">
            <a:extLst>
              <a:ext uri="{FF2B5EF4-FFF2-40B4-BE49-F238E27FC236}">
                <a16:creationId xmlns:a16="http://schemas.microsoft.com/office/drawing/2014/main" id="{9502BFEE-C3E2-417C-9D63-9D2671E5C3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611" y="350556"/>
            <a:ext cx="11542779" cy="6156888"/>
          </a:xfrm>
          <a:prstGeom prst="rect">
            <a:avLst/>
          </a:prstGeom>
          <a:solidFill>
            <a:srgbClr val="FFFFFF"/>
          </a:solidFill>
          <a:ln w="25400" cap="flat">
            <a:solidFill>
              <a:schemeClr val="accent1"/>
            </a:solidFill>
            <a:miter lim="800000"/>
          </a:ln>
        </p:spPr>
        <p:style>
          <a:lnRef idx="1">
            <a:schemeClr val="accent1"/>
          </a:lnRef>
          <a:fillRef idx="3">
            <a:schemeClr val="accent1"/>
          </a:fillRef>
          <a:effectRef idx="2">
            <a:schemeClr val="accent1"/>
          </a:effectRef>
          <a:fontRef idx="minor">
            <a:schemeClr val="lt1"/>
          </a:fontRef>
        </p:style>
      </p:sp>
      <p:sp>
        <p:nvSpPr>
          <p:cNvPr id="4" name="Title 1">
            <a:extLst>
              <a:ext uri="{FF2B5EF4-FFF2-40B4-BE49-F238E27FC236}">
                <a16:creationId xmlns:a16="http://schemas.microsoft.com/office/drawing/2014/main" id="{8F4E968C-B2D1-4803-84F3-4E42995EF0DB}"/>
              </a:ext>
            </a:extLst>
          </p:cNvPr>
          <p:cNvSpPr txBox="1">
            <a:spLocks/>
          </p:cNvSpPr>
          <p:nvPr/>
        </p:nvSpPr>
        <p:spPr>
          <a:xfrm>
            <a:off x="1295400" y="847142"/>
            <a:ext cx="9601200" cy="646331"/>
          </a:xfrm>
          <a:prstGeom prst="rect">
            <a:avLst/>
          </a:prstGeom>
          <a:effectLst/>
        </p:spPr>
        <p:txBody>
          <a:bodyPr vert="horz" lIns="91440" tIns="45720" rIns="91440" bIns="45720" rtlCol="0" anchor="ctr">
            <a:sp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t>Support Vector Machines: (kernel= Gaussian ‘</a:t>
            </a:r>
            <a:r>
              <a:rPr lang="en-US" sz="3600" dirty="0" err="1"/>
              <a:t>rbf</a:t>
            </a:r>
            <a:r>
              <a:rPr lang="en-US" sz="3600" dirty="0"/>
              <a:t>’)</a:t>
            </a:r>
          </a:p>
        </p:txBody>
      </p:sp>
      <p:sp>
        <p:nvSpPr>
          <p:cNvPr id="5" name="Content Placeholder 6">
            <a:extLst>
              <a:ext uri="{FF2B5EF4-FFF2-40B4-BE49-F238E27FC236}">
                <a16:creationId xmlns:a16="http://schemas.microsoft.com/office/drawing/2014/main" id="{BFC52E9E-9E06-45E7-B1C4-CE817633D2C4}"/>
              </a:ext>
            </a:extLst>
          </p:cNvPr>
          <p:cNvSpPr txBox="1">
            <a:spLocks/>
          </p:cNvSpPr>
          <p:nvPr/>
        </p:nvSpPr>
        <p:spPr>
          <a:xfrm>
            <a:off x="532263" y="1555227"/>
            <a:ext cx="4718050" cy="369332"/>
          </a:xfrm>
          <a:prstGeom prst="rect">
            <a:avLst/>
          </a:prstGeom>
        </p:spPr>
        <p:txBody>
          <a:bodyPr vert="horz" lIns="91440" tIns="45720" rIns="91440" bIns="45720" rtlCol="0" anchor="t">
            <a:sp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1800" b="1" dirty="0"/>
              <a:t>Classification Report and Confusion Matrix</a:t>
            </a:r>
            <a:endParaRPr lang="en-US" b="1" dirty="0"/>
          </a:p>
        </p:txBody>
      </p:sp>
      <p:sp>
        <p:nvSpPr>
          <p:cNvPr id="6" name="Content Placeholder 7">
            <a:extLst>
              <a:ext uri="{FF2B5EF4-FFF2-40B4-BE49-F238E27FC236}">
                <a16:creationId xmlns:a16="http://schemas.microsoft.com/office/drawing/2014/main" id="{6B5B5E3C-70AA-4B98-994F-E713D87E0A3C}"/>
              </a:ext>
            </a:extLst>
          </p:cNvPr>
          <p:cNvSpPr txBox="1">
            <a:spLocks/>
          </p:cNvSpPr>
          <p:nvPr/>
        </p:nvSpPr>
        <p:spPr>
          <a:xfrm>
            <a:off x="5949767" y="1546747"/>
            <a:ext cx="5214102" cy="369332"/>
          </a:xfrm>
          <a:prstGeom prst="rect">
            <a:avLst/>
          </a:prstGeom>
        </p:spPr>
        <p:txBody>
          <a:bodyPr vert="horz" wrap="square" lIns="91440" tIns="45720" rIns="91440" bIns="45720" rtlCol="0" anchor="t">
            <a:sp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1800" b="1" dirty="0"/>
              <a:t>Learning curves to evaluate model performance</a:t>
            </a:r>
            <a:endParaRPr lang="en-US" b="1" dirty="0"/>
          </a:p>
        </p:txBody>
      </p:sp>
      <p:graphicFrame>
        <p:nvGraphicFramePr>
          <p:cNvPr id="7" name="Table 6">
            <a:extLst>
              <a:ext uri="{FF2B5EF4-FFF2-40B4-BE49-F238E27FC236}">
                <a16:creationId xmlns:a16="http://schemas.microsoft.com/office/drawing/2014/main" id="{CD5659B4-2965-4E96-AE0C-D14DA1706A29}"/>
              </a:ext>
            </a:extLst>
          </p:cNvPr>
          <p:cNvGraphicFramePr>
            <a:graphicFrameLocks noGrp="1"/>
          </p:cNvGraphicFramePr>
          <p:nvPr>
            <p:extLst>
              <p:ext uri="{D42A27DB-BD31-4B8C-83A1-F6EECF244321}">
                <p14:modId xmlns:p14="http://schemas.microsoft.com/office/powerpoint/2010/main" val="131067948"/>
              </p:ext>
            </p:extLst>
          </p:nvPr>
        </p:nvGraphicFramePr>
        <p:xfrm>
          <a:off x="4045373" y="4532578"/>
          <a:ext cx="4209121" cy="1107440"/>
        </p:xfrm>
        <a:graphic>
          <a:graphicData uri="http://schemas.openxmlformats.org/drawingml/2006/table">
            <a:tbl>
              <a:tblPr firstRow="1" bandRow="1">
                <a:effectLst>
                  <a:outerShdw blurRad="50800" dist="38100" dir="2700000" algn="tl" rotWithShape="0">
                    <a:prstClr val="black">
                      <a:alpha val="40000"/>
                    </a:prstClr>
                  </a:outerShdw>
                </a:effectLst>
                <a:tableStyleId>{073A0DAA-6AF3-43AB-8588-CEC1D06C72B9}</a:tableStyleId>
              </a:tblPr>
              <a:tblGrid>
                <a:gridCol w="2777985">
                  <a:extLst>
                    <a:ext uri="{9D8B030D-6E8A-4147-A177-3AD203B41FA5}">
                      <a16:colId xmlns:a16="http://schemas.microsoft.com/office/drawing/2014/main" val="3049197367"/>
                    </a:ext>
                  </a:extLst>
                </a:gridCol>
                <a:gridCol w="1431136">
                  <a:extLst>
                    <a:ext uri="{9D8B030D-6E8A-4147-A177-3AD203B41FA5}">
                      <a16:colId xmlns:a16="http://schemas.microsoft.com/office/drawing/2014/main" val="643071042"/>
                    </a:ext>
                  </a:extLst>
                </a:gridCol>
              </a:tblGrid>
              <a:tr h="312584">
                <a:tc gridSpan="2">
                  <a:txBody>
                    <a:bodyPr/>
                    <a:lstStyle/>
                    <a:p>
                      <a:pPr algn="ctr"/>
                      <a:r>
                        <a:rPr lang="en-US" dirty="0"/>
                        <a:t>Results</a:t>
                      </a:r>
                    </a:p>
                  </a:txBody>
                  <a:tcPr anchor="ctr"/>
                </a:tc>
                <a:tc hMerge="1">
                  <a:txBody>
                    <a:bodyPr/>
                    <a:lstStyle/>
                    <a:p>
                      <a:endParaRPr lang="en-US" dirty="0"/>
                    </a:p>
                  </a:txBody>
                  <a:tcPr/>
                </a:tc>
                <a:extLst>
                  <a:ext uri="{0D108BD9-81ED-4DB2-BD59-A6C34878D82A}">
                    <a16:rowId xmlns:a16="http://schemas.microsoft.com/office/drawing/2014/main" val="42814138"/>
                  </a:ext>
                </a:extLst>
              </a:tr>
              <a:tr h="370840">
                <a:tc>
                  <a:txBody>
                    <a:bodyPr/>
                    <a:lstStyle/>
                    <a:p>
                      <a:r>
                        <a:rPr lang="en-US" dirty="0"/>
                        <a:t>Model Accuracy</a:t>
                      </a:r>
                    </a:p>
                  </a:txBody>
                  <a:tcPr/>
                </a:tc>
                <a:tc>
                  <a:txBody>
                    <a:bodyPr/>
                    <a:lstStyle/>
                    <a:p>
                      <a:r>
                        <a:rPr lang="en-US" dirty="0"/>
                        <a:t>84.0%</a:t>
                      </a:r>
                    </a:p>
                  </a:txBody>
                  <a:tcPr/>
                </a:tc>
                <a:extLst>
                  <a:ext uri="{0D108BD9-81ED-4DB2-BD59-A6C34878D82A}">
                    <a16:rowId xmlns:a16="http://schemas.microsoft.com/office/drawing/2014/main" val="500719759"/>
                  </a:ext>
                </a:extLst>
              </a:tr>
              <a:tr h="370840">
                <a:tc>
                  <a:txBody>
                    <a:bodyPr/>
                    <a:lstStyle/>
                    <a:p>
                      <a:r>
                        <a:rPr lang="en-US" dirty="0"/>
                        <a:t>Cross validation (CV) score </a:t>
                      </a:r>
                    </a:p>
                  </a:txBody>
                  <a:tcPr/>
                </a:tc>
                <a:tc>
                  <a:txBody>
                    <a:bodyPr/>
                    <a:lstStyle/>
                    <a:p>
                      <a:r>
                        <a:rPr lang="en-US" dirty="0"/>
                        <a:t>83.3%</a:t>
                      </a:r>
                    </a:p>
                  </a:txBody>
                  <a:tcPr/>
                </a:tc>
                <a:extLst>
                  <a:ext uri="{0D108BD9-81ED-4DB2-BD59-A6C34878D82A}">
                    <a16:rowId xmlns:a16="http://schemas.microsoft.com/office/drawing/2014/main" val="773869253"/>
                  </a:ext>
                </a:extLst>
              </a:tr>
            </a:tbl>
          </a:graphicData>
        </a:graphic>
      </p:graphicFrame>
      <p:pic>
        <p:nvPicPr>
          <p:cNvPr id="8" name="Picture 7">
            <a:extLst>
              <a:ext uri="{FF2B5EF4-FFF2-40B4-BE49-F238E27FC236}">
                <a16:creationId xmlns:a16="http://schemas.microsoft.com/office/drawing/2014/main" id="{3801523D-9821-41FD-BF1B-3C2769655B78}"/>
              </a:ext>
            </a:extLst>
          </p:cNvPr>
          <p:cNvPicPr/>
          <p:nvPr/>
        </p:nvPicPr>
        <p:blipFill>
          <a:blip r:embed="rId3">
            <a:extLst>
              <a:ext uri="{28A0092B-C50C-407E-A947-70E740481C1C}">
                <a14:useLocalDpi xmlns:a14="http://schemas.microsoft.com/office/drawing/2010/main" val="0"/>
              </a:ext>
            </a:extLst>
          </a:blip>
          <a:stretch>
            <a:fillRect/>
          </a:stretch>
        </p:blipFill>
        <p:spPr>
          <a:xfrm>
            <a:off x="831179" y="1916079"/>
            <a:ext cx="3657600" cy="2194560"/>
          </a:xfrm>
          <a:prstGeom prst="rect">
            <a:avLst/>
          </a:prstGeom>
        </p:spPr>
      </p:pic>
      <p:pic>
        <p:nvPicPr>
          <p:cNvPr id="9" name="Picture 8">
            <a:extLst>
              <a:ext uri="{FF2B5EF4-FFF2-40B4-BE49-F238E27FC236}">
                <a16:creationId xmlns:a16="http://schemas.microsoft.com/office/drawing/2014/main" id="{683EBC37-5BA1-425C-BCE8-7844ED310D86}"/>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4679714" y="1909276"/>
            <a:ext cx="3438144" cy="2194560"/>
          </a:xfrm>
          <a:prstGeom prst="rect">
            <a:avLst/>
          </a:prstGeom>
        </p:spPr>
      </p:pic>
      <p:pic>
        <p:nvPicPr>
          <p:cNvPr id="10" name="Picture 9">
            <a:extLst>
              <a:ext uri="{FF2B5EF4-FFF2-40B4-BE49-F238E27FC236}">
                <a16:creationId xmlns:a16="http://schemas.microsoft.com/office/drawing/2014/main" id="{BE19B604-28C5-4AA4-9ACB-E6C8CDE1D327}"/>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8308793" y="1924559"/>
            <a:ext cx="3438144" cy="2194560"/>
          </a:xfrm>
          <a:prstGeom prst="rect">
            <a:avLst/>
          </a:prstGeom>
        </p:spPr>
      </p:pic>
    </p:spTree>
    <p:extLst>
      <p:ext uri="{BB962C8B-B14F-4D97-AF65-F5344CB8AC3E}">
        <p14:creationId xmlns:p14="http://schemas.microsoft.com/office/powerpoint/2010/main" val="130862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p:nvSpPr>
          <p:cNvPr id="23" name="Content Placeholder 2">
            <a:extLst>
              <a:ext uri="{FF2B5EF4-FFF2-40B4-BE49-F238E27FC236}">
                <a16:creationId xmlns:a16="http://schemas.microsoft.com/office/drawing/2014/main" id="{F541FE63-6661-4B9E-807D-AC07BD45FDC6}"/>
              </a:ext>
            </a:extLst>
          </p:cNvPr>
          <p:cNvSpPr txBox="1">
            <a:spLocks/>
          </p:cNvSpPr>
          <p:nvPr/>
        </p:nvSpPr>
        <p:spPr>
          <a:xfrm>
            <a:off x="1014413" y="1508124"/>
            <a:ext cx="4271963" cy="4605338"/>
          </a:xfrm>
          <a:prstGeom prst="rect">
            <a:avLst/>
          </a:prstGeom>
        </p:spPr>
        <p:txBody>
          <a:bodyPr vert="horz" lIns="91440" tIns="45720" rIns="91440" bIns="45720" rtlCol="0" anchor="t">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nSpc>
                <a:spcPct val="90000"/>
              </a:lnSpc>
              <a:buFont typeface="Arial"/>
              <a:buNone/>
            </a:pPr>
            <a:r>
              <a:rPr lang="en-US" sz="1800" b="1" dirty="0">
                <a:solidFill>
                  <a:srgbClr val="262626"/>
                </a:solidFill>
              </a:rPr>
              <a:t>Data Description</a:t>
            </a:r>
          </a:p>
          <a:p>
            <a:pPr>
              <a:lnSpc>
                <a:spcPct val="90000"/>
              </a:lnSpc>
            </a:pPr>
            <a:r>
              <a:rPr lang="en-US" sz="1700" dirty="0">
                <a:solidFill>
                  <a:srgbClr val="262626"/>
                </a:solidFill>
              </a:rPr>
              <a:t>Data of a particular house was captured using IoT Sensors and averaged out for an interval of every 10 minutes over 4.5 months.</a:t>
            </a:r>
          </a:p>
          <a:p>
            <a:pPr>
              <a:lnSpc>
                <a:spcPct val="90000"/>
              </a:lnSpc>
            </a:pPr>
            <a:r>
              <a:rPr lang="en-US" sz="1700" dirty="0">
                <a:solidFill>
                  <a:srgbClr val="262626"/>
                </a:solidFill>
              </a:rPr>
              <a:t>Consists of 19735 records and 29 attributes.</a:t>
            </a:r>
          </a:p>
          <a:p>
            <a:pPr>
              <a:lnSpc>
                <a:spcPct val="90000"/>
              </a:lnSpc>
            </a:pPr>
            <a:r>
              <a:rPr lang="en-US" sz="1700" dirty="0">
                <a:solidFill>
                  <a:srgbClr val="262626"/>
                </a:solidFill>
              </a:rPr>
              <a:t>Dependent variable (y) is Appliances, energy use in Wh. The main features are temperature, humidity and pressure.</a:t>
            </a:r>
          </a:p>
          <a:p>
            <a:pPr>
              <a:lnSpc>
                <a:spcPct val="90000"/>
              </a:lnSpc>
            </a:pPr>
            <a:r>
              <a:rPr lang="en-US" sz="1700" dirty="0">
                <a:solidFill>
                  <a:srgbClr val="262626"/>
                </a:solidFill>
              </a:rPr>
              <a:t>Source for the </a:t>
            </a:r>
            <a:r>
              <a:rPr lang="en-US" sz="1700" dirty="0" err="1">
                <a:solidFill>
                  <a:srgbClr val="262626"/>
                </a:solidFill>
              </a:rPr>
              <a:t>DataSet</a:t>
            </a:r>
            <a:r>
              <a:rPr lang="en-US" sz="1700" dirty="0">
                <a:solidFill>
                  <a:srgbClr val="262626"/>
                </a:solidFill>
              </a:rPr>
              <a:t> : </a:t>
            </a:r>
            <a:r>
              <a:rPr lang="en-US" sz="1700" dirty="0">
                <a:solidFill>
                  <a:srgbClr val="262626"/>
                </a:solidFill>
                <a:hlinkClick r:id="rId4"/>
              </a:rPr>
              <a:t>UCI ML Library</a:t>
            </a:r>
            <a:endParaRPr lang="en-US" sz="1700" dirty="0">
              <a:solidFill>
                <a:srgbClr val="262626"/>
              </a:solidFill>
            </a:endParaRPr>
          </a:p>
          <a:p>
            <a:pPr marL="0" indent="0">
              <a:lnSpc>
                <a:spcPct val="90000"/>
              </a:lnSpc>
              <a:buFont typeface="Arial"/>
              <a:buNone/>
            </a:pPr>
            <a:r>
              <a:rPr lang="en-US" sz="1800" b="1" dirty="0">
                <a:solidFill>
                  <a:srgbClr val="262626"/>
                </a:solidFill>
              </a:rPr>
              <a:t>Objective</a:t>
            </a:r>
          </a:p>
          <a:p>
            <a:pPr marL="0" indent="0" algn="just">
              <a:lnSpc>
                <a:spcPct val="90000"/>
              </a:lnSpc>
              <a:buNone/>
            </a:pPr>
            <a:r>
              <a:rPr lang="en-US" sz="1600" dirty="0">
                <a:solidFill>
                  <a:srgbClr val="262626"/>
                </a:solidFill>
              </a:rPr>
              <a:t>	</a:t>
            </a:r>
            <a:r>
              <a:rPr lang="en-US" sz="1700" dirty="0">
                <a:solidFill>
                  <a:srgbClr val="262626"/>
                </a:solidFill>
              </a:rPr>
              <a:t>Implementing supervised learning models to estimate Energy Usage of Appliances and predict household as high and low energy consumption based on appliances energy use considering temperature, humidity and weather attributes.</a:t>
            </a:r>
          </a:p>
        </p:txBody>
      </p:sp>
      <p:sp>
        <p:nvSpPr>
          <p:cNvPr id="29" name="Title 1">
            <a:extLst>
              <a:ext uri="{FF2B5EF4-FFF2-40B4-BE49-F238E27FC236}">
                <a16:creationId xmlns:a16="http://schemas.microsoft.com/office/drawing/2014/main" id="{C29C52B0-FC85-46E4-BC48-7ACBF7539A3A}"/>
              </a:ext>
            </a:extLst>
          </p:cNvPr>
          <p:cNvSpPr txBox="1">
            <a:spLocks/>
          </p:cNvSpPr>
          <p:nvPr/>
        </p:nvSpPr>
        <p:spPr>
          <a:xfrm>
            <a:off x="1731962" y="724483"/>
            <a:ext cx="2836863" cy="769937"/>
          </a:xfrm>
          <a:prstGeom prst="rect">
            <a:avLst/>
          </a:prstGeom>
          <a:effectLst/>
        </p:spPr>
        <p:txBody>
          <a:bodyPr vert="horz" lIns="91440" tIns="45720" rIns="91440" bIns="45720" rtlCol="0" anchor="b">
            <a:sp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262626"/>
                </a:solidFill>
              </a:rPr>
              <a:t>Overview</a:t>
            </a:r>
          </a:p>
        </p:txBody>
      </p:sp>
      <p:graphicFrame>
        <p:nvGraphicFramePr>
          <p:cNvPr id="31" name="Content Placeholder 3">
            <a:extLst>
              <a:ext uri="{FF2B5EF4-FFF2-40B4-BE49-F238E27FC236}">
                <a16:creationId xmlns:a16="http://schemas.microsoft.com/office/drawing/2014/main" id="{7E2EEDE7-A167-4E31-88A4-9FC821AF318F}"/>
              </a:ext>
            </a:extLst>
          </p:cNvPr>
          <p:cNvGraphicFramePr>
            <a:graphicFrameLocks/>
          </p:cNvGraphicFramePr>
          <p:nvPr>
            <p:extLst>
              <p:ext uri="{D42A27DB-BD31-4B8C-83A1-F6EECF244321}">
                <p14:modId xmlns:p14="http://schemas.microsoft.com/office/powerpoint/2010/main" val="1806340660"/>
              </p:ext>
            </p:extLst>
          </p:nvPr>
        </p:nvGraphicFramePr>
        <p:xfrm>
          <a:off x="6096000" y="768349"/>
          <a:ext cx="5081587" cy="5281262"/>
        </p:xfrm>
        <a:graphic>
          <a:graphicData uri="http://schemas.openxmlformats.org/drawingml/2006/table">
            <a:tbl>
              <a:tblPr firstRow="1" bandRow="1">
                <a:tableStyleId>{8EC20E35-A176-4012-BC5E-935CFFF8708E}</a:tableStyleId>
              </a:tblPr>
              <a:tblGrid>
                <a:gridCol w="1484331">
                  <a:extLst>
                    <a:ext uri="{9D8B030D-6E8A-4147-A177-3AD203B41FA5}">
                      <a16:colId xmlns:a16="http://schemas.microsoft.com/office/drawing/2014/main" val="1097743538"/>
                    </a:ext>
                  </a:extLst>
                </a:gridCol>
                <a:gridCol w="2614949">
                  <a:extLst>
                    <a:ext uri="{9D8B030D-6E8A-4147-A177-3AD203B41FA5}">
                      <a16:colId xmlns:a16="http://schemas.microsoft.com/office/drawing/2014/main" val="2497048860"/>
                    </a:ext>
                  </a:extLst>
                </a:gridCol>
                <a:gridCol w="982307">
                  <a:extLst>
                    <a:ext uri="{9D8B030D-6E8A-4147-A177-3AD203B41FA5}">
                      <a16:colId xmlns:a16="http://schemas.microsoft.com/office/drawing/2014/main" val="2854443926"/>
                    </a:ext>
                  </a:extLst>
                </a:gridCol>
              </a:tblGrid>
              <a:tr h="166032">
                <a:tc>
                  <a:txBody>
                    <a:bodyPr/>
                    <a:lstStyle/>
                    <a:p>
                      <a:pPr algn="ctr" fontAlgn="b"/>
                      <a:r>
                        <a:rPr lang="en-US" sz="1050" u="none" strike="noStrike" dirty="0">
                          <a:effectLst/>
                        </a:rPr>
                        <a:t>Attribute Name</a:t>
                      </a:r>
                      <a:endParaRPr lang="en-US" sz="1050" b="1" i="0" u="none" strike="noStrike" dirty="0">
                        <a:solidFill>
                          <a:srgbClr val="000000"/>
                        </a:solidFill>
                        <a:effectLst/>
                        <a:latin typeface="Calibri" panose="020F0502020204030204" pitchFamily="34" charset="0"/>
                      </a:endParaRPr>
                    </a:p>
                  </a:txBody>
                  <a:tcPr marL="8715" marR="8715" marT="8715" marB="0" anchor="ctr"/>
                </a:tc>
                <a:tc>
                  <a:txBody>
                    <a:bodyPr/>
                    <a:lstStyle/>
                    <a:p>
                      <a:pPr algn="ctr" fontAlgn="b"/>
                      <a:r>
                        <a:rPr lang="en-US" sz="1050" u="none" strike="noStrike">
                          <a:effectLst/>
                        </a:rPr>
                        <a:t>Description</a:t>
                      </a:r>
                      <a:endParaRPr lang="en-US" sz="1050" b="1" i="0" u="none" strike="noStrike">
                        <a:solidFill>
                          <a:srgbClr val="000000"/>
                        </a:solidFill>
                        <a:effectLst/>
                        <a:latin typeface="Calibri" panose="020F0502020204030204" pitchFamily="34" charset="0"/>
                      </a:endParaRPr>
                    </a:p>
                  </a:txBody>
                  <a:tcPr marL="8715" marR="8715" marT="8715" marB="0" anchor="ctr"/>
                </a:tc>
                <a:tc>
                  <a:txBody>
                    <a:bodyPr/>
                    <a:lstStyle/>
                    <a:p>
                      <a:pPr algn="ctr" fontAlgn="b"/>
                      <a:r>
                        <a:rPr lang="en-US" sz="1050" u="none" strike="noStrike">
                          <a:effectLst/>
                        </a:rPr>
                        <a:t>Dimension</a:t>
                      </a:r>
                      <a:endParaRPr lang="en-US" sz="1050" b="1" i="0" u="none" strike="noStrike">
                        <a:solidFill>
                          <a:srgbClr val="000000"/>
                        </a:solidFill>
                        <a:effectLst/>
                        <a:latin typeface="Calibri" panose="020F0502020204030204" pitchFamily="34" charset="0"/>
                      </a:endParaRPr>
                    </a:p>
                  </a:txBody>
                  <a:tcPr marL="8715" marR="8715" marT="8715" marB="0" anchor="ctr"/>
                </a:tc>
                <a:extLst>
                  <a:ext uri="{0D108BD9-81ED-4DB2-BD59-A6C34878D82A}">
                    <a16:rowId xmlns:a16="http://schemas.microsoft.com/office/drawing/2014/main" val="520435888"/>
                  </a:ext>
                </a:extLst>
              </a:tr>
              <a:tr h="170849">
                <a:tc>
                  <a:txBody>
                    <a:bodyPr/>
                    <a:lstStyle/>
                    <a:p>
                      <a:pPr algn="l" fontAlgn="b"/>
                      <a:r>
                        <a:rPr lang="en-US" sz="1050" u="none" strike="noStrike" dirty="0">
                          <a:effectLst/>
                        </a:rPr>
                        <a:t>Date time</a:t>
                      </a:r>
                      <a:endParaRPr lang="en-US" sz="1050" b="0" i="0" u="none" strike="noStrike" dirty="0">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a:effectLst/>
                        </a:rPr>
                        <a:t>Time of capture of data</a:t>
                      </a:r>
                      <a:endParaRPr lang="en-US" sz="1050" b="0" i="0" u="none" strike="noStrike">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a:effectLst/>
                        </a:rPr>
                        <a:t> </a:t>
                      </a:r>
                      <a:endParaRPr lang="en-US" sz="1050" b="0" i="0" u="none" strike="noStrike">
                        <a:solidFill>
                          <a:srgbClr val="000000"/>
                        </a:solidFill>
                        <a:effectLst/>
                        <a:latin typeface="Calibri" panose="020F0502020204030204" pitchFamily="34" charset="0"/>
                      </a:endParaRPr>
                    </a:p>
                  </a:txBody>
                  <a:tcPr marL="8715" marR="8715" marT="8715" marB="0" anchor="ctr"/>
                </a:tc>
                <a:extLst>
                  <a:ext uri="{0D108BD9-81ED-4DB2-BD59-A6C34878D82A}">
                    <a16:rowId xmlns:a16="http://schemas.microsoft.com/office/drawing/2014/main" val="2866564061"/>
                  </a:ext>
                </a:extLst>
              </a:tr>
              <a:tr h="170849">
                <a:tc>
                  <a:txBody>
                    <a:bodyPr/>
                    <a:lstStyle/>
                    <a:p>
                      <a:pPr algn="l" fontAlgn="b"/>
                      <a:r>
                        <a:rPr lang="en-US" sz="1050" u="none" strike="noStrike" dirty="0">
                          <a:effectLst/>
                        </a:rPr>
                        <a:t>Appliances</a:t>
                      </a:r>
                      <a:endParaRPr lang="en-US" sz="1050" b="0" i="0" u="none" strike="noStrike" dirty="0">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a:effectLst/>
                        </a:rPr>
                        <a:t>Energy use of appliances</a:t>
                      </a:r>
                      <a:endParaRPr lang="en-US" sz="1050" b="0" i="0" u="none" strike="noStrike">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a:effectLst/>
                        </a:rPr>
                        <a:t>Wh</a:t>
                      </a:r>
                      <a:endParaRPr lang="en-US" sz="1050" b="0" i="0" u="none" strike="noStrike">
                        <a:solidFill>
                          <a:srgbClr val="000000"/>
                        </a:solidFill>
                        <a:effectLst/>
                        <a:latin typeface="Calibri" panose="020F0502020204030204" pitchFamily="34" charset="0"/>
                      </a:endParaRPr>
                    </a:p>
                  </a:txBody>
                  <a:tcPr marL="8715" marR="8715" marT="8715" marB="0" anchor="ctr"/>
                </a:tc>
                <a:extLst>
                  <a:ext uri="{0D108BD9-81ED-4DB2-BD59-A6C34878D82A}">
                    <a16:rowId xmlns:a16="http://schemas.microsoft.com/office/drawing/2014/main" val="286912265"/>
                  </a:ext>
                </a:extLst>
              </a:tr>
              <a:tr h="170849">
                <a:tc>
                  <a:txBody>
                    <a:bodyPr/>
                    <a:lstStyle/>
                    <a:p>
                      <a:pPr algn="l" fontAlgn="b"/>
                      <a:r>
                        <a:rPr lang="en-US" sz="1050" u="none" strike="noStrike" dirty="0">
                          <a:effectLst/>
                        </a:rPr>
                        <a:t>Lights</a:t>
                      </a:r>
                      <a:endParaRPr lang="en-US" sz="1050" b="0" i="0" u="none" strike="noStrike" dirty="0">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a:effectLst/>
                        </a:rPr>
                        <a:t>Energy use of light fixtures in the house</a:t>
                      </a:r>
                      <a:endParaRPr lang="en-US" sz="1050" b="0" i="0" u="none" strike="noStrike">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a:effectLst/>
                        </a:rPr>
                        <a:t>Wh</a:t>
                      </a:r>
                      <a:endParaRPr lang="en-US" sz="1050" b="0" i="0" u="none" strike="noStrike">
                        <a:solidFill>
                          <a:srgbClr val="000000"/>
                        </a:solidFill>
                        <a:effectLst/>
                        <a:latin typeface="Calibri" panose="020F0502020204030204" pitchFamily="34" charset="0"/>
                      </a:endParaRPr>
                    </a:p>
                  </a:txBody>
                  <a:tcPr marL="8715" marR="8715" marT="8715" marB="0" anchor="ctr"/>
                </a:tc>
                <a:extLst>
                  <a:ext uri="{0D108BD9-81ED-4DB2-BD59-A6C34878D82A}">
                    <a16:rowId xmlns:a16="http://schemas.microsoft.com/office/drawing/2014/main" val="1756549897"/>
                  </a:ext>
                </a:extLst>
              </a:tr>
              <a:tr h="170849">
                <a:tc>
                  <a:txBody>
                    <a:bodyPr/>
                    <a:lstStyle/>
                    <a:p>
                      <a:pPr algn="l" fontAlgn="b"/>
                      <a:r>
                        <a:rPr lang="en-US" sz="1050" u="none" strike="noStrike" dirty="0">
                          <a:effectLst/>
                        </a:rPr>
                        <a:t>T1</a:t>
                      </a:r>
                      <a:endParaRPr lang="en-US" sz="1050" b="0" i="0" u="none" strike="noStrike" dirty="0">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a:effectLst/>
                        </a:rPr>
                        <a:t>Temperature in kitchen area</a:t>
                      </a:r>
                      <a:endParaRPr lang="en-US" sz="1050" b="0" i="0" u="none" strike="noStrike">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a:effectLst/>
                        </a:rPr>
                        <a:t>Celsius</a:t>
                      </a:r>
                      <a:endParaRPr lang="en-US" sz="1050" b="0" i="0" u="none" strike="noStrike">
                        <a:solidFill>
                          <a:srgbClr val="000000"/>
                        </a:solidFill>
                        <a:effectLst/>
                        <a:latin typeface="Calibri" panose="020F0502020204030204" pitchFamily="34" charset="0"/>
                      </a:endParaRPr>
                    </a:p>
                  </a:txBody>
                  <a:tcPr marL="8715" marR="8715" marT="8715" marB="0" anchor="ctr"/>
                </a:tc>
                <a:extLst>
                  <a:ext uri="{0D108BD9-81ED-4DB2-BD59-A6C34878D82A}">
                    <a16:rowId xmlns:a16="http://schemas.microsoft.com/office/drawing/2014/main" val="1439962478"/>
                  </a:ext>
                </a:extLst>
              </a:tr>
              <a:tr h="170849">
                <a:tc>
                  <a:txBody>
                    <a:bodyPr/>
                    <a:lstStyle/>
                    <a:p>
                      <a:pPr algn="l" fontAlgn="b"/>
                      <a:r>
                        <a:rPr lang="en-US" sz="1050" u="none" strike="noStrike" dirty="0">
                          <a:effectLst/>
                        </a:rPr>
                        <a:t>RH_1</a:t>
                      </a:r>
                      <a:endParaRPr lang="en-US" sz="1050" b="0" i="0" u="none" strike="noStrike" dirty="0">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dirty="0">
                          <a:effectLst/>
                        </a:rPr>
                        <a:t>Humidity in kitchen area</a:t>
                      </a:r>
                      <a:endParaRPr lang="en-US" sz="1050" b="0" i="0" u="none" strike="noStrike" dirty="0">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8715" marR="8715" marT="8715" marB="0" anchor="ctr"/>
                </a:tc>
                <a:extLst>
                  <a:ext uri="{0D108BD9-81ED-4DB2-BD59-A6C34878D82A}">
                    <a16:rowId xmlns:a16="http://schemas.microsoft.com/office/drawing/2014/main" val="743912784"/>
                  </a:ext>
                </a:extLst>
              </a:tr>
              <a:tr h="170849">
                <a:tc>
                  <a:txBody>
                    <a:bodyPr/>
                    <a:lstStyle/>
                    <a:p>
                      <a:pPr algn="l" fontAlgn="b"/>
                      <a:r>
                        <a:rPr lang="en-US" sz="1050" u="none" strike="noStrike" dirty="0">
                          <a:effectLst/>
                        </a:rPr>
                        <a:t>T2</a:t>
                      </a:r>
                      <a:endParaRPr lang="en-US" sz="1050" b="0" i="0" u="none" strike="noStrike" dirty="0">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dirty="0">
                          <a:effectLst/>
                        </a:rPr>
                        <a:t>Temperature in living room area</a:t>
                      </a:r>
                      <a:endParaRPr lang="en-US" sz="1050" b="0" i="0" u="none" strike="noStrike" dirty="0">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a:effectLst/>
                        </a:rPr>
                        <a:t>Celsius</a:t>
                      </a:r>
                      <a:endParaRPr lang="en-US" sz="1050" b="0" i="0" u="none" strike="noStrike">
                        <a:solidFill>
                          <a:srgbClr val="000000"/>
                        </a:solidFill>
                        <a:effectLst/>
                        <a:latin typeface="Calibri" panose="020F0502020204030204" pitchFamily="34" charset="0"/>
                      </a:endParaRPr>
                    </a:p>
                  </a:txBody>
                  <a:tcPr marL="8715" marR="8715" marT="8715" marB="0" anchor="ctr"/>
                </a:tc>
                <a:extLst>
                  <a:ext uri="{0D108BD9-81ED-4DB2-BD59-A6C34878D82A}">
                    <a16:rowId xmlns:a16="http://schemas.microsoft.com/office/drawing/2014/main" val="121070899"/>
                  </a:ext>
                </a:extLst>
              </a:tr>
              <a:tr h="170849">
                <a:tc>
                  <a:txBody>
                    <a:bodyPr/>
                    <a:lstStyle/>
                    <a:p>
                      <a:pPr algn="l" fontAlgn="b"/>
                      <a:r>
                        <a:rPr lang="en-US" sz="1050" u="none" strike="noStrike" dirty="0">
                          <a:effectLst/>
                        </a:rPr>
                        <a:t>RH_2</a:t>
                      </a:r>
                      <a:endParaRPr lang="en-US" sz="1050" b="0" i="0" u="none" strike="noStrike" dirty="0">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dirty="0">
                          <a:effectLst/>
                        </a:rPr>
                        <a:t>Humidity in living room area</a:t>
                      </a:r>
                      <a:endParaRPr lang="en-US" sz="1050" b="0" i="0" u="none" strike="noStrike" dirty="0">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8715" marR="8715" marT="8715" marB="0" anchor="ctr"/>
                </a:tc>
                <a:extLst>
                  <a:ext uri="{0D108BD9-81ED-4DB2-BD59-A6C34878D82A}">
                    <a16:rowId xmlns:a16="http://schemas.microsoft.com/office/drawing/2014/main" val="1405664430"/>
                  </a:ext>
                </a:extLst>
              </a:tr>
              <a:tr h="170849">
                <a:tc>
                  <a:txBody>
                    <a:bodyPr/>
                    <a:lstStyle/>
                    <a:p>
                      <a:pPr algn="l" fontAlgn="b"/>
                      <a:r>
                        <a:rPr lang="en-US" sz="1050" u="none" strike="noStrike" dirty="0">
                          <a:effectLst/>
                        </a:rPr>
                        <a:t>T3</a:t>
                      </a:r>
                      <a:endParaRPr lang="en-US" sz="1050" b="0" i="0" u="none" strike="noStrike" dirty="0">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dirty="0">
                          <a:effectLst/>
                        </a:rPr>
                        <a:t>Temperature in laundry room area</a:t>
                      </a:r>
                      <a:endParaRPr lang="en-US" sz="1050" b="0" i="0" u="none" strike="noStrike" dirty="0">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a:effectLst/>
                        </a:rPr>
                        <a:t>Celsius</a:t>
                      </a:r>
                      <a:endParaRPr lang="en-US" sz="1050" b="0" i="0" u="none" strike="noStrike">
                        <a:solidFill>
                          <a:srgbClr val="000000"/>
                        </a:solidFill>
                        <a:effectLst/>
                        <a:latin typeface="Calibri" panose="020F0502020204030204" pitchFamily="34" charset="0"/>
                      </a:endParaRPr>
                    </a:p>
                  </a:txBody>
                  <a:tcPr marL="8715" marR="8715" marT="8715" marB="0" anchor="ctr"/>
                </a:tc>
                <a:extLst>
                  <a:ext uri="{0D108BD9-81ED-4DB2-BD59-A6C34878D82A}">
                    <a16:rowId xmlns:a16="http://schemas.microsoft.com/office/drawing/2014/main" val="1416874084"/>
                  </a:ext>
                </a:extLst>
              </a:tr>
              <a:tr h="170849">
                <a:tc>
                  <a:txBody>
                    <a:bodyPr/>
                    <a:lstStyle/>
                    <a:p>
                      <a:pPr algn="l" fontAlgn="b"/>
                      <a:r>
                        <a:rPr lang="en-US" sz="1050" u="none" strike="noStrike" dirty="0">
                          <a:effectLst/>
                        </a:rPr>
                        <a:t>RH_3</a:t>
                      </a:r>
                      <a:endParaRPr lang="en-US" sz="1050" b="0" i="0" u="none" strike="noStrike" dirty="0">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a:effectLst/>
                        </a:rPr>
                        <a:t>Humidity in laundry room area</a:t>
                      </a:r>
                      <a:endParaRPr lang="en-US" sz="1050" b="0" i="0" u="none" strike="noStrike">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8715" marR="8715" marT="8715" marB="0" anchor="ctr"/>
                </a:tc>
                <a:extLst>
                  <a:ext uri="{0D108BD9-81ED-4DB2-BD59-A6C34878D82A}">
                    <a16:rowId xmlns:a16="http://schemas.microsoft.com/office/drawing/2014/main" val="105695225"/>
                  </a:ext>
                </a:extLst>
              </a:tr>
              <a:tr h="170849">
                <a:tc>
                  <a:txBody>
                    <a:bodyPr/>
                    <a:lstStyle/>
                    <a:p>
                      <a:pPr algn="l" fontAlgn="b"/>
                      <a:r>
                        <a:rPr lang="en-US" sz="1050" u="none" strike="noStrike" dirty="0">
                          <a:effectLst/>
                        </a:rPr>
                        <a:t>T4</a:t>
                      </a:r>
                      <a:endParaRPr lang="en-US" sz="1050" b="0" i="0" u="none" strike="noStrike" dirty="0">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dirty="0">
                          <a:effectLst/>
                        </a:rPr>
                        <a:t>Temperature in office room</a:t>
                      </a:r>
                      <a:endParaRPr lang="en-US" sz="1050" b="0" i="0" u="none" strike="noStrike" dirty="0">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a:effectLst/>
                        </a:rPr>
                        <a:t>Celsius</a:t>
                      </a:r>
                      <a:endParaRPr lang="en-US" sz="1050" b="0" i="0" u="none" strike="noStrike">
                        <a:solidFill>
                          <a:srgbClr val="000000"/>
                        </a:solidFill>
                        <a:effectLst/>
                        <a:latin typeface="Calibri" panose="020F0502020204030204" pitchFamily="34" charset="0"/>
                      </a:endParaRPr>
                    </a:p>
                  </a:txBody>
                  <a:tcPr marL="8715" marR="8715" marT="8715" marB="0" anchor="ctr"/>
                </a:tc>
                <a:extLst>
                  <a:ext uri="{0D108BD9-81ED-4DB2-BD59-A6C34878D82A}">
                    <a16:rowId xmlns:a16="http://schemas.microsoft.com/office/drawing/2014/main" val="3401781338"/>
                  </a:ext>
                </a:extLst>
              </a:tr>
              <a:tr h="170849">
                <a:tc>
                  <a:txBody>
                    <a:bodyPr/>
                    <a:lstStyle/>
                    <a:p>
                      <a:pPr algn="l" fontAlgn="b"/>
                      <a:r>
                        <a:rPr lang="en-US" sz="1050" u="none" strike="noStrike" dirty="0">
                          <a:effectLst/>
                        </a:rPr>
                        <a:t>RH_4</a:t>
                      </a:r>
                      <a:endParaRPr lang="en-US" sz="1050" b="0" i="0" u="none" strike="noStrike" dirty="0">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dirty="0">
                          <a:effectLst/>
                        </a:rPr>
                        <a:t>Humidity in office room</a:t>
                      </a:r>
                      <a:endParaRPr lang="en-US" sz="1050" b="0" i="0" u="none" strike="noStrike" dirty="0">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8715" marR="8715" marT="8715" marB="0" anchor="ctr"/>
                </a:tc>
                <a:extLst>
                  <a:ext uri="{0D108BD9-81ED-4DB2-BD59-A6C34878D82A}">
                    <a16:rowId xmlns:a16="http://schemas.microsoft.com/office/drawing/2014/main" val="3128935533"/>
                  </a:ext>
                </a:extLst>
              </a:tr>
              <a:tr h="170849">
                <a:tc>
                  <a:txBody>
                    <a:bodyPr/>
                    <a:lstStyle/>
                    <a:p>
                      <a:pPr algn="l" fontAlgn="b"/>
                      <a:r>
                        <a:rPr lang="en-US" sz="1050" u="none" strike="noStrike" dirty="0">
                          <a:effectLst/>
                        </a:rPr>
                        <a:t>T5</a:t>
                      </a:r>
                      <a:endParaRPr lang="en-US" sz="1050" b="0" i="0" u="none" strike="noStrike" dirty="0">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dirty="0">
                          <a:effectLst/>
                        </a:rPr>
                        <a:t>Temperature in bathroom</a:t>
                      </a:r>
                      <a:endParaRPr lang="en-US" sz="1050" b="0" i="0" u="none" strike="noStrike" dirty="0">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a:effectLst/>
                        </a:rPr>
                        <a:t>Celsius</a:t>
                      </a:r>
                      <a:endParaRPr lang="en-US" sz="1050" b="0" i="0" u="none" strike="noStrike">
                        <a:solidFill>
                          <a:srgbClr val="000000"/>
                        </a:solidFill>
                        <a:effectLst/>
                        <a:latin typeface="Calibri" panose="020F0502020204030204" pitchFamily="34" charset="0"/>
                      </a:endParaRPr>
                    </a:p>
                  </a:txBody>
                  <a:tcPr marL="8715" marR="8715" marT="8715" marB="0" anchor="ctr"/>
                </a:tc>
                <a:extLst>
                  <a:ext uri="{0D108BD9-81ED-4DB2-BD59-A6C34878D82A}">
                    <a16:rowId xmlns:a16="http://schemas.microsoft.com/office/drawing/2014/main" val="3719003441"/>
                  </a:ext>
                </a:extLst>
              </a:tr>
              <a:tr h="170849">
                <a:tc>
                  <a:txBody>
                    <a:bodyPr/>
                    <a:lstStyle/>
                    <a:p>
                      <a:pPr algn="l" fontAlgn="b"/>
                      <a:r>
                        <a:rPr lang="en-US" sz="1050" u="none" strike="noStrike" dirty="0">
                          <a:effectLst/>
                        </a:rPr>
                        <a:t>RH_5</a:t>
                      </a:r>
                      <a:endParaRPr lang="en-US" sz="1050" b="0" i="0" u="none" strike="noStrike" dirty="0">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a:effectLst/>
                        </a:rPr>
                        <a:t>Humidity in bathroom</a:t>
                      </a:r>
                      <a:endParaRPr lang="en-US" sz="1050" b="0" i="0" u="none" strike="noStrike">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8715" marR="8715" marT="8715" marB="0" anchor="ctr"/>
                </a:tc>
                <a:extLst>
                  <a:ext uri="{0D108BD9-81ED-4DB2-BD59-A6C34878D82A}">
                    <a16:rowId xmlns:a16="http://schemas.microsoft.com/office/drawing/2014/main" val="168450568"/>
                  </a:ext>
                </a:extLst>
              </a:tr>
              <a:tr h="170849">
                <a:tc>
                  <a:txBody>
                    <a:bodyPr/>
                    <a:lstStyle/>
                    <a:p>
                      <a:pPr algn="l" fontAlgn="b"/>
                      <a:r>
                        <a:rPr lang="en-US" sz="1050" u="none" strike="noStrike" dirty="0">
                          <a:effectLst/>
                        </a:rPr>
                        <a:t>T6</a:t>
                      </a:r>
                      <a:endParaRPr lang="en-US" sz="1050" b="0" i="0" u="none" strike="noStrike" dirty="0">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dirty="0">
                          <a:effectLst/>
                        </a:rPr>
                        <a:t>Temperature outside the building (north side)</a:t>
                      </a:r>
                      <a:endParaRPr lang="en-US" sz="1050" b="0" i="0" u="none" strike="noStrike" dirty="0">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a:effectLst/>
                        </a:rPr>
                        <a:t>Celsius</a:t>
                      </a:r>
                      <a:endParaRPr lang="en-US" sz="1050" b="0" i="0" u="none" strike="noStrike">
                        <a:solidFill>
                          <a:srgbClr val="000000"/>
                        </a:solidFill>
                        <a:effectLst/>
                        <a:latin typeface="Calibri" panose="020F0502020204030204" pitchFamily="34" charset="0"/>
                      </a:endParaRPr>
                    </a:p>
                  </a:txBody>
                  <a:tcPr marL="8715" marR="8715" marT="8715" marB="0" anchor="ctr"/>
                </a:tc>
                <a:extLst>
                  <a:ext uri="{0D108BD9-81ED-4DB2-BD59-A6C34878D82A}">
                    <a16:rowId xmlns:a16="http://schemas.microsoft.com/office/drawing/2014/main" val="685185470"/>
                  </a:ext>
                </a:extLst>
              </a:tr>
              <a:tr h="170849">
                <a:tc>
                  <a:txBody>
                    <a:bodyPr/>
                    <a:lstStyle/>
                    <a:p>
                      <a:pPr algn="l" fontAlgn="b"/>
                      <a:r>
                        <a:rPr lang="en-US" sz="1050" u="none" strike="noStrike" dirty="0">
                          <a:effectLst/>
                        </a:rPr>
                        <a:t>RH_6</a:t>
                      </a:r>
                      <a:endParaRPr lang="en-US" sz="1050" b="0" i="0" u="none" strike="noStrike" dirty="0">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dirty="0">
                          <a:effectLst/>
                        </a:rPr>
                        <a:t>Humidity outside the building (north side)</a:t>
                      </a:r>
                      <a:endParaRPr lang="en-US" sz="1050" b="0" i="0" u="none" strike="noStrike" dirty="0">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8715" marR="8715" marT="8715" marB="0" anchor="ctr"/>
                </a:tc>
                <a:extLst>
                  <a:ext uri="{0D108BD9-81ED-4DB2-BD59-A6C34878D82A}">
                    <a16:rowId xmlns:a16="http://schemas.microsoft.com/office/drawing/2014/main" val="743768710"/>
                  </a:ext>
                </a:extLst>
              </a:tr>
              <a:tr h="170849">
                <a:tc>
                  <a:txBody>
                    <a:bodyPr/>
                    <a:lstStyle/>
                    <a:p>
                      <a:pPr algn="l" fontAlgn="b"/>
                      <a:r>
                        <a:rPr lang="en-US" sz="1050" u="none" strike="noStrike" dirty="0">
                          <a:effectLst/>
                        </a:rPr>
                        <a:t>T7</a:t>
                      </a:r>
                      <a:endParaRPr lang="en-US" sz="1050" b="0" i="0" u="none" strike="noStrike" dirty="0">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dirty="0">
                          <a:effectLst/>
                        </a:rPr>
                        <a:t>Temperature in ironing room </a:t>
                      </a:r>
                      <a:endParaRPr lang="en-US" sz="1050" b="0" i="0" u="none" strike="noStrike" dirty="0">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a:effectLst/>
                        </a:rPr>
                        <a:t>Celsius</a:t>
                      </a:r>
                      <a:endParaRPr lang="en-US" sz="1050" b="0" i="0" u="none" strike="noStrike">
                        <a:solidFill>
                          <a:srgbClr val="000000"/>
                        </a:solidFill>
                        <a:effectLst/>
                        <a:latin typeface="Calibri" panose="020F0502020204030204" pitchFamily="34" charset="0"/>
                      </a:endParaRPr>
                    </a:p>
                  </a:txBody>
                  <a:tcPr marL="8715" marR="8715" marT="8715" marB="0" anchor="ctr"/>
                </a:tc>
                <a:extLst>
                  <a:ext uri="{0D108BD9-81ED-4DB2-BD59-A6C34878D82A}">
                    <a16:rowId xmlns:a16="http://schemas.microsoft.com/office/drawing/2014/main" val="1527082512"/>
                  </a:ext>
                </a:extLst>
              </a:tr>
              <a:tr h="170849">
                <a:tc>
                  <a:txBody>
                    <a:bodyPr/>
                    <a:lstStyle/>
                    <a:p>
                      <a:pPr algn="l" fontAlgn="b"/>
                      <a:r>
                        <a:rPr lang="en-US" sz="1050" u="none" strike="noStrike" dirty="0">
                          <a:effectLst/>
                        </a:rPr>
                        <a:t>RH_7</a:t>
                      </a:r>
                      <a:endParaRPr lang="en-US" sz="1050" b="0" i="0" u="none" strike="noStrike" dirty="0">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dirty="0">
                          <a:effectLst/>
                        </a:rPr>
                        <a:t>Humidity in ironing room</a:t>
                      </a:r>
                      <a:endParaRPr lang="en-US" sz="1050" b="0" i="0" u="none" strike="noStrike" dirty="0">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8715" marR="8715" marT="8715" marB="0" anchor="ctr"/>
                </a:tc>
                <a:extLst>
                  <a:ext uri="{0D108BD9-81ED-4DB2-BD59-A6C34878D82A}">
                    <a16:rowId xmlns:a16="http://schemas.microsoft.com/office/drawing/2014/main" val="2597042451"/>
                  </a:ext>
                </a:extLst>
              </a:tr>
              <a:tr h="170849">
                <a:tc>
                  <a:txBody>
                    <a:bodyPr/>
                    <a:lstStyle/>
                    <a:p>
                      <a:pPr algn="l" fontAlgn="b"/>
                      <a:r>
                        <a:rPr lang="en-US" sz="1050" u="none" strike="noStrike" dirty="0">
                          <a:effectLst/>
                        </a:rPr>
                        <a:t>T8</a:t>
                      </a:r>
                      <a:endParaRPr lang="en-US" sz="1050" b="0" i="0" u="none" strike="noStrike" dirty="0">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dirty="0">
                          <a:effectLst/>
                        </a:rPr>
                        <a:t>Temperature in teenager room 2</a:t>
                      </a:r>
                      <a:endParaRPr lang="en-US" sz="1050" b="0" i="0" u="none" strike="noStrike" dirty="0">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a:effectLst/>
                        </a:rPr>
                        <a:t>Celsius</a:t>
                      </a:r>
                      <a:endParaRPr lang="en-US" sz="1050" b="0" i="0" u="none" strike="noStrike">
                        <a:solidFill>
                          <a:srgbClr val="000000"/>
                        </a:solidFill>
                        <a:effectLst/>
                        <a:latin typeface="Calibri" panose="020F0502020204030204" pitchFamily="34" charset="0"/>
                      </a:endParaRPr>
                    </a:p>
                  </a:txBody>
                  <a:tcPr marL="8715" marR="8715" marT="8715" marB="0" anchor="ctr"/>
                </a:tc>
                <a:extLst>
                  <a:ext uri="{0D108BD9-81ED-4DB2-BD59-A6C34878D82A}">
                    <a16:rowId xmlns:a16="http://schemas.microsoft.com/office/drawing/2014/main" val="3055088288"/>
                  </a:ext>
                </a:extLst>
              </a:tr>
              <a:tr h="170849">
                <a:tc>
                  <a:txBody>
                    <a:bodyPr/>
                    <a:lstStyle/>
                    <a:p>
                      <a:pPr algn="l" fontAlgn="b"/>
                      <a:r>
                        <a:rPr lang="en-US" sz="1050" u="none" strike="noStrike" dirty="0">
                          <a:effectLst/>
                        </a:rPr>
                        <a:t>RH_8</a:t>
                      </a:r>
                      <a:endParaRPr lang="en-US" sz="1050" b="0" i="0" u="none" strike="noStrike" dirty="0">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dirty="0">
                          <a:effectLst/>
                        </a:rPr>
                        <a:t>Humidity in teenager room 2</a:t>
                      </a:r>
                      <a:endParaRPr lang="en-US" sz="1050" b="0" i="0" u="none" strike="noStrike" dirty="0">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dirty="0">
                          <a:effectLst/>
                        </a:rPr>
                        <a:t>%</a:t>
                      </a:r>
                      <a:endParaRPr lang="en-US" sz="1050" b="0" i="0" u="none" strike="noStrike" dirty="0">
                        <a:solidFill>
                          <a:srgbClr val="000000"/>
                        </a:solidFill>
                        <a:effectLst/>
                        <a:latin typeface="Calibri" panose="020F0502020204030204" pitchFamily="34" charset="0"/>
                      </a:endParaRPr>
                    </a:p>
                  </a:txBody>
                  <a:tcPr marL="8715" marR="8715" marT="8715" marB="0" anchor="ctr"/>
                </a:tc>
                <a:extLst>
                  <a:ext uri="{0D108BD9-81ED-4DB2-BD59-A6C34878D82A}">
                    <a16:rowId xmlns:a16="http://schemas.microsoft.com/office/drawing/2014/main" val="2231281038"/>
                  </a:ext>
                </a:extLst>
              </a:tr>
              <a:tr h="170849">
                <a:tc>
                  <a:txBody>
                    <a:bodyPr/>
                    <a:lstStyle/>
                    <a:p>
                      <a:pPr algn="l" fontAlgn="b"/>
                      <a:r>
                        <a:rPr lang="en-US" sz="1050" u="none" strike="noStrike" dirty="0">
                          <a:effectLst/>
                        </a:rPr>
                        <a:t>T9</a:t>
                      </a:r>
                      <a:endParaRPr lang="en-US" sz="1050" b="0" i="0" u="none" strike="noStrike" dirty="0">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a:effectLst/>
                        </a:rPr>
                        <a:t>Temperature in parents room</a:t>
                      </a:r>
                      <a:endParaRPr lang="en-US" sz="1050" b="0" i="0" u="none" strike="noStrike">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dirty="0">
                          <a:effectLst/>
                        </a:rPr>
                        <a:t>Celsius</a:t>
                      </a:r>
                      <a:endParaRPr lang="en-US" sz="1050" b="0" i="0" u="none" strike="noStrike" dirty="0">
                        <a:solidFill>
                          <a:srgbClr val="000000"/>
                        </a:solidFill>
                        <a:effectLst/>
                        <a:latin typeface="Calibri" panose="020F0502020204030204" pitchFamily="34" charset="0"/>
                      </a:endParaRPr>
                    </a:p>
                  </a:txBody>
                  <a:tcPr marL="8715" marR="8715" marT="8715" marB="0" anchor="ctr"/>
                </a:tc>
                <a:extLst>
                  <a:ext uri="{0D108BD9-81ED-4DB2-BD59-A6C34878D82A}">
                    <a16:rowId xmlns:a16="http://schemas.microsoft.com/office/drawing/2014/main" val="806496198"/>
                  </a:ext>
                </a:extLst>
              </a:tr>
              <a:tr h="170849">
                <a:tc>
                  <a:txBody>
                    <a:bodyPr/>
                    <a:lstStyle/>
                    <a:p>
                      <a:pPr algn="l" fontAlgn="b"/>
                      <a:r>
                        <a:rPr lang="en-US" sz="1050" u="none" strike="noStrike" dirty="0">
                          <a:effectLst/>
                        </a:rPr>
                        <a:t>RH_9</a:t>
                      </a:r>
                      <a:endParaRPr lang="en-US" sz="1050" b="0" i="0" u="none" strike="noStrike" dirty="0">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dirty="0">
                          <a:effectLst/>
                        </a:rPr>
                        <a:t>Humidity in parents room</a:t>
                      </a:r>
                      <a:endParaRPr lang="en-US" sz="1050" b="0" i="0" u="none" strike="noStrike" dirty="0">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8715" marR="8715" marT="8715" marB="0" anchor="ctr"/>
                </a:tc>
                <a:extLst>
                  <a:ext uri="{0D108BD9-81ED-4DB2-BD59-A6C34878D82A}">
                    <a16:rowId xmlns:a16="http://schemas.microsoft.com/office/drawing/2014/main" val="662474497"/>
                  </a:ext>
                </a:extLst>
              </a:tr>
              <a:tr h="170849">
                <a:tc>
                  <a:txBody>
                    <a:bodyPr/>
                    <a:lstStyle/>
                    <a:p>
                      <a:pPr algn="l" fontAlgn="b"/>
                      <a:r>
                        <a:rPr lang="en-US" sz="1050" u="none" strike="noStrike" dirty="0">
                          <a:effectLst/>
                        </a:rPr>
                        <a:t>To</a:t>
                      </a:r>
                      <a:endParaRPr lang="en-US" sz="1050" b="0" i="0" u="none" strike="noStrike" dirty="0">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a:effectLst/>
                        </a:rPr>
                        <a:t>Temperature outside (from Chievres weather station)</a:t>
                      </a:r>
                      <a:endParaRPr lang="en-US" sz="1050" b="0" i="0" u="none" strike="noStrike">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dirty="0">
                          <a:effectLst/>
                        </a:rPr>
                        <a:t>Celsius</a:t>
                      </a:r>
                      <a:endParaRPr lang="en-US" sz="1050" b="0" i="0" u="none" strike="noStrike" dirty="0">
                        <a:solidFill>
                          <a:srgbClr val="000000"/>
                        </a:solidFill>
                        <a:effectLst/>
                        <a:latin typeface="Calibri" panose="020F0502020204030204" pitchFamily="34" charset="0"/>
                      </a:endParaRPr>
                    </a:p>
                  </a:txBody>
                  <a:tcPr marL="8715" marR="8715" marT="8715" marB="0" anchor="ctr"/>
                </a:tc>
                <a:extLst>
                  <a:ext uri="{0D108BD9-81ED-4DB2-BD59-A6C34878D82A}">
                    <a16:rowId xmlns:a16="http://schemas.microsoft.com/office/drawing/2014/main" val="2564447045"/>
                  </a:ext>
                </a:extLst>
              </a:tr>
              <a:tr h="170849">
                <a:tc>
                  <a:txBody>
                    <a:bodyPr/>
                    <a:lstStyle/>
                    <a:p>
                      <a:pPr algn="l" fontAlgn="b"/>
                      <a:r>
                        <a:rPr lang="en-US" sz="1050" u="none" strike="noStrike" dirty="0">
                          <a:effectLst/>
                        </a:rPr>
                        <a:t>Pressure</a:t>
                      </a:r>
                      <a:endParaRPr lang="en-US" sz="1050" b="0" i="0" u="none" strike="noStrike" dirty="0">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dirty="0">
                          <a:effectLst/>
                        </a:rPr>
                        <a:t>From </a:t>
                      </a:r>
                      <a:r>
                        <a:rPr lang="en-US" sz="1050" u="none" strike="noStrike" dirty="0" err="1">
                          <a:effectLst/>
                        </a:rPr>
                        <a:t>Chievres</a:t>
                      </a:r>
                      <a:r>
                        <a:rPr lang="en-US" sz="1050" u="none" strike="noStrike" dirty="0">
                          <a:effectLst/>
                        </a:rPr>
                        <a:t> weather station</a:t>
                      </a:r>
                      <a:endParaRPr lang="en-US" sz="1050" b="0" i="0" u="none" strike="noStrike" dirty="0">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dirty="0">
                          <a:effectLst/>
                        </a:rPr>
                        <a:t>mm Hg</a:t>
                      </a:r>
                      <a:endParaRPr lang="en-US" sz="1050" b="0" i="0" u="none" strike="noStrike" dirty="0">
                        <a:solidFill>
                          <a:srgbClr val="000000"/>
                        </a:solidFill>
                        <a:effectLst/>
                        <a:latin typeface="Calibri" panose="020F0502020204030204" pitchFamily="34" charset="0"/>
                      </a:endParaRPr>
                    </a:p>
                  </a:txBody>
                  <a:tcPr marL="8715" marR="8715" marT="8715" marB="0" anchor="ctr"/>
                </a:tc>
                <a:extLst>
                  <a:ext uri="{0D108BD9-81ED-4DB2-BD59-A6C34878D82A}">
                    <a16:rowId xmlns:a16="http://schemas.microsoft.com/office/drawing/2014/main" val="2713377598"/>
                  </a:ext>
                </a:extLst>
              </a:tr>
              <a:tr h="170849">
                <a:tc>
                  <a:txBody>
                    <a:bodyPr/>
                    <a:lstStyle/>
                    <a:p>
                      <a:pPr algn="l" fontAlgn="b"/>
                      <a:r>
                        <a:rPr lang="en-US" sz="1050" u="none" strike="noStrike" dirty="0" err="1">
                          <a:effectLst/>
                        </a:rPr>
                        <a:t>RH_out</a:t>
                      </a:r>
                      <a:endParaRPr lang="en-US" sz="1050" b="0" i="0" u="none" strike="noStrike" dirty="0">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a:effectLst/>
                        </a:rPr>
                        <a:t>Humidity outside (from Chievres weather station)</a:t>
                      </a:r>
                      <a:endParaRPr lang="en-US" sz="1050" b="0" i="0" u="none" strike="noStrike">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dirty="0">
                          <a:effectLst/>
                        </a:rPr>
                        <a:t>%</a:t>
                      </a:r>
                      <a:endParaRPr lang="en-US" sz="1050" b="0" i="0" u="none" strike="noStrike" dirty="0">
                        <a:solidFill>
                          <a:srgbClr val="000000"/>
                        </a:solidFill>
                        <a:effectLst/>
                        <a:latin typeface="Calibri" panose="020F0502020204030204" pitchFamily="34" charset="0"/>
                      </a:endParaRPr>
                    </a:p>
                  </a:txBody>
                  <a:tcPr marL="8715" marR="8715" marT="8715" marB="0" anchor="ctr"/>
                </a:tc>
                <a:extLst>
                  <a:ext uri="{0D108BD9-81ED-4DB2-BD59-A6C34878D82A}">
                    <a16:rowId xmlns:a16="http://schemas.microsoft.com/office/drawing/2014/main" val="4282020160"/>
                  </a:ext>
                </a:extLst>
              </a:tr>
              <a:tr h="170849">
                <a:tc>
                  <a:txBody>
                    <a:bodyPr/>
                    <a:lstStyle/>
                    <a:p>
                      <a:pPr algn="l" fontAlgn="b"/>
                      <a:r>
                        <a:rPr lang="en-US" sz="1050" u="none" strike="noStrike" dirty="0">
                          <a:effectLst/>
                        </a:rPr>
                        <a:t>Wind speed</a:t>
                      </a:r>
                      <a:endParaRPr lang="en-US" sz="1050" b="0" i="0" u="none" strike="noStrike" dirty="0">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dirty="0">
                          <a:effectLst/>
                        </a:rPr>
                        <a:t>From </a:t>
                      </a:r>
                      <a:r>
                        <a:rPr lang="en-US" sz="1050" u="none" strike="noStrike" dirty="0" err="1">
                          <a:effectLst/>
                        </a:rPr>
                        <a:t>Chievres</a:t>
                      </a:r>
                      <a:r>
                        <a:rPr lang="en-US" sz="1050" u="none" strike="noStrike" dirty="0">
                          <a:effectLst/>
                        </a:rPr>
                        <a:t> weather station</a:t>
                      </a:r>
                      <a:endParaRPr lang="en-US" sz="1050" b="0" i="0" u="none" strike="noStrike" dirty="0">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dirty="0">
                          <a:effectLst/>
                        </a:rPr>
                        <a:t>m/s</a:t>
                      </a:r>
                      <a:endParaRPr lang="en-US" sz="1050" b="0" i="0" u="none" strike="noStrike" dirty="0">
                        <a:solidFill>
                          <a:srgbClr val="000000"/>
                        </a:solidFill>
                        <a:effectLst/>
                        <a:latin typeface="Calibri" panose="020F0502020204030204" pitchFamily="34" charset="0"/>
                      </a:endParaRPr>
                    </a:p>
                  </a:txBody>
                  <a:tcPr marL="8715" marR="8715" marT="8715" marB="0" anchor="ctr"/>
                </a:tc>
                <a:extLst>
                  <a:ext uri="{0D108BD9-81ED-4DB2-BD59-A6C34878D82A}">
                    <a16:rowId xmlns:a16="http://schemas.microsoft.com/office/drawing/2014/main" val="1367121677"/>
                  </a:ext>
                </a:extLst>
              </a:tr>
              <a:tr h="170849">
                <a:tc>
                  <a:txBody>
                    <a:bodyPr/>
                    <a:lstStyle/>
                    <a:p>
                      <a:pPr algn="l" fontAlgn="b"/>
                      <a:r>
                        <a:rPr lang="en-US" sz="1050" u="none" strike="noStrike" dirty="0">
                          <a:effectLst/>
                        </a:rPr>
                        <a:t>Visibility</a:t>
                      </a:r>
                      <a:endParaRPr lang="en-US" sz="1050" b="0" i="0" u="none" strike="noStrike" dirty="0">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dirty="0">
                          <a:effectLst/>
                        </a:rPr>
                        <a:t>From </a:t>
                      </a:r>
                      <a:r>
                        <a:rPr lang="en-US" sz="1050" u="none" strike="noStrike" dirty="0" err="1">
                          <a:effectLst/>
                        </a:rPr>
                        <a:t>Chievres</a:t>
                      </a:r>
                      <a:r>
                        <a:rPr lang="en-US" sz="1050" u="none" strike="noStrike" dirty="0">
                          <a:effectLst/>
                        </a:rPr>
                        <a:t> weather station</a:t>
                      </a:r>
                      <a:endParaRPr lang="en-US" sz="1050" b="0" i="0" u="none" strike="noStrike" dirty="0">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dirty="0">
                          <a:effectLst/>
                        </a:rPr>
                        <a:t>Km</a:t>
                      </a:r>
                      <a:endParaRPr lang="en-US" sz="1050" b="0" i="0" u="none" strike="noStrike" dirty="0">
                        <a:solidFill>
                          <a:srgbClr val="000000"/>
                        </a:solidFill>
                        <a:effectLst/>
                        <a:latin typeface="Calibri" panose="020F0502020204030204" pitchFamily="34" charset="0"/>
                      </a:endParaRPr>
                    </a:p>
                  </a:txBody>
                  <a:tcPr marL="8715" marR="8715" marT="8715" marB="0" anchor="ctr"/>
                </a:tc>
                <a:extLst>
                  <a:ext uri="{0D108BD9-81ED-4DB2-BD59-A6C34878D82A}">
                    <a16:rowId xmlns:a16="http://schemas.microsoft.com/office/drawing/2014/main" val="430471232"/>
                  </a:ext>
                </a:extLst>
              </a:tr>
              <a:tr h="170849">
                <a:tc>
                  <a:txBody>
                    <a:bodyPr/>
                    <a:lstStyle/>
                    <a:p>
                      <a:pPr algn="l" fontAlgn="b"/>
                      <a:r>
                        <a:rPr lang="en-US" sz="1050" u="none" strike="noStrike" dirty="0" err="1">
                          <a:effectLst/>
                        </a:rPr>
                        <a:t>Tdewpoint</a:t>
                      </a:r>
                      <a:endParaRPr lang="en-US" sz="1050" b="0" i="0" u="none" strike="noStrike" dirty="0">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a:effectLst/>
                        </a:rPr>
                        <a:t>From Chievres weather station</a:t>
                      </a:r>
                      <a:endParaRPr lang="en-US" sz="1050" b="0" i="0" u="none" strike="noStrike">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dirty="0">
                          <a:effectLst/>
                        </a:rPr>
                        <a:t> Â°C</a:t>
                      </a:r>
                      <a:endParaRPr lang="en-US" sz="1050" b="0" i="0" u="none" strike="noStrike" dirty="0">
                        <a:solidFill>
                          <a:srgbClr val="000000"/>
                        </a:solidFill>
                        <a:effectLst/>
                        <a:latin typeface="Calibri" panose="020F0502020204030204" pitchFamily="34" charset="0"/>
                      </a:endParaRPr>
                    </a:p>
                  </a:txBody>
                  <a:tcPr marL="8715" marR="8715" marT="8715" marB="0" anchor="ctr"/>
                </a:tc>
                <a:extLst>
                  <a:ext uri="{0D108BD9-81ED-4DB2-BD59-A6C34878D82A}">
                    <a16:rowId xmlns:a16="http://schemas.microsoft.com/office/drawing/2014/main" val="3380569515"/>
                  </a:ext>
                </a:extLst>
              </a:tr>
              <a:tr h="170849">
                <a:tc>
                  <a:txBody>
                    <a:bodyPr/>
                    <a:lstStyle/>
                    <a:p>
                      <a:pPr algn="l" fontAlgn="b"/>
                      <a:r>
                        <a:rPr lang="en-US" sz="1050" u="none" strike="noStrike" dirty="0">
                          <a:effectLst/>
                        </a:rPr>
                        <a:t>rv1</a:t>
                      </a:r>
                      <a:endParaRPr lang="en-US" sz="1050" b="0" i="0" u="none" strike="noStrike" dirty="0">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a:effectLst/>
                        </a:rPr>
                        <a:t>Random variable 1</a:t>
                      </a:r>
                      <a:endParaRPr lang="en-US" sz="1050" b="0" i="0" u="none" strike="noStrike">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dirty="0">
                          <a:effectLst/>
                        </a:rPr>
                        <a:t>nondimensional</a:t>
                      </a:r>
                      <a:endParaRPr lang="en-US" sz="1050" b="0" i="0" u="none" strike="noStrike" dirty="0">
                        <a:solidFill>
                          <a:srgbClr val="000000"/>
                        </a:solidFill>
                        <a:effectLst/>
                        <a:latin typeface="Calibri" panose="020F0502020204030204" pitchFamily="34" charset="0"/>
                      </a:endParaRPr>
                    </a:p>
                  </a:txBody>
                  <a:tcPr marL="8715" marR="8715" marT="8715" marB="0" anchor="ctr"/>
                </a:tc>
                <a:extLst>
                  <a:ext uri="{0D108BD9-81ED-4DB2-BD59-A6C34878D82A}">
                    <a16:rowId xmlns:a16="http://schemas.microsoft.com/office/drawing/2014/main" val="1262213251"/>
                  </a:ext>
                </a:extLst>
              </a:tr>
              <a:tr h="170849">
                <a:tc>
                  <a:txBody>
                    <a:bodyPr/>
                    <a:lstStyle/>
                    <a:p>
                      <a:pPr algn="l" fontAlgn="b"/>
                      <a:r>
                        <a:rPr lang="en-US" sz="1050" u="none" strike="noStrike" dirty="0">
                          <a:effectLst/>
                        </a:rPr>
                        <a:t>rv2</a:t>
                      </a:r>
                      <a:endParaRPr lang="en-US" sz="1050" b="0" i="0" u="none" strike="noStrike" dirty="0">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dirty="0">
                          <a:effectLst/>
                        </a:rPr>
                        <a:t>Random variable 2</a:t>
                      </a:r>
                      <a:endParaRPr lang="en-US" sz="1050" b="0" i="0" u="none" strike="noStrike" dirty="0">
                        <a:solidFill>
                          <a:srgbClr val="000000"/>
                        </a:solidFill>
                        <a:effectLst/>
                        <a:latin typeface="Calibri" panose="020F0502020204030204" pitchFamily="34" charset="0"/>
                      </a:endParaRPr>
                    </a:p>
                  </a:txBody>
                  <a:tcPr marL="8715" marR="8715" marT="8715" marB="0" anchor="ctr"/>
                </a:tc>
                <a:tc>
                  <a:txBody>
                    <a:bodyPr/>
                    <a:lstStyle/>
                    <a:p>
                      <a:pPr algn="l" fontAlgn="b"/>
                      <a:r>
                        <a:rPr lang="en-US" sz="1050" u="none" strike="noStrike" dirty="0">
                          <a:effectLst/>
                        </a:rPr>
                        <a:t>nondimensional</a:t>
                      </a:r>
                      <a:endParaRPr lang="en-US" sz="1050" b="0" i="0" u="none" strike="noStrike" dirty="0">
                        <a:solidFill>
                          <a:srgbClr val="000000"/>
                        </a:solidFill>
                        <a:effectLst/>
                        <a:latin typeface="Calibri" panose="020F0502020204030204" pitchFamily="34" charset="0"/>
                      </a:endParaRPr>
                    </a:p>
                  </a:txBody>
                  <a:tcPr marL="8715" marR="8715" marT="8715" marB="0" anchor="ctr"/>
                </a:tc>
                <a:extLst>
                  <a:ext uri="{0D108BD9-81ED-4DB2-BD59-A6C34878D82A}">
                    <a16:rowId xmlns:a16="http://schemas.microsoft.com/office/drawing/2014/main" val="4062069176"/>
                  </a:ext>
                </a:extLst>
              </a:tr>
            </a:tbl>
          </a:graphicData>
        </a:graphic>
      </p:graphicFrame>
    </p:spTree>
    <p:extLst>
      <p:ext uri="{BB962C8B-B14F-4D97-AF65-F5344CB8AC3E}">
        <p14:creationId xmlns:p14="http://schemas.microsoft.com/office/powerpoint/2010/main" val="2340284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55796EE-5046-41EA-820C-D40096A731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22" name="Rectangle 21">
            <a:extLst>
              <a:ext uri="{FF2B5EF4-FFF2-40B4-BE49-F238E27FC236}">
                <a16:creationId xmlns:a16="http://schemas.microsoft.com/office/drawing/2014/main" id="{9502BFEE-C3E2-417C-9D63-9D2671E5C3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611" y="350556"/>
            <a:ext cx="11542779" cy="6156888"/>
          </a:xfrm>
          <a:prstGeom prst="rect">
            <a:avLst/>
          </a:prstGeom>
          <a:solidFill>
            <a:srgbClr val="FFFFFF"/>
          </a:solidFill>
          <a:ln w="25400" cap="flat">
            <a:solidFill>
              <a:schemeClr val="accent1"/>
            </a:solidFill>
            <a:miter lim="800000"/>
          </a:ln>
        </p:spPr>
        <p:style>
          <a:lnRef idx="1">
            <a:schemeClr val="accent1"/>
          </a:lnRef>
          <a:fillRef idx="3">
            <a:schemeClr val="accent1"/>
          </a:fillRef>
          <a:effectRef idx="2">
            <a:schemeClr val="accent1"/>
          </a:effectRef>
          <a:fontRef idx="minor">
            <a:schemeClr val="lt1"/>
          </a:fontRef>
        </p:style>
      </p:sp>
      <p:sp>
        <p:nvSpPr>
          <p:cNvPr id="4" name="Title 1">
            <a:extLst>
              <a:ext uri="{FF2B5EF4-FFF2-40B4-BE49-F238E27FC236}">
                <a16:creationId xmlns:a16="http://schemas.microsoft.com/office/drawing/2014/main" id="{8F4E968C-B2D1-4803-84F3-4E42995EF0DB}"/>
              </a:ext>
            </a:extLst>
          </p:cNvPr>
          <p:cNvSpPr txBox="1">
            <a:spLocks/>
          </p:cNvSpPr>
          <p:nvPr/>
        </p:nvSpPr>
        <p:spPr>
          <a:xfrm>
            <a:off x="1295400" y="847142"/>
            <a:ext cx="9601200" cy="646331"/>
          </a:xfrm>
          <a:prstGeom prst="rect">
            <a:avLst/>
          </a:prstGeom>
          <a:effectLst/>
        </p:spPr>
        <p:txBody>
          <a:bodyPr vert="horz" lIns="91440" tIns="45720" rIns="91440" bIns="45720" rtlCol="0" anchor="ctr">
            <a:sp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a:ln w="3175" cmpd="sng">
                  <a:noFill/>
                </a:ln>
                <a:solidFill>
                  <a:prstClr val="black">
                    <a:lumMod val="85000"/>
                    <a:lumOff val="15000"/>
                  </a:prstClr>
                </a:solidFill>
                <a:effectLst/>
                <a:uLnTx/>
                <a:uFillTx/>
                <a:latin typeface="Garamond" panose="02020404030301010803"/>
                <a:ea typeface="+mj-ea"/>
                <a:cs typeface="+mj-cs"/>
              </a:rPr>
              <a:t>Decision Tree Classifier</a:t>
            </a:r>
          </a:p>
        </p:txBody>
      </p:sp>
      <p:sp>
        <p:nvSpPr>
          <p:cNvPr id="5" name="Content Placeholder 6">
            <a:extLst>
              <a:ext uri="{FF2B5EF4-FFF2-40B4-BE49-F238E27FC236}">
                <a16:creationId xmlns:a16="http://schemas.microsoft.com/office/drawing/2014/main" id="{BFC52E9E-9E06-45E7-B1C4-CE817633D2C4}"/>
              </a:ext>
            </a:extLst>
          </p:cNvPr>
          <p:cNvSpPr txBox="1">
            <a:spLocks/>
          </p:cNvSpPr>
          <p:nvPr/>
        </p:nvSpPr>
        <p:spPr>
          <a:xfrm>
            <a:off x="532263" y="1555227"/>
            <a:ext cx="4718050" cy="369332"/>
          </a:xfrm>
          <a:prstGeom prst="rect">
            <a:avLst/>
          </a:prstGeom>
        </p:spPr>
        <p:txBody>
          <a:bodyPr vert="horz" lIns="91440" tIns="45720" rIns="91440" bIns="45720" rtlCol="0" anchor="t">
            <a:sp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285750" marR="0" lvl="0"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r>
              <a:rPr kumimoji="0" lang="en-US" sz="1800" b="1"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mn-cs"/>
              </a:rPr>
              <a:t>Classification Report and Confusion Matrix</a:t>
            </a:r>
            <a:endParaRPr kumimoji="0" lang="en-US" sz="2400" b="1"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mn-cs"/>
            </a:endParaRPr>
          </a:p>
        </p:txBody>
      </p:sp>
      <p:sp>
        <p:nvSpPr>
          <p:cNvPr id="6" name="Content Placeholder 7">
            <a:extLst>
              <a:ext uri="{FF2B5EF4-FFF2-40B4-BE49-F238E27FC236}">
                <a16:creationId xmlns:a16="http://schemas.microsoft.com/office/drawing/2014/main" id="{6B5B5E3C-70AA-4B98-994F-E713D87E0A3C}"/>
              </a:ext>
            </a:extLst>
          </p:cNvPr>
          <p:cNvSpPr txBox="1">
            <a:spLocks/>
          </p:cNvSpPr>
          <p:nvPr/>
        </p:nvSpPr>
        <p:spPr>
          <a:xfrm>
            <a:off x="5949767" y="1546747"/>
            <a:ext cx="5214102" cy="369332"/>
          </a:xfrm>
          <a:prstGeom prst="rect">
            <a:avLst/>
          </a:prstGeom>
        </p:spPr>
        <p:txBody>
          <a:bodyPr vert="horz" wrap="square" lIns="91440" tIns="45720" rIns="91440" bIns="45720" rtlCol="0" anchor="t">
            <a:sp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285750" marR="0" lvl="0"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r>
              <a:rPr kumimoji="0" lang="en-US" sz="1800" b="1"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mn-cs"/>
              </a:rPr>
              <a:t>Learning curves to evaluate model performance</a:t>
            </a:r>
            <a:endParaRPr kumimoji="0" lang="en-US" sz="2400" b="1"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mn-cs"/>
            </a:endParaRPr>
          </a:p>
        </p:txBody>
      </p:sp>
      <p:graphicFrame>
        <p:nvGraphicFramePr>
          <p:cNvPr id="7" name="Table 6">
            <a:extLst>
              <a:ext uri="{FF2B5EF4-FFF2-40B4-BE49-F238E27FC236}">
                <a16:creationId xmlns:a16="http://schemas.microsoft.com/office/drawing/2014/main" id="{CD5659B4-2965-4E96-AE0C-D14DA1706A29}"/>
              </a:ext>
            </a:extLst>
          </p:cNvPr>
          <p:cNvGraphicFramePr>
            <a:graphicFrameLocks noGrp="1"/>
          </p:cNvGraphicFramePr>
          <p:nvPr>
            <p:extLst>
              <p:ext uri="{D42A27DB-BD31-4B8C-83A1-F6EECF244321}">
                <p14:modId xmlns:p14="http://schemas.microsoft.com/office/powerpoint/2010/main" val="3076037977"/>
              </p:ext>
            </p:extLst>
          </p:nvPr>
        </p:nvGraphicFramePr>
        <p:xfrm>
          <a:off x="4045373" y="4532578"/>
          <a:ext cx="4209121" cy="1478280"/>
        </p:xfrm>
        <a:graphic>
          <a:graphicData uri="http://schemas.openxmlformats.org/drawingml/2006/table">
            <a:tbl>
              <a:tblPr firstRow="1" bandRow="1">
                <a:effectLst>
                  <a:outerShdw blurRad="50800" dist="38100" dir="2700000" algn="tl" rotWithShape="0">
                    <a:prstClr val="black">
                      <a:alpha val="40000"/>
                    </a:prstClr>
                  </a:outerShdw>
                </a:effectLst>
                <a:tableStyleId>{073A0DAA-6AF3-43AB-8588-CEC1D06C72B9}</a:tableStyleId>
              </a:tblPr>
              <a:tblGrid>
                <a:gridCol w="2777985">
                  <a:extLst>
                    <a:ext uri="{9D8B030D-6E8A-4147-A177-3AD203B41FA5}">
                      <a16:colId xmlns:a16="http://schemas.microsoft.com/office/drawing/2014/main" val="3049197367"/>
                    </a:ext>
                  </a:extLst>
                </a:gridCol>
                <a:gridCol w="1431136">
                  <a:extLst>
                    <a:ext uri="{9D8B030D-6E8A-4147-A177-3AD203B41FA5}">
                      <a16:colId xmlns:a16="http://schemas.microsoft.com/office/drawing/2014/main" val="643071042"/>
                    </a:ext>
                  </a:extLst>
                </a:gridCol>
              </a:tblGrid>
              <a:tr h="312584">
                <a:tc gridSpan="2">
                  <a:txBody>
                    <a:bodyPr/>
                    <a:lstStyle/>
                    <a:p>
                      <a:pPr algn="ctr"/>
                      <a:r>
                        <a:rPr lang="en-US" dirty="0"/>
                        <a:t>Results</a:t>
                      </a:r>
                    </a:p>
                  </a:txBody>
                  <a:tcPr anchor="ctr"/>
                </a:tc>
                <a:tc hMerge="1">
                  <a:txBody>
                    <a:bodyPr/>
                    <a:lstStyle/>
                    <a:p>
                      <a:endParaRPr lang="en-US" dirty="0"/>
                    </a:p>
                  </a:txBody>
                  <a:tcPr/>
                </a:tc>
                <a:extLst>
                  <a:ext uri="{0D108BD9-81ED-4DB2-BD59-A6C34878D82A}">
                    <a16:rowId xmlns:a16="http://schemas.microsoft.com/office/drawing/2014/main" val="42814138"/>
                  </a:ext>
                </a:extLst>
              </a:tr>
              <a:tr h="370840">
                <a:tc>
                  <a:txBody>
                    <a:bodyPr/>
                    <a:lstStyle/>
                    <a:p>
                      <a:r>
                        <a:rPr lang="en-US" dirty="0"/>
                        <a:t>Model Accuracy</a:t>
                      </a:r>
                    </a:p>
                  </a:txBody>
                  <a:tcPr/>
                </a:tc>
                <a:tc>
                  <a:txBody>
                    <a:bodyPr/>
                    <a:lstStyle/>
                    <a:p>
                      <a:r>
                        <a:rPr lang="en-US" dirty="0"/>
                        <a:t>81.6%</a:t>
                      </a:r>
                    </a:p>
                  </a:txBody>
                  <a:tcPr/>
                </a:tc>
                <a:extLst>
                  <a:ext uri="{0D108BD9-81ED-4DB2-BD59-A6C34878D82A}">
                    <a16:rowId xmlns:a16="http://schemas.microsoft.com/office/drawing/2014/main" val="500719759"/>
                  </a:ext>
                </a:extLst>
              </a:tr>
              <a:tr h="370840">
                <a:tc>
                  <a:txBody>
                    <a:bodyPr/>
                    <a:lstStyle/>
                    <a:p>
                      <a:r>
                        <a:rPr lang="en-US" dirty="0"/>
                        <a:t>Cross validation (CV) score </a:t>
                      </a:r>
                    </a:p>
                  </a:txBody>
                  <a:tcPr/>
                </a:tc>
                <a:tc>
                  <a:txBody>
                    <a:bodyPr/>
                    <a:lstStyle/>
                    <a:p>
                      <a:r>
                        <a:rPr lang="en-US" dirty="0"/>
                        <a:t>80.8%</a:t>
                      </a:r>
                    </a:p>
                  </a:txBody>
                  <a:tcPr/>
                </a:tc>
                <a:extLst>
                  <a:ext uri="{0D108BD9-81ED-4DB2-BD59-A6C34878D82A}">
                    <a16:rowId xmlns:a16="http://schemas.microsoft.com/office/drawing/2014/main" val="773869253"/>
                  </a:ext>
                </a:extLst>
              </a:tr>
              <a:tr h="370840">
                <a:tc>
                  <a:txBody>
                    <a:bodyPr/>
                    <a:lstStyle/>
                    <a:p>
                      <a:r>
                        <a:rPr lang="en-US" dirty="0"/>
                        <a:t>AUC</a:t>
                      </a:r>
                    </a:p>
                  </a:txBody>
                  <a:tcPr/>
                </a:tc>
                <a:tc>
                  <a:txBody>
                    <a:bodyPr/>
                    <a:lstStyle/>
                    <a:p>
                      <a:r>
                        <a:rPr lang="en-US" dirty="0"/>
                        <a:t>0.73</a:t>
                      </a:r>
                    </a:p>
                  </a:txBody>
                  <a:tcPr/>
                </a:tc>
                <a:extLst>
                  <a:ext uri="{0D108BD9-81ED-4DB2-BD59-A6C34878D82A}">
                    <a16:rowId xmlns:a16="http://schemas.microsoft.com/office/drawing/2014/main" val="1943644725"/>
                  </a:ext>
                </a:extLst>
              </a:tr>
            </a:tbl>
          </a:graphicData>
        </a:graphic>
      </p:graphicFrame>
      <p:pic>
        <p:nvPicPr>
          <p:cNvPr id="11" name="Picture 10">
            <a:extLst>
              <a:ext uri="{FF2B5EF4-FFF2-40B4-BE49-F238E27FC236}">
                <a16:creationId xmlns:a16="http://schemas.microsoft.com/office/drawing/2014/main" id="{CB38CB3C-C78D-4108-A543-2BD8B4EAC5FE}"/>
              </a:ext>
            </a:extLst>
          </p:cNvPr>
          <p:cNvPicPr/>
          <p:nvPr/>
        </p:nvPicPr>
        <p:blipFill>
          <a:blip r:embed="rId3">
            <a:extLst>
              <a:ext uri="{28A0092B-C50C-407E-A947-70E740481C1C}">
                <a14:useLocalDpi xmlns:a14="http://schemas.microsoft.com/office/drawing/2010/main" val="0"/>
              </a:ext>
            </a:extLst>
          </a:blip>
          <a:stretch>
            <a:fillRect/>
          </a:stretch>
        </p:blipFill>
        <p:spPr>
          <a:xfrm>
            <a:off x="778917" y="2016432"/>
            <a:ext cx="3709861" cy="2085060"/>
          </a:xfrm>
          <a:prstGeom prst="rect">
            <a:avLst/>
          </a:prstGeom>
        </p:spPr>
      </p:pic>
      <p:pic>
        <p:nvPicPr>
          <p:cNvPr id="12" name="Picture 11">
            <a:extLst>
              <a:ext uri="{FF2B5EF4-FFF2-40B4-BE49-F238E27FC236}">
                <a16:creationId xmlns:a16="http://schemas.microsoft.com/office/drawing/2014/main" id="{95DA807C-D041-45F4-A4DA-2E4C02199263}"/>
              </a:ext>
            </a:extLst>
          </p:cNvPr>
          <p:cNvPicPr/>
          <p:nvPr/>
        </p:nvPicPr>
        <p:blipFill>
          <a:blip r:embed="rId4">
            <a:extLst>
              <a:ext uri="{28A0092B-C50C-407E-A947-70E740481C1C}">
                <a14:useLocalDpi xmlns:a14="http://schemas.microsoft.com/office/drawing/2010/main" val="0"/>
              </a:ext>
            </a:extLst>
          </a:blip>
          <a:stretch>
            <a:fillRect/>
          </a:stretch>
        </p:blipFill>
        <p:spPr>
          <a:xfrm>
            <a:off x="4761309" y="2016431"/>
            <a:ext cx="3438144" cy="2194560"/>
          </a:xfrm>
          <a:prstGeom prst="rect">
            <a:avLst/>
          </a:prstGeom>
        </p:spPr>
      </p:pic>
      <p:pic>
        <p:nvPicPr>
          <p:cNvPr id="13" name="Picture 12">
            <a:extLst>
              <a:ext uri="{FF2B5EF4-FFF2-40B4-BE49-F238E27FC236}">
                <a16:creationId xmlns:a16="http://schemas.microsoft.com/office/drawing/2014/main" id="{C179C57A-B96A-4B4B-B439-CDAE974717E7}"/>
              </a:ext>
            </a:extLst>
          </p:cNvPr>
          <p:cNvPicPr/>
          <p:nvPr/>
        </p:nvPicPr>
        <p:blipFill>
          <a:blip r:embed="rId5">
            <a:extLst>
              <a:ext uri="{28A0092B-C50C-407E-A947-70E740481C1C}">
                <a14:useLocalDpi xmlns:a14="http://schemas.microsoft.com/office/drawing/2010/main" val="0"/>
              </a:ext>
            </a:extLst>
          </a:blip>
          <a:stretch>
            <a:fillRect/>
          </a:stretch>
        </p:blipFill>
        <p:spPr>
          <a:xfrm>
            <a:off x="8176367" y="2014379"/>
            <a:ext cx="3438144" cy="2194560"/>
          </a:xfrm>
          <a:prstGeom prst="rect">
            <a:avLst/>
          </a:prstGeom>
        </p:spPr>
      </p:pic>
    </p:spTree>
    <p:extLst>
      <p:ext uri="{BB962C8B-B14F-4D97-AF65-F5344CB8AC3E}">
        <p14:creationId xmlns:p14="http://schemas.microsoft.com/office/powerpoint/2010/main" val="1518725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55796EE-5046-41EA-820C-D40096A731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22" name="Rectangle 21">
            <a:extLst>
              <a:ext uri="{FF2B5EF4-FFF2-40B4-BE49-F238E27FC236}">
                <a16:creationId xmlns:a16="http://schemas.microsoft.com/office/drawing/2014/main" id="{9502BFEE-C3E2-417C-9D63-9D2671E5C3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611" y="350556"/>
            <a:ext cx="11542779" cy="6156888"/>
          </a:xfrm>
          <a:prstGeom prst="rect">
            <a:avLst/>
          </a:prstGeom>
          <a:solidFill>
            <a:srgbClr val="FFFFFF"/>
          </a:solidFill>
          <a:ln w="25400" cap="flat">
            <a:solidFill>
              <a:schemeClr val="accent1"/>
            </a:solidFill>
            <a:miter lim="800000"/>
          </a:ln>
        </p:spPr>
        <p:style>
          <a:lnRef idx="1">
            <a:schemeClr val="accent1"/>
          </a:lnRef>
          <a:fillRef idx="3">
            <a:schemeClr val="accent1"/>
          </a:fillRef>
          <a:effectRef idx="2">
            <a:schemeClr val="accent1"/>
          </a:effectRef>
          <a:fontRef idx="minor">
            <a:schemeClr val="lt1"/>
          </a:fontRef>
        </p:style>
      </p:sp>
      <p:sp>
        <p:nvSpPr>
          <p:cNvPr id="4" name="Title 1">
            <a:extLst>
              <a:ext uri="{FF2B5EF4-FFF2-40B4-BE49-F238E27FC236}">
                <a16:creationId xmlns:a16="http://schemas.microsoft.com/office/drawing/2014/main" id="{8F4E968C-B2D1-4803-84F3-4E42995EF0DB}"/>
              </a:ext>
            </a:extLst>
          </p:cNvPr>
          <p:cNvSpPr txBox="1">
            <a:spLocks/>
          </p:cNvSpPr>
          <p:nvPr/>
        </p:nvSpPr>
        <p:spPr>
          <a:xfrm>
            <a:off x="1295400" y="847142"/>
            <a:ext cx="9601200" cy="646331"/>
          </a:xfrm>
          <a:prstGeom prst="rect">
            <a:avLst/>
          </a:prstGeom>
          <a:effectLst/>
        </p:spPr>
        <p:txBody>
          <a:bodyPr vert="horz" lIns="91440" tIns="45720" rIns="91440" bIns="45720" rtlCol="0" anchor="ctr">
            <a:sp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a:ln w="3175" cmpd="sng">
                  <a:noFill/>
                </a:ln>
                <a:solidFill>
                  <a:prstClr val="black">
                    <a:lumMod val="85000"/>
                    <a:lumOff val="15000"/>
                  </a:prstClr>
                </a:solidFill>
                <a:effectLst/>
                <a:uLnTx/>
                <a:uFillTx/>
                <a:latin typeface="Garamond" panose="02020404030301010803"/>
                <a:ea typeface="+mj-ea"/>
                <a:cs typeface="+mj-cs"/>
              </a:rPr>
              <a:t>AdaBoost Classifier</a:t>
            </a:r>
          </a:p>
        </p:txBody>
      </p:sp>
      <p:sp>
        <p:nvSpPr>
          <p:cNvPr id="5" name="Content Placeholder 6">
            <a:extLst>
              <a:ext uri="{FF2B5EF4-FFF2-40B4-BE49-F238E27FC236}">
                <a16:creationId xmlns:a16="http://schemas.microsoft.com/office/drawing/2014/main" id="{BFC52E9E-9E06-45E7-B1C4-CE817633D2C4}"/>
              </a:ext>
            </a:extLst>
          </p:cNvPr>
          <p:cNvSpPr txBox="1">
            <a:spLocks/>
          </p:cNvSpPr>
          <p:nvPr/>
        </p:nvSpPr>
        <p:spPr>
          <a:xfrm>
            <a:off x="532263" y="1555227"/>
            <a:ext cx="4718050" cy="369332"/>
          </a:xfrm>
          <a:prstGeom prst="rect">
            <a:avLst/>
          </a:prstGeom>
        </p:spPr>
        <p:txBody>
          <a:bodyPr vert="horz" lIns="91440" tIns="45720" rIns="91440" bIns="45720" rtlCol="0" anchor="t">
            <a:sp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285750" marR="0" lvl="0"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r>
              <a:rPr kumimoji="0" lang="en-US" sz="1800" b="1"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mn-cs"/>
              </a:rPr>
              <a:t>Classification Report and Confusion Matrix</a:t>
            </a:r>
            <a:endParaRPr kumimoji="0" lang="en-US" sz="2400" b="1"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mn-cs"/>
            </a:endParaRPr>
          </a:p>
        </p:txBody>
      </p:sp>
      <p:sp>
        <p:nvSpPr>
          <p:cNvPr id="6" name="Content Placeholder 7">
            <a:extLst>
              <a:ext uri="{FF2B5EF4-FFF2-40B4-BE49-F238E27FC236}">
                <a16:creationId xmlns:a16="http://schemas.microsoft.com/office/drawing/2014/main" id="{6B5B5E3C-70AA-4B98-994F-E713D87E0A3C}"/>
              </a:ext>
            </a:extLst>
          </p:cNvPr>
          <p:cNvSpPr txBox="1">
            <a:spLocks/>
          </p:cNvSpPr>
          <p:nvPr/>
        </p:nvSpPr>
        <p:spPr>
          <a:xfrm>
            <a:off x="5949767" y="1546747"/>
            <a:ext cx="5214102" cy="369332"/>
          </a:xfrm>
          <a:prstGeom prst="rect">
            <a:avLst/>
          </a:prstGeom>
        </p:spPr>
        <p:txBody>
          <a:bodyPr vert="horz" wrap="square" lIns="91440" tIns="45720" rIns="91440" bIns="45720" rtlCol="0" anchor="t">
            <a:sp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285750" marR="0" lvl="0"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r>
              <a:rPr kumimoji="0" lang="en-US" sz="1800" b="1"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mn-cs"/>
              </a:rPr>
              <a:t>Learning curves to evaluate model performance</a:t>
            </a:r>
            <a:endParaRPr kumimoji="0" lang="en-US" sz="2400" b="1"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mn-cs"/>
            </a:endParaRPr>
          </a:p>
        </p:txBody>
      </p:sp>
      <p:graphicFrame>
        <p:nvGraphicFramePr>
          <p:cNvPr id="7" name="Table 6">
            <a:extLst>
              <a:ext uri="{FF2B5EF4-FFF2-40B4-BE49-F238E27FC236}">
                <a16:creationId xmlns:a16="http://schemas.microsoft.com/office/drawing/2014/main" id="{CD5659B4-2965-4E96-AE0C-D14DA1706A29}"/>
              </a:ext>
            </a:extLst>
          </p:cNvPr>
          <p:cNvGraphicFramePr>
            <a:graphicFrameLocks noGrp="1"/>
          </p:cNvGraphicFramePr>
          <p:nvPr>
            <p:extLst>
              <p:ext uri="{D42A27DB-BD31-4B8C-83A1-F6EECF244321}">
                <p14:modId xmlns:p14="http://schemas.microsoft.com/office/powerpoint/2010/main" val="1258349265"/>
              </p:ext>
            </p:extLst>
          </p:nvPr>
        </p:nvGraphicFramePr>
        <p:xfrm>
          <a:off x="4045373" y="4532578"/>
          <a:ext cx="4209121" cy="1478280"/>
        </p:xfrm>
        <a:graphic>
          <a:graphicData uri="http://schemas.openxmlformats.org/drawingml/2006/table">
            <a:tbl>
              <a:tblPr firstRow="1" bandRow="1">
                <a:effectLst>
                  <a:outerShdw blurRad="50800" dist="38100" dir="2700000" algn="tl" rotWithShape="0">
                    <a:prstClr val="black">
                      <a:alpha val="40000"/>
                    </a:prstClr>
                  </a:outerShdw>
                </a:effectLst>
                <a:tableStyleId>{073A0DAA-6AF3-43AB-8588-CEC1D06C72B9}</a:tableStyleId>
              </a:tblPr>
              <a:tblGrid>
                <a:gridCol w="2777985">
                  <a:extLst>
                    <a:ext uri="{9D8B030D-6E8A-4147-A177-3AD203B41FA5}">
                      <a16:colId xmlns:a16="http://schemas.microsoft.com/office/drawing/2014/main" val="3049197367"/>
                    </a:ext>
                  </a:extLst>
                </a:gridCol>
                <a:gridCol w="1431136">
                  <a:extLst>
                    <a:ext uri="{9D8B030D-6E8A-4147-A177-3AD203B41FA5}">
                      <a16:colId xmlns:a16="http://schemas.microsoft.com/office/drawing/2014/main" val="643071042"/>
                    </a:ext>
                  </a:extLst>
                </a:gridCol>
              </a:tblGrid>
              <a:tr h="312584">
                <a:tc gridSpan="2">
                  <a:txBody>
                    <a:bodyPr/>
                    <a:lstStyle/>
                    <a:p>
                      <a:pPr algn="ctr"/>
                      <a:r>
                        <a:rPr lang="en-US" dirty="0"/>
                        <a:t>Results</a:t>
                      </a:r>
                    </a:p>
                  </a:txBody>
                  <a:tcPr anchor="ctr"/>
                </a:tc>
                <a:tc hMerge="1">
                  <a:txBody>
                    <a:bodyPr/>
                    <a:lstStyle/>
                    <a:p>
                      <a:endParaRPr lang="en-US" dirty="0"/>
                    </a:p>
                  </a:txBody>
                  <a:tcPr/>
                </a:tc>
                <a:extLst>
                  <a:ext uri="{0D108BD9-81ED-4DB2-BD59-A6C34878D82A}">
                    <a16:rowId xmlns:a16="http://schemas.microsoft.com/office/drawing/2014/main" val="42814138"/>
                  </a:ext>
                </a:extLst>
              </a:tr>
              <a:tr h="370840">
                <a:tc>
                  <a:txBody>
                    <a:bodyPr/>
                    <a:lstStyle/>
                    <a:p>
                      <a:r>
                        <a:rPr lang="en-US" dirty="0"/>
                        <a:t>Model Accuracy</a:t>
                      </a:r>
                    </a:p>
                  </a:txBody>
                  <a:tcPr/>
                </a:tc>
                <a:tc>
                  <a:txBody>
                    <a:bodyPr/>
                    <a:lstStyle/>
                    <a:p>
                      <a:r>
                        <a:rPr lang="en-US" dirty="0"/>
                        <a:t>85.7%</a:t>
                      </a:r>
                    </a:p>
                  </a:txBody>
                  <a:tcPr/>
                </a:tc>
                <a:extLst>
                  <a:ext uri="{0D108BD9-81ED-4DB2-BD59-A6C34878D82A}">
                    <a16:rowId xmlns:a16="http://schemas.microsoft.com/office/drawing/2014/main" val="500719759"/>
                  </a:ext>
                </a:extLst>
              </a:tr>
              <a:tr h="370840">
                <a:tc>
                  <a:txBody>
                    <a:bodyPr/>
                    <a:lstStyle/>
                    <a:p>
                      <a:r>
                        <a:rPr lang="en-US" dirty="0"/>
                        <a:t>Cross validation (CV) score </a:t>
                      </a:r>
                    </a:p>
                  </a:txBody>
                  <a:tcPr/>
                </a:tc>
                <a:tc>
                  <a:txBody>
                    <a:bodyPr/>
                    <a:lstStyle/>
                    <a:p>
                      <a:r>
                        <a:rPr lang="en-US" dirty="0"/>
                        <a:t>85.3%</a:t>
                      </a:r>
                    </a:p>
                  </a:txBody>
                  <a:tcPr/>
                </a:tc>
                <a:extLst>
                  <a:ext uri="{0D108BD9-81ED-4DB2-BD59-A6C34878D82A}">
                    <a16:rowId xmlns:a16="http://schemas.microsoft.com/office/drawing/2014/main" val="773869253"/>
                  </a:ext>
                </a:extLst>
              </a:tr>
              <a:tr h="370840">
                <a:tc>
                  <a:txBody>
                    <a:bodyPr/>
                    <a:lstStyle/>
                    <a:p>
                      <a:r>
                        <a:rPr lang="en-US" dirty="0"/>
                        <a:t>AUC</a:t>
                      </a:r>
                    </a:p>
                  </a:txBody>
                  <a:tcPr/>
                </a:tc>
                <a:tc>
                  <a:txBody>
                    <a:bodyPr/>
                    <a:lstStyle/>
                    <a:p>
                      <a:r>
                        <a:rPr lang="en-US" dirty="0"/>
                        <a:t>0.81</a:t>
                      </a:r>
                    </a:p>
                  </a:txBody>
                  <a:tcPr/>
                </a:tc>
                <a:extLst>
                  <a:ext uri="{0D108BD9-81ED-4DB2-BD59-A6C34878D82A}">
                    <a16:rowId xmlns:a16="http://schemas.microsoft.com/office/drawing/2014/main" val="1943644725"/>
                  </a:ext>
                </a:extLst>
              </a:tr>
            </a:tbl>
          </a:graphicData>
        </a:graphic>
      </p:graphicFrame>
      <p:pic>
        <p:nvPicPr>
          <p:cNvPr id="14" name="Picture 13">
            <a:extLst>
              <a:ext uri="{FF2B5EF4-FFF2-40B4-BE49-F238E27FC236}">
                <a16:creationId xmlns:a16="http://schemas.microsoft.com/office/drawing/2014/main" id="{AA4794AC-5AC1-48BE-AF87-96FD8E1BA064}"/>
              </a:ext>
            </a:extLst>
          </p:cNvPr>
          <p:cNvPicPr/>
          <p:nvPr/>
        </p:nvPicPr>
        <p:blipFill>
          <a:blip r:embed="rId3">
            <a:extLst>
              <a:ext uri="{28A0092B-C50C-407E-A947-70E740481C1C}">
                <a14:useLocalDpi xmlns:a14="http://schemas.microsoft.com/office/drawing/2010/main" val="0"/>
              </a:ext>
            </a:extLst>
          </a:blip>
          <a:stretch>
            <a:fillRect/>
          </a:stretch>
        </p:blipFill>
        <p:spPr>
          <a:xfrm>
            <a:off x="674824" y="2014378"/>
            <a:ext cx="4086485" cy="2393849"/>
          </a:xfrm>
          <a:prstGeom prst="rect">
            <a:avLst/>
          </a:prstGeom>
        </p:spPr>
      </p:pic>
      <p:pic>
        <p:nvPicPr>
          <p:cNvPr id="15" name="Picture 14">
            <a:extLst>
              <a:ext uri="{FF2B5EF4-FFF2-40B4-BE49-F238E27FC236}">
                <a16:creationId xmlns:a16="http://schemas.microsoft.com/office/drawing/2014/main" id="{75E6FC7B-F703-4B3B-8548-BBE97FCD44AF}"/>
              </a:ext>
            </a:extLst>
          </p:cNvPr>
          <p:cNvPicPr/>
          <p:nvPr/>
        </p:nvPicPr>
        <p:blipFill>
          <a:blip r:embed="rId4">
            <a:extLst>
              <a:ext uri="{28A0092B-C50C-407E-A947-70E740481C1C}">
                <a14:useLocalDpi xmlns:a14="http://schemas.microsoft.com/office/drawing/2010/main" val="0"/>
              </a:ext>
            </a:extLst>
          </a:blip>
          <a:stretch>
            <a:fillRect/>
          </a:stretch>
        </p:blipFill>
        <p:spPr>
          <a:xfrm>
            <a:off x="4876205" y="2012961"/>
            <a:ext cx="3438144" cy="2194560"/>
          </a:xfrm>
          <a:prstGeom prst="rect">
            <a:avLst/>
          </a:prstGeom>
        </p:spPr>
      </p:pic>
      <p:pic>
        <p:nvPicPr>
          <p:cNvPr id="16" name="Picture 15">
            <a:extLst>
              <a:ext uri="{FF2B5EF4-FFF2-40B4-BE49-F238E27FC236}">
                <a16:creationId xmlns:a16="http://schemas.microsoft.com/office/drawing/2014/main" id="{22F7A087-10CB-4DC4-82AB-AD38A6710DDB}"/>
              </a:ext>
            </a:extLst>
          </p:cNvPr>
          <p:cNvPicPr/>
          <p:nvPr/>
        </p:nvPicPr>
        <p:blipFill>
          <a:blip r:embed="rId5">
            <a:extLst>
              <a:ext uri="{28A0092B-C50C-407E-A947-70E740481C1C}">
                <a14:useLocalDpi xmlns:a14="http://schemas.microsoft.com/office/drawing/2010/main" val="0"/>
              </a:ext>
            </a:extLst>
          </a:blip>
          <a:stretch>
            <a:fillRect/>
          </a:stretch>
        </p:blipFill>
        <p:spPr>
          <a:xfrm>
            <a:off x="8254494" y="2012961"/>
            <a:ext cx="3438144" cy="2194560"/>
          </a:xfrm>
          <a:prstGeom prst="rect">
            <a:avLst/>
          </a:prstGeom>
        </p:spPr>
      </p:pic>
    </p:spTree>
    <p:extLst>
      <p:ext uri="{BB962C8B-B14F-4D97-AF65-F5344CB8AC3E}">
        <p14:creationId xmlns:p14="http://schemas.microsoft.com/office/powerpoint/2010/main" val="2676936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55796EE-5046-41EA-820C-D40096A731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22" name="Rectangle 21">
            <a:extLst>
              <a:ext uri="{FF2B5EF4-FFF2-40B4-BE49-F238E27FC236}">
                <a16:creationId xmlns:a16="http://schemas.microsoft.com/office/drawing/2014/main" id="{9502BFEE-C3E2-417C-9D63-9D2671E5C3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611" y="350556"/>
            <a:ext cx="11542779" cy="6156888"/>
          </a:xfrm>
          <a:prstGeom prst="rect">
            <a:avLst/>
          </a:prstGeom>
          <a:solidFill>
            <a:srgbClr val="FFFFFF"/>
          </a:solidFill>
          <a:ln w="25400" cap="flat">
            <a:solidFill>
              <a:schemeClr val="accent1"/>
            </a:solidFill>
            <a:miter lim="800000"/>
          </a:ln>
        </p:spPr>
        <p:style>
          <a:lnRef idx="1">
            <a:schemeClr val="accent1"/>
          </a:lnRef>
          <a:fillRef idx="3">
            <a:schemeClr val="accent1"/>
          </a:fillRef>
          <a:effectRef idx="2">
            <a:schemeClr val="accent1"/>
          </a:effectRef>
          <a:fontRef idx="minor">
            <a:schemeClr val="lt1"/>
          </a:fontRef>
        </p:style>
      </p:sp>
      <p:sp>
        <p:nvSpPr>
          <p:cNvPr id="4" name="Title 1">
            <a:extLst>
              <a:ext uri="{FF2B5EF4-FFF2-40B4-BE49-F238E27FC236}">
                <a16:creationId xmlns:a16="http://schemas.microsoft.com/office/drawing/2014/main" id="{8F4E968C-B2D1-4803-84F3-4E42995EF0DB}"/>
              </a:ext>
            </a:extLst>
          </p:cNvPr>
          <p:cNvSpPr txBox="1">
            <a:spLocks/>
          </p:cNvSpPr>
          <p:nvPr/>
        </p:nvSpPr>
        <p:spPr>
          <a:xfrm>
            <a:off x="1295400" y="847142"/>
            <a:ext cx="9601200" cy="646331"/>
          </a:xfrm>
          <a:prstGeom prst="rect">
            <a:avLst/>
          </a:prstGeom>
          <a:effectLst/>
        </p:spPr>
        <p:txBody>
          <a:bodyPr vert="horz" lIns="91440" tIns="45720" rIns="91440" bIns="45720" rtlCol="0" anchor="ctr">
            <a:sp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a:ln w="3175" cmpd="sng">
                  <a:noFill/>
                </a:ln>
                <a:solidFill>
                  <a:prstClr val="black">
                    <a:lumMod val="85000"/>
                    <a:lumOff val="15000"/>
                  </a:prstClr>
                </a:solidFill>
                <a:effectLst/>
                <a:uLnTx/>
                <a:uFillTx/>
                <a:latin typeface="Garamond" panose="02020404030301010803"/>
                <a:ea typeface="+mj-ea"/>
                <a:cs typeface="+mj-cs"/>
              </a:rPr>
              <a:t>Random Forest Classifier</a:t>
            </a:r>
          </a:p>
        </p:txBody>
      </p:sp>
      <p:sp>
        <p:nvSpPr>
          <p:cNvPr id="5" name="Content Placeholder 6">
            <a:extLst>
              <a:ext uri="{FF2B5EF4-FFF2-40B4-BE49-F238E27FC236}">
                <a16:creationId xmlns:a16="http://schemas.microsoft.com/office/drawing/2014/main" id="{BFC52E9E-9E06-45E7-B1C4-CE817633D2C4}"/>
              </a:ext>
            </a:extLst>
          </p:cNvPr>
          <p:cNvSpPr txBox="1">
            <a:spLocks/>
          </p:cNvSpPr>
          <p:nvPr/>
        </p:nvSpPr>
        <p:spPr>
          <a:xfrm>
            <a:off x="532263" y="1555227"/>
            <a:ext cx="4718050" cy="369332"/>
          </a:xfrm>
          <a:prstGeom prst="rect">
            <a:avLst/>
          </a:prstGeom>
        </p:spPr>
        <p:txBody>
          <a:bodyPr vert="horz" lIns="91440" tIns="45720" rIns="91440" bIns="45720" rtlCol="0" anchor="t">
            <a:sp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285750" marR="0" lvl="0"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r>
              <a:rPr kumimoji="0" lang="en-US" sz="1800" b="1"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mn-cs"/>
              </a:rPr>
              <a:t>Classification Report and Confusion Matrix</a:t>
            </a:r>
            <a:endParaRPr kumimoji="0" lang="en-US" sz="2400" b="1"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mn-cs"/>
            </a:endParaRPr>
          </a:p>
        </p:txBody>
      </p:sp>
      <p:sp>
        <p:nvSpPr>
          <p:cNvPr id="6" name="Content Placeholder 7">
            <a:extLst>
              <a:ext uri="{FF2B5EF4-FFF2-40B4-BE49-F238E27FC236}">
                <a16:creationId xmlns:a16="http://schemas.microsoft.com/office/drawing/2014/main" id="{6B5B5E3C-70AA-4B98-994F-E713D87E0A3C}"/>
              </a:ext>
            </a:extLst>
          </p:cNvPr>
          <p:cNvSpPr txBox="1">
            <a:spLocks/>
          </p:cNvSpPr>
          <p:nvPr/>
        </p:nvSpPr>
        <p:spPr>
          <a:xfrm>
            <a:off x="5949767" y="1546747"/>
            <a:ext cx="5214102" cy="369332"/>
          </a:xfrm>
          <a:prstGeom prst="rect">
            <a:avLst/>
          </a:prstGeom>
        </p:spPr>
        <p:txBody>
          <a:bodyPr vert="horz" wrap="square" lIns="91440" tIns="45720" rIns="91440" bIns="45720" rtlCol="0" anchor="t">
            <a:sp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285750" marR="0" lvl="0"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r>
              <a:rPr kumimoji="0" lang="en-US" sz="1800" b="1"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mn-cs"/>
              </a:rPr>
              <a:t>Learning curves to evaluate model performance</a:t>
            </a:r>
            <a:endParaRPr kumimoji="0" lang="en-US" sz="2400" b="1"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mn-cs"/>
            </a:endParaRPr>
          </a:p>
        </p:txBody>
      </p:sp>
      <p:graphicFrame>
        <p:nvGraphicFramePr>
          <p:cNvPr id="7" name="Table 6">
            <a:extLst>
              <a:ext uri="{FF2B5EF4-FFF2-40B4-BE49-F238E27FC236}">
                <a16:creationId xmlns:a16="http://schemas.microsoft.com/office/drawing/2014/main" id="{CD5659B4-2965-4E96-AE0C-D14DA1706A29}"/>
              </a:ext>
            </a:extLst>
          </p:cNvPr>
          <p:cNvGraphicFramePr>
            <a:graphicFrameLocks noGrp="1"/>
          </p:cNvGraphicFramePr>
          <p:nvPr>
            <p:extLst>
              <p:ext uri="{D42A27DB-BD31-4B8C-83A1-F6EECF244321}">
                <p14:modId xmlns:p14="http://schemas.microsoft.com/office/powerpoint/2010/main" val="3152602369"/>
              </p:ext>
            </p:extLst>
          </p:nvPr>
        </p:nvGraphicFramePr>
        <p:xfrm>
          <a:off x="4045373" y="4532578"/>
          <a:ext cx="4209121" cy="1478280"/>
        </p:xfrm>
        <a:graphic>
          <a:graphicData uri="http://schemas.openxmlformats.org/drawingml/2006/table">
            <a:tbl>
              <a:tblPr firstRow="1" bandRow="1">
                <a:effectLst>
                  <a:outerShdw blurRad="50800" dist="38100" dir="2700000" algn="tl" rotWithShape="0">
                    <a:prstClr val="black">
                      <a:alpha val="40000"/>
                    </a:prstClr>
                  </a:outerShdw>
                </a:effectLst>
                <a:tableStyleId>{073A0DAA-6AF3-43AB-8588-CEC1D06C72B9}</a:tableStyleId>
              </a:tblPr>
              <a:tblGrid>
                <a:gridCol w="2777985">
                  <a:extLst>
                    <a:ext uri="{9D8B030D-6E8A-4147-A177-3AD203B41FA5}">
                      <a16:colId xmlns:a16="http://schemas.microsoft.com/office/drawing/2014/main" val="3049197367"/>
                    </a:ext>
                  </a:extLst>
                </a:gridCol>
                <a:gridCol w="1431136">
                  <a:extLst>
                    <a:ext uri="{9D8B030D-6E8A-4147-A177-3AD203B41FA5}">
                      <a16:colId xmlns:a16="http://schemas.microsoft.com/office/drawing/2014/main" val="643071042"/>
                    </a:ext>
                  </a:extLst>
                </a:gridCol>
              </a:tblGrid>
              <a:tr h="312584">
                <a:tc gridSpan="2">
                  <a:txBody>
                    <a:bodyPr/>
                    <a:lstStyle/>
                    <a:p>
                      <a:pPr algn="ctr"/>
                      <a:r>
                        <a:rPr lang="en-US" dirty="0"/>
                        <a:t>Results</a:t>
                      </a:r>
                    </a:p>
                  </a:txBody>
                  <a:tcPr anchor="ctr"/>
                </a:tc>
                <a:tc hMerge="1">
                  <a:txBody>
                    <a:bodyPr/>
                    <a:lstStyle/>
                    <a:p>
                      <a:endParaRPr lang="en-US" dirty="0"/>
                    </a:p>
                  </a:txBody>
                  <a:tcPr/>
                </a:tc>
                <a:extLst>
                  <a:ext uri="{0D108BD9-81ED-4DB2-BD59-A6C34878D82A}">
                    <a16:rowId xmlns:a16="http://schemas.microsoft.com/office/drawing/2014/main" val="42814138"/>
                  </a:ext>
                </a:extLst>
              </a:tr>
              <a:tr h="370840">
                <a:tc>
                  <a:txBody>
                    <a:bodyPr/>
                    <a:lstStyle/>
                    <a:p>
                      <a:r>
                        <a:rPr lang="en-US" dirty="0"/>
                        <a:t>Model Accuracy</a:t>
                      </a:r>
                    </a:p>
                  </a:txBody>
                  <a:tcPr/>
                </a:tc>
                <a:tc>
                  <a:txBody>
                    <a:bodyPr/>
                    <a:lstStyle/>
                    <a:p>
                      <a:r>
                        <a:rPr lang="en-US" dirty="0"/>
                        <a:t>90.5%</a:t>
                      </a:r>
                    </a:p>
                  </a:txBody>
                  <a:tcPr/>
                </a:tc>
                <a:extLst>
                  <a:ext uri="{0D108BD9-81ED-4DB2-BD59-A6C34878D82A}">
                    <a16:rowId xmlns:a16="http://schemas.microsoft.com/office/drawing/2014/main" val="500719759"/>
                  </a:ext>
                </a:extLst>
              </a:tr>
              <a:tr h="370840">
                <a:tc>
                  <a:txBody>
                    <a:bodyPr/>
                    <a:lstStyle/>
                    <a:p>
                      <a:r>
                        <a:rPr lang="en-US" dirty="0"/>
                        <a:t>Cross validation (CV) score </a:t>
                      </a:r>
                    </a:p>
                  </a:txBody>
                  <a:tcPr/>
                </a:tc>
                <a:tc>
                  <a:txBody>
                    <a:bodyPr/>
                    <a:lstStyle/>
                    <a:p>
                      <a:r>
                        <a:rPr lang="en-US" dirty="0"/>
                        <a:t>80.4</a:t>
                      </a:r>
                    </a:p>
                  </a:txBody>
                  <a:tcPr/>
                </a:tc>
                <a:extLst>
                  <a:ext uri="{0D108BD9-81ED-4DB2-BD59-A6C34878D82A}">
                    <a16:rowId xmlns:a16="http://schemas.microsoft.com/office/drawing/2014/main" val="773869253"/>
                  </a:ext>
                </a:extLst>
              </a:tr>
              <a:tr h="370840">
                <a:tc>
                  <a:txBody>
                    <a:bodyPr/>
                    <a:lstStyle/>
                    <a:p>
                      <a:r>
                        <a:rPr lang="en-US" dirty="0"/>
                        <a:t>AUC</a:t>
                      </a:r>
                    </a:p>
                  </a:txBody>
                  <a:tcPr/>
                </a:tc>
                <a:tc>
                  <a:txBody>
                    <a:bodyPr/>
                    <a:lstStyle/>
                    <a:p>
                      <a:r>
                        <a:rPr lang="en-US" dirty="0"/>
                        <a:t>0.95</a:t>
                      </a:r>
                    </a:p>
                  </a:txBody>
                  <a:tcPr/>
                </a:tc>
                <a:extLst>
                  <a:ext uri="{0D108BD9-81ED-4DB2-BD59-A6C34878D82A}">
                    <a16:rowId xmlns:a16="http://schemas.microsoft.com/office/drawing/2014/main" val="1943644725"/>
                  </a:ext>
                </a:extLst>
              </a:tr>
            </a:tbl>
          </a:graphicData>
        </a:graphic>
      </p:graphicFrame>
      <p:pic>
        <p:nvPicPr>
          <p:cNvPr id="8" name="Picture 7">
            <a:extLst>
              <a:ext uri="{FF2B5EF4-FFF2-40B4-BE49-F238E27FC236}">
                <a16:creationId xmlns:a16="http://schemas.microsoft.com/office/drawing/2014/main" id="{97D7680A-DB79-41F7-9E9F-68CC982A8F2E}"/>
              </a:ext>
            </a:extLst>
          </p:cNvPr>
          <p:cNvPicPr>
            <a:picLocks noChangeAspect="1"/>
          </p:cNvPicPr>
          <p:nvPr/>
        </p:nvPicPr>
        <p:blipFill>
          <a:blip r:embed="rId3"/>
          <a:stretch>
            <a:fillRect/>
          </a:stretch>
        </p:blipFill>
        <p:spPr>
          <a:xfrm>
            <a:off x="621642" y="2018912"/>
            <a:ext cx="3928607" cy="2056438"/>
          </a:xfrm>
          <a:prstGeom prst="rect">
            <a:avLst/>
          </a:prstGeom>
        </p:spPr>
      </p:pic>
      <p:pic>
        <p:nvPicPr>
          <p:cNvPr id="9" name="Picture 8">
            <a:extLst>
              <a:ext uri="{FF2B5EF4-FFF2-40B4-BE49-F238E27FC236}">
                <a16:creationId xmlns:a16="http://schemas.microsoft.com/office/drawing/2014/main" id="{673A1198-F3D9-44A2-B5B3-EF37C5C96A96}"/>
              </a:ext>
            </a:extLst>
          </p:cNvPr>
          <p:cNvPicPr>
            <a:picLocks noChangeAspect="1"/>
          </p:cNvPicPr>
          <p:nvPr/>
        </p:nvPicPr>
        <p:blipFill>
          <a:blip r:embed="rId4"/>
          <a:stretch>
            <a:fillRect/>
          </a:stretch>
        </p:blipFill>
        <p:spPr>
          <a:xfrm>
            <a:off x="4847280" y="1942770"/>
            <a:ext cx="3500420" cy="2244195"/>
          </a:xfrm>
          <a:prstGeom prst="rect">
            <a:avLst/>
          </a:prstGeom>
        </p:spPr>
      </p:pic>
      <p:pic>
        <p:nvPicPr>
          <p:cNvPr id="10" name="Picture 9">
            <a:extLst>
              <a:ext uri="{FF2B5EF4-FFF2-40B4-BE49-F238E27FC236}">
                <a16:creationId xmlns:a16="http://schemas.microsoft.com/office/drawing/2014/main" id="{89A655E9-5B16-47E2-900B-817086CEE471}"/>
              </a:ext>
            </a:extLst>
          </p:cNvPr>
          <p:cNvPicPr>
            <a:picLocks noChangeAspect="1"/>
          </p:cNvPicPr>
          <p:nvPr/>
        </p:nvPicPr>
        <p:blipFill>
          <a:blip r:embed="rId5"/>
          <a:stretch>
            <a:fillRect/>
          </a:stretch>
        </p:blipFill>
        <p:spPr>
          <a:xfrm>
            <a:off x="8347700" y="2001804"/>
            <a:ext cx="3441101" cy="2244196"/>
          </a:xfrm>
          <a:prstGeom prst="rect">
            <a:avLst/>
          </a:prstGeom>
        </p:spPr>
      </p:pic>
    </p:spTree>
    <p:extLst>
      <p:ext uri="{BB962C8B-B14F-4D97-AF65-F5344CB8AC3E}">
        <p14:creationId xmlns:p14="http://schemas.microsoft.com/office/powerpoint/2010/main" val="29785412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55796EE-5046-41EA-820C-D40096A731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502BFEE-C3E2-417C-9D63-9D2671E5C3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611" y="350556"/>
            <a:ext cx="11542779" cy="6156888"/>
          </a:xfrm>
          <a:prstGeom prst="rect">
            <a:avLst/>
          </a:prstGeom>
          <a:solidFill>
            <a:srgbClr val="FFFFFF"/>
          </a:solidFill>
          <a:ln w="25400" cap="flat">
            <a:solidFill>
              <a:schemeClr val="accent1"/>
            </a:solidFill>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06F369C-AC08-4F02-996A-58E09D2A1B61}"/>
              </a:ext>
            </a:extLst>
          </p:cNvPr>
          <p:cNvSpPr>
            <a:spLocks noGrp="1"/>
          </p:cNvSpPr>
          <p:nvPr>
            <p:ph type="title" idx="4294967295"/>
          </p:nvPr>
        </p:nvSpPr>
        <p:spPr>
          <a:xfrm>
            <a:off x="1349334" y="477810"/>
            <a:ext cx="9601200" cy="646331"/>
          </a:xfrm>
        </p:spPr>
        <p:txBody>
          <a:bodyPr>
            <a:spAutoFit/>
          </a:bodyPr>
          <a:lstStyle/>
          <a:p>
            <a:r>
              <a:rPr lang="en-US" sz="3600" dirty="0"/>
              <a:t>K Nearest Neighbor (k=5)</a:t>
            </a:r>
          </a:p>
        </p:txBody>
      </p:sp>
      <p:pic>
        <p:nvPicPr>
          <p:cNvPr id="16" name="Picture 15">
            <a:extLst>
              <a:ext uri="{FF2B5EF4-FFF2-40B4-BE49-F238E27FC236}">
                <a16:creationId xmlns:a16="http://schemas.microsoft.com/office/drawing/2014/main" id="{B353EFE6-94C9-4670-B045-D70366E0E895}"/>
              </a:ext>
            </a:extLst>
          </p:cNvPr>
          <p:cNvPicPr/>
          <p:nvPr/>
        </p:nvPicPr>
        <p:blipFill>
          <a:blip r:embed="rId4">
            <a:extLst>
              <a:ext uri="{28A0092B-C50C-407E-A947-70E740481C1C}">
                <a14:useLocalDpi xmlns:a14="http://schemas.microsoft.com/office/drawing/2010/main" val="0"/>
              </a:ext>
            </a:extLst>
          </a:blip>
          <a:stretch>
            <a:fillRect/>
          </a:stretch>
        </p:blipFill>
        <p:spPr>
          <a:xfrm>
            <a:off x="1129253" y="4372908"/>
            <a:ext cx="3580366" cy="1861377"/>
          </a:xfrm>
          <a:prstGeom prst="rect">
            <a:avLst/>
          </a:prstGeom>
        </p:spPr>
      </p:pic>
      <p:sp>
        <p:nvSpPr>
          <p:cNvPr id="13" name="TextBox 12">
            <a:extLst>
              <a:ext uri="{FF2B5EF4-FFF2-40B4-BE49-F238E27FC236}">
                <a16:creationId xmlns:a16="http://schemas.microsoft.com/office/drawing/2014/main" id="{7205E938-6529-4169-80BC-ADB875E25521}"/>
              </a:ext>
            </a:extLst>
          </p:cNvPr>
          <p:cNvSpPr txBox="1"/>
          <p:nvPr/>
        </p:nvSpPr>
        <p:spPr>
          <a:xfrm>
            <a:off x="997314" y="1124141"/>
            <a:ext cx="10375535" cy="830997"/>
          </a:xfrm>
          <a:prstGeom prst="rect">
            <a:avLst/>
          </a:prstGeom>
          <a:noFill/>
        </p:spPr>
        <p:txBody>
          <a:bodyPr wrap="square" rtlCol="0">
            <a:spAutoFit/>
          </a:bodyPr>
          <a:lstStyle/>
          <a:p>
            <a:pPr algn="just"/>
            <a:r>
              <a:rPr lang="en-US" sz="1600" dirty="0"/>
              <a:t>	As ‘k’ increases, bias increases but variance decreases. This is because, training accuracy increases with increase in value of k. To counteract this, 10-fold cross-validation is used. The best k is the one that minimizes the misclassification rate for the validation dataset. Below is the plot which shows testing accuracy with the value of k for KNN for various distance metric</a:t>
            </a:r>
          </a:p>
        </p:txBody>
      </p:sp>
      <p:pic>
        <p:nvPicPr>
          <p:cNvPr id="14" name="Picture 13">
            <a:extLst>
              <a:ext uri="{FF2B5EF4-FFF2-40B4-BE49-F238E27FC236}">
                <a16:creationId xmlns:a16="http://schemas.microsoft.com/office/drawing/2014/main" id="{D44F72C9-0C6B-4C1D-B58B-FA30723AA669}"/>
              </a:ext>
            </a:extLst>
          </p:cNvPr>
          <p:cNvPicPr/>
          <p:nvPr/>
        </p:nvPicPr>
        <p:blipFill>
          <a:blip r:embed="rId5">
            <a:extLst>
              <a:ext uri="{28A0092B-C50C-407E-A947-70E740481C1C}">
                <a14:useLocalDpi xmlns:a14="http://schemas.microsoft.com/office/drawing/2010/main" val="0"/>
              </a:ext>
            </a:extLst>
          </a:blip>
          <a:stretch>
            <a:fillRect/>
          </a:stretch>
        </p:blipFill>
        <p:spPr>
          <a:xfrm>
            <a:off x="1033300" y="1897726"/>
            <a:ext cx="3113534" cy="2037711"/>
          </a:xfrm>
          <a:prstGeom prst="rect">
            <a:avLst/>
          </a:prstGeom>
        </p:spPr>
      </p:pic>
      <p:pic>
        <p:nvPicPr>
          <p:cNvPr id="15" name="Picture 14">
            <a:extLst>
              <a:ext uri="{FF2B5EF4-FFF2-40B4-BE49-F238E27FC236}">
                <a16:creationId xmlns:a16="http://schemas.microsoft.com/office/drawing/2014/main" id="{1D06A838-47A2-4FD2-8C8B-4FBF8EB3B38B}"/>
              </a:ext>
            </a:extLst>
          </p:cNvPr>
          <p:cNvPicPr/>
          <p:nvPr/>
        </p:nvPicPr>
        <p:blipFill>
          <a:blip r:embed="rId6">
            <a:extLst>
              <a:ext uri="{28A0092B-C50C-407E-A947-70E740481C1C}">
                <a14:useLocalDpi xmlns:a14="http://schemas.microsoft.com/office/drawing/2010/main" val="0"/>
              </a:ext>
            </a:extLst>
          </a:blip>
          <a:stretch>
            <a:fillRect/>
          </a:stretch>
        </p:blipFill>
        <p:spPr>
          <a:xfrm>
            <a:off x="4372979" y="1955138"/>
            <a:ext cx="3279788" cy="2037711"/>
          </a:xfrm>
          <a:prstGeom prst="rect">
            <a:avLst/>
          </a:prstGeom>
        </p:spPr>
      </p:pic>
      <p:pic>
        <p:nvPicPr>
          <p:cNvPr id="17" name="Picture 16">
            <a:extLst>
              <a:ext uri="{FF2B5EF4-FFF2-40B4-BE49-F238E27FC236}">
                <a16:creationId xmlns:a16="http://schemas.microsoft.com/office/drawing/2014/main" id="{676A4498-FD64-466B-BEEB-927BA1B28EB6}"/>
              </a:ext>
            </a:extLst>
          </p:cNvPr>
          <p:cNvPicPr/>
          <p:nvPr/>
        </p:nvPicPr>
        <p:blipFill>
          <a:blip r:embed="rId7">
            <a:extLst>
              <a:ext uri="{28A0092B-C50C-407E-A947-70E740481C1C}">
                <a14:useLocalDpi xmlns:a14="http://schemas.microsoft.com/office/drawing/2010/main" val="0"/>
              </a:ext>
            </a:extLst>
          </a:blip>
          <a:stretch>
            <a:fillRect/>
          </a:stretch>
        </p:blipFill>
        <p:spPr>
          <a:xfrm>
            <a:off x="7878912" y="1971639"/>
            <a:ext cx="3279788" cy="2037711"/>
          </a:xfrm>
          <a:prstGeom prst="rect">
            <a:avLst/>
          </a:prstGeom>
        </p:spPr>
      </p:pic>
      <p:sp>
        <p:nvSpPr>
          <p:cNvPr id="4" name="TextBox 3">
            <a:extLst>
              <a:ext uri="{FF2B5EF4-FFF2-40B4-BE49-F238E27FC236}">
                <a16:creationId xmlns:a16="http://schemas.microsoft.com/office/drawing/2014/main" id="{1CA99328-A75F-497B-A3AC-657D1D56E0C6}"/>
              </a:ext>
            </a:extLst>
          </p:cNvPr>
          <p:cNvSpPr txBox="1"/>
          <p:nvPr/>
        </p:nvSpPr>
        <p:spPr>
          <a:xfrm>
            <a:off x="1349334" y="3908125"/>
            <a:ext cx="9862508" cy="646331"/>
          </a:xfrm>
          <a:prstGeom prst="rect">
            <a:avLst/>
          </a:prstGeom>
          <a:noFill/>
        </p:spPr>
        <p:txBody>
          <a:bodyPr wrap="none" rtlCol="0">
            <a:spAutoFit/>
          </a:bodyPr>
          <a:lstStyle/>
          <a:p>
            <a:r>
              <a:rPr lang="en-US" dirty="0"/>
              <a:t>As per the above plots, k =5 gives better relative accuracy. Hence, k = 5 is used for KNN for energy dataset.</a:t>
            </a:r>
          </a:p>
          <a:p>
            <a:endParaRPr lang="en-US" dirty="0"/>
          </a:p>
        </p:txBody>
      </p:sp>
      <p:sp>
        <p:nvSpPr>
          <p:cNvPr id="18" name="TextBox 17">
            <a:extLst>
              <a:ext uri="{FF2B5EF4-FFF2-40B4-BE49-F238E27FC236}">
                <a16:creationId xmlns:a16="http://schemas.microsoft.com/office/drawing/2014/main" id="{0A010429-FD56-4CE8-9F48-CD90A1FD74F5}"/>
              </a:ext>
            </a:extLst>
          </p:cNvPr>
          <p:cNvSpPr txBox="1"/>
          <p:nvPr/>
        </p:nvSpPr>
        <p:spPr>
          <a:xfrm>
            <a:off x="5153676" y="4605896"/>
            <a:ext cx="5909071" cy="1323439"/>
          </a:xfrm>
          <a:prstGeom prst="rect">
            <a:avLst/>
          </a:prstGeom>
          <a:noFill/>
        </p:spPr>
        <p:txBody>
          <a:bodyPr wrap="square" rtlCol="0">
            <a:spAutoFit/>
          </a:bodyPr>
          <a:lstStyle/>
          <a:p>
            <a:r>
              <a:rPr lang="en-US" sz="1600" dirty="0"/>
              <a:t>Distance Metric = ‘Euclidean’ and ‘Minkowski’ both performs same and better than Distance metric = ‘Manhattan’ based on False Positive rate (FPR). Moreover, Distance metric = ‘Euclidean is most commonly used for KNN. Hence, KNN with k=5 and distance metric = ‘Euclidean’ is used for energy dataset</a:t>
            </a:r>
          </a:p>
        </p:txBody>
      </p:sp>
    </p:spTree>
    <p:extLst>
      <p:ext uri="{BB962C8B-B14F-4D97-AF65-F5344CB8AC3E}">
        <p14:creationId xmlns:p14="http://schemas.microsoft.com/office/powerpoint/2010/main" val="3934417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55796EE-5046-41EA-820C-D40096A731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502BFEE-C3E2-417C-9D63-9D2671E5C3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611" y="350556"/>
            <a:ext cx="11542779" cy="6156888"/>
          </a:xfrm>
          <a:prstGeom prst="rect">
            <a:avLst/>
          </a:prstGeom>
          <a:solidFill>
            <a:srgbClr val="FFFFFF"/>
          </a:solidFill>
          <a:ln w="25400" cap="flat">
            <a:solidFill>
              <a:schemeClr val="accent1"/>
            </a:solidFill>
            <a:miter lim="800000"/>
          </a:ln>
        </p:spPr>
        <p:style>
          <a:lnRef idx="1">
            <a:schemeClr val="accent1"/>
          </a:lnRef>
          <a:fillRef idx="3">
            <a:schemeClr val="accent1"/>
          </a:fillRef>
          <a:effectRef idx="2">
            <a:schemeClr val="accent1"/>
          </a:effectRef>
          <a:fontRef idx="minor">
            <a:schemeClr val="lt1"/>
          </a:fontRef>
        </p:style>
      </p:sp>
      <p:pic>
        <p:nvPicPr>
          <p:cNvPr id="9" name="Picture 8" descr="A screenshot of a cell phone&#10;&#10;Description automatically generated">
            <a:extLst>
              <a:ext uri="{FF2B5EF4-FFF2-40B4-BE49-F238E27FC236}">
                <a16:creationId xmlns:a16="http://schemas.microsoft.com/office/drawing/2014/main" id="{834D852E-22DF-416E-9B45-669409E08CE2}"/>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711372" y="1860139"/>
            <a:ext cx="4492322" cy="2179597"/>
          </a:xfrm>
          <a:prstGeom prst="rect">
            <a:avLst/>
          </a:prstGeom>
        </p:spPr>
      </p:pic>
      <p:sp>
        <p:nvSpPr>
          <p:cNvPr id="2" name="Title 1">
            <a:extLst>
              <a:ext uri="{FF2B5EF4-FFF2-40B4-BE49-F238E27FC236}">
                <a16:creationId xmlns:a16="http://schemas.microsoft.com/office/drawing/2014/main" id="{906F369C-AC08-4F02-996A-58E09D2A1B61}"/>
              </a:ext>
            </a:extLst>
          </p:cNvPr>
          <p:cNvSpPr>
            <a:spLocks noGrp="1"/>
          </p:cNvSpPr>
          <p:nvPr>
            <p:ph type="title" idx="4294967295"/>
          </p:nvPr>
        </p:nvSpPr>
        <p:spPr>
          <a:xfrm>
            <a:off x="1349334" y="477810"/>
            <a:ext cx="9601200" cy="646331"/>
          </a:xfrm>
        </p:spPr>
        <p:txBody>
          <a:bodyPr>
            <a:spAutoFit/>
          </a:bodyPr>
          <a:lstStyle/>
          <a:p>
            <a:r>
              <a:rPr lang="en-US" sz="3600" dirty="0"/>
              <a:t>K Nearest Neighbor (k=5)</a:t>
            </a:r>
          </a:p>
        </p:txBody>
      </p:sp>
      <p:sp>
        <p:nvSpPr>
          <p:cNvPr id="8" name="Content Placeholder 7">
            <a:extLst>
              <a:ext uri="{FF2B5EF4-FFF2-40B4-BE49-F238E27FC236}">
                <a16:creationId xmlns:a16="http://schemas.microsoft.com/office/drawing/2014/main" id="{4E27DF39-AD1C-4113-AB7D-7AE452EE513F}"/>
              </a:ext>
            </a:extLst>
          </p:cNvPr>
          <p:cNvSpPr>
            <a:spLocks noGrp="1"/>
          </p:cNvSpPr>
          <p:nvPr>
            <p:ph sz="half" idx="4294967295"/>
          </p:nvPr>
        </p:nvSpPr>
        <p:spPr>
          <a:xfrm>
            <a:off x="6232483" y="1417840"/>
            <a:ext cx="5248146" cy="369332"/>
          </a:xfrm>
        </p:spPr>
        <p:txBody>
          <a:bodyPr wrap="square">
            <a:spAutoFit/>
          </a:bodyPr>
          <a:lstStyle/>
          <a:p>
            <a:r>
              <a:rPr lang="en-US" sz="1800" b="1" dirty="0"/>
              <a:t>Learning curves to evaluate model performance</a:t>
            </a:r>
            <a:endParaRPr lang="en-US" b="1" dirty="0"/>
          </a:p>
        </p:txBody>
      </p:sp>
      <p:pic>
        <p:nvPicPr>
          <p:cNvPr id="30" name="Picture 29">
            <a:extLst>
              <a:ext uri="{FF2B5EF4-FFF2-40B4-BE49-F238E27FC236}">
                <a16:creationId xmlns:a16="http://schemas.microsoft.com/office/drawing/2014/main" id="{22FAA062-92F5-4BE6-9CA5-E6D145D2857F}"/>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5324506" y="1896621"/>
            <a:ext cx="3125183" cy="2351895"/>
          </a:xfrm>
          <a:prstGeom prst="rect">
            <a:avLst/>
          </a:prstGeom>
        </p:spPr>
      </p:pic>
      <p:pic>
        <p:nvPicPr>
          <p:cNvPr id="31" name="Picture 30">
            <a:extLst>
              <a:ext uri="{FF2B5EF4-FFF2-40B4-BE49-F238E27FC236}">
                <a16:creationId xmlns:a16="http://schemas.microsoft.com/office/drawing/2014/main" id="{2D095363-E340-4023-B81F-24ED3AD9483B}"/>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8515074" y="1831597"/>
            <a:ext cx="3231503" cy="2351894"/>
          </a:xfrm>
          <a:prstGeom prst="rect">
            <a:avLst/>
          </a:prstGeom>
        </p:spPr>
      </p:pic>
      <p:sp>
        <p:nvSpPr>
          <p:cNvPr id="39" name="Content Placeholder 6">
            <a:extLst>
              <a:ext uri="{FF2B5EF4-FFF2-40B4-BE49-F238E27FC236}">
                <a16:creationId xmlns:a16="http://schemas.microsoft.com/office/drawing/2014/main" id="{EC0E277D-5FAF-4857-822F-84101F2B4DB3}"/>
              </a:ext>
            </a:extLst>
          </p:cNvPr>
          <p:cNvSpPr txBox="1">
            <a:spLocks/>
          </p:cNvSpPr>
          <p:nvPr/>
        </p:nvSpPr>
        <p:spPr>
          <a:xfrm>
            <a:off x="586854" y="1417840"/>
            <a:ext cx="4718050" cy="369332"/>
          </a:xfrm>
          <a:prstGeom prst="rect">
            <a:avLst/>
          </a:prstGeom>
        </p:spPr>
        <p:txBody>
          <a:bodyPr vert="horz" lIns="91440" tIns="45720" rIns="91440" bIns="45720" rtlCol="0" anchor="t">
            <a:sp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1800" b="1" dirty="0"/>
              <a:t>Classification Report and Confusion Matrix</a:t>
            </a:r>
            <a:endParaRPr lang="en-US" b="1" dirty="0"/>
          </a:p>
        </p:txBody>
      </p:sp>
      <p:sp>
        <p:nvSpPr>
          <p:cNvPr id="3" name="TextBox 2">
            <a:extLst>
              <a:ext uri="{FF2B5EF4-FFF2-40B4-BE49-F238E27FC236}">
                <a16:creationId xmlns:a16="http://schemas.microsoft.com/office/drawing/2014/main" id="{8C8EA8ED-CA04-48ED-AC71-B99002CA6597}"/>
              </a:ext>
            </a:extLst>
          </p:cNvPr>
          <p:cNvSpPr txBox="1"/>
          <p:nvPr/>
        </p:nvSpPr>
        <p:spPr>
          <a:xfrm>
            <a:off x="711371" y="4390292"/>
            <a:ext cx="6472024" cy="1200329"/>
          </a:xfrm>
          <a:prstGeom prst="rect">
            <a:avLst/>
          </a:prstGeom>
          <a:noFill/>
        </p:spPr>
        <p:txBody>
          <a:bodyPr wrap="square" rtlCol="0">
            <a:spAutoFit/>
          </a:bodyPr>
          <a:lstStyle/>
          <a:p>
            <a:pPr algn="just"/>
            <a:r>
              <a:rPr lang="en-US" b="1" dirty="0"/>
              <a:t>Results:</a:t>
            </a:r>
          </a:p>
          <a:p>
            <a:pPr algn="just"/>
            <a:r>
              <a:rPr lang="en-US" dirty="0"/>
              <a:t>Learning curve suggests that training accuracy is higher than testing and gradually converging as the training set size increases i.e. KNN model with k=5 is free from under- or over-fitting.</a:t>
            </a:r>
          </a:p>
        </p:txBody>
      </p:sp>
    </p:spTree>
    <p:extLst>
      <p:ext uri="{BB962C8B-B14F-4D97-AF65-F5344CB8AC3E}">
        <p14:creationId xmlns:p14="http://schemas.microsoft.com/office/powerpoint/2010/main" val="476784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55796EE-5046-41EA-820C-D40096A731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22" name="Rectangle 21">
            <a:extLst>
              <a:ext uri="{FF2B5EF4-FFF2-40B4-BE49-F238E27FC236}">
                <a16:creationId xmlns:a16="http://schemas.microsoft.com/office/drawing/2014/main" id="{9502BFEE-C3E2-417C-9D63-9D2671E5C3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611" y="350556"/>
            <a:ext cx="11542779" cy="6156888"/>
          </a:xfrm>
          <a:prstGeom prst="rect">
            <a:avLst/>
          </a:prstGeom>
          <a:solidFill>
            <a:srgbClr val="FFFFFF"/>
          </a:solidFill>
          <a:ln w="25400" cap="flat">
            <a:solidFill>
              <a:schemeClr val="accent1"/>
            </a:solidFill>
            <a:miter lim="800000"/>
          </a:ln>
        </p:spPr>
        <p:style>
          <a:lnRef idx="1">
            <a:schemeClr val="accent1"/>
          </a:lnRef>
          <a:fillRef idx="3">
            <a:schemeClr val="accent1"/>
          </a:fillRef>
          <a:effectRef idx="2">
            <a:schemeClr val="accent1"/>
          </a:effectRef>
          <a:fontRef idx="minor">
            <a:schemeClr val="lt1"/>
          </a:fontRef>
        </p:style>
      </p:sp>
      <p:sp>
        <p:nvSpPr>
          <p:cNvPr id="4" name="Title 1">
            <a:extLst>
              <a:ext uri="{FF2B5EF4-FFF2-40B4-BE49-F238E27FC236}">
                <a16:creationId xmlns:a16="http://schemas.microsoft.com/office/drawing/2014/main" id="{CF4E1D06-A981-4FEF-876B-0AFF411051E9}"/>
              </a:ext>
            </a:extLst>
          </p:cNvPr>
          <p:cNvSpPr txBox="1">
            <a:spLocks/>
          </p:cNvSpPr>
          <p:nvPr/>
        </p:nvSpPr>
        <p:spPr>
          <a:xfrm>
            <a:off x="1295400" y="837043"/>
            <a:ext cx="9601200" cy="666529"/>
          </a:xfrm>
          <a:prstGeom prst="rect">
            <a:avLst/>
          </a:prstGeom>
          <a:effectLst/>
        </p:spPr>
        <p:txBody>
          <a:bodyPr vert="horz" lIns="91440" tIns="45720" rIns="91440" bIns="45720" rtlCol="0" anchor="ctr">
            <a:sp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R="0" lvl="0">
              <a:lnSpc>
                <a:spcPct val="107000"/>
              </a:lnSpc>
              <a:spcBef>
                <a:spcPts val="0"/>
              </a:spcBef>
              <a:spcAft>
                <a:spcPts val="0"/>
              </a:spcAft>
              <a:tabLst>
                <a:tab pos="-114300" algn="l"/>
              </a:tabLst>
            </a:pPr>
            <a:r>
              <a:rPr lang="en-US" sz="3600" kern="1800" spc="-25" dirty="0">
                <a:ea typeface="Times New Roman" panose="02020603050405020304" pitchFamily="18" charset="0"/>
                <a:cs typeface="Calibri" panose="020F0502020204030204" pitchFamily="34" charset="0"/>
              </a:rPr>
              <a:t>TensorFlow 2.0 Keras Neural Network Classifier</a:t>
            </a:r>
            <a:endParaRPr lang="en-US" sz="3200" dirty="0">
              <a:ea typeface="Calibri" panose="020F0502020204030204" pitchFamily="34" charset="0"/>
              <a:cs typeface="Times New Roman" panose="02020603050405020304" pitchFamily="18" charset="0"/>
            </a:endParaRPr>
          </a:p>
        </p:txBody>
      </p:sp>
      <p:sp>
        <p:nvSpPr>
          <p:cNvPr id="5" name="Content Placeholder 6">
            <a:extLst>
              <a:ext uri="{FF2B5EF4-FFF2-40B4-BE49-F238E27FC236}">
                <a16:creationId xmlns:a16="http://schemas.microsoft.com/office/drawing/2014/main" id="{D3F530AF-D839-47E9-A0EE-7EC1795605DD}"/>
              </a:ext>
            </a:extLst>
          </p:cNvPr>
          <p:cNvSpPr txBox="1">
            <a:spLocks/>
          </p:cNvSpPr>
          <p:nvPr/>
        </p:nvSpPr>
        <p:spPr>
          <a:xfrm>
            <a:off x="900752" y="1555028"/>
            <a:ext cx="4718050" cy="369332"/>
          </a:xfrm>
          <a:prstGeom prst="rect">
            <a:avLst/>
          </a:prstGeom>
        </p:spPr>
        <p:txBody>
          <a:bodyPr vert="horz" lIns="91440" tIns="45720" rIns="91440" bIns="45720" rtlCol="0" anchor="t">
            <a:sp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1800" b="1" dirty="0"/>
              <a:t>Classification Report and Confusion Matrix</a:t>
            </a:r>
            <a:endParaRPr lang="en-US" b="1" dirty="0"/>
          </a:p>
        </p:txBody>
      </p:sp>
      <p:sp>
        <p:nvSpPr>
          <p:cNvPr id="6" name="Content Placeholder 7">
            <a:extLst>
              <a:ext uri="{FF2B5EF4-FFF2-40B4-BE49-F238E27FC236}">
                <a16:creationId xmlns:a16="http://schemas.microsoft.com/office/drawing/2014/main" id="{7BF23F06-B658-4A7B-A55B-89BB897933F9}"/>
              </a:ext>
            </a:extLst>
          </p:cNvPr>
          <p:cNvSpPr txBox="1">
            <a:spLocks/>
          </p:cNvSpPr>
          <p:nvPr/>
        </p:nvSpPr>
        <p:spPr>
          <a:xfrm>
            <a:off x="6096000" y="1597166"/>
            <a:ext cx="5195248" cy="369332"/>
          </a:xfrm>
          <a:prstGeom prst="rect">
            <a:avLst/>
          </a:prstGeom>
        </p:spPr>
        <p:txBody>
          <a:bodyPr vert="horz" lIns="91440" tIns="45720" rIns="91440" bIns="45720" rtlCol="0" anchor="t">
            <a:sp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1800" b="1" dirty="0"/>
              <a:t>Learning curves to evaluate model performance</a:t>
            </a:r>
            <a:endParaRPr lang="en-US" b="1" dirty="0"/>
          </a:p>
        </p:txBody>
      </p:sp>
      <p:pic>
        <p:nvPicPr>
          <p:cNvPr id="7" name="Picture 6">
            <a:extLst>
              <a:ext uri="{FF2B5EF4-FFF2-40B4-BE49-F238E27FC236}">
                <a16:creationId xmlns:a16="http://schemas.microsoft.com/office/drawing/2014/main" id="{65271569-E016-4F0F-A03E-C05329D786B4}"/>
              </a:ext>
            </a:extLst>
          </p:cNvPr>
          <p:cNvPicPr/>
          <p:nvPr/>
        </p:nvPicPr>
        <p:blipFill>
          <a:blip r:embed="rId4">
            <a:extLst>
              <a:ext uri="{28A0092B-C50C-407E-A947-70E740481C1C}">
                <a14:useLocalDpi xmlns:a14="http://schemas.microsoft.com/office/drawing/2010/main" val="0"/>
              </a:ext>
            </a:extLst>
          </a:blip>
          <a:stretch>
            <a:fillRect/>
          </a:stretch>
        </p:blipFill>
        <p:spPr>
          <a:xfrm>
            <a:off x="1133981" y="2068721"/>
            <a:ext cx="3765566" cy="1930073"/>
          </a:xfrm>
          <a:prstGeom prst="rect">
            <a:avLst/>
          </a:prstGeom>
        </p:spPr>
      </p:pic>
      <p:pic>
        <p:nvPicPr>
          <p:cNvPr id="8" name="Picture 7">
            <a:extLst>
              <a:ext uri="{FF2B5EF4-FFF2-40B4-BE49-F238E27FC236}">
                <a16:creationId xmlns:a16="http://schemas.microsoft.com/office/drawing/2014/main" id="{C3DD0AD0-44C2-499E-BFC2-F86A3547523A}"/>
              </a:ext>
            </a:extLst>
          </p:cNvPr>
          <p:cNvPicPr/>
          <p:nvPr/>
        </p:nvPicPr>
        <p:blipFill>
          <a:blip r:embed="rId5">
            <a:extLst>
              <a:ext uri="{28A0092B-C50C-407E-A947-70E740481C1C}">
                <a14:useLocalDpi xmlns:a14="http://schemas.microsoft.com/office/drawing/2010/main" val="0"/>
              </a:ext>
            </a:extLst>
          </a:blip>
          <a:stretch>
            <a:fillRect/>
          </a:stretch>
        </p:blipFill>
        <p:spPr>
          <a:xfrm>
            <a:off x="5134771" y="2068721"/>
            <a:ext cx="3122930" cy="2141220"/>
          </a:xfrm>
          <a:prstGeom prst="rect">
            <a:avLst/>
          </a:prstGeom>
        </p:spPr>
      </p:pic>
      <p:pic>
        <p:nvPicPr>
          <p:cNvPr id="9" name="Picture 8">
            <a:extLst>
              <a:ext uri="{FF2B5EF4-FFF2-40B4-BE49-F238E27FC236}">
                <a16:creationId xmlns:a16="http://schemas.microsoft.com/office/drawing/2014/main" id="{3B6509F0-3DFA-4441-AA2A-FB7B2267810B}"/>
              </a:ext>
            </a:extLst>
          </p:cNvPr>
          <p:cNvPicPr/>
          <p:nvPr/>
        </p:nvPicPr>
        <p:blipFill>
          <a:blip r:embed="rId6">
            <a:extLst>
              <a:ext uri="{28A0092B-C50C-407E-A947-70E740481C1C}">
                <a14:useLocalDpi xmlns:a14="http://schemas.microsoft.com/office/drawing/2010/main" val="0"/>
              </a:ext>
            </a:extLst>
          </a:blip>
          <a:stretch>
            <a:fillRect/>
          </a:stretch>
        </p:blipFill>
        <p:spPr>
          <a:xfrm>
            <a:off x="8257701" y="2068721"/>
            <a:ext cx="3215640" cy="2201545"/>
          </a:xfrm>
          <a:prstGeom prst="rect">
            <a:avLst/>
          </a:prstGeom>
        </p:spPr>
      </p:pic>
      <p:pic>
        <p:nvPicPr>
          <p:cNvPr id="10" name="Picture 9">
            <a:extLst>
              <a:ext uri="{FF2B5EF4-FFF2-40B4-BE49-F238E27FC236}">
                <a16:creationId xmlns:a16="http://schemas.microsoft.com/office/drawing/2014/main" id="{5346B38A-F22A-45F4-AFCB-F6B392FABE6B}"/>
              </a:ext>
            </a:extLst>
          </p:cNvPr>
          <p:cNvPicPr/>
          <p:nvPr/>
        </p:nvPicPr>
        <p:blipFill>
          <a:blip r:embed="rId7">
            <a:extLst>
              <a:ext uri="{28A0092B-C50C-407E-A947-70E740481C1C}">
                <a14:useLocalDpi xmlns:a14="http://schemas.microsoft.com/office/drawing/2010/main" val="0"/>
              </a:ext>
            </a:extLst>
          </a:blip>
          <a:stretch>
            <a:fillRect/>
          </a:stretch>
        </p:blipFill>
        <p:spPr>
          <a:xfrm>
            <a:off x="1133981" y="4215674"/>
            <a:ext cx="2837518" cy="1930073"/>
          </a:xfrm>
          <a:prstGeom prst="rect">
            <a:avLst/>
          </a:prstGeom>
        </p:spPr>
      </p:pic>
      <p:sp>
        <p:nvSpPr>
          <p:cNvPr id="11" name="Rectangle 10">
            <a:extLst>
              <a:ext uri="{FF2B5EF4-FFF2-40B4-BE49-F238E27FC236}">
                <a16:creationId xmlns:a16="http://schemas.microsoft.com/office/drawing/2014/main" id="{3F5C8C18-777F-44F8-9983-39D7F7D6B99D}"/>
              </a:ext>
            </a:extLst>
          </p:cNvPr>
          <p:cNvSpPr/>
          <p:nvPr/>
        </p:nvSpPr>
        <p:spPr>
          <a:xfrm>
            <a:off x="4962018" y="4481364"/>
            <a:ext cx="6329229" cy="1700402"/>
          </a:xfrm>
          <a:prstGeom prst="rect">
            <a:avLst/>
          </a:prstGeom>
        </p:spPr>
        <p:txBody>
          <a:bodyPr wrap="square">
            <a:spAutoFit/>
          </a:bodyPr>
          <a:lstStyle/>
          <a:p>
            <a:pPr marL="228600" marR="0">
              <a:lnSpc>
                <a:spcPct val="107000"/>
              </a:lnSpc>
              <a:spcBef>
                <a:spcPts val="0"/>
              </a:spcBef>
              <a:spcAft>
                <a:spcPts val="800"/>
              </a:spcAft>
            </a:pPr>
            <a:r>
              <a:rPr lang="en-US" sz="2000" b="1" dirty="0">
                <a:ea typeface="Calibri" panose="020F0502020204030204" pitchFamily="34" charset="0"/>
                <a:cs typeface="Times New Roman" panose="02020603050405020304" pitchFamily="18" charset="0"/>
              </a:rPr>
              <a:t>Results:</a:t>
            </a:r>
          </a:p>
          <a:p>
            <a:pPr marL="228600" marR="0" algn="just">
              <a:lnSpc>
                <a:spcPct val="107000"/>
              </a:lnSpc>
              <a:spcBef>
                <a:spcPts val="0"/>
              </a:spcBef>
              <a:spcAft>
                <a:spcPts val="800"/>
              </a:spcAft>
            </a:pPr>
            <a:r>
              <a:rPr lang="en-US" dirty="0">
                <a:ea typeface="Calibri" panose="020F0502020204030204" pitchFamily="34" charset="0"/>
                <a:cs typeface="Times New Roman" panose="02020603050405020304" pitchFamily="18" charset="0"/>
              </a:rPr>
              <a:t>	Based on the above metrics, Keras model with </a:t>
            </a:r>
            <a:r>
              <a:rPr lang="en-US" b="1" dirty="0">
                <a:ea typeface="Calibri" panose="020F0502020204030204" pitchFamily="34" charset="0"/>
                <a:cs typeface="Times New Roman" panose="02020603050405020304" pitchFamily="18" charset="0"/>
              </a:rPr>
              <a:t>‘</a:t>
            </a:r>
            <a:r>
              <a:rPr lang="en-US" b="1" dirty="0" err="1">
                <a:ea typeface="Calibri" panose="020F0502020204030204" pitchFamily="34" charset="0"/>
                <a:cs typeface="Times New Roman" panose="02020603050405020304" pitchFamily="18" charset="0"/>
              </a:rPr>
              <a:t>relu</a:t>
            </a:r>
            <a:r>
              <a:rPr lang="en-US" b="1" dirty="0">
                <a:ea typeface="Calibri" panose="020F0502020204030204" pitchFamily="34" charset="0"/>
                <a:cs typeface="Times New Roman" panose="02020603050405020304" pitchFamily="18" charset="0"/>
              </a:rPr>
              <a:t>’ </a:t>
            </a:r>
            <a:r>
              <a:rPr lang="en-US" dirty="0">
                <a:ea typeface="Calibri" panose="020F0502020204030204" pitchFamily="34" charset="0"/>
                <a:cs typeface="Times New Roman" panose="02020603050405020304" pitchFamily="18" charset="0"/>
              </a:rPr>
              <a:t>activation function performs best for our dataset compare to ‘tanh’ and ‘sigmoid’ activation function based on False Positive Rate (FPR) and Recall (‘0’) = 95%.</a:t>
            </a:r>
          </a:p>
        </p:txBody>
      </p:sp>
    </p:spTree>
    <p:extLst>
      <p:ext uri="{BB962C8B-B14F-4D97-AF65-F5344CB8AC3E}">
        <p14:creationId xmlns:p14="http://schemas.microsoft.com/office/powerpoint/2010/main" val="382515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659C81-9750-49C3-B250-05F12FD0D9C0}"/>
              </a:ext>
            </a:extLst>
          </p:cNvPr>
          <p:cNvSpPr txBox="1"/>
          <p:nvPr/>
        </p:nvSpPr>
        <p:spPr>
          <a:xfrm>
            <a:off x="986518" y="3308103"/>
            <a:ext cx="3080657" cy="1477328"/>
          </a:xfrm>
          <a:prstGeom prst="rect">
            <a:avLst/>
          </a:prstGeom>
          <a:noFill/>
        </p:spPr>
        <p:txBody>
          <a:bodyPr wrap="square" rtlCol="0">
            <a:spAutoFit/>
          </a:bodyPr>
          <a:lstStyle/>
          <a:p>
            <a:r>
              <a:rPr lang="en-US" dirty="0"/>
              <a:t>Cross- Validation score helps us to validate the model. Higher the Cross-Validation score, better the model is in performing classification.</a:t>
            </a:r>
          </a:p>
        </p:txBody>
      </p:sp>
      <p:pic>
        <p:nvPicPr>
          <p:cNvPr id="4" name="Picture 3">
            <a:extLst>
              <a:ext uri="{FF2B5EF4-FFF2-40B4-BE49-F238E27FC236}">
                <a16:creationId xmlns:a16="http://schemas.microsoft.com/office/drawing/2014/main" id="{4E2D2ADC-558A-4635-BEDF-40A4C18E2909}"/>
              </a:ext>
            </a:extLst>
          </p:cNvPr>
          <p:cNvPicPr>
            <a:picLocks noChangeAspect="1"/>
          </p:cNvPicPr>
          <p:nvPr/>
        </p:nvPicPr>
        <p:blipFill>
          <a:blip r:embed="rId2"/>
          <a:stretch>
            <a:fillRect/>
          </a:stretch>
        </p:blipFill>
        <p:spPr>
          <a:xfrm>
            <a:off x="871829" y="1209087"/>
            <a:ext cx="3274073" cy="1879146"/>
          </a:xfrm>
          <a:prstGeom prst="rect">
            <a:avLst/>
          </a:prstGeom>
        </p:spPr>
      </p:pic>
      <p:sp>
        <p:nvSpPr>
          <p:cNvPr id="5" name="TextBox 4">
            <a:extLst>
              <a:ext uri="{FF2B5EF4-FFF2-40B4-BE49-F238E27FC236}">
                <a16:creationId xmlns:a16="http://schemas.microsoft.com/office/drawing/2014/main" id="{477AADB1-F844-4D35-83C7-DF04006071F5}"/>
              </a:ext>
            </a:extLst>
          </p:cNvPr>
          <p:cNvSpPr txBox="1"/>
          <p:nvPr/>
        </p:nvSpPr>
        <p:spPr>
          <a:xfrm>
            <a:off x="716902" y="729820"/>
            <a:ext cx="3900196" cy="369332"/>
          </a:xfrm>
          <a:prstGeom prst="rect">
            <a:avLst/>
          </a:prstGeom>
          <a:noFill/>
        </p:spPr>
        <p:txBody>
          <a:bodyPr wrap="square" rtlCol="0">
            <a:spAutoFit/>
          </a:bodyPr>
          <a:lstStyle/>
          <a:p>
            <a:r>
              <a:rPr lang="en-US" u="sng" dirty="0"/>
              <a:t>Cross-Validation Score based on accuracy</a:t>
            </a:r>
          </a:p>
        </p:txBody>
      </p:sp>
      <p:pic>
        <p:nvPicPr>
          <p:cNvPr id="6" name="Picture 5">
            <a:extLst>
              <a:ext uri="{FF2B5EF4-FFF2-40B4-BE49-F238E27FC236}">
                <a16:creationId xmlns:a16="http://schemas.microsoft.com/office/drawing/2014/main" id="{B17694FA-85BD-40C7-B1E6-90C235BA9FAA}"/>
              </a:ext>
            </a:extLst>
          </p:cNvPr>
          <p:cNvPicPr>
            <a:picLocks noChangeAspect="1"/>
          </p:cNvPicPr>
          <p:nvPr/>
        </p:nvPicPr>
        <p:blipFill>
          <a:blip r:embed="rId3"/>
          <a:stretch>
            <a:fillRect/>
          </a:stretch>
        </p:blipFill>
        <p:spPr>
          <a:xfrm>
            <a:off x="4314825" y="1099152"/>
            <a:ext cx="7005346" cy="4701573"/>
          </a:xfrm>
          <a:prstGeom prst="rect">
            <a:avLst/>
          </a:prstGeom>
        </p:spPr>
      </p:pic>
      <p:sp>
        <p:nvSpPr>
          <p:cNvPr id="7" name="TextBox 6">
            <a:extLst>
              <a:ext uri="{FF2B5EF4-FFF2-40B4-BE49-F238E27FC236}">
                <a16:creationId xmlns:a16="http://schemas.microsoft.com/office/drawing/2014/main" id="{3D569428-C0F6-4998-9D95-1FA4F0D99301}"/>
              </a:ext>
            </a:extLst>
          </p:cNvPr>
          <p:cNvSpPr txBox="1"/>
          <p:nvPr/>
        </p:nvSpPr>
        <p:spPr>
          <a:xfrm>
            <a:off x="5095875" y="729820"/>
            <a:ext cx="6224296" cy="369332"/>
          </a:xfrm>
          <a:prstGeom prst="rect">
            <a:avLst/>
          </a:prstGeom>
          <a:noFill/>
        </p:spPr>
        <p:txBody>
          <a:bodyPr wrap="square" rtlCol="0">
            <a:spAutoFit/>
          </a:bodyPr>
          <a:lstStyle/>
          <a:p>
            <a:r>
              <a:rPr lang="en-US" dirty="0"/>
              <a:t>ROC curve and AUC of different classifier models</a:t>
            </a:r>
          </a:p>
        </p:txBody>
      </p:sp>
    </p:spTree>
    <p:extLst>
      <p:ext uri="{BB962C8B-B14F-4D97-AF65-F5344CB8AC3E}">
        <p14:creationId xmlns:p14="http://schemas.microsoft.com/office/powerpoint/2010/main" val="659212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BDACF-5C33-403D-BBF9-E3B7488F92FE}"/>
              </a:ext>
            </a:extLst>
          </p:cNvPr>
          <p:cNvSpPr>
            <a:spLocks noGrp="1"/>
          </p:cNvSpPr>
          <p:nvPr>
            <p:ph type="title" idx="4294967295"/>
          </p:nvPr>
        </p:nvSpPr>
        <p:spPr>
          <a:xfrm>
            <a:off x="1428750" y="763589"/>
            <a:ext cx="9601200" cy="398462"/>
          </a:xfrm>
        </p:spPr>
        <p:txBody>
          <a:bodyPr>
            <a:noAutofit/>
          </a:bodyPr>
          <a:lstStyle/>
          <a:p>
            <a:r>
              <a:rPr lang="en-US" sz="3200" dirty="0"/>
              <a:t>Comparison </a:t>
            </a:r>
            <a:r>
              <a:rPr lang="en-US" sz="3200" kern="1800" spc="-25" dirty="0">
                <a:cs typeface="Calibri" panose="020F0502020204030204" pitchFamily="34" charset="0"/>
              </a:rPr>
              <a:t>Between</a:t>
            </a:r>
            <a:r>
              <a:rPr lang="en-US" sz="3200" dirty="0"/>
              <a:t> Classification Models</a:t>
            </a:r>
          </a:p>
        </p:txBody>
      </p:sp>
      <p:pic>
        <p:nvPicPr>
          <p:cNvPr id="3" name="Picture 2">
            <a:extLst>
              <a:ext uri="{FF2B5EF4-FFF2-40B4-BE49-F238E27FC236}">
                <a16:creationId xmlns:a16="http://schemas.microsoft.com/office/drawing/2014/main" id="{130006D5-BA88-40AD-B13B-9A647079F980}"/>
              </a:ext>
            </a:extLst>
          </p:cNvPr>
          <p:cNvPicPr>
            <a:picLocks noChangeAspect="1"/>
          </p:cNvPicPr>
          <p:nvPr/>
        </p:nvPicPr>
        <p:blipFill>
          <a:blip r:embed="rId2"/>
          <a:stretch>
            <a:fillRect/>
          </a:stretch>
        </p:blipFill>
        <p:spPr>
          <a:xfrm>
            <a:off x="1340985" y="3429000"/>
            <a:ext cx="5100248" cy="2804083"/>
          </a:xfrm>
          <a:prstGeom prst="rect">
            <a:avLst/>
          </a:prstGeom>
        </p:spPr>
      </p:pic>
      <p:sp>
        <p:nvSpPr>
          <p:cNvPr id="5" name="TextBox 4">
            <a:extLst>
              <a:ext uri="{FF2B5EF4-FFF2-40B4-BE49-F238E27FC236}">
                <a16:creationId xmlns:a16="http://schemas.microsoft.com/office/drawing/2014/main" id="{8A0CBCEF-707D-41A4-8F87-324ECAD8B06D}"/>
              </a:ext>
            </a:extLst>
          </p:cNvPr>
          <p:cNvSpPr txBox="1"/>
          <p:nvPr/>
        </p:nvSpPr>
        <p:spPr>
          <a:xfrm>
            <a:off x="6657651" y="3908620"/>
            <a:ext cx="4753201" cy="2308324"/>
          </a:xfrm>
          <a:prstGeom prst="rect">
            <a:avLst/>
          </a:prstGeom>
          <a:noFill/>
        </p:spPr>
        <p:txBody>
          <a:bodyPr wrap="square" rtlCol="0">
            <a:spAutoFit/>
          </a:bodyPr>
          <a:lstStyle/>
          <a:p>
            <a:r>
              <a:rPr lang="en-US" dirty="0"/>
              <a:t>As discussed earlier, we would like to minimize false positive rate (FPR) as we don’t want to predict high consumption if it is not actually.</a:t>
            </a:r>
          </a:p>
          <a:p>
            <a:endParaRPr lang="en-US" dirty="0"/>
          </a:p>
          <a:p>
            <a:r>
              <a:rPr lang="en-US" dirty="0"/>
              <a:t>Hence, as per the table and graph, we can say that Random Forest performs best based on AUC, Accuracy, Precision, FPR at TPR = 0.99 for the Energy Dataset.</a:t>
            </a:r>
          </a:p>
        </p:txBody>
      </p:sp>
      <p:graphicFrame>
        <p:nvGraphicFramePr>
          <p:cNvPr id="6" name="Table 5">
            <a:extLst>
              <a:ext uri="{FF2B5EF4-FFF2-40B4-BE49-F238E27FC236}">
                <a16:creationId xmlns:a16="http://schemas.microsoft.com/office/drawing/2014/main" id="{6E522680-F570-4EB3-8CEB-B6A9C84998A0}"/>
              </a:ext>
            </a:extLst>
          </p:cNvPr>
          <p:cNvGraphicFramePr>
            <a:graphicFrameLocks noGrp="1"/>
          </p:cNvGraphicFramePr>
          <p:nvPr>
            <p:extLst>
              <p:ext uri="{D42A27DB-BD31-4B8C-83A1-F6EECF244321}">
                <p14:modId xmlns:p14="http://schemas.microsoft.com/office/powerpoint/2010/main" val="2610253256"/>
              </p:ext>
            </p:extLst>
          </p:nvPr>
        </p:nvGraphicFramePr>
        <p:xfrm>
          <a:off x="1331361" y="1338263"/>
          <a:ext cx="9795978" cy="1913214"/>
        </p:xfrm>
        <a:graphic>
          <a:graphicData uri="http://schemas.openxmlformats.org/drawingml/2006/table">
            <a:tbl>
              <a:tblPr>
                <a:tableStyleId>{85BE263C-DBD7-4A20-BB59-AAB30ACAA65A}</a:tableStyleId>
              </a:tblPr>
              <a:tblGrid>
                <a:gridCol w="1557164">
                  <a:extLst>
                    <a:ext uri="{9D8B030D-6E8A-4147-A177-3AD203B41FA5}">
                      <a16:colId xmlns:a16="http://schemas.microsoft.com/office/drawing/2014/main" val="2636529194"/>
                    </a:ext>
                  </a:extLst>
                </a:gridCol>
                <a:gridCol w="736114">
                  <a:extLst>
                    <a:ext uri="{9D8B030D-6E8A-4147-A177-3AD203B41FA5}">
                      <a16:colId xmlns:a16="http://schemas.microsoft.com/office/drawing/2014/main" val="335568531"/>
                    </a:ext>
                  </a:extLst>
                </a:gridCol>
                <a:gridCol w="1462790">
                  <a:extLst>
                    <a:ext uri="{9D8B030D-6E8A-4147-A177-3AD203B41FA5}">
                      <a16:colId xmlns:a16="http://schemas.microsoft.com/office/drawing/2014/main" val="3750921570"/>
                    </a:ext>
                  </a:extLst>
                </a:gridCol>
                <a:gridCol w="1038110">
                  <a:extLst>
                    <a:ext uri="{9D8B030D-6E8A-4147-A177-3AD203B41FA5}">
                      <a16:colId xmlns:a16="http://schemas.microsoft.com/office/drawing/2014/main" val="2576061746"/>
                    </a:ext>
                  </a:extLst>
                </a:gridCol>
                <a:gridCol w="1179670">
                  <a:extLst>
                    <a:ext uri="{9D8B030D-6E8A-4147-A177-3AD203B41FA5}">
                      <a16:colId xmlns:a16="http://schemas.microsoft.com/office/drawing/2014/main" val="548357867"/>
                    </a:ext>
                  </a:extLst>
                </a:gridCol>
                <a:gridCol w="1462790">
                  <a:extLst>
                    <a:ext uri="{9D8B030D-6E8A-4147-A177-3AD203B41FA5}">
                      <a16:colId xmlns:a16="http://schemas.microsoft.com/office/drawing/2014/main" val="414424793"/>
                    </a:ext>
                  </a:extLst>
                </a:gridCol>
                <a:gridCol w="1061703">
                  <a:extLst>
                    <a:ext uri="{9D8B030D-6E8A-4147-A177-3AD203B41FA5}">
                      <a16:colId xmlns:a16="http://schemas.microsoft.com/office/drawing/2014/main" val="2495824915"/>
                    </a:ext>
                  </a:extLst>
                </a:gridCol>
                <a:gridCol w="1297637">
                  <a:extLst>
                    <a:ext uri="{9D8B030D-6E8A-4147-A177-3AD203B41FA5}">
                      <a16:colId xmlns:a16="http://schemas.microsoft.com/office/drawing/2014/main" val="3853141961"/>
                    </a:ext>
                  </a:extLst>
                </a:gridCol>
              </a:tblGrid>
              <a:tr h="382285">
                <a:tc>
                  <a:txBody>
                    <a:bodyPr/>
                    <a:lstStyle/>
                    <a:p>
                      <a:pPr algn="ctr" fontAlgn="ctr"/>
                      <a:r>
                        <a:rPr lang="en-US" sz="1400" u="none" strike="noStrike" dirty="0">
                          <a:effectLst/>
                        </a:rPr>
                        <a:t>Models</a:t>
                      </a:r>
                      <a:endParaRPr lang="en-US" sz="1400" b="1" i="0" u="none" strike="noStrike" dirty="0">
                        <a:solidFill>
                          <a:srgbClr val="000000"/>
                        </a:solidFill>
                        <a:effectLst/>
                        <a:latin typeface="Calibri" panose="020F0502020204030204" pitchFamily="34" charset="0"/>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Logistic</a:t>
                      </a:r>
                      <a:endParaRPr lang="en-US" sz="1400" b="1" i="0" u="none" strike="noStrike" dirty="0">
                        <a:solidFill>
                          <a:srgbClr val="000000"/>
                        </a:solidFill>
                        <a:effectLst/>
                        <a:latin typeface="Calibri" panose="020F0502020204030204" pitchFamily="34" charset="0"/>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SVC (kernel = 'gaussian')</a:t>
                      </a:r>
                      <a:endParaRPr lang="en-US" sz="1400" b="1" i="0" u="none" strike="noStrike" dirty="0">
                        <a:solidFill>
                          <a:srgbClr val="000000"/>
                        </a:solidFill>
                        <a:effectLst/>
                        <a:latin typeface="Calibri" panose="020F0502020204030204" pitchFamily="34" charset="0"/>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Decision Tree</a:t>
                      </a:r>
                      <a:endParaRPr lang="en-US" sz="1400" b="1" i="0" u="none" strike="noStrike" dirty="0">
                        <a:solidFill>
                          <a:srgbClr val="000000"/>
                        </a:solidFill>
                        <a:effectLst/>
                        <a:latin typeface="Calibri" panose="020F0502020204030204" pitchFamily="34" charset="0"/>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Random Forest</a:t>
                      </a:r>
                      <a:endParaRPr lang="en-US" sz="1400" b="1" i="0" u="none" strike="noStrike">
                        <a:solidFill>
                          <a:srgbClr val="000000"/>
                        </a:solidFill>
                        <a:effectLst/>
                        <a:latin typeface="Calibri" panose="020F0502020204030204" pitchFamily="34" charset="0"/>
                      </a:endParaRPr>
                    </a:p>
                  </a:txBody>
                  <a:tcPr marL="7620" marR="7620" marT="7620" marB="0" anchor="ctr">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400" u="none" strike="noStrike" dirty="0">
                          <a:effectLst/>
                        </a:rPr>
                        <a:t>AdaBoost Classifier</a:t>
                      </a:r>
                      <a:endParaRPr lang="en-US" sz="1400" b="1" i="0" u="none" strike="noStrike" dirty="0">
                        <a:solidFill>
                          <a:srgbClr val="000000"/>
                        </a:solidFill>
                        <a:effectLst/>
                        <a:latin typeface="Calibri" panose="020F0502020204030204" pitchFamily="34" charset="0"/>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KNN (k = 5)</a:t>
                      </a:r>
                      <a:endParaRPr lang="en-US" sz="1400" b="1" i="0" u="none" strike="noStrike">
                        <a:solidFill>
                          <a:srgbClr val="000000"/>
                        </a:solidFill>
                        <a:effectLst/>
                        <a:latin typeface="Calibri" panose="020F0502020204030204" pitchFamily="34" charset="0"/>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Keras ('</a:t>
                      </a:r>
                      <a:r>
                        <a:rPr lang="en-US" sz="1400" u="none" strike="noStrike" dirty="0" err="1">
                          <a:effectLst/>
                        </a:rPr>
                        <a:t>relu</a:t>
                      </a:r>
                      <a:r>
                        <a:rPr lang="en-US" sz="1400" u="none" strike="noStrike" dirty="0">
                          <a:effectLst/>
                        </a:rPr>
                        <a:t>') NN</a:t>
                      </a:r>
                      <a:endParaRPr lang="en-US" sz="1400" b="1" i="0" u="none" strike="noStrike" dirty="0">
                        <a:solidFill>
                          <a:srgbClr val="000000"/>
                        </a:solidFill>
                        <a:effectLst/>
                        <a:latin typeface="Calibri" panose="020F0502020204030204" pitchFamily="34" charset="0"/>
                      </a:endParaRPr>
                    </a:p>
                  </a:txBody>
                  <a:tcPr marL="7620" marR="7620" marT="762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6829814"/>
                  </a:ext>
                </a:extLst>
              </a:tr>
              <a:tr h="246479">
                <a:tc>
                  <a:txBody>
                    <a:bodyPr/>
                    <a:lstStyle/>
                    <a:p>
                      <a:pPr algn="l" fontAlgn="ctr"/>
                      <a:r>
                        <a:rPr lang="en-US" sz="1400" u="none" strike="noStrike" dirty="0">
                          <a:effectLst/>
                        </a:rPr>
                        <a:t>Accuracy (%)</a:t>
                      </a:r>
                      <a:endParaRPr lang="en-US" sz="1400" b="0" i="1" u="none" strike="noStrike" dirty="0">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80.9</a:t>
                      </a:r>
                      <a:endParaRPr lang="en-US" sz="1400" b="0" i="0" u="none" strike="noStrike">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83.5</a:t>
                      </a:r>
                      <a:endParaRPr lang="en-US" sz="1400" b="0" i="0" u="none" strike="noStrike" dirty="0">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80.6</a:t>
                      </a:r>
                      <a:endParaRPr lang="en-US" sz="1400" b="0" i="0" u="none" strike="noStrike" dirty="0">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90.5*</a:t>
                      </a:r>
                      <a:endParaRPr lang="en-US" sz="1400" b="1" i="0" u="none" strike="noStrike" dirty="0">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400" u="none" strike="noStrike" dirty="0">
                          <a:effectLst/>
                        </a:rPr>
                        <a:t>84.8</a:t>
                      </a:r>
                      <a:endParaRPr lang="en-US" sz="1400" b="0" i="0" u="none" strike="noStrike" dirty="0">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88.8</a:t>
                      </a:r>
                      <a:endParaRPr lang="en-US" sz="1400" b="0" i="0" u="none" strike="noStrike" dirty="0">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80.8</a:t>
                      </a:r>
                      <a:endParaRPr lang="en-US" sz="1400" b="0" i="0" u="none" strike="noStrike" dirty="0">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8702752"/>
                  </a:ext>
                </a:extLst>
              </a:tr>
              <a:tr h="246479">
                <a:tc>
                  <a:txBody>
                    <a:bodyPr/>
                    <a:lstStyle/>
                    <a:p>
                      <a:pPr algn="l" fontAlgn="ctr"/>
                      <a:r>
                        <a:rPr lang="en-US" sz="1400" u="none" strike="noStrike" dirty="0">
                          <a:effectLst/>
                        </a:rPr>
                        <a:t>Precision ('0') (%)</a:t>
                      </a:r>
                      <a:endParaRPr lang="en-US" sz="1400" b="0" i="1" u="none" strike="noStrike" dirty="0">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82</a:t>
                      </a:r>
                      <a:endParaRPr lang="en-US" sz="1400" b="0" i="0" u="none" strike="noStrike">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84</a:t>
                      </a:r>
                      <a:endParaRPr lang="en-US" sz="1400" b="0" i="0" u="none" strike="noStrike" dirty="0">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81</a:t>
                      </a:r>
                      <a:endParaRPr lang="en-US" sz="1400" b="0" i="0" u="none" strike="noStrike" dirty="0">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92*</a:t>
                      </a:r>
                      <a:endParaRPr lang="en-US" sz="1400" b="1" i="0" u="none" strike="noStrike" dirty="0">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400" u="none" strike="noStrike" dirty="0">
                          <a:effectLst/>
                        </a:rPr>
                        <a:t>87</a:t>
                      </a:r>
                      <a:endParaRPr lang="en-US" sz="1400" b="0" i="0" u="none" strike="noStrike" dirty="0">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92</a:t>
                      </a:r>
                      <a:endParaRPr lang="en-US" sz="1400" b="0" i="0" u="none" strike="noStrike" dirty="0">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82</a:t>
                      </a:r>
                      <a:endParaRPr lang="en-US" sz="1400" b="0" i="0" u="none" strike="noStrike" dirty="0">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4806646"/>
                  </a:ext>
                </a:extLst>
              </a:tr>
              <a:tr h="246479">
                <a:tc>
                  <a:txBody>
                    <a:bodyPr/>
                    <a:lstStyle/>
                    <a:p>
                      <a:pPr algn="l" fontAlgn="ctr"/>
                      <a:r>
                        <a:rPr lang="en-US" sz="1400" u="none" strike="noStrike">
                          <a:effectLst/>
                        </a:rPr>
                        <a:t>Recall ('0') (%)</a:t>
                      </a:r>
                      <a:endParaRPr lang="en-US" sz="1400" b="0" i="1" u="none" strike="noStrike">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96</a:t>
                      </a:r>
                      <a:endParaRPr lang="en-US" sz="1400" b="0" i="0" u="none" strike="noStrike" dirty="0">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97</a:t>
                      </a:r>
                      <a:endParaRPr lang="en-US" sz="1400" b="0" i="0" u="none" strike="noStrike">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99*</a:t>
                      </a:r>
                      <a:endParaRPr lang="en-US" sz="1400" b="0" i="0" u="none" strike="noStrike">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96</a:t>
                      </a:r>
                      <a:endParaRPr lang="en-US" sz="1400" b="0" i="0" u="none" strike="noStrike">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400" u="none" strike="noStrike">
                          <a:effectLst/>
                        </a:rPr>
                        <a:t>94</a:t>
                      </a:r>
                      <a:endParaRPr lang="en-US" sz="1400" b="0" i="0" u="none" strike="noStrike">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94</a:t>
                      </a:r>
                      <a:endParaRPr lang="en-US" sz="1400" b="0" i="0" u="none" strike="noStrike" dirty="0">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97</a:t>
                      </a:r>
                      <a:endParaRPr lang="en-US" sz="1400" b="0" i="0" u="none" strike="noStrike" dirty="0">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0577581"/>
                  </a:ext>
                </a:extLst>
              </a:tr>
              <a:tr h="246479">
                <a:tc>
                  <a:txBody>
                    <a:bodyPr/>
                    <a:lstStyle/>
                    <a:p>
                      <a:pPr algn="l" fontAlgn="ctr"/>
                      <a:r>
                        <a:rPr lang="en-US" sz="1400" u="none" strike="noStrike">
                          <a:effectLst/>
                        </a:rPr>
                        <a:t>False Positive</a:t>
                      </a:r>
                      <a:endParaRPr lang="en-US" sz="1400" b="0" i="1" u="none" strike="noStrike">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112</a:t>
                      </a:r>
                      <a:endParaRPr lang="en-US" sz="1400" b="0" i="0" u="none" strike="noStrike">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95</a:t>
                      </a:r>
                      <a:endParaRPr lang="en-US" sz="1400" b="0" i="0" u="none" strike="noStrike">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29*</a:t>
                      </a:r>
                      <a:endParaRPr lang="en-US" sz="1400" b="0" i="0" u="none" strike="noStrike" dirty="0">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132</a:t>
                      </a:r>
                      <a:endParaRPr lang="en-US" sz="1400" b="0" i="0" u="none" strike="noStrike">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400" u="none" strike="noStrike" dirty="0">
                          <a:effectLst/>
                        </a:rPr>
                        <a:t>177</a:t>
                      </a:r>
                      <a:endParaRPr lang="en-US" sz="1400" b="0" i="0" u="none" strike="noStrike" dirty="0">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181</a:t>
                      </a:r>
                      <a:endParaRPr lang="en-US" sz="1400" b="0" i="0" u="none" strike="noStrike" dirty="0">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87</a:t>
                      </a:r>
                      <a:endParaRPr lang="en-US" sz="1400" b="0" i="0" u="none" strike="noStrike" dirty="0">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3411337"/>
                  </a:ext>
                </a:extLst>
              </a:tr>
              <a:tr h="246479">
                <a:tc>
                  <a:txBody>
                    <a:bodyPr/>
                    <a:lstStyle/>
                    <a:p>
                      <a:pPr algn="l" fontAlgn="ctr"/>
                      <a:r>
                        <a:rPr lang="en-US" sz="1400" u="none" strike="noStrike">
                          <a:effectLst/>
                        </a:rPr>
                        <a:t>True Positive</a:t>
                      </a:r>
                      <a:endParaRPr lang="en-US" sz="1400" b="0" i="1" u="none" strike="noStrike">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201</a:t>
                      </a:r>
                      <a:endParaRPr lang="en-US" sz="1400" b="0" i="0" u="none" strike="noStrike">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287</a:t>
                      </a:r>
                      <a:endParaRPr lang="en-US" sz="1400" b="0" i="0" u="none" strike="noStrike">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107</a:t>
                      </a:r>
                      <a:endParaRPr lang="en-US" sz="1400" b="0" i="0" u="none" strike="noStrike">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601*</a:t>
                      </a:r>
                      <a:endParaRPr lang="en-US" sz="1400" b="1" i="0" u="none" strike="noStrike" dirty="0">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400" u="none" strike="noStrike" dirty="0">
                          <a:effectLst/>
                        </a:rPr>
                        <a:t>420</a:t>
                      </a:r>
                      <a:endParaRPr lang="en-US" sz="1400" b="0" i="0" u="none" strike="noStrike" dirty="0">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582</a:t>
                      </a:r>
                      <a:endParaRPr lang="en-US" sz="1400" b="0" i="0" u="none" strike="noStrike" dirty="0">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175</a:t>
                      </a:r>
                      <a:endParaRPr lang="en-US" sz="1400" b="0" i="0" u="none" strike="noStrike" dirty="0">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3989654"/>
                  </a:ext>
                </a:extLst>
              </a:tr>
              <a:tr h="246479">
                <a:tc>
                  <a:txBody>
                    <a:bodyPr/>
                    <a:lstStyle/>
                    <a:p>
                      <a:pPr algn="l" fontAlgn="ctr"/>
                      <a:r>
                        <a:rPr lang="en-US" sz="1400" u="none" strike="noStrike" dirty="0">
                          <a:effectLst/>
                        </a:rPr>
                        <a:t>AUC</a:t>
                      </a:r>
                      <a:endParaRPr lang="en-US" sz="1400" b="0" i="1" u="none" strike="noStrike" dirty="0">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1400" u="none" strike="noStrike">
                          <a:effectLst/>
                        </a:rPr>
                        <a:t>0.73</a:t>
                      </a:r>
                      <a:endParaRPr lang="en-US" sz="1400" b="0" i="0" u="none" strike="noStrike">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1400" u="none" strike="noStrike">
                          <a:effectLst/>
                        </a:rPr>
                        <a:t>0.7</a:t>
                      </a:r>
                      <a:endParaRPr lang="en-US" sz="1400" b="0" i="0" u="none" strike="noStrike">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1400" u="none" strike="noStrike" dirty="0">
                          <a:effectLst/>
                        </a:rPr>
                        <a:t>0.95*</a:t>
                      </a:r>
                      <a:endParaRPr lang="en-US" sz="1400" b="1" i="0" u="none" strike="noStrike" dirty="0">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lgn="ctr" fontAlgn="ctr"/>
                      <a:r>
                        <a:rPr lang="en-US" sz="1400" u="none" strike="noStrike" dirty="0">
                          <a:effectLst/>
                        </a:rPr>
                        <a:t>0.88</a:t>
                      </a:r>
                      <a:endParaRPr lang="en-US" sz="1400" b="0" i="0" u="none" strike="noStrike" dirty="0">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1400" u="none" strike="noStrike">
                          <a:effectLst/>
                        </a:rPr>
                        <a:t>0.92</a:t>
                      </a:r>
                      <a:endParaRPr lang="en-US" sz="1400" b="0" i="0" u="none" strike="noStrike">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1400" u="none" strike="noStrike" dirty="0">
                          <a:effectLst/>
                        </a:rPr>
                        <a:t>0.76</a:t>
                      </a:r>
                      <a:endParaRPr lang="en-US" sz="1400" b="0" i="0" u="none" strike="noStrike" dirty="0">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597174463"/>
                  </a:ext>
                </a:extLst>
              </a:tr>
            </a:tbl>
          </a:graphicData>
        </a:graphic>
      </p:graphicFrame>
    </p:spTree>
    <p:extLst>
      <p:ext uri="{BB962C8B-B14F-4D97-AF65-F5344CB8AC3E}">
        <p14:creationId xmlns:p14="http://schemas.microsoft.com/office/powerpoint/2010/main" val="27307794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789AD6-EE45-4DBB-8CEF-EFFD9C31F3EC}"/>
              </a:ext>
            </a:extLst>
          </p:cNvPr>
          <p:cNvSpPr txBox="1"/>
          <p:nvPr/>
        </p:nvSpPr>
        <p:spPr>
          <a:xfrm>
            <a:off x="914400" y="839755"/>
            <a:ext cx="10244138" cy="646331"/>
          </a:xfrm>
          <a:prstGeom prst="rect">
            <a:avLst/>
          </a:prstGeom>
          <a:noFill/>
        </p:spPr>
        <p:txBody>
          <a:bodyPr wrap="square" rtlCol="0">
            <a:spAutoFit/>
          </a:bodyPr>
          <a:lstStyle/>
          <a:p>
            <a:r>
              <a:rPr lang="en-US" sz="3600" b="1" dirty="0">
                <a:latin typeface="+mj-lt"/>
              </a:rPr>
              <a:t>Important Features as per Random Forest Classifier</a:t>
            </a:r>
          </a:p>
        </p:txBody>
      </p:sp>
      <p:pic>
        <p:nvPicPr>
          <p:cNvPr id="3" name="Picture 2">
            <a:extLst>
              <a:ext uri="{FF2B5EF4-FFF2-40B4-BE49-F238E27FC236}">
                <a16:creationId xmlns:a16="http://schemas.microsoft.com/office/drawing/2014/main" id="{7C6EECD2-9FF6-47BA-9C52-F1E60E02E8F4}"/>
              </a:ext>
            </a:extLst>
          </p:cNvPr>
          <p:cNvPicPr>
            <a:picLocks noChangeAspect="1"/>
          </p:cNvPicPr>
          <p:nvPr/>
        </p:nvPicPr>
        <p:blipFill>
          <a:blip r:embed="rId2"/>
          <a:stretch>
            <a:fillRect/>
          </a:stretch>
        </p:blipFill>
        <p:spPr>
          <a:xfrm>
            <a:off x="1395413" y="1439919"/>
            <a:ext cx="9401174" cy="3542522"/>
          </a:xfrm>
          <a:prstGeom prst="rect">
            <a:avLst/>
          </a:prstGeom>
        </p:spPr>
      </p:pic>
      <p:sp>
        <p:nvSpPr>
          <p:cNvPr id="4" name="TextBox 3">
            <a:extLst>
              <a:ext uri="{FF2B5EF4-FFF2-40B4-BE49-F238E27FC236}">
                <a16:creationId xmlns:a16="http://schemas.microsoft.com/office/drawing/2014/main" id="{CF061487-6BE7-4C86-8646-5A7D44E038E2}"/>
              </a:ext>
            </a:extLst>
          </p:cNvPr>
          <p:cNvSpPr txBox="1"/>
          <p:nvPr/>
        </p:nvSpPr>
        <p:spPr>
          <a:xfrm>
            <a:off x="914400" y="4981575"/>
            <a:ext cx="10429875" cy="646331"/>
          </a:xfrm>
          <a:prstGeom prst="rect">
            <a:avLst/>
          </a:prstGeom>
          <a:noFill/>
        </p:spPr>
        <p:txBody>
          <a:bodyPr wrap="square" rtlCol="0">
            <a:spAutoFit/>
          </a:bodyPr>
          <a:lstStyle/>
          <a:p>
            <a:r>
              <a:rPr lang="en-US" dirty="0"/>
              <a:t>As per the Random Forest Classifier, humidity is the most significant factor which explains most of the variation in y (Appliance Energy usage).</a:t>
            </a:r>
          </a:p>
        </p:txBody>
      </p:sp>
    </p:spTree>
    <p:extLst>
      <p:ext uri="{BB962C8B-B14F-4D97-AF65-F5344CB8AC3E}">
        <p14:creationId xmlns:p14="http://schemas.microsoft.com/office/powerpoint/2010/main" val="3264435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F5778D-1E84-4281-8DB8-E6C0DD6C486A}"/>
              </a:ext>
            </a:extLst>
          </p:cNvPr>
          <p:cNvSpPr txBox="1"/>
          <p:nvPr/>
        </p:nvSpPr>
        <p:spPr>
          <a:xfrm>
            <a:off x="4752343" y="853459"/>
            <a:ext cx="2687313" cy="707886"/>
          </a:xfrm>
          <a:prstGeom prst="rect">
            <a:avLst/>
          </a:prstGeom>
          <a:noFill/>
        </p:spPr>
        <p:txBody>
          <a:bodyPr wrap="square" rtlCol="0">
            <a:spAutoFit/>
          </a:bodyPr>
          <a:lstStyle/>
          <a:p>
            <a:r>
              <a:rPr lang="en-US" sz="4000" b="1" dirty="0">
                <a:latin typeface="+mj-lt"/>
              </a:rPr>
              <a:t>Conclusion</a:t>
            </a:r>
          </a:p>
        </p:txBody>
      </p:sp>
      <p:sp>
        <p:nvSpPr>
          <p:cNvPr id="4" name="TextBox 3">
            <a:extLst>
              <a:ext uri="{FF2B5EF4-FFF2-40B4-BE49-F238E27FC236}">
                <a16:creationId xmlns:a16="http://schemas.microsoft.com/office/drawing/2014/main" id="{6CDD83E3-7E49-4E25-BCC8-73D09C1794BB}"/>
              </a:ext>
            </a:extLst>
          </p:cNvPr>
          <p:cNvSpPr txBox="1"/>
          <p:nvPr/>
        </p:nvSpPr>
        <p:spPr>
          <a:xfrm>
            <a:off x="805543" y="1433998"/>
            <a:ext cx="10580914" cy="4801314"/>
          </a:xfrm>
          <a:prstGeom prst="rect">
            <a:avLst/>
          </a:prstGeom>
          <a:noFill/>
        </p:spPr>
        <p:txBody>
          <a:bodyPr wrap="square" rtlCol="0">
            <a:spAutoFit/>
          </a:bodyPr>
          <a:lstStyle/>
          <a:p>
            <a:pPr marL="285750" indent="-285750">
              <a:buFont typeface="Wingdings" panose="05000000000000000000" pitchFamily="2" charset="2"/>
              <a:buChar char="v"/>
            </a:pPr>
            <a:r>
              <a:rPr lang="en-US" dirty="0"/>
              <a:t>As per the correlation matrix, ‘Humidity’ attribute is positively correlated with target variable and have significantly higher values. Hence, ‘Humidity’ explains a lot of variation in energy consumption by Appliances which is evident from our analysis as well.</a:t>
            </a:r>
          </a:p>
          <a:p>
            <a:pPr lvl="0"/>
            <a:endParaRPr lang="en-US" dirty="0"/>
          </a:p>
          <a:p>
            <a:pPr marL="285750" lvl="0" indent="-285750">
              <a:buFont typeface="Wingdings" panose="05000000000000000000" pitchFamily="2" charset="2"/>
              <a:buChar char="v"/>
            </a:pPr>
            <a:r>
              <a:rPr lang="en-US" dirty="0"/>
              <a:t>As there are no features having a linear relationship with the target variable. Linear Regression do not perform well with this data. Moreover, prediction can be improved with time series where we would have predicted future consumption based on past consumption.</a:t>
            </a:r>
          </a:p>
          <a:p>
            <a:pPr marL="285750" lvl="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Prediction can be improved if we have access to demographic data such as family income, family size, geographical location etc. </a:t>
            </a:r>
          </a:p>
          <a:p>
            <a:pPr marL="285750" lvl="0" indent="-285750">
              <a:buFont typeface="Wingdings" panose="05000000000000000000" pitchFamily="2" charset="2"/>
              <a:buChar char="v"/>
            </a:pPr>
            <a:endParaRPr lang="en-US" dirty="0"/>
          </a:p>
          <a:p>
            <a:pPr marL="285750" lvl="0" indent="-285750">
              <a:buFont typeface="Wingdings" panose="05000000000000000000" pitchFamily="2" charset="2"/>
              <a:buChar char="v"/>
            </a:pPr>
            <a:r>
              <a:rPr lang="en-US" dirty="0"/>
              <a:t>As per the Density plot and histogram, it is evident that target variable ‘Appliances’ is not normally distributed. Hence, using other functional form of target variable may predict better energy consumption by Appliances.</a:t>
            </a:r>
          </a:p>
          <a:p>
            <a:pPr lvl="0"/>
            <a:endParaRPr lang="en-US" dirty="0"/>
          </a:p>
          <a:p>
            <a:pPr marL="285750" lvl="0" indent="-285750">
              <a:buFont typeface="Wingdings" panose="05000000000000000000" pitchFamily="2" charset="2"/>
              <a:buChar char="v"/>
            </a:pPr>
            <a:r>
              <a:rPr lang="en-US" dirty="0"/>
              <a:t>The energy consumption is generally higher during weekends. So, creating binary variable such as weekdays and weekends will provide better insights and can have significant effect on prediction. </a:t>
            </a:r>
          </a:p>
          <a:p>
            <a:endParaRPr lang="en-US" dirty="0"/>
          </a:p>
        </p:txBody>
      </p:sp>
    </p:spTree>
    <p:extLst>
      <p:ext uri="{BB962C8B-B14F-4D97-AF65-F5344CB8AC3E}">
        <p14:creationId xmlns:p14="http://schemas.microsoft.com/office/powerpoint/2010/main" val="2111279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575D7A7-3C36-4508-9BC6-70A93BD3C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8" name="Picture 7">
              <a:extLst>
                <a:ext uri="{FF2B5EF4-FFF2-40B4-BE49-F238E27FC236}">
                  <a16:creationId xmlns:a16="http://schemas.microsoft.com/office/drawing/2014/main" id="{BC964A0D-06B7-4C16-AC9F-20ADDA8059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a:extLst>
                <a:ext uri="{FF2B5EF4-FFF2-40B4-BE49-F238E27FC236}">
                  <a16:creationId xmlns:a16="http://schemas.microsoft.com/office/drawing/2014/main" id="{F5703F5C-55DF-45CD-BC3F-3BE8F1033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0" name="Picture 9">
              <a:extLst>
                <a:ext uri="{FF2B5EF4-FFF2-40B4-BE49-F238E27FC236}">
                  <a16:creationId xmlns:a16="http://schemas.microsoft.com/office/drawing/2014/main" id="{A8C7134F-70F9-4826-A97E-9B39AEA08F5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1" name="Picture 10">
              <a:extLst>
                <a:ext uri="{FF2B5EF4-FFF2-40B4-BE49-F238E27FC236}">
                  <a16:creationId xmlns:a16="http://schemas.microsoft.com/office/drawing/2014/main" id="{39351E73-B6DD-4B56-8EE9-C16B5711C46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3" name="Straight Connector 12">
            <a:extLst>
              <a:ext uri="{FF2B5EF4-FFF2-40B4-BE49-F238E27FC236}">
                <a16:creationId xmlns:a16="http://schemas.microsoft.com/office/drawing/2014/main" id="{AE446D0E-6531-40B7-A182-FB86024397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15" name="Rectangle 14">
            <a:extLst>
              <a:ext uri="{FF2B5EF4-FFF2-40B4-BE49-F238E27FC236}">
                <a16:creationId xmlns:a16="http://schemas.microsoft.com/office/drawing/2014/main" id="{D59C2C63-D709-4949-9465-29A52CBED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EFD2038-15D6-4003-8350-AFEC394E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CF519C2-F6BE-41BE-A50E-54B98359C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sp>
      <p:grpSp>
        <p:nvGrpSpPr>
          <p:cNvPr id="21" name="Group 20">
            <a:extLst>
              <a:ext uri="{FF2B5EF4-FFF2-40B4-BE49-F238E27FC236}">
                <a16:creationId xmlns:a16="http://schemas.microsoft.com/office/drawing/2014/main" id="{7767AD93-AD3E-4C62-97D5-E54E14B2EA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22" name="Rounded Rectangle 17">
              <a:extLst>
                <a:ext uri="{FF2B5EF4-FFF2-40B4-BE49-F238E27FC236}">
                  <a16:creationId xmlns:a16="http://schemas.microsoft.com/office/drawing/2014/main" id="{AA443E8D-EC07-4B8F-B370-2A1153F35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841F0AA1-D12D-4FDB-BF66-D9398ED9303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24" name="Rounded Rectangle 20">
              <a:extLst>
                <a:ext uri="{FF2B5EF4-FFF2-40B4-BE49-F238E27FC236}">
                  <a16:creationId xmlns:a16="http://schemas.microsoft.com/office/drawing/2014/main" id="{E2B949DE-0178-4942-80DE-811C1AA4F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24">
              <a:extLst>
                <a:ext uri="{FF2B5EF4-FFF2-40B4-BE49-F238E27FC236}">
                  <a16:creationId xmlns:a16="http://schemas.microsoft.com/office/drawing/2014/main" id="{284AA86D-EAE1-4E3F-A54C-7F1E390B6D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6552AE9C-B2DA-4071-A41C-48DB7C47F31D}"/>
              </a:ext>
            </a:extLst>
          </p:cNvPr>
          <p:cNvSpPr>
            <a:spLocks noGrp="1"/>
          </p:cNvSpPr>
          <p:nvPr>
            <p:ph type="title"/>
          </p:nvPr>
        </p:nvSpPr>
        <p:spPr>
          <a:xfrm>
            <a:off x="2692398" y="1871131"/>
            <a:ext cx="6815669" cy="1515533"/>
          </a:xfrm>
        </p:spPr>
        <p:txBody>
          <a:bodyPr vert="horz" lIns="91440" tIns="45720" rIns="91440" bIns="45720" rtlCol="0" anchor="b">
            <a:normAutofit/>
          </a:bodyPr>
          <a:lstStyle/>
          <a:p>
            <a:r>
              <a:rPr lang="en-US" sz="5400">
                <a:solidFill>
                  <a:schemeClr val="bg1"/>
                </a:solidFill>
              </a:rPr>
              <a:t>Data Exploration</a:t>
            </a:r>
          </a:p>
        </p:txBody>
      </p:sp>
      <p:cxnSp>
        <p:nvCxnSpPr>
          <p:cNvPr id="27" name="Straight Connector 26">
            <a:extLst>
              <a:ext uri="{FF2B5EF4-FFF2-40B4-BE49-F238E27FC236}">
                <a16:creationId xmlns:a16="http://schemas.microsoft.com/office/drawing/2014/main" id="{0772CE55-4C36-44F1-A9BD-379BEB8431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0066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60642BD-8DB7-491D-890A-83981892AB83}"/>
              </a:ext>
            </a:extLst>
          </p:cNvPr>
          <p:cNvSpPr>
            <a:spLocks noGrp="1"/>
          </p:cNvSpPr>
          <p:nvPr>
            <p:ph type="title" idx="4294967295"/>
          </p:nvPr>
        </p:nvSpPr>
        <p:spPr>
          <a:xfrm>
            <a:off x="1457324" y="497070"/>
            <a:ext cx="9601200" cy="707886"/>
          </a:xfrm>
        </p:spPr>
        <p:txBody>
          <a:bodyPr vert="horz" lIns="91440" tIns="45720" rIns="91440" bIns="45720" rtlCol="0" anchor="b">
            <a:spAutoFit/>
          </a:bodyPr>
          <a:lstStyle/>
          <a:p>
            <a:r>
              <a:rPr lang="en-US" sz="4000" kern="1200" cap="none" dirty="0">
                <a:ln w="3175" cmpd="sng">
                  <a:noFill/>
                </a:ln>
                <a:solidFill>
                  <a:schemeClr val="tx1">
                    <a:lumMod val="85000"/>
                    <a:lumOff val="15000"/>
                  </a:schemeClr>
                </a:solidFill>
                <a:effectLst/>
                <a:latin typeface="+mj-lt"/>
                <a:ea typeface="+mj-ea"/>
                <a:cs typeface="+mj-cs"/>
              </a:rPr>
              <a:t>Weather Attributes</a:t>
            </a:r>
          </a:p>
        </p:txBody>
      </p:sp>
      <p:grpSp>
        <p:nvGrpSpPr>
          <p:cNvPr id="4" name="Group 3">
            <a:extLst>
              <a:ext uri="{FF2B5EF4-FFF2-40B4-BE49-F238E27FC236}">
                <a16:creationId xmlns:a16="http://schemas.microsoft.com/office/drawing/2014/main" id="{3EFEB166-C1F7-461F-AFEB-42CC57F9658E}"/>
              </a:ext>
            </a:extLst>
          </p:cNvPr>
          <p:cNvGrpSpPr/>
          <p:nvPr/>
        </p:nvGrpSpPr>
        <p:grpSpPr>
          <a:xfrm>
            <a:off x="2779396" y="1114425"/>
            <a:ext cx="6807517" cy="4643238"/>
            <a:chOff x="2779396" y="1114425"/>
            <a:chExt cx="6807517" cy="4643238"/>
          </a:xfrm>
        </p:grpSpPr>
        <p:sp>
          <p:nvSpPr>
            <p:cNvPr id="3" name="Rectangle 2">
              <a:extLst>
                <a:ext uri="{FF2B5EF4-FFF2-40B4-BE49-F238E27FC236}">
                  <a16:creationId xmlns:a16="http://schemas.microsoft.com/office/drawing/2014/main" id="{4038D190-C587-4A26-BC61-04E6883191AD}"/>
                </a:ext>
              </a:extLst>
            </p:cNvPr>
            <p:cNvSpPr/>
            <p:nvPr/>
          </p:nvSpPr>
          <p:spPr>
            <a:xfrm>
              <a:off x="2779396" y="1114425"/>
              <a:ext cx="6807517" cy="464323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pic>
          <p:nvPicPr>
            <p:cNvPr id="21" name="Picture 20" descr="A close up of a logo&#10;&#10;Description automatically generated">
              <a:extLst>
                <a:ext uri="{FF2B5EF4-FFF2-40B4-BE49-F238E27FC236}">
                  <a16:creationId xmlns:a16="http://schemas.microsoft.com/office/drawing/2014/main" id="{9BA9232D-C935-408F-A0F7-B54A0AA35E47}"/>
                </a:ext>
              </a:extLst>
            </p:cNvPr>
            <p:cNvPicPr>
              <a:picLocks/>
            </p:cNvPicPr>
            <p:nvPr/>
          </p:nvPicPr>
          <p:blipFill>
            <a:blip r:embed="rId3"/>
            <a:stretch>
              <a:fillRect/>
            </a:stretch>
          </p:blipFill>
          <p:spPr>
            <a:xfrm>
              <a:off x="2955919" y="1178598"/>
              <a:ext cx="3125585" cy="2148840"/>
            </a:xfrm>
            <a:prstGeom prst="rect">
              <a:avLst/>
            </a:prstGeom>
          </p:spPr>
        </p:pic>
        <p:pic>
          <p:nvPicPr>
            <p:cNvPr id="25" name="Picture 24" descr="A screenshot of a cell phone&#10;&#10;Description automatically generated">
              <a:extLst>
                <a:ext uri="{FF2B5EF4-FFF2-40B4-BE49-F238E27FC236}">
                  <a16:creationId xmlns:a16="http://schemas.microsoft.com/office/drawing/2014/main" id="{FE91F08E-A9D9-4791-BA26-D6A25C9C5A67}"/>
                </a:ext>
              </a:extLst>
            </p:cNvPr>
            <p:cNvPicPr>
              <a:picLocks noChangeAspect="1"/>
            </p:cNvPicPr>
            <p:nvPr/>
          </p:nvPicPr>
          <p:blipFill>
            <a:blip r:embed="rId4"/>
            <a:stretch>
              <a:fillRect/>
            </a:stretch>
          </p:blipFill>
          <p:spPr>
            <a:xfrm>
              <a:off x="2941424" y="3436044"/>
              <a:ext cx="3154576" cy="2146202"/>
            </a:xfrm>
            <a:prstGeom prst="rect">
              <a:avLst/>
            </a:prstGeom>
          </p:spPr>
        </p:pic>
        <p:pic>
          <p:nvPicPr>
            <p:cNvPr id="19" name="Picture 18" descr="A close up of a logo&#10;&#10;Description automatically generated">
              <a:extLst>
                <a:ext uri="{FF2B5EF4-FFF2-40B4-BE49-F238E27FC236}">
                  <a16:creationId xmlns:a16="http://schemas.microsoft.com/office/drawing/2014/main" id="{930B10A9-601E-4D23-8A79-A58D8FFEB806}"/>
                </a:ext>
              </a:extLst>
            </p:cNvPr>
            <p:cNvPicPr>
              <a:picLocks/>
            </p:cNvPicPr>
            <p:nvPr/>
          </p:nvPicPr>
          <p:blipFill>
            <a:blip r:embed="rId5"/>
            <a:stretch>
              <a:fillRect/>
            </a:stretch>
          </p:blipFill>
          <p:spPr>
            <a:xfrm>
              <a:off x="6257924" y="1178598"/>
              <a:ext cx="3154680" cy="2148840"/>
            </a:xfrm>
            <a:prstGeom prst="rect">
              <a:avLst/>
            </a:prstGeom>
          </p:spPr>
        </p:pic>
        <p:pic>
          <p:nvPicPr>
            <p:cNvPr id="23" name="Picture 22" descr="A screenshot of a cell phone&#10;&#10;Description automatically generated">
              <a:extLst>
                <a:ext uri="{FF2B5EF4-FFF2-40B4-BE49-F238E27FC236}">
                  <a16:creationId xmlns:a16="http://schemas.microsoft.com/office/drawing/2014/main" id="{504AD883-4E04-495B-AF8C-8699C6AE62FD}"/>
                </a:ext>
              </a:extLst>
            </p:cNvPr>
            <p:cNvPicPr>
              <a:picLocks/>
            </p:cNvPicPr>
            <p:nvPr/>
          </p:nvPicPr>
          <p:blipFill>
            <a:blip r:embed="rId6"/>
            <a:stretch>
              <a:fillRect/>
            </a:stretch>
          </p:blipFill>
          <p:spPr>
            <a:xfrm>
              <a:off x="6257924" y="3468130"/>
              <a:ext cx="3154576" cy="2148840"/>
            </a:xfrm>
            <a:prstGeom prst="rect">
              <a:avLst/>
            </a:prstGeom>
          </p:spPr>
        </p:pic>
      </p:grpSp>
      <p:sp>
        <p:nvSpPr>
          <p:cNvPr id="2" name="Rectangle 1">
            <a:extLst>
              <a:ext uri="{FF2B5EF4-FFF2-40B4-BE49-F238E27FC236}">
                <a16:creationId xmlns:a16="http://schemas.microsoft.com/office/drawing/2014/main" id="{8766AF00-B2FB-4394-A0B4-7848FB1667D6}"/>
              </a:ext>
            </a:extLst>
          </p:cNvPr>
          <p:cNvSpPr/>
          <p:nvPr/>
        </p:nvSpPr>
        <p:spPr>
          <a:xfrm>
            <a:off x="1457324" y="5855143"/>
            <a:ext cx="10058399" cy="379399"/>
          </a:xfrm>
          <a:prstGeom prst="rect">
            <a:avLst/>
          </a:prstGeom>
        </p:spPr>
        <p:txBody>
          <a:bodyPr wrap="square">
            <a:spAutoFit/>
          </a:bodyPr>
          <a:lstStyle/>
          <a:p>
            <a:pPr>
              <a:lnSpc>
                <a:spcPct val="107000"/>
              </a:lnSpc>
              <a:spcAft>
                <a:spcPts val="800"/>
              </a:spcAft>
            </a:pPr>
            <a:r>
              <a:rPr lang="en-US" dirty="0">
                <a:solidFill>
                  <a:srgbClr val="000000"/>
                </a:solidFill>
                <a:ea typeface="Times New Roman" panose="02020603050405020304" pitchFamily="18" charset="0"/>
                <a:cs typeface="Calibri" panose="020F0502020204030204" pitchFamily="34" charset="0"/>
              </a:rPr>
              <a:t>‘Visibility’ and ‘Windspeed’ are skewed. However, Pressure and Dewpoint follow Normal distribution</a:t>
            </a:r>
            <a:endParaRPr lang="en-US" dirty="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0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BED85-576B-43F4-BDAF-4512646AA7F1}"/>
              </a:ext>
            </a:extLst>
          </p:cNvPr>
          <p:cNvSpPr>
            <a:spLocks noGrp="1"/>
          </p:cNvSpPr>
          <p:nvPr>
            <p:ph type="title" idx="4294967295"/>
          </p:nvPr>
        </p:nvSpPr>
        <p:spPr>
          <a:xfrm>
            <a:off x="1484941" y="742021"/>
            <a:ext cx="9601200" cy="646113"/>
          </a:xfrm>
        </p:spPr>
        <p:txBody>
          <a:bodyPr>
            <a:normAutofit fontScale="90000"/>
          </a:bodyPr>
          <a:lstStyle/>
          <a:p>
            <a:r>
              <a:rPr lang="en-US" sz="3700" dirty="0">
                <a:solidFill>
                  <a:schemeClr val="tx1"/>
                </a:solidFill>
              </a:rPr>
              <a:t>Temperature Attributes</a:t>
            </a:r>
          </a:p>
        </p:txBody>
      </p:sp>
      <p:sp>
        <p:nvSpPr>
          <p:cNvPr id="16" name="Rectangle 15">
            <a:extLst>
              <a:ext uri="{FF2B5EF4-FFF2-40B4-BE49-F238E27FC236}">
                <a16:creationId xmlns:a16="http://schemas.microsoft.com/office/drawing/2014/main" id="{417AD413-40AB-4650-A281-DDFD842B9687}"/>
              </a:ext>
            </a:extLst>
          </p:cNvPr>
          <p:cNvSpPr/>
          <p:nvPr/>
        </p:nvSpPr>
        <p:spPr>
          <a:xfrm>
            <a:off x="1011744" y="1388134"/>
            <a:ext cx="10329546" cy="4755491"/>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A48118B2-208D-4D90-92FF-07D63D48A5DB}"/>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345341" y="1537626"/>
            <a:ext cx="2286000" cy="1463040"/>
          </a:xfrm>
          <a:prstGeom prst="rect">
            <a:avLst/>
          </a:prstGeom>
        </p:spPr>
      </p:pic>
      <p:pic>
        <p:nvPicPr>
          <p:cNvPr id="32" name="Picture 31">
            <a:extLst>
              <a:ext uri="{FF2B5EF4-FFF2-40B4-BE49-F238E27FC236}">
                <a16:creationId xmlns:a16="http://schemas.microsoft.com/office/drawing/2014/main" id="{91B5D67C-411D-4F5D-8B83-DAE9DF1E42CF}"/>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3879721" y="1537626"/>
            <a:ext cx="2286000" cy="1463040"/>
          </a:xfrm>
          <a:prstGeom prst="rect">
            <a:avLst/>
          </a:prstGeom>
        </p:spPr>
      </p:pic>
      <p:pic>
        <p:nvPicPr>
          <p:cNvPr id="34" name="Picture 33">
            <a:extLst>
              <a:ext uri="{FF2B5EF4-FFF2-40B4-BE49-F238E27FC236}">
                <a16:creationId xmlns:a16="http://schemas.microsoft.com/office/drawing/2014/main" id="{05E9369E-660D-4C3D-BA6B-7C257F37C929}"/>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8752320" y="1537627"/>
            <a:ext cx="2286000" cy="1463040"/>
          </a:xfrm>
          <a:prstGeom prst="rect">
            <a:avLst/>
          </a:prstGeom>
        </p:spPr>
      </p:pic>
      <p:pic>
        <p:nvPicPr>
          <p:cNvPr id="35" name="Picture 34">
            <a:extLst>
              <a:ext uri="{FF2B5EF4-FFF2-40B4-BE49-F238E27FC236}">
                <a16:creationId xmlns:a16="http://schemas.microsoft.com/office/drawing/2014/main" id="{FC1A4441-B793-46E8-A843-378EC17F4732}"/>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1336516" y="3064579"/>
            <a:ext cx="2286000" cy="1463040"/>
          </a:xfrm>
          <a:prstGeom prst="rect">
            <a:avLst/>
          </a:prstGeom>
        </p:spPr>
      </p:pic>
      <p:pic>
        <p:nvPicPr>
          <p:cNvPr id="37" name="Picture 36">
            <a:extLst>
              <a:ext uri="{FF2B5EF4-FFF2-40B4-BE49-F238E27FC236}">
                <a16:creationId xmlns:a16="http://schemas.microsoft.com/office/drawing/2014/main" id="{792B84AE-CAFF-4F8A-8182-8DF713A759A5}"/>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6336097" y="3054948"/>
            <a:ext cx="2286000" cy="1463040"/>
          </a:xfrm>
          <a:prstGeom prst="rect">
            <a:avLst/>
          </a:prstGeom>
        </p:spPr>
      </p:pic>
      <p:pic>
        <p:nvPicPr>
          <p:cNvPr id="38" name="Picture 37">
            <a:extLst>
              <a:ext uri="{FF2B5EF4-FFF2-40B4-BE49-F238E27FC236}">
                <a16:creationId xmlns:a16="http://schemas.microsoft.com/office/drawing/2014/main" id="{EE46DDEB-B6C9-478A-A3BE-6F2C86E3359A}"/>
              </a:ext>
            </a:extLst>
          </p:cNvPr>
          <p:cNvPicPr/>
          <p:nvPr/>
        </p:nvPicPr>
        <p:blipFill>
          <a:blip r:embed="rId8" cstate="print">
            <a:extLst>
              <a:ext uri="{28A0092B-C50C-407E-A947-70E740481C1C}">
                <a14:useLocalDpi xmlns:a14="http://schemas.microsoft.com/office/drawing/2010/main" val="0"/>
              </a:ext>
            </a:extLst>
          </a:blip>
          <a:stretch>
            <a:fillRect/>
          </a:stretch>
        </p:blipFill>
        <p:spPr>
          <a:xfrm>
            <a:off x="8778825" y="3090054"/>
            <a:ext cx="2286000" cy="1463040"/>
          </a:xfrm>
          <a:prstGeom prst="rect">
            <a:avLst/>
          </a:prstGeom>
        </p:spPr>
      </p:pic>
      <p:pic>
        <p:nvPicPr>
          <p:cNvPr id="39" name="Picture 38">
            <a:extLst>
              <a:ext uri="{FF2B5EF4-FFF2-40B4-BE49-F238E27FC236}">
                <a16:creationId xmlns:a16="http://schemas.microsoft.com/office/drawing/2014/main" id="{8C9B5026-263A-4A0D-9803-00425D3AD212}"/>
              </a:ext>
            </a:extLst>
          </p:cNvPr>
          <p:cNvPicPr/>
          <p:nvPr/>
        </p:nvPicPr>
        <p:blipFill>
          <a:blip r:embed="rId9" cstate="print">
            <a:extLst>
              <a:ext uri="{28A0092B-C50C-407E-A947-70E740481C1C}">
                <a14:useLocalDpi xmlns:a14="http://schemas.microsoft.com/office/drawing/2010/main" val="0"/>
              </a:ext>
            </a:extLst>
          </a:blip>
          <a:stretch>
            <a:fillRect/>
          </a:stretch>
        </p:blipFill>
        <p:spPr>
          <a:xfrm>
            <a:off x="1336516" y="4593618"/>
            <a:ext cx="2286000" cy="1463040"/>
          </a:xfrm>
          <a:prstGeom prst="rect">
            <a:avLst/>
          </a:prstGeom>
        </p:spPr>
      </p:pic>
      <p:pic>
        <p:nvPicPr>
          <p:cNvPr id="25" name="Picture 24">
            <a:extLst>
              <a:ext uri="{FF2B5EF4-FFF2-40B4-BE49-F238E27FC236}">
                <a16:creationId xmlns:a16="http://schemas.microsoft.com/office/drawing/2014/main" id="{353247E7-1AE4-4B4E-A2C4-0A1E014D8376}"/>
              </a:ext>
            </a:extLst>
          </p:cNvPr>
          <p:cNvPicPr/>
          <p:nvPr/>
        </p:nvPicPr>
        <p:blipFill>
          <a:blip r:embed="rId10" cstate="print">
            <a:extLst>
              <a:ext uri="{28A0092B-C50C-407E-A947-70E740481C1C}">
                <a14:useLocalDpi xmlns:a14="http://schemas.microsoft.com/office/drawing/2010/main" val="0"/>
              </a:ext>
            </a:extLst>
          </a:blip>
          <a:stretch>
            <a:fillRect/>
          </a:stretch>
        </p:blipFill>
        <p:spPr>
          <a:xfrm>
            <a:off x="6322844" y="1537626"/>
            <a:ext cx="2286000" cy="1463040"/>
          </a:xfrm>
          <a:prstGeom prst="rect">
            <a:avLst/>
          </a:prstGeom>
        </p:spPr>
      </p:pic>
      <p:pic>
        <p:nvPicPr>
          <p:cNvPr id="28" name="Picture 27">
            <a:extLst>
              <a:ext uri="{FF2B5EF4-FFF2-40B4-BE49-F238E27FC236}">
                <a16:creationId xmlns:a16="http://schemas.microsoft.com/office/drawing/2014/main" id="{130FFF99-41B3-42FB-8289-5A6A39A2389C}"/>
              </a:ext>
            </a:extLst>
          </p:cNvPr>
          <p:cNvPicPr/>
          <p:nvPr/>
        </p:nvPicPr>
        <p:blipFill>
          <a:blip r:embed="rId11" cstate="print">
            <a:extLst>
              <a:ext uri="{28A0092B-C50C-407E-A947-70E740481C1C}">
                <a14:useLocalDpi xmlns:a14="http://schemas.microsoft.com/office/drawing/2010/main" val="0"/>
              </a:ext>
            </a:extLst>
          </a:blip>
          <a:stretch>
            <a:fillRect/>
          </a:stretch>
        </p:blipFill>
        <p:spPr>
          <a:xfrm>
            <a:off x="3879721" y="3076056"/>
            <a:ext cx="2286000" cy="1463040"/>
          </a:xfrm>
          <a:prstGeom prst="rect">
            <a:avLst/>
          </a:prstGeom>
        </p:spPr>
      </p:pic>
      <p:sp>
        <p:nvSpPr>
          <p:cNvPr id="19" name="TextBox 18">
            <a:extLst>
              <a:ext uri="{FF2B5EF4-FFF2-40B4-BE49-F238E27FC236}">
                <a16:creationId xmlns:a16="http://schemas.microsoft.com/office/drawing/2014/main" id="{8D6CBED6-0934-45FD-8408-9A349951BA5D}"/>
              </a:ext>
            </a:extLst>
          </p:cNvPr>
          <p:cNvSpPr txBox="1"/>
          <p:nvPr/>
        </p:nvSpPr>
        <p:spPr>
          <a:xfrm>
            <a:off x="6490492" y="4742291"/>
            <a:ext cx="4547827" cy="923330"/>
          </a:xfrm>
          <a:prstGeom prst="rect">
            <a:avLst/>
          </a:prstGeom>
          <a:noFill/>
        </p:spPr>
        <p:txBody>
          <a:bodyPr wrap="square" rtlCol="0">
            <a:spAutoFit/>
          </a:bodyPr>
          <a:lstStyle/>
          <a:p>
            <a:r>
              <a:rPr lang="en-US" dirty="0"/>
              <a:t>All temperature records show normal distribution, except T9 (Temperature in parents’ room).</a:t>
            </a:r>
          </a:p>
        </p:txBody>
      </p:sp>
      <p:pic>
        <p:nvPicPr>
          <p:cNvPr id="29" name="Picture 28">
            <a:extLst>
              <a:ext uri="{FF2B5EF4-FFF2-40B4-BE49-F238E27FC236}">
                <a16:creationId xmlns:a16="http://schemas.microsoft.com/office/drawing/2014/main" id="{7410FB71-F10C-46BC-9E51-F1B79251FA49}"/>
              </a:ext>
            </a:extLst>
          </p:cNvPr>
          <p:cNvPicPr/>
          <p:nvPr/>
        </p:nvPicPr>
        <p:blipFill>
          <a:blip r:embed="rId12" cstate="print">
            <a:extLst>
              <a:ext uri="{28A0092B-C50C-407E-A947-70E740481C1C}">
                <a14:useLocalDpi xmlns:a14="http://schemas.microsoft.com/office/drawing/2010/main" val="0"/>
              </a:ext>
            </a:extLst>
          </a:blip>
          <a:stretch>
            <a:fillRect/>
          </a:stretch>
        </p:blipFill>
        <p:spPr>
          <a:xfrm>
            <a:off x="3879721" y="4606501"/>
            <a:ext cx="2286000" cy="1463040"/>
          </a:xfrm>
          <a:prstGeom prst="rect">
            <a:avLst/>
          </a:prstGeom>
        </p:spPr>
      </p:pic>
    </p:spTree>
    <p:extLst>
      <p:ext uri="{BB962C8B-B14F-4D97-AF65-F5344CB8AC3E}">
        <p14:creationId xmlns:p14="http://schemas.microsoft.com/office/powerpoint/2010/main" val="4214242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D492DA-2BE1-47FB-BC93-CA0A112412FF}"/>
              </a:ext>
            </a:extLst>
          </p:cNvPr>
          <p:cNvSpPr/>
          <p:nvPr/>
        </p:nvSpPr>
        <p:spPr>
          <a:xfrm>
            <a:off x="1451112" y="1419224"/>
            <a:ext cx="9601200" cy="471487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2C4E5B-CA73-4BC0-8DF3-1D33E407E904}"/>
              </a:ext>
            </a:extLst>
          </p:cNvPr>
          <p:cNvSpPr>
            <a:spLocks noGrp="1"/>
          </p:cNvSpPr>
          <p:nvPr>
            <p:ph type="title" idx="4294967295"/>
          </p:nvPr>
        </p:nvSpPr>
        <p:spPr>
          <a:xfrm>
            <a:off x="1451112" y="753368"/>
            <a:ext cx="9601200" cy="585787"/>
          </a:xfrm>
        </p:spPr>
        <p:txBody>
          <a:bodyPr>
            <a:spAutoFit/>
          </a:bodyPr>
          <a:lstStyle/>
          <a:p>
            <a:r>
              <a:rPr lang="en-US" sz="3200" dirty="0"/>
              <a:t>Humidity Attributes</a:t>
            </a:r>
          </a:p>
        </p:txBody>
      </p:sp>
      <p:pic>
        <p:nvPicPr>
          <p:cNvPr id="2052" name="Picture 14">
            <a:extLst>
              <a:ext uri="{FF2B5EF4-FFF2-40B4-BE49-F238E27FC236}">
                <a16:creationId xmlns:a16="http://schemas.microsoft.com/office/drawing/2014/main" id="{4F47A98F-145A-4EDC-B9F2-B05C62B902AE}"/>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3662" y="1507376"/>
            <a:ext cx="2194560" cy="146304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13">
            <a:extLst>
              <a:ext uri="{FF2B5EF4-FFF2-40B4-BE49-F238E27FC236}">
                <a16:creationId xmlns:a16="http://schemas.microsoft.com/office/drawing/2014/main" id="{E587B127-E9C1-47DC-BFD8-EE63011BE91B}"/>
              </a:ext>
            </a:extLst>
          </p:cNvPr>
          <p:cNvPicPr>
            <a:picLocks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23121" y="1487929"/>
            <a:ext cx="2194560" cy="146304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15">
            <a:extLst>
              <a:ext uri="{FF2B5EF4-FFF2-40B4-BE49-F238E27FC236}">
                <a16:creationId xmlns:a16="http://schemas.microsoft.com/office/drawing/2014/main" id="{3499DC78-2A1A-4390-85D0-BA3ECEB28F48}"/>
              </a:ext>
            </a:extLst>
          </p:cNvPr>
          <p:cNvPicPr>
            <a:picLocks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06304" y="1532181"/>
            <a:ext cx="2194560" cy="146304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16">
            <a:extLst>
              <a:ext uri="{FF2B5EF4-FFF2-40B4-BE49-F238E27FC236}">
                <a16:creationId xmlns:a16="http://schemas.microsoft.com/office/drawing/2014/main" id="{91A85FB7-EEE3-4BFD-BC75-2A484B8B013F}"/>
              </a:ext>
            </a:extLst>
          </p:cNvPr>
          <p:cNvPicPr>
            <a:picLocks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666239" y="1514519"/>
            <a:ext cx="2194560" cy="1463040"/>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17">
            <a:extLst>
              <a:ext uri="{FF2B5EF4-FFF2-40B4-BE49-F238E27FC236}">
                <a16:creationId xmlns:a16="http://schemas.microsoft.com/office/drawing/2014/main" id="{0168ACDA-3EEF-44C4-9D6E-2BB0FE09E7AE}"/>
              </a:ext>
            </a:extLst>
          </p:cNvPr>
          <p:cNvPicPr>
            <a:picLocks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1623121" y="3073730"/>
            <a:ext cx="2194560" cy="146304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8">
            <a:extLst>
              <a:ext uri="{FF2B5EF4-FFF2-40B4-BE49-F238E27FC236}">
                <a16:creationId xmlns:a16="http://schemas.microsoft.com/office/drawing/2014/main" id="{405F5526-8872-4F16-AB70-25388C793A10}"/>
              </a:ext>
            </a:extLst>
          </p:cNvPr>
          <p:cNvPicPr>
            <a:picLocks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3973662" y="3061029"/>
            <a:ext cx="2194560" cy="146304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19">
            <a:extLst>
              <a:ext uri="{FF2B5EF4-FFF2-40B4-BE49-F238E27FC236}">
                <a16:creationId xmlns:a16="http://schemas.microsoft.com/office/drawing/2014/main" id="{7931FA3B-C755-4F1C-B90F-8B7907164821}"/>
              </a:ext>
            </a:extLst>
          </p:cNvPr>
          <p:cNvPicPr>
            <a:picLocks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6306304" y="3073729"/>
            <a:ext cx="2194560" cy="146304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20">
            <a:extLst>
              <a:ext uri="{FF2B5EF4-FFF2-40B4-BE49-F238E27FC236}">
                <a16:creationId xmlns:a16="http://schemas.microsoft.com/office/drawing/2014/main" id="{9FBD81EF-757A-4ECB-A24A-187332448230}"/>
              </a:ext>
            </a:extLst>
          </p:cNvPr>
          <p:cNvPicPr>
            <a:picLocks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8666239" y="3073729"/>
            <a:ext cx="2194560" cy="146304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2">
            <a:extLst>
              <a:ext uri="{FF2B5EF4-FFF2-40B4-BE49-F238E27FC236}">
                <a16:creationId xmlns:a16="http://schemas.microsoft.com/office/drawing/2014/main" id="{00C2BF88-EAD9-40F1-9829-0C6FC09E6A90}"/>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73662" y="4602161"/>
            <a:ext cx="2194560" cy="1463040"/>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21">
            <a:extLst>
              <a:ext uri="{FF2B5EF4-FFF2-40B4-BE49-F238E27FC236}">
                <a16:creationId xmlns:a16="http://schemas.microsoft.com/office/drawing/2014/main" id="{D5EBCB24-0C6F-4154-8547-B015F3780681}"/>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23121" y="4602161"/>
            <a:ext cx="2194560" cy="14630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3">
            <a:extLst>
              <a:ext uri="{FF2B5EF4-FFF2-40B4-BE49-F238E27FC236}">
                <a16:creationId xmlns:a16="http://schemas.microsoft.com/office/drawing/2014/main" id="{99108379-245F-4B4B-9576-4B6C662212C4}"/>
              </a:ext>
            </a:extLst>
          </p:cNvPr>
          <p:cNvSpPr>
            <a:spLocks noChangeArrowheads="1"/>
          </p:cNvSpPr>
          <p:nvPr/>
        </p:nvSpPr>
        <p:spPr bwMode="auto">
          <a:xfrm>
            <a:off x="2065834" y="3200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a:extLst>
              <a:ext uri="{FF2B5EF4-FFF2-40B4-BE49-F238E27FC236}">
                <a16:creationId xmlns:a16="http://schemas.microsoft.com/office/drawing/2014/main" id="{AEDC5528-86EE-445A-AC62-B942856FF050}"/>
              </a:ext>
            </a:extLst>
          </p:cNvPr>
          <p:cNvSpPr txBox="1"/>
          <p:nvPr/>
        </p:nvSpPr>
        <p:spPr>
          <a:xfrm>
            <a:off x="6251713" y="4639864"/>
            <a:ext cx="4609086" cy="1077218"/>
          </a:xfrm>
          <a:prstGeom prst="rect">
            <a:avLst/>
          </a:prstGeom>
          <a:noFill/>
        </p:spPr>
        <p:txBody>
          <a:bodyPr wrap="square" rtlCol="0">
            <a:spAutoFit/>
          </a:bodyPr>
          <a:lstStyle/>
          <a:p>
            <a:pPr algn="just"/>
            <a:r>
              <a:rPr lang="en-US" sz="1600" dirty="0"/>
              <a:t>	Except RH_6 and </a:t>
            </a:r>
            <a:r>
              <a:rPr lang="en-US" sz="1600" dirty="0" err="1"/>
              <a:t>RH_out</a:t>
            </a:r>
            <a:r>
              <a:rPr lang="en-US" sz="1600" dirty="0"/>
              <a:t>, all records follow a Normal distribution. Since, RH_6 and </a:t>
            </a:r>
            <a:r>
              <a:rPr lang="en-US" sz="1600" dirty="0" err="1"/>
              <a:t>RH_out</a:t>
            </a:r>
            <a:r>
              <a:rPr lang="en-US" sz="1600" dirty="0"/>
              <a:t> both shows outside humidity. That means, all inside home humidity records follow Normal distribution</a:t>
            </a:r>
          </a:p>
        </p:txBody>
      </p:sp>
    </p:spTree>
    <p:extLst>
      <p:ext uri="{BB962C8B-B14F-4D97-AF65-F5344CB8AC3E}">
        <p14:creationId xmlns:p14="http://schemas.microsoft.com/office/powerpoint/2010/main" val="1605582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AB4CACB-F040-42C8-BAB4-EF293B16E7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D6C5C6B7-B038-40DE-9BBF-E219006E0C5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5736" y="28937"/>
            <a:ext cx="12188825" cy="6856214"/>
          </a:xfrm>
          <a:prstGeom prst="rect">
            <a:avLst/>
          </a:prstGeom>
        </p:spPr>
      </p:pic>
      <p:sp>
        <p:nvSpPr>
          <p:cNvPr id="16" name="Rectangle 15">
            <a:extLst>
              <a:ext uri="{FF2B5EF4-FFF2-40B4-BE49-F238E27FC236}">
                <a16:creationId xmlns:a16="http://schemas.microsoft.com/office/drawing/2014/main" id="{CBCD6488-6A94-4486-9EC5-91E9BCEA2B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9106" y="511968"/>
            <a:ext cx="11220450" cy="588406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9C95BD85-3E68-4092-8D7F-C8BB18385AE7}"/>
              </a:ext>
            </a:extLst>
          </p:cNvPr>
          <p:cNvPicPr>
            <a:picLocks noChangeAspect="1"/>
          </p:cNvPicPr>
          <p:nvPr/>
        </p:nvPicPr>
        <p:blipFill>
          <a:blip r:embed="rId5"/>
          <a:stretch>
            <a:fillRect/>
          </a:stretch>
        </p:blipFill>
        <p:spPr>
          <a:xfrm>
            <a:off x="1599810" y="1932725"/>
            <a:ext cx="5287926" cy="3511930"/>
          </a:xfrm>
          <a:prstGeom prst="rect">
            <a:avLst/>
          </a:prstGeom>
        </p:spPr>
      </p:pic>
      <p:grpSp>
        <p:nvGrpSpPr>
          <p:cNvPr id="18" name="Group 17">
            <a:extLst>
              <a:ext uri="{FF2B5EF4-FFF2-40B4-BE49-F238E27FC236}">
                <a16:creationId xmlns:a16="http://schemas.microsoft.com/office/drawing/2014/main" id="{AC82F602-8DEC-4503-A8EE-78C40239CF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8956"/>
            <a:ext cx="12234672" cy="658368"/>
            <a:chOff x="-18288" y="3128956"/>
            <a:chExt cx="12234672" cy="658368"/>
          </a:xfrm>
        </p:grpSpPr>
        <p:sp useBgFill="1">
          <p:nvSpPr>
            <p:cNvPr id="19" name="Rounded Rectangle 21">
              <a:extLst>
                <a:ext uri="{FF2B5EF4-FFF2-40B4-BE49-F238E27FC236}">
                  <a16:creationId xmlns:a16="http://schemas.microsoft.com/office/drawing/2014/main" id="{265B23B4-5D6A-496F-97E0-5820A423E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20" name="Picture 19">
              <a:extLst>
                <a:ext uri="{FF2B5EF4-FFF2-40B4-BE49-F238E27FC236}">
                  <a16:creationId xmlns:a16="http://schemas.microsoft.com/office/drawing/2014/main" id="{04E85294-3619-433F-B8F6-901CAA9F757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21" name="Rounded Rectangle 27">
              <a:extLst>
                <a:ext uri="{FF2B5EF4-FFF2-40B4-BE49-F238E27FC236}">
                  <a16:creationId xmlns:a16="http://schemas.microsoft.com/office/drawing/2014/main" id="{3EC93FD1-54A1-4342-8790-272BCD99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srgbClr val="171717">
                  <a:alpha val="82745"/>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22" name="Picture 21">
              <a:extLst>
                <a:ext uri="{FF2B5EF4-FFF2-40B4-BE49-F238E27FC236}">
                  <a16:creationId xmlns:a16="http://schemas.microsoft.com/office/drawing/2014/main" id="{AABD94D8-A1A4-4079-BDB1-30122D3F8B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sp>
        <p:nvSpPr>
          <p:cNvPr id="4" name="Content Placeholder 3">
            <a:extLst>
              <a:ext uri="{FF2B5EF4-FFF2-40B4-BE49-F238E27FC236}">
                <a16:creationId xmlns:a16="http://schemas.microsoft.com/office/drawing/2014/main" id="{231CE101-D66A-4195-ABC4-3B2BED75B720}"/>
              </a:ext>
            </a:extLst>
          </p:cNvPr>
          <p:cNvSpPr>
            <a:spLocks noGrp="1"/>
          </p:cNvSpPr>
          <p:nvPr>
            <p:ph sz="half" idx="4294967295"/>
          </p:nvPr>
        </p:nvSpPr>
        <p:spPr>
          <a:xfrm>
            <a:off x="1260447" y="5573051"/>
            <a:ext cx="9763125" cy="831850"/>
          </a:xfrm>
        </p:spPr>
        <p:txBody>
          <a:bodyPr vert="horz" lIns="91440" tIns="45720" rIns="91440" bIns="45720" rtlCol="0" anchor="t">
            <a:normAutofit/>
          </a:bodyPr>
          <a:lstStyle/>
          <a:p>
            <a:pPr marL="0" indent="0">
              <a:lnSpc>
                <a:spcPct val="90000"/>
              </a:lnSpc>
              <a:buNone/>
            </a:pPr>
            <a:r>
              <a:rPr lang="en-US" dirty="0">
                <a:solidFill>
                  <a:srgbClr val="262626"/>
                </a:solidFill>
              </a:rPr>
              <a:t>‘Appliances’ is </a:t>
            </a:r>
            <a:r>
              <a:rPr lang="en-US" i="1" dirty="0">
                <a:solidFill>
                  <a:srgbClr val="262626"/>
                </a:solidFill>
              </a:rPr>
              <a:t>skewed right</a:t>
            </a:r>
            <a:r>
              <a:rPr lang="en-US" dirty="0">
                <a:solidFill>
                  <a:srgbClr val="262626"/>
                </a:solidFill>
              </a:rPr>
              <a:t> which shows that there are a greater number of low energy consumption records than high energy consumption records.</a:t>
            </a:r>
          </a:p>
          <a:p>
            <a:pPr>
              <a:lnSpc>
                <a:spcPct val="90000"/>
              </a:lnSpc>
            </a:pPr>
            <a:endParaRPr lang="en-US" dirty="0">
              <a:solidFill>
                <a:srgbClr val="262626"/>
              </a:solidFill>
            </a:endParaRPr>
          </a:p>
        </p:txBody>
      </p:sp>
      <p:sp>
        <p:nvSpPr>
          <p:cNvPr id="2" name="Title 1">
            <a:extLst>
              <a:ext uri="{FF2B5EF4-FFF2-40B4-BE49-F238E27FC236}">
                <a16:creationId xmlns:a16="http://schemas.microsoft.com/office/drawing/2014/main" id="{F3E6D581-437C-4E77-AEBA-FD5587E181AD}"/>
              </a:ext>
            </a:extLst>
          </p:cNvPr>
          <p:cNvSpPr>
            <a:spLocks noGrp="1"/>
          </p:cNvSpPr>
          <p:nvPr>
            <p:ph type="title" idx="4294967295"/>
          </p:nvPr>
        </p:nvSpPr>
        <p:spPr>
          <a:xfrm>
            <a:off x="1422372" y="760351"/>
            <a:ext cx="9601200" cy="707758"/>
          </a:xfrm>
        </p:spPr>
        <p:txBody>
          <a:bodyPr vert="horz" lIns="91440" tIns="45720" rIns="91440" bIns="45720" rtlCol="0" anchor="ctr">
            <a:spAutoFit/>
          </a:bodyPr>
          <a:lstStyle/>
          <a:p>
            <a:pPr>
              <a:lnSpc>
                <a:spcPct val="90000"/>
              </a:lnSpc>
            </a:pPr>
            <a:r>
              <a:rPr lang="en-US" dirty="0">
                <a:solidFill>
                  <a:srgbClr val="262626"/>
                </a:solidFill>
              </a:rPr>
              <a:t>Dependent Variable : Appliances</a:t>
            </a:r>
          </a:p>
        </p:txBody>
      </p:sp>
      <p:graphicFrame>
        <p:nvGraphicFramePr>
          <p:cNvPr id="6" name="Table 5">
            <a:extLst>
              <a:ext uri="{FF2B5EF4-FFF2-40B4-BE49-F238E27FC236}">
                <a16:creationId xmlns:a16="http://schemas.microsoft.com/office/drawing/2014/main" id="{08A7B625-3A57-46E0-93ED-ECD14F9D9A26}"/>
              </a:ext>
            </a:extLst>
          </p:cNvPr>
          <p:cNvGraphicFramePr>
            <a:graphicFrameLocks noGrp="1"/>
          </p:cNvGraphicFramePr>
          <p:nvPr>
            <p:extLst>
              <p:ext uri="{D42A27DB-BD31-4B8C-83A1-F6EECF244321}">
                <p14:modId xmlns:p14="http://schemas.microsoft.com/office/powerpoint/2010/main" val="963158837"/>
              </p:ext>
            </p:extLst>
          </p:nvPr>
        </p:nvGraphicFramePr>
        <p:xfrm>
          <a:off x="7414455" y="1752783"/>
          <a:ext cx="3011245" cy="3691872"/>
        </p:xfrm>
        <a:graphic>
          <a:graphicData uri="http://schemas.openxmlformats.org/drawingml/2006/table">
            <a:tbl>
              <a:tblPr firstRow="1" bandRow="1">
                <a:tableStyleId>{69012ECD-51FC-41F1-AA8D-1B2483CD663E}</a:tableStyleId>
              </a:tblPr>
              <a:tblGrid>
                <a:gridCol w="1397985">
                  <a:extLst>
                    <a:ext uri="{9D8B030D-6E8A-4147-A177-3AD203B41FA5}">
                      <a16:colId xmlns:a16="http://schemas.microsoft.com/office/drawing/2014/main" val="4175856028"/>
                    </a:ext>
                  </a:extLst>
                </a:gridCol>
                <a:gridCol w="1613260">
                  <a:extLst>
                    <a:ext uri="{9D8B030D-6E8A-4147-A177-3AD203B41FA5}">
                      <a16:colId xmlns:a16="http://schemas.microsoft.com/office/drawing/2014/main" val="4029333767"/>
                    </a:ext>
                  </a:extLst>
                </a:gridCol>
              </a:tblGrid>
              <a:tr h="368352">
                <a:tc gridSpan="2">
                  <a:txBody>
                    <a:bodyPr/>
                    <a:lstStyle/>
                    <a:p>
                      <a:pPr algn="ctr" fontAlgn="ctr"/>
                      <a:r>
                        <a:rPr lang="en-US" sz="2000" dirty="0">
                          <a:effectLst/>
                        </a:rPr>
                        <a:t>Summary Statistics</a:t>
                      </a:r>
                      <a:endParaRPr lang="en-US" sz="2000" b="1" dirty="0">
                        <a:effectLst/>
                      </a:endParaRPr>
                    </a:p>
                  </a:txBody>
                  <a:tcPr marL="105407" marR="105407" marT="52704" marB="52704" anchor="ctr"/>
                </a:tc>
                <a:tc hMerge="1">
                  <a:txBody>
                    <a:bodyPr/>
                    <a:lstStyle/>
                    <a:p>
                      <a:endParaRPr lang="en-US"/>
                    </a:p>
                  </a:txBody>
                  <a:tcPr>
                    <a:lnL>
                      <a:noFill/>
                    </a:lnL>
                  </a:tcPr>
                </a:tc>
                <a:extLst>
                  <a:ext uri="{0D108BD9-81ED-4DB2-BD59-A6C34878D82A}">
                    <a16:rowId xmlns:a16="http://schemas.microsoft.com/office/drawing/2014/main" val="3284147697"/>
                  </a:ext>
                </a:extLst>
              </a:tr>
              <a:tr h="368352">
                <a:tc>
                  <a:txBody>
                    <a:bodyPr/>
                    <a:lstStyle/>
                    <a:p>
                      <a:pPr algn="l" fontAlgn="ctr"/>
                      <a:r>
                        <a:rPr lang="en-US" sz="2000">
                          <a:effectLst/>
                        </a:rPr>
                        <a:t>count</a:t>
                      </a:r>
                    </a:p>
                  </a:txBody>
                  <a:tcPr marL="105407" marR="105407" marT="52704" marB="52704" anchor="ctr"/>
                </a:tc>
                <a:tc>
                  <a:txBody>
                    <a:bodyPr/>
                    <a:lstStyle/>
                    <a:p>
                      <a:pPr algn="l" fontAlgn="ctr"/>
                      <a:r>
                        <a:rPr lang="en-US" sz="2000">
                          <a:effectLst/>
                        </a:rPr>
                        <a:t>19735.000000</a:t>
                      </a:r>
                    </a:p>
                  </a:txBody>
                  <a:tcPr marL="105407" marR="105407" marT="52704" marB="52704" anchor="ctr"/>
                </a:tc>
                <a:extLst>
                  <a:ext uri="{0D108BD9-81ED-4DB2-BD59-A6C34878D82A}">
                    <a16:rowId xmlns:a16="http://schemas.microsoft.com/office/drawing/2014/main" val="2898665582"/>
                  </a:ext>
                </a:extLst>
              </a:tr>
              <a:tr h="368352">
                <a:tc>
                  <a:txBody>
                    <a:bodyPr/>
                    <a:lstStyle/>
                    <a:p>
                      <a:pPr algn="l" fontAlgn="ctr"/>
                      <a:r>
                        <a:rPr lang="en-US" sz="2000">
                          <a:effectLst/>
                        </a:rPr>
                        <a:t>mean</a:t>
                      </a:r>
                    </a:p>
                  </a:txBody>
                  <a:tcPr marL="105407" marR="105407" marT="52704" marB="52704" anchor="ctr"/>
                </a:tc>
                <a:tc>
                  <a:txBody>
                    <a:bodyPr/>
                    <a:lstStyle/>
                    <a:p>
                      <a:pPr algn="l" fontAlgn="ctr"/>
                      <a:r>
                        <a:rPr lang="en-US" sz="2000">
                          <a:effectLst/>
                        </a:rPr>
                        <a:t>97.694958</a:t>
                      </a:r>
                    </a:p>
                  </a:txBody>
                  <a:tcPr marL="105407" marR="105407" marT="52704" marB="52704" anchor="ctr"/>
                </a:tc>
                <a:extLst>
                  <a:ext uri="{0D108BD9-81ED-4DB2-BD59-A6C34878D82A}">
                    <a16:rowId xmlns:a16="http://schemas.microsoft.com/office/drawing/2014/main" val="1364314035"/>
                  </a:ext>
                </a:extLst>
              </a:tr>
              <a:tr h="368352">
                <a:tc>
                  <a:txBody>
                    <a:bodyPr/>
                    <a:lstStyle/>
                    <a:p>
                      <a:pPr algn="l" fontAlgn="ctr"/>
                      <a:r>
                        <a:rPr lang="en-US" sz="2000">
                          <a:effectLst/>
                        </a:rPr>
                        <a:t>std</a:t>
                      </a:r>
                    </a:p>
                  </a:txBody>
                  <a:tcPr marL="105407" marR="105407" marT="52704" marB="52704" anchor="ctr"/>
                </a:tc>
                <a:tc>
                  <a:txBody>
                    <a:bodyPr/>
                    <a:lstStyle/>
                    <a:p>
                      <a:pPr algn="l" fontAlgn="ctr"/>
                      <a:r>
                        <a:rPr lang="en-US" sz="2000">
                          <a:effectLst/>
                        </a:rPr>
                        <a:t>102.524891</a:t>
                      </a:r>
                    </a:p>
                  </a:txBody>
                  <a:tcPr marL="105407" marR="105407" marT="52704" marB="52704" anchor="ctr"/>
                </a:tc>
                <a:extLst>
                  <a:ext uri="{0D108BD9-81ED-4DB2-BD59-A6C34878D82A}">
                    <a16:rowId xmlns:a16="http://schemas.microsoft.com/office/drawing/2014/main" val="2218850245"/>
                  </a:ext>
                </a:extLst>
              </a:tr>
              <a:tr h="368352">
                <a:tc>
                  <a:txBody>
                    <a:bodyPr/>
                    <a:lstStyle/>
                    <a:p>
                      <a:pPr algn="l" fontAlgn="ctr"/>
                      <a:r>
                        <a:rPr lang="en-US" sz="2000">
                          <a:effectLst/>
                        </a:rPr>
                        <a:t>min</a:t>
                      </a:r>
                    </a:p>
                  </a:txBody>
                  <a:tcPr marL="105407" marR="105407" marT="52704" marB="52704" anchor="ctr"/>
                </a:tc>
                <a:tc>
                  <a:txBody>
                    <a:bodyPr/>
                    <a:lstStyle/>
                    <a:p>
                      <a:pPr algn="l" fontAlgn="ctr"/>
                      <a:r>
                        <a:rPr lang="en-US" sz="2000">
                          <a:effectLst/>
                        </a:rPr>
                        <a:t>10.000000</a:t>
                      </a:r>
                    </a:p>
                  </a:txBody>
                  <a:tcPr marL="105407" marR="105407" marT="52704" marB="52704" anchor="ctr"/>
                </a:tc>
                <a:extLst>
                  <a:ext uri="{0D108BD9-81ED-4DB2-BD59-A6C34878D82A}">
                    <a16:rowId xmlns:a16="http://schemas.microsoft.com/office/drawing/2014/main" val="3075527762"/>
                  </a:ext>
                </a:extLst>
              </a:tr>
              <a:tr h="368352">
                <a:tc>
                  <a:txBody>
                    <a:bodyPr/>
                    <a:lstStyle/>
                    <a:p>
                      <a:pPr algn="l" fontAlgn="ctr"/>
                      <a:r>
                        <a:rPr lang="en-US" sz="2000">
                          <a:effectLst/>
                        </a:rPr>
                        <a:t>25%</a:t>
                      </a:r>
                    </a:p>
                  </a:txBody>
                  <a:tcPr marL="105407" marR="105407" marT="52704" marB="52704" anchor="ctr"/>
                </a:tc>
                <a:tc>
                  <a:txBody>
                    <a:bodyPr/>
                    <a:lstStyle/>
                    <a:p>
                      <a:pPr algn="l" fontAlgn="ctr"/>
                      <a:r>
                        <a:rPr lang="en-US" sz="2000">
                          <a:effectLst/>
                        </a:rPr>
                        <a:t>50.000000</a:t>
                      </a:r>
                    </a:p>
                  </a:txBody>
                  <a:tcPr marL="105407" marR="105407" marT="52704" marB="52704" anchor="ctr"/>
                </a:tc>
                <a:extLst>
                  <a:ext uri="{0D108BD9-81ED-4DB2-BD59-A6C34878D82A}">
                    <a16:rowId xmlns:a16="http://schemas.microsoft.com/office/drawing/2014/main" val="1887034416"/>
                  </a:ext>
                </a:extLst>
              </a:tr>
              <a:tr h="368352">
                <a:tc>
                  <a:txBody>
                    <a:bodyPr/>
                    <a:lstStyle/>
                    <a:p>
                      <a:pPr algn="l" fontAlgn="ctr"/>
                      <a:r>
                        <a:rPr lang="en-US" sz="2000">
                          <a:effectLst/>
                        </a:rPr>
                        <a:t>50%</a:t>
                      </a:r>
                    </a:p>
                  </a:txBody>
                  <a:tcPr marL="105407" marR="105407" marT="52704" marB="52704" anchor="ctr"/>
                </a:tc>
                <a:tc>
                  <a:txBody>
                    <a:bodyPr/>
                    <a:lstStyle/>
                    <a:p>
                      <a:pPr algn="l" fontAlgn="ctr"/>
                      <a:r>
                        <a:rPr lang="en-US" sz="2000">
                          <a:effectLst/>
                        </a:rPr>
                        <a:t>60.000000</a:t>
                      </a:r>
                    </a:p>
                  </a:txBody>
                  <a:tcPr marL="105407" marR="105407" marT="52704" marB="52704" anchor="ctr"/>
                </a:tc>
                <a:extLst>
                  <a:ext uri="{0D108BD9-81ED-4DB2-BD59-A6C34878D82A}">
                    <a16:rowId xmlns:a16="http://schemas.microsoft.com/office/drawing/2014/main" val="207631474"/>
                  </a:ext>
                </a:extLst>
              </a:tr>
              <a:tr h="368352">
                <a:tc>
                  <a:txBody>
                    <a:bodyPr/>
                    <a:lstStyle/>
                    <a:p>
                      <a:pPr algn="l" fontAlgn="ctr"/>
                      <a:r>
                        <a:rPr lang="en-US" sz="2000">
                          <a:effectLst/>
                        </a:rPr>
                        <a:t>75%</a:t>
                      </a:r>
                    </a:p>
                  </a:txBody>
                  <a:tcPr marL="105407" marR="105407" marT="52704" marB="52704" anchor="ctr"/>
                </a:tc>
                <a:tc>
                  <a:txBody>
                    <a:bodyPr/>
                    <a:lstStyle/>
                    <a:p>
                      <a:pPr algn="l" fontAlgn="ctr"/>
                      <a:r>
                        <a:rPr lang="en-US" sz="2000">
                          <a:effectLst/>
                        </a:rPr>
                        <a:t>100.000000</a:t>
                      </a:r>
                    </a:p>
                  </a:txBody>
                  <a:tcPr marL="105407" marR="105407" marT="52704" marB="52704" anchor="ctr"/>
                </a:tc>
                <a:extLst>
                  <a:ext uri="{0D108BD9-81ED-4DB2-BD59-A6C34878D82A}">
                    <a16:rowId xmlns:a16="http://schemas.microsoft.com/office/drawing/2014/main" val="2683451928"/>
                  </a:ext>
                </a:extLst>
              </a:tr>
              <a:tr h="368352">
                <a:tc>
                  <a:txBody>
                    <a:bodyPr/>
                    <a:lstStyle/>
                    <a:p>
                      <a:pPr algn="l" fontAlgn="ctr"/>
                      <a:r>
                        <a:rPr lang="en-US" sz="2000">
                          <a:effectLst/>
                        </a:rPr>
                        <a:t>max</a:t>
                      </a:r>
                    </a:p>
                  </a:txBody>
                  <a:tcPr marL="105407" marR="105407" marT="52704" marB="52704" anchor="ctr"/>
                </a:tc>
                <a:tc>
                  <a:txBody>
                    <a:bodyPr/>
                    <a:lstStyle/>
                    <a:p>
                      <a:pPr algn="l" fontAlgn="ctr"/>
                      <a:r>
                        <a:rPr lang="en-US" sz="2000" dirty="0">
                          <a:effectLst/>
                        </a:rPr>
                        <a:t>1080.000000</a:t>
                      </a:r>
                    </a:p>
                  </a:txBody>
                  <a:tcPr marL="105407" marR="105407" marT="52704" marB="52704" anchor="ctr"/>
                </a:tc>
                <a:extLst>
                  <a:ext uri="{0D108BD9-81ED-4DB2-BD59-A6C34878D82A}">
                    <a16:rowId xmlns:a16="http://schemas.microsoft.com/office/drawing/2014/main" val="2796405682"/>
                  </a:ext>
                </a:extLst>
              </a:tr>
            </a:tbl>
          </a:graphicData>
        </a:graphic>
      </p:graphicFrame>
    </p:spTree>
    <p:extLst>
      <p:ext uri="{BB962C8B-B14F-4D97-AF65-F5344CB8AC3E}">
        <p14:creationId xmlns:p14="http://schemas.microsoft.com/office/powerpoint/2010/main" val="3524767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7" name="Picture 16">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8" name="Rectangle 17">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9" name="Picture 18">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0" name="Picture 19">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22" name="Straight Connector 21">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24" name="Rectangle 23">
            <a:extLst>
              <a:ext uri="{FF2B5EF4-FFF2-40B4-BE49-F238E27FC236}">
                <a16:creationId xmlns:a16="http://schemas.microsoft.com/office/drawing/2014/main" id="{75E66D3F-14EA-4BCD-819B-EEF581746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D49D3EDE-CC3B-4573-A04B-26F32F1B2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7" name="Picture 26">
              <a:extLst>
                <a:ext uri="{FF2B5EF4-FFF2-40B4-BE49-F238E27FC236}">
                  <a16:creationId xmlns:a16="http://schemas.microsoft.com/office/drawing/2014/main" id="{700D0D4B-CC81-434D-B595-71AA691923B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8" name="Rectangle 27">
              <a:extLst>
                <a:ext uri="{FF2B5EF4-FFF2-40B4-BE49-F238E27FC236}">
                  <a16:creationId xmlns:a16="http://schemas.microsoft.com/office/drawing/2014/main" id="{B8047919-8C66-4EF3-9979-FB7112EB6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9" name="Picture 28">
              <a:extLst>
                <a:ext uri="{FF2B5EF4-FFF2-40B4-BE49-F238E27FC236}">
                  <a16:creationId xmlns:a16="http://schemas.microsoft.com/office/drawing/2014/main" id="{C00195C4-7BCF-469C-A003-AC2F0D2F910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0" name="Picture 29">
              <a:extLst>
                <a:ext uri="{FF2B5EF4-FFF2-40B4-BE49-F238E27FC236}">
                  <a16:creationId xmlns:a16="http://schemas.microsoft.com/office/drawing/2014/main" id="{CEE82425-33CD-4CF1-9623-91BECE687F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5" name="Title 4">
            <a:extLst>
              <a:ext uri="{FF2B5EF4-FFF2-40B4-BE49-F238E27FC236}">
                <a16:creationId xmlns:a16="http://schemas.microsoft.com/office/drawing/2014/main" id="{B2F4627F-3230-4FEB-822D-3ADDE2935A46}"/>
              </a:ext>
            </a:extLst>
          </p:cNvPr>
          <p:cNvSpPr>
            <a:spLocks noGrp="1"/>
          </p:cNvSpPr>
          <p:nvPr>
            <p:ph type="title"/>
          </p:nvPr>
        </p:nvSpPr>
        <p:spPr>
          <a:xfrm>
            <a:off x="6094412" y="982132"/>
            <a:ext cx="4802185" cy="1303867"/>
          </a:xfrm>
        </p:spPr>
        <p:txBody>
          <a:bodyPr vert="horz" lIns="91440" tIns="45720" rIns="91440" bIns="45720" rtlCol="0" anchor="ctr">
            <a:normAutofit/>
          </a:bodyPr>
          <a:lstStyle/>
          <a:p>
            <a:r>
              <a:rPr lang="en-US">
                <a:solidFill>
                  <a:srgbClr val="262626"/>
                </a:solidFill>
              </a:rPr>
              <a:t>Feature Selection</a:t>
            </a:r>
          </a:p>
        </p:txBody>
      </p:sp>
      <p:sp>
        <p:nvSpPr>
          <p:cNvPr id="32" name="Rectangle 31">
            <a:extLst>
              <a:ext uri="{FF2B5EF4-FFF2-40B4-BE49-F238E27FC236}">
                <a16:creationId xmlns:a16="http://schemas.microsoft.com/office/drawing/2014/main" id="{DD5289D1-D3B7-4C53-823E-280A79C02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3">
            <a:extLst>
              <a:ext uri="{FF2B5EF4-FFF2-40B4-BE49-F238E27FC236}">
                <a16:creationId xmlns:a16="http://schemas.microsoft.com/office/drawing/2014/main" id="{A456CE10-0EE3-4503-ACF3-1D53A6FDBB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 Placeholder 6">
            <a:extLst>
              <a:ext uri="{FF2B5EF4-FFF2-40B4-BE49-F238E27FC236}">
                <a16:creationId xmlns:a16="http://schemas.microsoft.com/office/drawing/2014/main" id="{6A37C96B-043A-47E5-B8A2-00C0359DF8A2}"/>
              </a:ext>
            </a:extLst>
          </p:cNvPr>
          <p:cNvSpPr>
            <a:spLocks noGrp="1"/>
          </p:cNvSpPr>
          <p:nvPr>
            <p:ph sz="half" idx="2"/>
          </p:nvPr>
        </p:nvSpPr>
        <p:spPr>
          <a:xfrm>
            <a:off x="6094412" y="2556932"/>
            <a:ext cx="4802184" cy="3318936"/>
          </a:xfrm>
        </p:spPr>
        <p:txBody>
          <a:bodyPr vert="horz" lIns="91440" tIns="45720" rIns="91440" bIns="45720" rtlCol="0" anchor="t">
            <a:normAutofit/>
          </a:bodyPr>
          <a:lstStyle/>
          <a:p>
            <a:pPr marL="285750" indent="-285750">
              <a:lnSpc>
                <a:spcPct val="90000"/>
              </a:lnSpc>
            </a:pPr>
            <a:r>
              <a:rPr lang="en-US" sz="1700">
                <a:solidFill>
                  <a:srgbClr val="262626"/>
                </a:solidFill>
              </a:rPr>
              <a:t>There are no missing values in the data. Hence, no imputation is required.</a:t>
            </a:r>
          </a:p>
          <a:p>
            <a:pPr marL="285750" lvl="0" indent="-285750">
              <a:lnSpc>
                <a:spcPct val="90000"/>
              </a:lnSpc>
            </a:pPr>
            <a:r>
              <a:rPr lang="en-US" sz="1700">
                <a:solidFill>
                  <a:srgbClr val="262626"/>
                </a:solidFill>
              </a:rPr>
              <a:t>The feature ‘Light’ is removed as we are interested in estimating the energy use of appliances.</a:t>
            </a:r>
          </a:p>
          <a:p>
            <a:pPr marL="285750" lvl="0" indent="-285750">
              <a:lnSpc>
                <a:spcPct val="90000"/>
              </a:lnSpc>
            </a:pPr>
            <a:r>
              <a:rPr lang="en-US" sz="1700">
                <a:solidFill>
                  <a:srgbClr val="262626"/>
                </a:solidFill>
              </a:rPr>
              <a:t>The random variables ‘rv1’ and ‘rv2’ are removed as both have approx. same values for all the records.</a:t>
            </a:r>
          </a:p>
          <a:p>
            <a:pPr marL="285750" lvl="0" indent="-285750">
              <a:lnSpc>
                <a:spcPct val="90000"/>
              </a:lnSpc>
            </a:pPr>
            <a:r>
              <a:rPr lang="en-US" sz="1700">
                <a:solidFill>
                  <a:srgbClr val="262626"/>
                </a:solidFill>
              </a:rPr>
              <a:t>The ‘Date’ column is removed as it provides the consumption information on a given date.</a:t>
            </a:r>
          </a:p>
          <a:p>
            <a:pPr marL="285750" lvl="0" indent="-285750">
              <a:lnSpc>
                <a:spcPct val="90000"/>
              </a:lnSpc>
            </a:pPr>
            <a:r>
              <a:rPr lang="en-US" sz="1700">
                <a:solidFill>
                  <a:srgbClr val="262626"/>
                </a:solidFill>
              </a:rPr>
              <a:t>‘T6’ &amp; ‘T_Out’ both shows outside temperature. Hence, ‘T6’ is removed.</a:t>
            </a:r>
          </a:p>
          <a:p>
            <a:pPr>
              <a:lnSpc>
                <a:spcPct val="90000"/>
              </a:lnSpc>
            </a:pPr>
            <a:endParaRPr lang="en-US" sz="1700" dirty="0">
              <a:solidFill>
                <a:srgbClr val="262626"/>
              </a:solidFill>
            </a:endParaRPr>
          </a:p>
        </p:txBody>
      </p:sp>
      <p:graphicFrame>
        <p:nvGraphicFramePr>
          <p:cNvPr id="11" name="Content Placeholder 10">
            <a:extLst>
              <a:ext uri="{FF2B5EF4-FFF2-40B4-BE49-F238E27FC236}">
                <a16:creationId xmlns:a16="http://schemas.microsoft.com/office/drawing/2014/main" id="{159AF3FA-1AE4-4AE5-8230-04F0DE3A5FC0}"/>
              </a:ext>
            </a:extLst>
          </p:cNvPr>
          <p:cNvGraphicFramePr>
            <a:graphicFrameLocks noGrp="1"/>
          </p:cNvGraphicFramePr>
          <p:nvPr>
            <p:ph sz="half" idx="1"/>
            <p:extLst>
              <p:ext uri="{D42A27DB-BD31-4B8C-83A1-F6EECF244321}">
                <p14:modId xmlns:p14="http://schemas.microsoft.com/office/powerpoint/2010/main" val="1698443290"/>
              </p:ext>
            </p:extLst>
          </p:nvPr>
        </p:nvGraphicFramePr>
        <p:xfrm>
          <a:off x="1412683" y="1589480"/>
          <a:ext cx="3876802" cy="3500237"/>
        </p:xfrm>
        <a:graphic>
          <a:graphicData uri="http://schemas.openxmlformats.org/drawingml/2006/table">
            <a:tbl>
              <a:tblPr firstRow="1" bandRow="1">
                <a:noFill/>
                <a:tableStyleId>{5C22544A-7EE6-4342-B048-85BDC9FD1C3A}</a:tableStyleId>
              </a:tblPr>
              <a:tblGrid>
                <a:gridCol w="1906045">
                  <a:extLst>
                    <a:ext uri="{9D8B030D-6E8A-4147-A177-3AD203B41FA5}">
                      <a16:colId xmlns:a16="http://schemas.microsoft.com/office/drawing/2014/main" val="3823742263"/>
                    </a:ext>
                  </a:extLst>
                </a:gridCol>
                <a:gridCol w="1970757">
                  <a:extLst>
                    <a:ext uri="{9D8B030D-6E8A-4147-A177-3AD203B41FA5}">
                      <a16:colId xmlns:a16="http://schemas.microsoft.com/office/drawing/2014/main" val="2610334242"/>
                    </a:ext>
                  </a:extLst>
                </a:gridCol>
              </a:tblGrid>
              <a:tr h="542860">
                <a:tc gridSpan="2">
                  <a:txBody>
                    <a:bodyPr/>
                    <a:lstStyle/>
                    <a:p>
                      <a:r>
                        <a:rPr lang="en-US" sz="2000" b="1">
                          <a:solidFill>
                            <a:schemeClr val="tx1">
                              <a:lumMod val="75000"/>
                              <a:lumOff val="25000"/>
                            </a:schemeClr>
                          </a:solidFill>
                        </a:rPr>
                        <a:t>Feature Range</a:t>
                      </a:r>
                    </a:p>
                  </a:txBody>
                  <a:tcPr marL="201483" marR="151112" marT="100742" marB="100742">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hMerge="1">
                  <a:txBody>
                    <a:bodyPr/>
                    <a:lstStyle/>
                    <a:p>
                      <a:endParaRPr lang="en-US"/>
                    </a:p>
                  </a:txBody>
                  <a:tcPr/>
                </a:tc>
                <a:extLst>
                  <a:ext uri="{0D108BD9-81ED-4DB2-BD59-A6C34878D82A}">
                    <a16:rowId xmlns:a16="http://schemas.microsoft.com/office/drawing/2014/main" val="4084887460"/>
                  </a:ext>
                </a:extLst>
              </a:tr>
              <a:tr h="454849">
                <a:tc>
                  <a:txBody>
                    <a:bodyPr/>
                    <a:lstStyle/>
                    <a:p>
                      <a:pPr marL="0" marR="0" algn="l">
                        <a:lnSpc>
                          <a:spcPct val="107000"/>
                        </a:lnSpc>
                        <a:spcBef>
                          <a:spcPts val="0"/>
                        </a:spcBef>
                        <a:spcAft>
                          <a:spcPts val="0"/>
                        </a:spcAft>
                      </a:pPr>
                      <a:r>
                        <a:rPr lang="en-US" sz="1400">
                          <a:solidFill>
                            <a:schemeClr val="tx1">
                              <a:lumMod val="75000"/>
                              <a:lumOff val="25000"/>
                            </a:schemeClr>
                          </a:solidFill>
                          <a:effectLst/>
                        </a:rPr>
                        <a:t>Temperature</a:t>
                      </a:r>
                      <a:endParaRPr lang="en-US" sz="14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1483" marR="151112" marT="100742" marB="100742"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gn="l">
                        <a:lnSpc>
                          <a:spcPct val="107000"/>
                        </a:lnSpc>
                        <a:spcBef>
                          <a:spcPts val="0"/>
                        </a:spcBef>
                        <a:spcAft>
                          <a:spcPts val="0"/>
                        </a:spcAft>
                      </a:pPr>
                      <a:r>
                        <a:rPr lang="en-US" sz="1400">
                          <a:solidFill>
                            <a:schemeClr val="tx1">
                              <a:lumMod val="75000"/>
                              <a:lumOff val="25000"/>
                            </a:schemeClr>
                          </a:solidFill>
                          <a:effectLst/>
                        </a:rPr>
                        <a:t>-6 to 30 deg</a:t>
                      </a:r>
                      <a:endParaRPr lang="en-US" sz="14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1483" marR="151112" marT="100742" marB="100742"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786902454"/>
                  </a:ext>
                </a:extLst>
              </a:tr>
              <a:tr h="454849">
                <a:tc>
                  <a:txBody>
                    <a:bodyPr/>
                    <a:lstStyle/>
                    <a:p>
                      <a:pPr marL="0" marR="0" algn="l">
                        <a:lnSpc>
                          <a:spcPct val="107000"/>
                        </a:lnSpc>
                        <a:spcBef>
                          <a:spcPts val="0"/>
                        </a:spcBef>
                        <a:spcAft>
                          <a:spcPts val="0"/>
                        </a:spcAft>
                      </a:pPr>
                      <a:r>
                        <a:rPr lang="en-US" sz="1400">
                          <a:solidFill>
                            <a:schemeClr val="tx1">
                              <a:lumMod val="75000"/>
                              <a:lumOff val="25000"/>
                            </a:schemeClr>
                          </a:solidFill>
                          <a:effectLst/>
                        </a:rPr>
                        <a:t>Humidity</a:t>
                      </a:r>
                      <a:endParaRPr lang="en-US" sz="14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1483" marR="151112" marT="100742" marB="100742"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gn="l">
                        <a:lnSpc>
                          <a:spcPct val="107000"/>
                        </a:lnSpc>
                        <a:spcBef>
                          <a:spcPts val="0"/>
                        </a:spcBef>
                        <a:spcAft>
                          <a:spcPts val="0"/>
                        </a:spcAft>
                      </a:pPr>
                      <a:r>
                        <a:rPr lang="en-US" sz="1400">
                          <a:solidFill>
                            <a:schemeClr val="tx1">
                              <a:lumMod val="75000"/>
                              <a:lumOff val="25000"/>
                            </a:schemeClr>
                          </a:solidFill>
                          <a:effectLst/>
                        </a:rPr>
                        <a:t>1 to 100 %</a:t>
                      </a:r>
                      <a:endParaRPr lang="en-US" sz="14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1483" marR="151112" marT="100742" marB="100742"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567946824"/>
                  </a:ext>
                </a:extLst>
              </a:tr>
              <a:tr h="454849">
                <a:tc>
                  <a:txBody>
                    <a:bodyPr/>
                    <a:lstStyle/>
                    <a:p>
                      <a:pPr marL="0" marR="0" algn="l">
                        <a:lnSpc>
                          <a:spcPct val="107000"/>
                        </a:lnSpc>
                        <a:spcBef>
                          <a:spcPts val="0"/>
                        </a:spcBef>
                        <a:spcAft>
                          <a:spcPts val="0"/>
                        </a:spcAft>
                      </a:pPr>
                      <a:r>
                        <a:rPr lang="en-US" sz="1400">
                          <a:solidFill>
                            <a:schemeClr val="tx1">
                              <a:lumMod val="75000"/>
                              <a:lumOff val="25000"/>
                            </a:schemeClr>
                          </a:solidFill>
                          <a:effectLst/>
                        </a:rPr>
                        <a:t>Windspeed</a:t>
                      </a:r>
                      <a:endParaRPr lang="en-US" sz="14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1483" marR="151112" marT="100742" marB="100742"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gn="l">
                        <a:lnSpc>
                          <a:spcPct val="107000"/>
                        </a:lnSpc>
                        <a:spcBef>
                          <a:spcPts val="0"/>
                        </a:spcBef>
                        <a:spcAft>
                          <a:spcPts val="0"/>
                        </a:spcAft>
                      </a:pPr>
                      <a:r>
                        <a:rPr lang="en-US" sz="1400">
                          <a:solidFill>
                            <a:schemeClr val="tx1">
                              <a:lumMod val="75000"/>
                              <a:lumOff val="25000"/>
                            </a:schemeClr>
                          </a:solidFill>
                          <a:effectLst/>
                        </a:rPr>
                        <a:t>0 to 14 m/s</a:t>
                      </a:r>
                      <a:endParaRPr lang="en-US" sz="14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1483" marR="151112" marT="100742" marB="100742"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401848985"/>
                  </a:ext>
                </a:extLst>
              </a:tr>
              <a:tr h="454849">
                <a:tc>
                  <a:txBody>
                    <a:bodyPr/>
                    <a:lstStyle/>
                    <a:p>
                      <a:pPr marL="0" marR="0" algn="l">
                        <a:lnSpc>
                          <a:spcPct val="107000"/>
                        </a:lnSpc>
                        <a:spcBef>
                          <a:spcPts val="0"/>
                        </a:spcBef>
                        <a:spcAft>
                          <a:spcPts val="0"/>
                        </a:spcAft>
                      </a:pPr>
                      <a:r>
                        <a:rPr lang="en-US" sz="1400">
                          <a:solidFill>
                            <a:schemeClr val="tx1">
                              <a:lumMod val="75000"/>
                              <a:lumOff val="25000"/>
                            </a:schemeClr>
                          </a:solidFill>
                          <a:effectLst/>
                        </a:rPr>
                        <a:t>Visibility</a:t>
                      </a:r>
                      <a:endParaRPr lang="en-US" sz="14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1483" marR="151112" marT="100742" marB="100742"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gn="l">
                        <a:lnSpc>
                          <a:spcPct val="107000"/>
                        </a:lnSpc>
                        <a:spcBef>
                          <a:spcPts val="0"/>
                        </a:spcBef>
                        <a:spcAft>
                          <a:spcPts val="0"/>
                        </a:spcAft>
                      </a:pPr>
                      <a:r>
                        <a:rPr lang="en-US" sz="1400">
                          <a:solidFill>
                            <a:schemeClr val="tx1">
                              <a:lumMod val="75000"/>
                              <a:lumOff val="25000"/>
                            </a:schemeClr>
                          </a:solidFill>
                          <a:effectLst/>
                        </a:rPr>
                        <a:t>1 to 66 km</a:t>
                      </a:r>
                      <a:endParaRPr lang="en-US" sz="14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1483" marR="151112" marT="100742" marB="100742"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243815410"/>
                  </a:ext>
                </a:extLst>
              </a:tr>
              <a:tr h="454849">
                <a:tc>
                  <a:txBody>
                    <a:bodyPr/>
                    <a:lstStyle/>
                    <a:p>
                      <a:pPr marL="0" marR="0" algn="l">
                        <a:lnSpc>
                          <a:spcPct val="107000"/>
                        </a:lnSpc>
                        <a:spcBef>
                          <a:spcPts val="0"/>
                        </a:spcBef>
                        <a:spcAft>
                          <a:spcPts val="0"/>
                        </a:spcAft>
                      </a:pPr>
                      <a:r>
                        <a:rPr lang="en-US" sz="1400">
                          <a:solidFill>
                            <a:schemeClr val="tx1">
                              <a:lumMod val="75000"/>
                              <a:lumOff val="25000"/>
                            </a:schemeClr>
                          </a:solidFill>
                          <a:effectLst/>
                        </a:rPr>
                        <a:t>Pressure </a:t>
                      </a:r>
                      <a:endParaRPr lang="en-US" sz="14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1483" marR="151112" marT="100742" marB="100742"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gn="l">
                        <a:lnSpc>
                          <a:spcPct val="107000"/>
                        </a:lnSpc>
                        <a:spcBef>
                          <a:spcPts val="0"/>
                        </a:spcBef>
                        <a:spcAft>
                          <a:spcPts val="0"/>
                        </a:spcAft>
                      </a:pPr>
                      <a:r>
                        <a:rPr lang="en-US" sz="1400">
                          <a:solidFill>
                            <a:schemeClr val="tx1">
                              <a:lumMod val="75000"/>
                              <a:lumOff val="25000"/>
                            </a:schemeClr>
                          </a:solidFill>
                          <a:effectLst/>
                        </a:rPr>
                        <a:t>729 to 772 mm Hg</a:t>
                      </a:r>
                      <a:endParaRPr lang="en-US" sz="14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1483" marR="151112" marT="100742" marB="100742"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787254382"/>
                  </a:ext>
                </a:extLst>
              </a:tr>
              <a:tr h="683132">
                <a:tc>
                  <a:txBody>
                    <a:bodyPr/>
                    <a:lstStyle/>
                    <a:p>
                      <a:pPr marL="0" marR="0" algn="l">
                        <a:lnSpc>
                          <a:spcPct val="107000"/>
                        </a:lnSpc>
                        <a:spcBef>
                          <a:spcPts val="0"/>
                        </a:spcBef>
                        <a:spcAft>
                          <a:spcPts val="0"/>
                        </a:spcAft>
                      </a:pPr>
                      <a:r>
                        <a:rPr lang="en-US" sz="1400">
                          <a:solidFill>
                            <a:schemeClr val="tx1">
                              <a:lumMod val="75000"/>
                              <a:lumOff val="25000"/>
                            </a:schemeClr>
                          </a:solidFill>
                          <a:effectLst/>
                        </a:rPr>
                        <a:t>Appliance Energy Usage</a:t>
                      </a:r>
                      <a:endParaRPr lang="en-US" sz="14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1483" marR="151112" marT="100742" marB="100742"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gn="l">
                        <a:lnSpc>
                          <a:spcPct val="107000"/>
                        </a:lnSpc>
                        <a:spcBef>
                          <a:spcPts val="0"/>
                        </a:spcBef>
                        <a:spcAft>
                          <a:spcPts val="0"/>
                        </a:spcAft>
                      </a:pPr>
                      <a:r>
                        <a:rPr lang="en-US" sz="1400">
                          <a:solidFill>
                            <a:schemeClr val="tx1">
                              <a:lumMod val="75000"/>
                              <a:lumOff val="25000"/>
                            </a:schemeClr>
                          </a:solidFill>
                          <a:effectLst/>
                        </a:rPr>
                        <a:t>10 to 1080 Wh</a:t>
                      </a:r>
                      <a:endParaRPr lang="en-US" sz="14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1483" marR="151112" marT="100742" marB="100742"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083889453"/>
                  </a:ext>
                </a:extLst>
              </a:tr>
            </a:tbl>
          </a:graphicData>
        </a:graphic>
      </p:graphicFrame>
    </p:spTree>
    <p:extLst>
      <p:ext uri="{BB962C8B-B14F-4D97-AF65-F5344CB8AC3E}">
        <p14:creationId xmlns:p14="http://schemas.microsoft.com/office/powerpoint/2010/main" val="23028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3E5919-13BC-4F21-9923-68EC4CE59D93}"/>
              </a:ext>
            </a:extLst>
          </p:cNvPr>
          <p:cNvSpPr>
            <a:spLocks noGrp="1"/>
          </p:cNvSpPr>
          <p:nvPr>
            <p:ph type="title" idx="4294967295"/>
          </p:nvPr>
        </p:nvSpPr>
        <p:spPr>
          <a:xfrm>
            <a:off x="809625" y="907536"/>
            <a:ext cx="3876675" cy="595869"/>
          </a:xfrm>
        </p:spPr>
        <p:txBody>
          <a:bodyPr vert="horz" lIns="91440" tIns="45720" rIns="91440" bIns="45720" rtlCol="0" anchor="b">
            <a:spAutoFit/>
          </a:bodyPr>
          <a:lstStyle/>
          <a:p>
            <a:pPr>
              <a:lnSpc>
                <a:spcPct val="90000"/>
              </a:lnSpc>
            </a:pPr>
            <a:r>
              <a:rPr lang="en-US" sz="3600" dirty="0"/>
              <a:t>Correlation Matrix</a:t>
            </a:r>
          </a:p>
        </p:txBody>
      </p:sp>
      <p:pic>
        <p:nvPicPr>
          <p:cNvPr id="5" name="Picture 4">
            <a:extLst>
              <a:ext uri="{FF2B5EF4-FFF2-40B4-BE49-F238E27FC236}">
                <a16:creationId xmlns:a16="http://schemas.microsoft.com/office/drawing/2014/main" id="{025DDBEB-3DD3-4C0E-AAE4-E46E4F95695A}"/>
              </a:ext>
            </a:extLst>
          </p:cNvPr>
          <p:cNvPicPr>
            <a:picLocks noChangeAspect="1"/>
          </p:cNvPicPr>
          <p:nvPr/>
        </p:nvPicPr>
        <p:blipFill>
          <a:blip r:embed="rId3"/>
          <a:stretch>
            <a:fillRect/>
          </a:stretch>
        </p:blipFill>
        <p:spPr>
          <a:xfrm>
            <a:off x="4686300" y="818571"/>
            <a:ext cx="6589915" cy="5404428"/>
          </a:xfrm>
          <a:prstGeom prst="rect">
            <a:avLst/>
          </a:prstGeom>
        </p:spPr>
      </p:pic>
      <p:sp>
        <p:nvSpPr>
          <p:cNvPr id="44" name="Rectangle 1">
            <a:extLst>
              <a:ext uri="{FF2B5EF4-FFF2-40B4-BE49-F238E27FC236}">
                <a16:creationId xmlns:a16="http://schemas.microsoft.com/office/drawing/2014/main" id="{EC7B3979-A1C5-4424-A8AD-50773B81A1DE}"/>
              </a:ext>
            </a:extLst>
          </p:cNvPr>
          <p:cNvSpPr txBox="1">
            <a:spLocks noChangeArrowheads="1"/>
          </p:cNvSpPr>
          <p:nvPr/>
        </p:nvSpPr>
        <p:spPr bwMode="auto">
          <a:xfrm>
            <a:off x="717830" y="1737953"/>
            <a:ext cx="3876675" cy="4268423"/>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Autofit/>
          </a:bodyPr>
          <a:lstStyle>
            <a:lvl1pPr marL="0" indent="0" algn="ctr" defTabSz="457200" rtl="0" eaLnBrk="0" fontAlgn="base" latinLnBrk="0" hangingPunct="0">
              <a:spcBef>
                <a:spcPct val="0"/>
              </a:spcBef>
              <a:spcAft>
                <a:spcPct val="0"/>
              </a:spcAft>
              <a:buClr>
                <a:schemeClr val="accent1"/>
              </a:buClr>
              <a:buSzPct val="115000"/>
              <a:buFont typeface="Arial"/>
              <a:buNone/>
              <a:defRPr sz="1600" kern="1200" cap="none">
                <a:solidFill>
                  <a:schemeClr val="tx1"/>
                </a:solidFill>
                <a:effectLst/>
                <a:latin typeface="Arial" panose="020B0604020202020204" pitchFamily="34" charset="0"/>
                <a:ea typeface="+mn-ea"/>
                <a:cs typeface="+mn-cs"/>
              </a:defRPr>
            </a:lvl1pPr>
            <a:lvl2pPr marL="457200" indent="0" algn="l" defTabSz="457200" rtl="0" eaLnBrk="0" fontAlgn="base" latinLnBrk="0" hangingPunct="0">
              <a:spcBef>
                <a:spcPct val="0"/>
              </a:spcBef>
              <a:spcAft>
                <a:spcPct val="0"/>
              </a:spcAft>
              <a:buClr>
                <a:schemeClr val="accent1"/>
              </a:buClr>
              <a:buSzPct val="115000"/>
              <a:buFont typeface="Arial"/>
              <a:buNone/>
              <a:defRPr sz="1200" kern="1200" cap="none">
                <a:solidFill>
                  <a:schemeClr val="tx1"/>
                </a:solidFill>
                <a:effectLst/>
                <a:latin typeface="Arial" panose="020B0604020202020204" pitchFamily="34" charset="0"/>
                <a:ea typeface="+mn-ea"/>
                <a:cs typeface="+mn-cs"/>
              </a:defRPr>
            </a:lvl2pPr>
            <a:lvl3pPr marL="914400" indent="0" algn="l" defTabSz="457200" rtl="0" eaLnBrk="0" fontAlgn="base" latinLnBrk="0" hangingPunct="0">
              <a:spcBef>
                <a:spcPct val="0"/>
              </a:spcBef>
              <a:spcAft>
                <a:spcPct val="0"/>
              </a:spcAft>
              <a:buClr>
                <a:schemeClr val="accent1"/>
              </a:buClr>
              <a:buSzPct val="115000"/>
              <a:buFont typeface="Arial"/>
              <a:buNone/>
              <a:defRPr sz="1000" kern="1200" cap="none">
                <a:solidFill>
                  <a:schemeClr val="tx1"/>
                </a:solidFill>
                <a:effectLst/>
                <a:latin typeface="Arial" panose="020B0604020202020204" pitchFamily="34" charset="0"/>
                <a:ea typeface="+mn-ea"/>
                <a:cs typeface="+mn-cs"/>
              </a:defRPr>
            </a:lvl3pPr>
            <a:lvl4pPr marL="1371600" indent="0" algn="l" defTabSz="457200" rtl="0" eaLnBrk="0" fontAlgn="base" latinLnBrk="0" hangingPunct="0">
              <a:spcBef>
                <a:spcPct val="0"/>
              </a:spcBef>
              <a:spcAft>
                <a:spcPct val="0"/>
              </a:spcAft>
              <a:buClr>
                <a:schemeClr val="accent1"/>
              </a:buClr>
              <a:buSzPct val="115000"/>
              <a:buFont typeface="Arial"/>
              <a:buNone/>
              <a:defRPr sz="900" kern="1200" cap="none">
                <a:solidFill>
                  <a:schemeClr val="tx1"/>
                </a:solidFill>
                <a:effectLst/>
                <a:latin typeface="Arial" panose="020B0604020202020204" pitchFamily="34" charset="0"/>
                <a:ea typeface="+mn-ea"/>
                <a:cs typeface="+mn-cs"/>
              </a:defRPr>
            </a:lvl4pPr>
            <a:lvl5pPr marL="1828800" indent="0" algn="l" defTabSz="457200" rtl="0" eaLnBrk="0" fontAlgn="base" latinLnBrk="0" hangingPunct="0">
              <a:spcBef>
                <a:spcPct val="0"/>
              </a:spcBef>
              <a:spcAft>
                <a:spcPct val="0"/>
              </a:spcAft>
              <a:buClr>
                <a:schemeClr val="accent1"/>
              </a:buClr>
              <a:buSzPct val="115000"/>
              <a:buFont typeface="Arial"/>
              <a:buNone/>
              <a:defRPr sz="900" kern="1200" cap="none">
                <a:solidFill>
                  <a:schemeClr val="tx1"/>
                </a:solidFill>
                <a:effectLst/>
                <a:latin typeface="Arial" panose="020B0604020202020204" pitchFamily="34" charset="0"/>
                <a:ea typeface="+mn-ea"/>
                <a:cs typeface="+mn-cs"/>
              </a:defRPr>
            </a:lvl5pPr>
            <a:lvl6pPr marL="2286000" indent="0" algn="l" defTabSz="457200" rtl="0" eaLnBrk="0" fontAlgn="base" latinLnBrk="0" hangingPunct="0">
              <a:spcBef>
                <a:spcPct val="0"/>
              </a:spcBef>
              <a:spcAft>
                <a:spcPct val="0"/>
              </a:spcAft>
              <a:buClr>
                <a:schemeClr val="accent1"/>
              </a:buClr>
              <a:buSzPct val="115000"/>
              <a:buFont typeface="Arial"/>
              <a:buNone/>
              <a:defRPr sz="900" kern="1200" cap="none">
                <a:solidFill>
                  <a:schemeClr val="tx1"/>
                </a:solidFill>
                <a:effectLst/>
                <a:latin typeface="Arial" panose="020B0604020202020204" pitchFamily="34" charset="0"/>
                <a:ea typeface="+mn-ea"/>
                <a:cs typeface="+mn-cs"/>
              </a:defRPr>
            </a:lvl6pPr>
            <a:lvl7pPr marL="2743200" indent="0" algn="l" defTabSz="457200" rtl="0" eaLnBrk="0" fontAlgn="base" latinLnBrk="0" hangingPunct="0">
              <a:spcBef>
                <a:spcPct val="0"/>
              </a:spcBef>
              <a:spcAft>
                <a:spcPct val="0"/>
              </a:spcAft>
              <a:buClr>
                <a:schemeClr val="accent1"/>
              </a:buClr>
              <a:buSzPct val="115000"/>
              <a:buFont typeface="Arial"/>
              <a:buNone/>
              <a:defRPr sz="900" kern="1200" cap="none">
                <a:solidFill>
                  <a:schemeClr val="tx1"/>
                </a:solidFill>
                <a:effectLst/>
                <a:latin typeface="Arial" panose="020B0604020202020204" pitchFamily="34" charset="0"/>
                <a:ea typeface="+mn-ea"/>
                <a:cs typeface="+mn-cs"/>
              </a:defRPr>
            </a:lvl7pPr>
            <a:lvl8pPr marL="3200400" indent="0" algn="l" defTabSz="457200" rtl="0" eaLnBrk="0" fontAlgn="base" latinLnBrk="0" hangingPunct="0">
              <a:spcBef>
                <a:spcPct val="0"/>
              </a:spcBef>
              <a:spcAft>
                <a:spcPct val="0"/>
              </a:spcAft>
              <a:buClr>
                <a:schemeClr val="accent1"/>
              </a:buClr>
              <a:buSzPct val="115000"/>
              <a:buFont typeface="Arial"/>
              <a:buNone/>
              <a:defRPr sz="900" kern="1200" cap="none">
                <a:solidFill>
                  <a:schemeClr val="tx1"/>
                </a:solidFill>
                <a:effectLst/>
                <a:latin typeface="Arial" panose="020B0604020202020204" pitchFamily="34" charset="0"/>
                <a:ea typeface="+mn-ea"/>
                <a:cs typeface="+mn-cs"/>
              </a:defRPr>
            </a:lvl8pPr>
            <a:lvl9pPr marL="3657600" indent="0" algn="l" defTabSz="457200" rtl="0" eaLnBrk="0" fontAlgn="base" latinLnBrk="0" hangingPunct="0">
              <a:spcBef>
                <a:spcPct val="0"/>
              </a:spcBef>
              <a:spcAft>
                <a:spcPct val="0"/>
              </a:spcAft>
              <a:buClr>
                <a:schemeClr val="accent1"/>
              </a:buClr>
              <a:buSzPct val="115000"/>
              <a:buFont typeface="Arial"/>
              <a:buNone/>
              <a:defRPr sz="900" kern="1200" cap="none">
                <a:solidFill>
                  <a:schemeClr val="tx1"/>
                </a:solidFill>
                <a:effectLst/>
                <a:latin typeface="Arial" panose="020B0604020202020204" pitchFamily="34" charset="0"/>
                <a:ea typeface="+mn-ea"/>
                <a:cs typeface="+mn-cs"/>
              </a:defRPr>
            </a:lvl9pPr>
          </a:lstStyle>
          <a:p>
            <a:pPr marL="285750" indent="-285750" algn="just" eaLnBrk="1" hangingPunct="1">
              <a:lnSpc>
                <a:spcPct val="90000"/>
              </a:lnSpc>
              <a:spcBef>
                <a:spcPct val="20000"/>
              </a:spcBef>
              <a:spcAft>
                <a:spcPts val="600"/>
              </a:spcAft>
              <a:buFont typeface="Arial" panose="020B0604020202020204" pitchFamily="34" charset="0"/>
              <a:buChar char="•"/>
            </a:pPr>
            <a:r>
              <a:rPr lang="en-US" altLang="en-US" dirty="0">
                <a:solidFill>
                  <a:schemeClr val="tx1">
                    <a:lumMod val="85000"/>
                    <a:lumOff val="15000"/>
                  </a:schemeClr>
                </a:solidFill>
                <a:latin typeface="+mn-lt"/>
              </a:rPr>
              <a:t>T1-T9 and </a:t>
            </a:r>
            <a:r>
              <a:rPr lang="en-US" altLang="en-US" dirty="0" err="1">
                <a:solidFill>
                  <a:schemeClr val="tx1">
                    <a:lumMod val="85000"/>
                    <a:lumOff val="15000"/>
                  </a:schemeClr>
                </a:solidFill>
                <a:latin typeface="+mn-lt"/>
              </a:rPr>
              <a:t>T_out</a:t>
            </a:r>
            <a:r>
              <a:rPr lang="en-US" altLang="en-US" dirty="0">
                <a:solidFill>
                  <a:schemeClr val="tx1">
                    <a:lumMod val="85000"/>
                    <a:lumOff val="15000"/>
                  </a:schemeClr>
                </a:solidFill>
                <a:latin typeface="+mn-lt"/>
              </a:rPr>
              <a:t> are positively correlated with the target variable ‘Appliances’.  T9 is highly correlated with T3,T5,T7,T8. Hence, T9 is removed from the dataset.</a:t>
            </a:r>
          </a:p>
          <a:p>
            <a:pPr marL="285750" indent="-285750" algn="just" eaLnBrk="1" hangingPunct="1">
              <a:lnSpc>
                <a:spcPct val="90000"/>
              </a:lnSpc>
              <a:spcBef>
                <a:spcPct val="20000"/>
              </a:spcBef>
              <a:spcAft>
                <a:spcPts val="600"/>
              </a:spcAft>
              <a:buFont typeface="Arial" panose="020B0604020202020204" pitchFamily="34" charset="0"/>
              <a:buChar char="•"/>
            </a:pPr>
            <a:r>
              <a:rPr lang="en-US" altLang="en-US" dirty="0">
                <a:solidFill>
                  <a:schemeClr val="tx1">
                    <a:lumMod val="85000"/>
                    <a:lumOff val="15000"/>
                  </a:schemeClr>
                </a:solidFill>
                <a:latin typeface="+mn-lt"/>
              </a:rPr>
              <a:t>There are no significantly high correlation records (&gt; 0.9) for humidity sensors.</a:t>
            </a:r>
          </a:p>
          <a:p>
            <a:pPr marL="285750" indent="-285750" algn="just" eaLnBrk="1" hangingPunct="1">
              <a:lnSpc>
                <a:spcPct val="90000"/>
              </a:lnSpc>
              <a:spcBef>
                <a:spcPct val="20000"/>
              </a:spcBef>
              <a:spcAft>
                <a:spcPts val="600"/>
              </a:spcAft>
              <a:buFont typeface="Arial" panose="020B0604020202020204" pitchFamily="34" charset="0"/>
              <a:buChar char="•"/>
            </a:pPr>
            <a:r>
              <a:rPr lang="en-US" altLang="en-US" dirty="0">
                <a:solidFill>
                  <a:schemeClr val="tx1">
                    <a:lumMod val="85000"/>
                    <a:lumOff val="15000"/>
                  </a:schemeClr>
                </a:solidFill>
                <a:latin typeface="+mn-lt"/>
              </a:rPr>
              <a:t>Visibility, </a:t>
            </a:r>
            <a:r>
              <a:rPr lang="en-US" altLang="en-US" dirty="0" err="1">
                <a:solidFill>
                  <a:schemeClr val="tx1">
                    <a:lumMod val="85000"/>
                    <a:lumOff val="15000"/>
                  </a:schemeClr>
                </a:solidFill>
                <a:latin typeface="+mn-lt"/>
              </a:rPr>
              <a:t>Tdewpoint</a:t>
            </a:r>
            <a:r>
              <a:rPr lang="en-US" altLang="en-US" dirty="0">
                <a:solidFill>
                  <a:schemeClr val="tx1">
                    <a:lumMod val="85000"/>
                    <a:lumOff val="15000"/>
                  </a:schemeClr>
                </a:solidFill>
                <a:latin typeface="+mn-lt"/>
              </a:rPr>
              <a:t>, </a:t>
            </a:r>
            <a:r>
              <a:rPr lang="en-US" altLang="en-US" dirty="0" err="1">
                <a:solidFill>
                  <a:schemeClr val="tx1">
                    <a:lumMod val="85000"/>
                    <a:lumOff val="15000"/>
                  </a:schemeClr>
                </a:solidFill>
                <a:latin typeface="+mn-lt"/>
              </a:rPr>
              <a:t>Press_mm_hg</a:t>
            </a:r>
            <a:r>
              <a:rPr lang="en-US" altLang="en-US" dirty="0">
                <a:solidFill>
                  <a:schemeClr val="tx1">
                    <a:lumMod val="85000"/>
                    <a:lumOff val="15000"/>
                  </a:schemeClr>
                </a:solidFill>
                <a:latin typeface="+mn-lt"/>
              </a:rPr>
              <a:t> have low correlation values with target variable.</a:t>
            </a:r>
          </a:p>
          <a:p>
            <a:pPr marL="285750" indent="-285750" algn="just" eaLnBrk="1" hangingPunct="1">
              <a:lnSpc>
                <a:spcPct val="90000"/>
              </a:lnSpc>
              <a:spcBef>
                <a:spcPct val="20000"/>
              </a:spcBef>
              <a:spcAft>
                <a:spcPts val="600"/>
              </a:spcAft>
              <a:buFont typeface="Arial" panose="020B0604020202020204" pitchFamily="34" charset="0"/>
              <a:buChar char="•"/>
            </a:pPr>
            <a:r>
              <a:rPr lang="en-US" altLang="en-US" dirty="0">
                <a:solidFill>
                  <a:schemeClr val="tx1">
                    <a:lumMod val="85000"/>
                    <a:lumOff val="15000"/>
                  </a:schemeClr>
                </a:solidFill>
                <a:latin typeface="+mn-lt"/>
              </a:rPr>
              <a:t>No features have a linear relationship with the target variable. </a:t>
            </a:r>
          </a:p>
          <a:p>
            <a:pPr marL="285750" indent="-285750" algn="just" eaLnBrk="1" hangingPunct="1">
              <a:lnSpc>
                <a:spcPct val="90000"/>
              </a:lnSpc>
              <a:spcBef>
                <a:spcPct val="20000"/>
              </a:spcBef>
              <a:spcAft>
                <a:spcPts val="600"/>
              </a:spcAft>
              <a:buFont typeface="Arial" panose="020B0604020202020204" pitchFamily="34" charset="0"/>
              <a:buChar char="•"/>
            </a:pPr>
            <a:endParaRPr lang="en-US" altLang="en-US" dirty="0">
              <a:solidFill>
                <a:schemeClr val="tx1">
                  <a:lumMod val="85000"/>
                  <a:lumOff val="15000"/>
                </a:schemeClr>
              </a:solidFill>
              <a:latin typeface="+mn-lt"/>
            </a:endParaRPr>
          </a:p>
          <a:p>
            <a:pPr algn="just" eaLnBrk="1" hangingPunct="1">
              <a:lnSpc>
                <a:spcPct val="90000"/>
              </a:lnSpc>
              <a:spcBef>
                <a:spcPct val="20000"/>
              </a:spcBef>
              <a:spcAft>
                <a:spcPts val="600"/>
              </a:spcAft>
            </a:pPr>
            <a:r>
              <a:rPr lang="en-US" altLang="en-US" dirty="0">
                <a:solidFill>
                  <a:schemeClr val="tx1">
                    <a:lumMod val="85000"/>
                    <a:lumOff val="15000"/>
                  </a:schemeClr>
                </a:solidFill>
                <a:latin typeface="+mn-lt"/>
              </a:rPr>
              <a:t>	</a:t>
            </a:r>
            <a:r>
              <a:rPr lang="en-US" altLang="en-US" sz="1800" dirty="0">
                <a:solidFill>
                  <a:schemeClr val="tx1">
                    <a:lumMod val="85000"/>
                    <a:lumOff val="15000"/>
                  </a:schemeClr>
                </a:solidFill>
                <a:latin typeface="+mn-lt"/>
              </a:rPr>
              <a:t>Based on the above observations, 'date', 'lights', 'T6', 'RH_6', 'T8', 'RH_8', 'T9', 'RH_9', 'rv1', 'rv2', 'Visibility' columns are removed from the dataset.</a:t>
            </a:r>
          </a:p>
        </p:txBody>
      </p:sp>
    </p:spTree>
    <p:extLst>
      <p:ext uri="{BB962C8B-B14F-4D97-AF65-F5344CB8AC3E}">
        <p14:creationId xmlns:p14="http://schemas.microsoft.com/office/powerpoint/2010/main" val="44860708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1739</Words>
  <Application>Microsoft Office PowerPoint</Application>
  <PresentationFormat>Widescreen</PresentationFormat>
  <Paragraphs>371</Paragraphs>
  <Slides>29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Garamond</vt:lpstr>
      <vt:lpstr>Wingdings</vt:lpstr>
      <vt:lpstr>Organic</vt:lpstr>
      <vt:lpstr>Analysis on Energy Consumption</vt:lpstr>
      <vt:lpstr>PowerPoint Presentation</vt:lpstr>
      <vt:lpstr>Data Exploration</vt:lpstr>
      <vt:lpstr>Weather Attributes</vt:lpstr>
      <vt:lpstr>Temperature Attributes</vt:lpstr>
      <vt:lpstr>Humidity Attributes</vt:lpstr>
      <vt:lpstr>Dependent Variable : Appliances</vt:lpstr>
      <vt:lpstr>Feature Selection</vt:lpstr>
      <vt:lpstr>Correlation Matrix</vt:lpstr>
      <vt:lpstr>Linear Regression: Estimating the Energy Usage of Appliances</vt:lpstr>
      <vt:lpstr>PowerPoint Presentation</vt:lpstr>
      <vt:lpstr>PowerPoint Presentation</vt:lpstr>
      <vt:lpstr>Linear Regression Summary Statistics</vt:lpstr>
      <vt:lpstr>Converting the problem into binary classification: High(1) and Low(0) Consumption Categories</vt:lpstr>
      <vt:lpstr>The Approach</vt:lpstr>
      <vt:lpstr>Algorithm Preparation and Parameter Tuning</vt:lpstr>
      <vt:lpstr>Various Models Evaluated </vt:lpstr>
      <vt:lpstr>PowerPoint Presentation</vt:lpstr>
      <vt:lpstr>PowerPoint Presentation</vt:lpstr>
      <vt:lpstr>PowerPoint Presentation</vt:lpstr>
      <vt:lpstr>PowerPoint Presentation</vt:lpstr>
      <vt:lpstr>PowerPoint Presentation</vt:lpstr>
      <vt:lpstr>K Nearest Neighbor (k=5)</vt:lpstr>
      <vt:lpstr>K Nearest Neighbor (k=5)</vt:lpstr>
      <vt:lpstr>PowerPoint Presentation</vt:lpstr>
      <vt:lpstr>PowerPoint Presentation</vt:lpstr>
      <vt:lpstr>Comparison Between Classification Models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on Energy Consumption</dc:title>
  <dc:creator>Ajay Samala</dc:creator>
  <cp:lastModifiedBy>Siddhartha Shankar</cp:lastModifiedBy>
  <cp:revision>10</cp:revision>
  <dcterms:created xsi:type="dcterms:W3CDTF">2019-11-12T14:46:53Z</dcterms:created>
  <dcterms:modified xsi:type="dcterms:W3CDTF">2019-11-13T00:24:17Z</dcterms:modified>
</cp:coreProperties>
</file>