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9" r:id="rId5"/>
    <p:sldId id="265" r:id="rId6"/>
    <p:sldId id="266" r:id="rId7"/>
    <p:sldId id="270" r:id="rId8"/>
    <p:sldId id="268" r:id="rId9"/>
    <p:sldId id="261" r:id="rId10"/>
    <p:sldId id="276" r:id="rId11"/>
    <p:sldId id="263" r:id="rId12"/>
    <p:sldId id="269" r:id="rId13"/>
    <p:sldId id="271" r:id="rId14"/>
    <p:sldId id="274" r:id="rId15"/>
    <p:sldId id="275" r:id="rId16"/>
    <p:sldId id="273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694"/>
  </p:normalViewPr>
  <p:slideViewPr>
    <p:cSldViewPr>
      <p:cViewPr varScale="1">
        <p:scale>
          <a:sx n="141" d="100"/>
          <a:sy n="141" d="100"/>
        </p:scale>
        <p:origin x="200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devastator/phq-9-depression-assessment" TargetMode="External"/><Relationship Id="rId2" Type="http://schemas.openxmlformats.org/officeDocument/2006/relationships/hyperlink" Target="https://zenodo.org/records/3384860#.Y8OrbdJBw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.stanford.edu/fastlab/research/imapp/msrs/_jcr_content/main/accordion/accordion_content3/download_256324296/file.res/PHQ9%20id%20date%2008.0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58" y="433880"/>
            <a:ext cx="8094242" cy="1400423"/>
          </a:xfrm>
        </p:spPr>
        <p:txBody>
          <a:bodyPr>
            <a:normAutofit fontScale="90000"/>
          </a:bodyPr>
          <a:lstStyle/>
          <a:p>
            <a:br>
              <a:rPr lang="en-US" sz="5400" b="1" dirty="0"/>
            </a:br>
            <a:r>
              <a:rPr lang="en-US" sz="5400" b="1" dirty="0"/>
              <a:t>PHQ-9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808226"/>
            <a:ext cx="8229600" cy="763524"/>
          </a:xfrm>
        </p:spPr>
        <p:txBody>
          <a:bodyPr>
            <a:normAutofit fontScale="40000" lnSpcReduction="20000"/>
          </a:bodyPr>
          <a:lstStyle/>
          <a:p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PHQ-9 to Analyze Seasonal Depression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B62CE7-481D-55F8-CC30-AD258AD7E0D0}"/>
              </a:ext>
            </a:extLst>
          </p:cNvPr>
          <p:cNvSpPr txBox="1">
            <a:spLocks/>
          </p:cNvSpPr>
          <p:nvPr/>
        </p:nvSpPr>
        <p:spPr>
          <a:xfrm>
            <a:off x="754375" y="3487980"/>
            <a:ext cx="8229600" cy="7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				</a:t>
            </a:r>
          </a:p>
          <a:p>
            <a:r>
              <a:rPr lang="en-US" sz="3300" b="1" dirty="0">
                <a:solidFill>
                  <a:srgbClr val="002060"/>
                </a:solidFill>
              </a:rPr>
              <a:t>Group 5:  Meera Patel, Elaine Kellerman, Ryan Joseph, Mai 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968" y="-71269"/>
            <a:ext cx="6865787" cy="76352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Total Scores Per Season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10075-E3E9-425C-2AD7-D2FA26BF4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7142"/>
            <a:ext cx="7772400" cy="43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5429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56149"/>
            <a:ext cx="7781308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Users Average Scores and User ID Per Season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4EE513-1E97-8AAC-C0B7-30768D86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891996"/>
            <a:ext cx="7170488" cy="4123034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549699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Depression Severity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D29F4AD-B961-F5EF-6AEA-C59A5191F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739290"/>
            <a:ext cx="6719019" cy="4275740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11966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Gender Average PHQ-9 Per Season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FA1768-247B-81F4-1F3F-48F0ED26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91995"/>
            <a:ext cx="7177135" cy="4123035"/>
          </a:xfrm>
        </p:spPr>
      </p:pic>
    </p:spTree>
    <p:extLst>
      <p:ext uri="{BB962C8B-B14F-4D97-AF65-F5344CB8AC3E}">
        <p14:creationId xmlns:p14="http://schemas.microsoft.com/office/powerpoint/2010/main" val="6792742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2" y="554"/>
            <a:ext cx="6252670" cy="45811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Depression Severity by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F268CD-3C63-080F-4B2F-68B2C5318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586585"/>
            <a:ext cx="6413610" cy="4428445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850547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2" y="554"/>
            <a:ext cx="6252670" cy="45811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Depression Severity by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00F842-D8C4-FA72-6824-F8D23A4D2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458669"/>
            <a:ext cx="6719020" cy="4556361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2248735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6F62-A72B-9069-F6C5-98F3DDF4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solidFill>
                  <a:srgbClr val="002060"/>
                </a:solidFill>
              </a:rPr>
              <a:t>Analysis Conclusions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5644-CD36-E0F6-4F87-6575222C6F27}"/>
              </a:ext>
            </a:extLst>
          </p:cNvPr>
          <p:cNvSpPr txBox="1"/>
          <p:nvPr/>
        </p:nvSpPr>
        <p:spPr>
          <a:xfrm>
            <a:off x="818984" y="1757238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100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 err="1"/>
              <a:t>Burchert</a:t>
            </a:r>
            <a:r>
              <a:rPr lang="en-US" sz="1800" dirty="0"/>
              <a:t>, Sebastian, et al. </a:t>
            </a:r>
            <a:r>
              <a:rPr lang="en-US" sz="1800" i="1" dirty="0"/>
              <a:t>”</a:t>
            </a:r>
            <a:r>
              <a:rPr lang="en-US" sz="1800" dirty="0"/>
              <a:t>14-Day Smartphone Ambulatory Assessment Of Depression Symptoms And Mood Dynamics In A General Population Sample: Comparison With The PHQ-9</a:t>
            </a:r>
            <a:r>
              <a:rPr lang="en-US" sz="1800" i="1" dirty="0"/>
              <a:t>. 3</a:t>
            </a:r>
            <a:r>
              <a:rPr lang="en-US" sz="1800" dirty="0"/>
              <a:t> Sept. 2019. </a:t>
            </a:r>
            <a:r>
              <a:rPr lang="en-US" sz="1800" dirty="0">
                <a:hlinkClick r:id="rId2"/>
              </a:rPr>
              <a:t>https://zenodo.org/records/3384860#.Y8OrbdJBwUE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PHQ-9 Depression </a:t>
            </a:r>
            <a:r>
              <a:rPr lang="en-US" sz="1800" i="1" dirty="0" err="1"/>
              <a:t>Assesment</a:t>
            </a:r>
            <a:r>
              <a:rPr lang="en-US" sz="1800" i="1" dirty="0"/>
              <a:t>. </a:t>
            </a:r>
            <a:r>
              <a:rPr lang="en-US" sz="1800" dirty="0"/>
              <a:t>14-Days Of Ambulatory Mood Dynamics In A General Population. n.d. </a:t>
            </a:r>
            <a:r>
              <a:rPr lang="en-US" sz="1800" dirty="0">
                <a:hlinkClick r:id="rId3"/>
              </a:rPr>
              <a:t>https://www.kaggle.com/datasets/thedevastator/phq-9-depression-assessment</a:t>
            </a:r>
            <a:endParaRPr lang="en-US" sz="1800" dirty="0"/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Patient Health </a:t>
            </a:r>
            <a:r>
              <a:rPr lang="en-US" sz="1800" dirty="0" err="1"/>
              <a:t>Questionaire</a:t>
            </a:r>
            <a:r>
              <a:rPr lang="en-US" sz="1800" dirty="0"/>
              <a:t> (PHQ-9). </a:t>
            </a:r>
            <a:r>
              <a:rPr lang="en-US" sz="1800" dirty="0">
                <a:hlinkClick r:id="rId4"/>
              </a:rPr>
              <a:t>https://med.stanford.edu/fastlab/research/imapp/msrs/_jcr_content/main/accordion/accordion_content3/download_256324296/file.res/PHQ9%20id%20date%2008.03.pdf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35864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10"/>
            <a:ext cx="8398775" cy="3359510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Do individuals have higher PHQ-9 scores, indicating more severe depressive symptoms, during the winter </a:t>
            </a:r>
            <a:r>
              <a:rPr lang="en-US" sz="1600" dirty="0">
                <a:latin typeface="Arial" panose="020B0604020202020204" pitchFamily="34" charset="0"/>
              </a:rPr>
              <a:t>season compared to other seasons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?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dirty="0"/>
              <a:t>Does time of day (morning, midday, or evening) affect the total score over the seasons?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age affect the score?</a:t>
            </a:r>
          </a:p>
          <a:p>
            <a:pPr lvl="1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sex affect the score?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496B1-F3BD-6BDB-AE1D-A9F71ACDE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9" y="1960930"/>
            <a:ext cx="8530861" cy="2137870"/>
          </a:xfrm>
          <a:prstGeom prst="rect">
            <a:avLst/>
          </a:prstGeom>
          <a:ln w="38100" cap="sq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9938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Clean CSV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746A44-126F-76F6-1D93-797678BE5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584659"/>
            <a:ext cx="6994317" cy="2514141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72736"/>
            <a:ext cx="8246070" cy="56655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New Data 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08C6B6-AEDE-3003-668F-DB3F9DD76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77167"/>
            <a:ext cx="5344675" cy="4093597"/>
          </a:xfrm>
          <a:ln w="38100"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4FFA6-27AF-A9C5-ED3D-8EA8436F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54200"/>
            <a:ext cx="4428445" cy="1939190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6331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New Data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1432AD-6DE9-89FA-9913-98B909378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" y="2266339"/>
            <a:ext cx="8205772" cy="1679755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83404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4FCD6-927D-6437-2188-24CFA3EC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960930"/>
            <a:ext cx="8245475" cy="2137870"/>
          </a:xfrm>
        </p:spPr>
      </p:pic>
    </p:spTree>
    <p:extLst>
      <p:ext uri="{BB962C8B-B14F-4D97-AF65-F5344CB8AC3E}">
        <p14:creationId xmlns:p14="http://schemas.microsoft.com/office/powerpoint/2010/main" val="1067018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 by Gender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3D614B-7D35-42F2-50A9-B9ADD2022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350110"/>
            <a:ext cx="5955495" cy="36649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23704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65891"/>
            <a:ext cx="6865787" cy="7635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Average PHQ-9 Per Season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DF84A-6EA6-D911-8404-E01298EE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1" y="739291"/>
            <a:ext cx="5802790" cy="4249032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11206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Macintosh PowerPoint</Application>
  <PresentationFormat>On-screen Show (16:9)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 PHQ-9 ANALYSIS</vt:lpstr>
      <vt:lpstr>Hypothesis</vt:lpstr>
      <vt:lpstr>Original CSV</vt:lpstr>
      <vt:lpstr>Clean CSV</vt:lpstr>
      <vt:lpstr>Creating New Data Frame</vt:lpstr>
      <vt:lpstr>Total Scores New Data Frame</vt:lpstr>
      <vt:lpstr>Seasonal Statistics</vt:lpstr>
      <vt:lpstr>Seasonal Statistics by Gender</vt:lpstr>
      <vt:lpstr>Average PHQ-9 Per Season</vt:lpstr>
      <vt:lpstr>Total Scores Per Season</vt:lpstr>
      <vt:lpstr>Users Average Scores and User ID Per Season</vt:lpstr>
      <vt:lpstr>Depression Severity </vt:lpstr>
      <vt:lpstr>Gender Average PHQ-9 Per Season</vt:lpstr>
      <vt:lpstr>Depression Severity by Time</vt:lpstr>
      <vt:lpstr>Depression Severity by Time</vt:lpstr>
      <vt:lpstr>Analysis Conclusions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2023-11-06T17:12:06Z</dcterms:modified>
</cp:coreProperties>
</file>