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1"/>
  </p:notesMasterIdLst>
  <p:sldIdLst>
    <p:sldId id="256" r:id="rId2"/>
    <p:sldId id="257" r:id="rId3"/>
    <p:sldId id="277" r:id="rId4"/>
    <p:sldId id="264" r:id="rId5"/>
    <p:sldId id="259" r:id="rId6"/>
    <p:sldId id="265" r:id="rId7"/>
    <p:sldId id="266" r:id="rId8"/>
    <p:sldId id="270" r:id="rId9"/>
    <p:sldId id="268" r:id="rId10"/>
    <p:sldId id="261" r:id="rId11"/>
    <p:sldId id="276" r:id="rId12"/>
    <p:sldId id="263" r:id="rId13"/>
    <p:sldId id="269" r:id="rId14"/>
    <p:sldId id="279" r:id="rId15"/>
    <p:sldId id="271" r:id="rId16"/>
    <p:sldId id="274" r:id="rId17"/>
    <p:sldId id="275" r:id="rId18"/>
    <p:sldId id="273" r:id="rId19"/>
    <p:sldId id="272" r:id="rId2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7033"/>
    <a:srgbClr val="00E6F2"/>
    <a:srgbClr val="FF015C"/>
    <a:srgbClr val="E50D79"/>
    <a:srgbClr val="CC0099"/>
    <a:srgbClr val="E2109C"/>
    <a:srgbClr val="990099"/>
    <a:srgbClr val="FE9202"/>
    <a:srgbClr val="6C1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08"/>
    <p:restoredTop sz="94694"/>
  </p:normalViewPr>
  <p:slideViewPr>
    <p:cSldViewPr>
      <p:cViewPr varScale="1">
        <p:scale>
          <a:sx n="161" d="100"/>
          <a:sy n="161" d="100"/>
        </p:scale>
        <p:origin x="848" y="200"/>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11/6/23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 y="1808225"/>
            <a:ext cx="8094242" cy="1400423"/>
          </a:xfrm>
          <a:noFill/>
          <a:effectLst>
            <a:outerShdw blurRad="50800" dist="38100" dir="2700000" algn="tl" rotWithShape="0">
              <a:prstClr val="black">
                <a:alpha val="40000"/>
              </a:prstClr>
            </a:outerShdw>
          </a:effectLst>
        </p:spPr>
        <p:txBody>
          <a:bodyPr>
            <a:normAutofit/>
          </a:bodyPr>
          <a:lstStyle>
            <a:lvl1pPr algn="l">
              <a:defRPr sz="3600">
                <a:solidFill>
                  <a:srgbClr val="002060"/>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57200" y="3487980"/>
            <a:ext cx="8229600" cy="763524"/>
          </a:xfrm>
        </p:spPr>
        <p:txBody>
          <a:bodyPr>
            <a:normAutofit/>
          </a:bodyPr>
          <a:lstStyle>
            <a:lvl1pPr marL="0" indent="0" algn="l">
              <a:buNone/>
              <a:defRPr sz="2800" b="0" i="0">
                <a:solidFill>
                  <a:srgbClr val="00B0F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11/6/23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11/6/23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0730" y="400254"/>
            <a:ext cx="8246070" cy="763524"/>
          </a:xfrm>
        </p:spPr>
        <p:txBody>
          <a:bodyPr>
            <a:normAutofit/>
          </a:bodyPr>
          <a:lstStyle>
            <a:lvl1pPr algn="l">
              <a:defRPr sz="3600" baseline="0">
                <a:solidFill>
                  <a:srgbClr val="00206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5" y="1502816"/>
            <a:ext cx="8246070" cy="3264446"/>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4903" y="369927"/>
            <a:ext cx="6252670" cy="763525"/>
          </a:xfrm>
        </p:spPr>
        <p:txBody>
          <a:bodyPr>
            <a:normAutofit/>
          </a:bodyPr>
          <a:lstStyle>
            <a:lvl1pPr algn="l">
              <a:defRPr sz="360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54904" y="1191095"/>
            <a:ext cx="6252670" cy="3576168"/>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11/6/23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11/6/23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6879" y="328707"/>
            <a:ext cx="8076896" cy="763525"/>
          </a:xfrm>
        </p:spPr>
        <p:txBody>
          <a:bodyPr>
            <a:normAutofit/>
          </a:bodyPr>
          <a:lstStyle>
            <a:lvl1pPr algn="l">
              <a:defRPr sz="3600" baseline="0">
                <a:solidFill>
                  <a:srgbClr val="00206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55520"/>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127917"/>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55520"/>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27917"/>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11/6/23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11/6/23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11/6/23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11/6/23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11/6/23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spd="slow">
    <p:wipe/>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www.kaggle.com/datasets/thedevastator/phq-9-depression-assessment" TargetMode="External"/><Relationship Id="rId2" Type="http://schemas.openxmlformats.org/officeDocument/2006/relationships/hyperlink" Target="https://zenodo.org/records/3384860#.Y8OrbdJBwUE" TargetMode="External"/><Relationship Id="rId1" Type="http://schemas.openxmlformats.org/officeDocument/2006/relationships/slideLayout" Target="../slideLayouts/slideLayout2.xml"/><Relationship Id="rId4" Type="http://schemas.openxmlformats.org/officeDocument/2006/relationships/hyperlink" Target="https://med.stanford.edu/fastlab/research/imapp/msrs/_jcr_content/main/accordion/accordion_content3/download_256324296/file.res/PHQ9%20id%20date%2008.03.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2558" y="433880"/>
            <a:ext cx="8094242" cy="1400423"/>
          </a:xfrm>
        </p:spPr>
        <p:txBody>
          <a:bodyPr>
            <a:normAutofit fontScale="90000"/>
          </a:bodyPr>
          <a:lstStyle/>
          <a:p>
            <a:br>
              <a:rPr lang="en-US" sz="5400" b="1" dirty="0"/>
            </a:br>
            <a:r>
              <a:rPr lang="en-US" sz="5400" b="1" dirty="0"/>
              <a:t>PHQ-9 ANALYSIS</a:t>
            </a:r>
          </a:p>
        </p:txBody>
      </p:sp>
      <p:sp>
        <p:nvSpPr>
          <p:cNvPr id="3" name="Subtitle 2"/>
          <p:cNvSpPr>
            <a:spLocks noGrp="1"/>
          </p:cNvSpPr>
          <p:nvPr>
            <p:ph type="subTitle" idx="1"/>
          </p:nvPr>
        </p:nvSpPr>
        <p:spPr>
          <a:xfrm>
            <a:off x="601670" y="1808226"/>
            <a:ext cx="8229600" cy="763524"/>
          </a:xfrm>
        </p:spPr>
        <p:txBody>
          <a:bodyPr>
            <a:normAutofit fontScale="40000" lnSpcReduction="20000"/>
          </a:bodyPr>
          <a:lstStyle/>
          <a:p>
            <a:endParaRPr lang="en-US" b="1" i="0" dirty="0">
              <a:solidFill>
                <a:schemeClr val="bg1"/>
              </a:solidFill>
              <a:effectLst/>
              <a:latin typeface="Arial" panose="020B0604020202020204" pitchFamily="34" charset="0"/>
            </a:endParaRPr>
          </a:p>
          <a:p>
            <a:r>
              <a:rPr lang="en-US" sz="4400" b="1" i="0" dirty="0">
                <a:solidFill>
                  <a:schemeClr val="bg1"/>
                </a:solidFill>
                <a:effectLst/>
                <a:latin typeface="Arial" panose="020B0604020202020204" pitchFamily="34" charset="0"/>
              </a:rPr>
              <a:t>Using PHQ-9 to Analyze Seasonal Depression</a:t>
            </a:r>
            <a:br>
              <a:rPr lang="en-US" sz="4400" b="1" dirty="0">
                <a:solidFill>
                  <a:schemeClr val="bg1"/>
                </a:solidFill>
              </a:rPr>
            </a:br>
            <a:endParaRPr lang="en-US" sz="4400" b="1" dirty="0">
              <a:solidFill>
                <a:schemeClr val="bg1"/>
              </a:solidFill>
            </a:endParaRPr>
          </a:p>
        </p:txBody>
      </p:sp>
      <p:sp>
        <p:nvSpPr>
          <p:cNvPr id="5" name="Subtitle 2">
            <a:extLst>
              <a:ext uri="{FF2B5EF4-FFF2-40B4-BE49-F238E27FC236}">
                <a16:creationId xmlns:a16="http://schemas.microsoft.com/office/drawing/2014/main" id="{2BB62CE7-481D-55F8-CC30-AD258AD7E0D0}"/>
              </a:ext>
            </a:extLst>
          </p:cNvPr>
          <p:cNvSpPr txBox="1">
            <a:spLocks/>
          </p:cNvSpPr>
          <p:nvPr/>
        </p:nvSpPr>
        <p:spPr>
          <a:xfrm>
            <a:off x="754375" y="3487980"/>
            <a:ext cx="8229600" cy="763524"/>
          </a:xfrm>
          <a:prstGeom prst="rect">
            <a:avLst/>
          </a:prstGeom>
        </p:spPr>
        <p:txBody>
          <a:bodyPr vert="horz" lIns="91440" tIns="45720" rIns="91440" bIns="45720" rtlCol="0">
            <a:normAutofit fontScale="47500" lnSpcReduction="20000"/>
          </a:bodyPr>
          <a:lstStyle>
            <a:lvl1pPr marL="0" indent="0" algn="l" defTabSz="914400" rtl="0" eaLnBrk="1" latinLnBrk="0" hangingPunct="1">
              <a:spcBef>
                <a:spcPct val="20000"/>
              </a:spcBef>
              <a:buFont typeface="Arial" pitchFamily="34" charset="0"/>
              <a:buNone/>
              <a:defRPr sz="2800" b="0" i="0" kern="1200">
                <a:solidFill>
                  <a:srgbClr val="00B0F0"/>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b="1" dirty="0">
              <a:solidFill>
                <a:schemeClr val="bg1"/>
              </a:solidFill>
              <a:latin typeface="Arial" panose="020B0604020202020204" pitchFamily="34" charset="0"/>
            </a:endParaRPr>
          </a:p>
          <a:p>
            <a:r>
              <a:rPr lang="en-US" b="1" dirty="0">
                <a:solidFill>
                  <a:schemeClr val="tx1"/>
                </a:solidFill>
              </a:rPr>
              <a:t>				</a:t>
            </a:r>
          </a:p>
          <a:p>
            <a:r>
              <a:rPr lang="en-US" sz="3300" b="1" dirty="0">
                <a:solidFill>
                  <a:srgbClr val="002060"/>
                </a:solidFill>
              </a:rPr>
              <a:t>Group 5:  Meera Patel, Elaine Kellerman, Ryan Joseph, Mai Le</a:t>
            </a:r>
          </a:p>
        </p:txBody>
      </p:sp>
    </p:spTree>
    <p:extLst>
      <p:ext uri="{BB962C8B-B14F-4D97-AF65-F5344CB8AC3E}">
        <p14:creationId xmlns:p14="http://schemas.microsoft.com/office/powerpoint/2010/main" val="363920370"/>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5" y="65891"/>
            <a:ext cx="6865787" cy="763525"/>
          </a:xfrm>
        </p:spPr>
        <p:txBody>
          <a:bodyPr>
            <a:noAutofit/>
          </a:bodyPr>
          <a:lstStyle/>
          <a:p>
            <a:r>
              <a:rPr lang="en-US" dirty="0">
                <a:solidFill>
                  <a:srgbClr val="002060"/>
                </a:solidFill>
              </a:rPr>
              <a:t>Average PHQ-9 Per Season</a:t>
            </a:r>
          </a:p>
        </p:txBody>
      </p:sp>
      <p:sp>
        <p:nvSpPr>
          <p:cNvPr id="3" name="AutoShape 2">
            <a:extLst>
              <a:ext uri="{FF2B5EF4-FFF2-40B4-BE49-F238E27FC236}">
                <a16:creationId xmlns:a16="http://schemas.microsoft.com/office/drawing/2014/main" id="{DA5DA984-96CC-ED1D-27FC-1D7E37E6E8A5}"/>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a:extLst>
              <a:ext uri="{FF2B5EF4-FFF2-40B4-BE49-F238E27FC236}">
                <a16:creationId xmlns:a16="http://schemas.microsoft.com/office/drawing/2014/main" id="{0B9BB726-3D43-AC80-98F2-07B95E50F6C6}"/>
              </a:ext>
            </a:extLst>
          </p:cNvPr>
          <p:cNvSpPr>
            <a:spLocks noChangeAspect="1" noChangeArrowheads="1"/>
          </p:cNvSpPr>
          <p:nvPr/>
        </p:nvSpPr>
        <p:spPr bwMode="auto">
          <a:xfrm>
            <a:off x="4572000" y="25717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1AEDF84A-6EA6-D911-8404-E01298EE00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2491" y="739291"/>
            <a:ext cx="5802790" cy="4249032"/>
          </a:xfrm>
          <a:prstGeom prst="rect">
            <a:avLst/>
          </a:prstGeom>
          <a:ln w="38100">
            <a:solidFill>
              <a:schemeClr val="tx2">
                <a:lumMod val="60000"/>
                <a:lumOff val="40000"/>
              </a:schemeClr>
            </a:solidFill>
          </a:ln>
        </p:spPr>
      </p:pic>
    </p:spTree>
    <p:extLst>
      <p:ext uri="{BB962C8B-B14F-4D97-AF65-F5344CB8AC3E}">
        <p14:creationId xmlns:p14="http://schemas.microsoft.com/office/powerpoint/2010/main" val="613112062"/>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98968" y="-71269"/>
            <a:ext cx="6865787" cy="763525"/>
          </a:xfrm>
        </p:spPr>
        <p:txBody>
          <a:bodyPr>
            <a:noAutofit/>
          </a:bodyPr>
          <a:lstStyle/>
          <a:p>
            <a:r>
              <a:rPr lang="en-US" sz="2800" dirty="0">
                <a:solidFill>
                  <a:srgbClr val="002060"/>
                </a:solidFill>
              </a:rPr>
              <a:t>Total Scores Per Season</a:t>
            </a:r>
          </a:p>
        </p:txBody>
      </p:sp>
      <p:sp>
        <p:nvSpPr>
          <p:cNvPr id="3" name="AutoShape 2">
            <a:extLst>
              <a:ext uri="{FF2B5EF4-FFF2-40B4-BE49-F238E27FC236}">
                <a16:creationId xmlns:a16="http://schemas.microsoft.com/office/drawing/2014/main" id="{DA5DA984-96CC-ED1D-27FC-1D7E37E6E8A5}"/>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a:extLst>
              <a:ext uri="{FF2B5EF4-FFF2-40B4-BE49-F238E27FC236}">
                <a16:creationId xmlns:a16="http://schemas.microsoft.com/office/drawing/2014/main" id="{0B9BB726-3D43-AC80-98F2-07B95E50F6C6}"/>
              </a:ext>
            </a:extLst>
          </p:cNvPr>
          <p:cNvSpPr>
            <a:spLocks noChangeAspect="1" noChangeArrowheads="1"/>
          </p:cNvSpPr>
          <p:nvPr/>
        </p:nvSpPr>
        <p:spPr bwMode="auto">
          <a:xfrm>
            <a:off x="4572000" y="25717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ABF10075-E3E9-425C-2AD7-D2FA26BF41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687142"/>
            <a:ext cx="7772400" cy="4378816"/>
          </a:xfrm>
          <a:prstGeom prst="rect">
            <a:avLst/>
          </a:prstGeom>
        </p:spPr>
      </p:pic>
    </p:spTree>
    <p:extLst>
      <p:ext uri="{BB962C8B-B14F-4D97-AF65-F5344CB8AC3E}">
        <p14:creationId xmlns:p14="http://schemas.microsoft.com/office/powerpoint/2010/main" val="1447554296"/>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13318-C900-2203-1CA9-9D05C229F670}"/>
              </a:ext>
            </a:extLst>
          </p:cNvPr>
          <p:cNvSpPr>
            <a:spLocks noGrp="1"/>
          </p:cNvSpPr>
          <p:nvPr>
            <p:ph type="title"/>
          </p:nvPr>
        </p:nvSpPr>
        <p:spPr>
          <a:xfrm>
            <a:off x="455612" y="156149"/>
            <a:ext cx="7781308" cy="763525"/>
          </a:xfrm>
        </p:spPr>
        <p:txBody>
          <a:bodyPr>
            <a:normAutofit fontScale="90000"/>
          </a:bodyPr>
          <a:lstStyle/>
          <a:p>
            <a:r>
              <a:rPr lang="en-US" b="1" dirty="0">
                <a:solidFill>
                  <a:srgbClr val="002060"/>
                </a:solidFill>
              </a:rPr>
              <a:t>Users Average Scores and User ID Per Season</a:t>
            </a:r>
          </a:p>
        </p:txBody>
      </p:sp>
      <p:pic>
        <p:nvPicPr>
          <p:cNvPr id="13" name="Content Placeholder 12">
            <a:extLst>
              <a:ext uri="{FF2B5EF4-FFF2-40B4-BE49-F238E27FC236}">
                <a16:creationId xmlns:a16="http://schemas.microsoft.com/office/drawing/2014/main" id="{F94EE513-1E97-8AAC-C0B7-30768D8656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5612" y="891996"/>
            <a:ext cx="7170488" cy="4123034"/>
          </a:xfrm>
          <a:ln w="38100">
            <a:solidFill>
              <a:srgbClr val="002060"/>
            </a:solidFill>
          </a:ln>
        </p:spPr>
      </p:pic>
    </p:spTree>
    <p:extLst>
      <p:ext uri="{BB962C8B-B14F-4D97-AF65-F5344CB8AC3E}">
        <p14:creationId xmlns:p14="http://schemas.microsoft.com/office/powerpoint/2010/main" val="4054969957"/>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13318-C900-2203-1CA9-9D05C229F670}"/>
              </a:ext>
            </a:extLst>
          </p:cNvPr>
          <p:cNvSpPr>
            <a:spLocks noGrp="1"/>
          </p:cNvSpPr>
          <p:nvPr>
            <p:ph type="title"/>
          </p:nvPr>
        </p:nvSpPr>
        <p:spPr>
          <a:xfrm>
            <a:off x="453082" y="-24235"/>
            <a:ext cx="6252670" cy="763525"/>
          </a:xfrm>
        </p:spPr>
        <p:txBody>
          <a:bodyPr/>
          <a:lstStyle/>
          <a:p>
            <a:r>
              <a:rPr lang="en-US" b="1" dirty="0">
                <a:solidFill>
                  <a:srgbClr val="002060"/>
                </a:solidFill>
              </a:rPr>
              <a:t>Depression Severity </a:t>
            </a:r>
          </a:p>
        </p:txBody>
      </p:sp>
      <p:pic>
        <p:nvPicPr>
          <p:cNvPr id="19" name="Content Placeholder 18">
            <a:extLst>
              <a:ext uri="{FF2B5EF4-FFF2-40B4-BE49-F238E27FC236}">
                <a16:creationId xmlns:a16="http://schemas.microsoft.com/office/drawing/2014/main" id="{9D29F4AD-B961-F5EF-6AEA-C59A5191F8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4375" y="739290"/>
            <a:ext cx="6719019" cy="4275740"/>
          </a:xfrm>
          <a:ln w="38100">
            <a:solidFill>
              <a:schemeClr val="tx2">
                <a:lumMod val="60000"/>
                <a:lumOff val="40000"/>
              </a:schemeClr>
            </a:solidFill>
          </a:ln>
        </p:spPr>
      </p:pic>
    </p:spTree>
    <p:extLst>
      <p:ext uri="{BB962C8B-B14F-4D97-AF65-F5344CB8AC3E}">
        <p14:creationId xmlns:p14="http://schemas.microsoft.com/office/powerpoint/2010/main" val="3405119666"/>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855" y="128470"/>
            <a:ext cx="8246070" cy="763524"/>
          </a:xfrm>
        </p:spPr>
        <p:txBody>
          <a:bodyPr>
            <a:normAutofit/>
          </a:bodyPr>
          <a:lstStyle/>
          <a:p>
            <a:r>
              <a:rPr lang="en-US" dirty="0"/>
              <a:t>DEPRESSION SEVERITY AGE GROUP</a:t>
            </a:r>
          </a:p>
        </p:txBody>
      </p:sp>
      <p:pic>
        <p:nvPicPr>
          <p:cNvPr id="7" name="Content Placeholder 6">
            <a:extLst>
              <a:ext uri="{FF2B5EF4-FFF2-40B4-BE49-F238E27FC236}">
                <a16:creationId xmlns:a16="http://schemas.microsoft.com/office/drawing/2014/main" id="{35F08CF8-2F9E-8968-522A-F8846E9317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6855" y="1502815"/>
            <a:ext cx="8398180" cy="2901395"/>
          </a:xfrm>
          <a:ln w="38100">
            <a:solidFill>
              <a:srgbClr val="0070C0"/>
            </a:solidFill>
          </a:ln>
        </p:spPr>
      </p:pic>
    </p:spTree>
    <p:extLst>
      <p:ext uri="{BB962C8B-B14F-4D97-AF65-F5344CB8AC3E}">
        <p14:creationId xmlns:p14="http://schemas.microsoft.com/office/powerpoint/2010/main" val="3031724180"/>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13318-C900-2203-1CA9-9D05C229F670}"/>
              </a:ext>
            </a:extLst>
          </p:cNvPr>
          <p:cNvSpPr>
            <a:spLocks noGrp="1"/>
          </p:cNvSpPr>
          <p:nvPr>
            <p:ph type="title"/>
          </p:nvPr>
        </p:nvSpPr>
        <p:spPr>
          <a:xfrm>
            <a:off x="453082" y="-24235"/>
            <a:ext cx="6252670" cy="763525"/>
          </a:xfrm>
        </p:spPr>
        <p:txBody>
          <a:bodyPr>
            <a:normAutofit fontScale="90000"/>
          </a:bodyPr>
          <a:lstStyle/>
          <a:p>
            <a:r>
              <a:rPr lang="en-US" b="1" dirty="0">
                <a:solidFill>
                  <a:srgbClr val="002060"/>
                </a:solidFill>
              </a:rPr>
              <a:t>Gender Average PHQ-9 Per Season</a:t>
            </a:r>
          </a:p>
        </p:txBody>
      </p:sp>
      <p:pic>
        <p:nvPicPr>
          <p:cNvPr id="10" name="Content Placeholder 9">
            <a:extLst>
              <a:ext uri="{FF2B5EF4-FFF2-40B4-BE49-F238E27FC236}">
                <a16:creationId xmlns:a16="http://schemas.microsoft.com/office/drawing/2014/main" id="{5CFA1768-247B-81F4-1F3F-48F0ED26E5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6260" y="891995"/>
            <a:ext cx="7177135" cy="4123035"/>
          </a:xfrm>
        </p:spPr>
      </p:pic>
    </p:spTree>
    <p:extLst>
      <p:ext uri="{BB962C8B-B14F-4D97-AF65-F5344CB8AC3E}">
        <p14:creationId xmlns:p14="http://schemas.microsoft.com/office/powerpoint/2010/main" val="679274260"/>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13318-C900-2203-1CA9-9D05C229F670}"/>
              </a:ext>
            </a:extLst>
          </p:cNvPr>
          <p:cNvSpPr>
            <a:spLocks noGrp="1"/>
          </p:cNvSpPr>
          <p:nvPr>
            <p:ph type="title"/>
          </p:nvPr>
        </p:nvSpPr>
        <p:spPr>
          <a:xfrm>
            <a:off x="308612" y="554"/>
            <a:ext cx="6252670" cy="458115"/>
          </a:xfrm>
        </p:spPr>
        <p:txBody>
          <a:bodyPr>
            <a:noAutofit/>
          </a:bodyPr>
          <a:lstStyle/>
          <a:p>
            <a:r>
              <a:rPr lang="en-US" sz="2400" b="1" dirty="0">
                <a:solidFill>
                  <a:srgbClr val="002060"/>
                </a:solidFill>
              </a:rPr>
              <a:t>Depression Severity by Time</a:t>
            </a:r>
          </a:p>
        </p:txBody>
      </p:sp>
      <p:pic>
        <p:nvPicPr>
          <p:cNvPr id="6" name="Content Placeholder 5">
            <a:extLst>
              <a:ext uri="{FF2B5EF4-FFF2-40B4-BE49-F238E27FC236}">
                <a16:creationId xmlns:a16="http://schemas.microsoft.com/office/drawing/2014/main" id="{27F268CD-3C63-080F-4B2F-68B2C5318F9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7080" y="586585"/>
            <a:ext cx="6413610" cy="4428445"/>
          </a:xfrm>
          <a:prstGeom prst="rect">
            <a:avLst/>
          </a:prstGeom>
          <a:ln w="38100">
            <a:solidFill>
              <a:schemeClr val="tx2">
                <a:lumMod val="60000"/>
                <a:lumOff val="40000"/>
              </a:schemeClr>
            </a:solidFill>
            <a:prstDash val="solid"/>
          </a:ln>
          <a:effectLst>
            <a:outerShdw blurRad="190500" algn="tl" rotWithShape="0">
              <a:srgbClr val="000000">
                <a:alpha val="70000"/>
              </a:srgbClr>
            </a:outerShdw>
          </a:effectLst>
        </p:spPr>
      </p:pic>
    </p:spTree>
    <p:extLst>
      <p:ext uri="{BB962C8B-B14F-4D97-AF65-F5344CB8AC3E}">
        <p14:creationId xmlns:p14="http://schemas.microsoft.com/office/powerpoint/2010/main" val="3438505477"/>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13318-C900-2203-1CA9-9D05C229F670}"/>
              </a:ext>
            </a:extLst>
          </p:cNvPr>
          <p:cNvSpPr>
            <a:spLocks noGrp="1"/>
          </p:cNvSpPr>
          <p:nvPr>
            <p:ph type="title"/>
          </p:nvPr>
        </p:nvSpPr>
        <p:spPr>
          <a:xfrm>
            <a:off x="308612" y="554"/>
            <a:ext cx="6252670" cy="458115"/>
          </a:xfrm>
        </p:spPr>
        <p:txBody>
          <a:bodyPr>
            <a:noAutofit/>
          </a:bodyPr>
          <a:lstStyle/>
          <a:p>
            <a:r>
              <a:rPr lang="en-US" sz="2400" b="1" dirty="0">
                <a:solidFill>
                  <a:srgbClr val="002060"/>
                </a:solidFill>
              </a:rPr>
              <a:t>Depression Severity by Time</a:t>
            </a:r>
          </a:p>
        </p:txBody>
      </p:sp>
      <p:pic>
        <p:nvPicPr>
          <p:cNvPr id="7" name="Content Placeholder 6">
            <a:extLst>
              <a:ext uri="{FF2B5EF4-FFF2-40B4-BE49-F238E27FC236}">
                <a16:creationId xmlns:a16="http://schemas.microsoft.com/office/drawing/2014/main" id="{7F00F842-D8C4-FA72-6824-F8D23A4D2A6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4375" y="458669"/>
            <a:ext cx="6719020" cy="4556361"/>
          </a:xfrm>
          <a:ln w="38100">
            <a:solidFill>
              <a:srgbClr val="002060"/>
            </a:solidFill>
          </a:ln>
        </p:spPr>
      </p:pic>
    </p:spTree>
    <p:extLst>
      <p:ext uri="{BB962C8B-B14F-4D97-AF65-F5344CB8AC3E}">
        <p14:creationId xmlns:p14="http://schemas.microsoft.com/office/powerpoint/2010/main" val="1622487350"/>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76F62-A72B-9069-F6C5-98F3DDF45908}"/>
              </a:ext>
            </a:extLst>
          </p:cNvPr>
          <p:cNvSpPr>
            <a:spLocks noGrp="1"/>
          </p:cNvSpPr>
          <p:nvPr>
            <p:ph type="title"/>
          </p:nvPr>
        </p:nvSpPr>
        <p:spPr/>
        <p:txBody>
          <a:bodyPr/>
          <a:lstStyle/>
          <a:p>
            <a:pPr algn="l"/>
            <a:r>
              <a:rPr lang="en-US" b="1">
                <a:solidFill>
                  <a:srgbClr val="002060"/>
                </a:solidFill>
              </a:rPr>
              <a:t>Analysis Conclusions</a:t>
            </a:r>
            <a:endParaRPr lang="en-US" dirty="0"/>
          </a:p>
        </p:txBody>
      </p:sp>
      <p:sp>
        <p:nvSpPr>
          <p:cNvPr id="4" name="TextBox 3">
            <a:extLst>
              <a:ext uri="{FF2B5EF4-FFF2-40B4-BE49-F238E27FC236}">
                <a16:creationId xmlns:a16="http://schemas.microsoft.com/office/drawing/2014/main" id="{D46F5644-CD36-E0F6-4F87-6575222C6F27}"/>
              </a:ext>
            </a:extLst>
          </p:cNvPr>
          <p:cNvSpPr txBox="1"/>
          <p:nvPr/>
        </p:nvSpPr>
        <p:spPr>
          <a:xfrm>
            <a:off x="818984" y="1757238"/>
            <a:ext cx="473206" cy="646331"/>
          </a:xfrm>
          <a:prstGeom prst="rect">
            <a:avLst/>
          </a:prstGeom>
          <a:noFill/>
        </p:spPr>
        <p:txBody>
          <a:bodyPr wrap="non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5" name="TextBox 4">
            <a:extLst>
              <a:ext uri="{FF2B5EF4-FFF2-40B4-BE49-F238E27FC236}">
                <a16:creationId xmlns:a16="http://schemas.microsoft.com/office/drawing/2014/main" id="{0B114148-4D91-9AA8-24F2-BBDE38955389}"/>
              </a:ext>
            </a:extLst>
          </p:cNvPr>
          <p:cNvSpPr txBox="1"/>
          <p:nvPr/>
        </p:nvSpPr>
        <p:spPr>
          <a:xfrm>
            <a:off x="601670" y="1502815"/>
            <a:ext cx="4587902" cy="3108543"/>
          </a:xfrm>
          <a:prstGeom prst="rect">
            <a:avLst/>
          </a:prstGeom>
          <a:noFill/>
        </p:spPr>
        <p:txBody>
          <a:bodyPr wrap="square">
            <a:spAutoFit/>
          </a:bodyPr>
          <a:lstStyle/>
          <a:p>
            <a:pPr marL="285750" indent="-285750">
              <a:buFont typeface="Wingdings" pitchFamily="2" charset="2"/>
              <a:buChar char="Ø"/>
            </a:pPr>
            <a:r>
              <a:rPr lang="en-US" sz="1400" b="0" i="0" u="none" strike="noStrike" dirty="0">
                <a:solidFill>
                  <a:srgbClr val="002060"/>
                </a:solidFill>
                <a:effectLst/>
                <a:latin typeface="-apple-system"/>
              </a:rPr>
              <a:t>This dataset show to be true with the the current hypothesis. Even though the differences in the statistic numbers might seem small, this can be explained due to the small sample size and short testing period. </a:t>
            </a:r>
          </a:p>
          <a:p>
            <a:pPr marL="285750" indent="-285750">
              <a:buFont typeface="Wingdings" pitchFamily="2" charset="2"/>
              <a:buChar char="Ø"/>
            </a:pPr>
            <a:endParaRPr lang="en-US" sz="1400" b="0" i="0" u="none" strike="noStrike" dirty="0">
              <a:solidFill>
                <a:srgbClr val="002060"/>
              </a:solidFill>
              <a:effectLst/>
              <a:latin typeface="-apple-system"/>
            </a:endParaRPr>
          </a:p>
          <a:p>
            <a:pPr marL="285750" indent="-285750">
              <a:buFont typeface="Wingdings" pitchFamily="2" charset="2"/>
              <a:buChar char="Ø"/>
            </a:pPr>
            <a:r>
              <a:rPr lang="en-US" sz="1400" b="0" i="0" u="none" strike="noStrike" dirty="0">
                <a:solidFill>
                  <a:srgbClr val="002060"/>
                </a:solidFill>
                <a:effectLst/>
                <a:latin typeface="-apple-system"/>
              </a:rPr>
              <a:t>The consistent trend of higher depressive severity in the winter months compare to the summer months is seen throughout the data analysis. Gender identity and time period assessment was taken also played an important part in the depression fluctuation. </a:t>
            </a:r>
          </a:p>
          <a:p>
            <a:pPr marL="285750" indent="-285750">
              <a:buFont typeface="Wingdings" pitchFamily="2" charset="2"/>
              <a:buChar char="Ø"/>
            </a:pPr>
            <a:endParaRPr lang="en-US" sz="1400" dirty="0">
              <a:solidFill>
                <a:srgbClr val="002060"/>
              </a:solidFill>
              <a:latin typeface="-apple-system"/>
            </a:endParaRPr>
          </a:p>
          <a:p>
            <a:pPr marL="285750" indent="-285750">
              <a:buFont typeface="Wingdings" pitchFamily="2" charset="2"/>
              <a:buChar char="Ø"/>
            </a:pPr>
            <a:r>
              <a:rPr lang="en-US" sz="1400" b="0" i="0" u="none" strike="noStrike" dirty="0">
                <a:solidFill>
                  <a:srgbClr val="002060"/>
                </a:solidFill>
                <a:effectLst/>
                <a:latin typeface="-apple-system"/>
              </a:rPr>
              <a:t>Since there are many complex factors that could also influence mental health, a larger population size will allow for a more significant differences in the statistic.</a:t>
            </a:r>
            <a:endParaRPr lang="en-US" sz="1400" dirty="0">
              <a:solidFill>
                <a:srgbClr val="002060"/>
              </a:solidFill>
            </a:endParaRPr>
          </a:p>
        </p:txBody>
      </p:sp>
    </p:spTree>
    <p:extLst>
      <p:ext uri="{BB962C8B-B14F-4D97-AF65-F5344CB8AC3E}">
        <p14:creationId xmlns:p14="http://schemas.microsoft.com/office/powerpoint/2010/main" val="2667381009"/>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Work Cited</a:t>
            </a:r>
          </a:p>
        </p:txBody>
      </p:sp>
      <p:sp>
        <p:nvSpPr>
          <p:cNvPr id="3" name="Content Placeholder 2"/>
          <p:cNvSpPr>
            <a:spLocks noGrp="1"/>
          </p:cNvSpPr>
          <p:nvPr>
            <p:ph idx="1"/>
          </p:nvPr>
        </p:nvSpPr>
        <p:spPr/>
        <p:txBody>
          <a:bodyPr>
            <a:normAutofit fontScale="92500"/>
          </a:bodyPr>
          <a:lstStyle/>
          <a:p>
            <a:r>
              <a:rPr lang="en-US" sz="1800" dirty="0" err="1"/>
              <a:t>Burchert</a:t>
            </a:r>
            <a:r>
              <a:rPr lang="en-US" sz="1800" dirty="0"/>
              <a:t>, Sebastian, et al. </a:t>
            </a:r>
            <a:r>
              <a:rPr lang="en-US" sz="1800" i="1" dirty="0"/>
              <a:t>”</a:t>
            </a:r>
            <a:r>
              <a:rPr lang="en-US" sz="1800" dirty="0"/>
              <a:t>14-Day Smartphone Ambulatory Assessment Of Depression Symptoms And Mood Dynamics In A General Population Sample: Comparison With The PHQ-9</a:t>
            </a:r>
            <a:r>
              <a:rPr lang="en-US" sz="1800" i="1" dirty="0"/>
              <a:t>. 3</a:t>
            </a:r>
            <a:r>
              <a:rPr lang="en-US" sz="1800" dirty="0"/>
              <a:t> Sept. 2019. </a:t>
            </a:r>
            <a:r>
              <a:rPr lang="en-US" sz="1800" dirty="0">
                <a:hlinkClick r:id="rId2"/>
              </a:rPr>
              <a:t>https://zenodo.org/records/3384860#.Y8OrbdJBwUE</a:t>
            </a:r>
            <a:endParaRPr lang="en-US" sz="1800" dirty="0"/>
          </a:p>
          <a:p>
            <a:endParaRPr lang="en-US" sz="1800" dirty="0"/>
          </a:p>
          <a:p>
            <a:r>
              <a:rPr lang="en-US" sz="1800" i="1" dirty="0"/>
              <a:t>PHQ-9 Depression </a:t>
            </a:r>
            <a:r>
              <a:rPr lang="en-US" sz="1800" i="1" dirty="0" err="1"/>
              <a:t>Assesment</a:t>
            </a:r>
            <a:r>
              <a:rPr lang="en-US" sz="1800" i="1" dirty="0"/>
              <a:t>. </a:t>
            </a:r>
            <a:r>
              <a:rPr lang="en-US" sz="1800" dirty="0"/>
              <a:t>14-Days Of Ambulatory Mood Dynamics In A General Population. n.d. </a:t>
            </a:r>
            <a:r>
              <a:rPr lang="en-US" sz="1800" dirty="0">
                <a:hlinkClick r:id="rId3"/>
              </a:rPr>
              <a:t>https://www.kaggle.com/datasets/thedevastator/phq-9-depression-assessment</a:t>
            </a:r>
            <a:endParaRPr lang="en-US" sz="1800" dirty="0"/>
          </a:p>
          <a:p>
            <a:pPr marL="0" indent="0">
              <a:buNone/>
            </a:pPr>
            <a:endParaRPr lang="en-US" sz="1800" i="1" dirty="0"/>
          </a:p>
          <a:p>
            <a:r>
              <a:rPr lang="en-US" sz="1800" dirty="0"/>
              <a:t>Patient Health </a:t>
            </a:r>
            <a:r>
              <a:rPr lang="en-US" sz="1800" dirty="0" err="1"/>
              <a:t>Questionaire</a:t>
            </a:r>
            <a:r>
              <a:rPr lang="en-US" sz="1800" dirty="0"/>
              <a:t> (PHQ-9). </a:t>
            </a:r>
            <a:r>
              <a:rPr lang="en-US" sz="1800" dirty="0">
                <a:hlinkClick r:id="rId4"/>
              </a:rPr>
              <a:t>https://med.stanford.edu/fastlab/research/imapp/msrs/_jcr_content/main/accordion/accordion_content3/download_256324296/file.res/PHQ9%20id%20date%2008.03.pdf</a:t>
            </a:r>
            <a:endParaRPr lang="en-US" sz="1800" dirty="0"/>
          </a:p>
          <a:p>
            <a:endParaRPr lang="en-US" sz="1800" dirty="0"/>
          </a:p>
          <a:p>
            <a:endParaRPr lang="en-US" sz="1800" dirty="0"/>
          </a:p>
          <a:p>
            <a:endParaRPr lang="en-US" sz="1800" dirty="0"/>
          </a:p>
        </p:txBody>
      </p:sp>
    </p:spTree>
    <p:extLst>
      <p:ext uri="{BB962C8B-B14F-4D97-AF65-F5344CB8AC3E}">
        <p14:creationId xmlns:p14="http://schemas.microsoft.com/office/powerpoint/2010/main" val="3883586404"/>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763524"/>
          </a:xfrm>
        </p:spPr>
        <p:txBody>
          <a:bodyPr>
            <a:normAutofit/>
          </a:bodyPr>
          <a:lstStyle/>
          <a:p>
            <a:r>
              <a:rPr lang="en-US" dirty="0"/>
              <a:t>Hypothesis</a:t>
            </a:r>
          </a:p>
        </p:txBody>
      </p:sp>
      <p:sp>
        <p:nvSpPr>
          <p:cNvPr id="3" name="Content Placeholder 2"/>
          <p:cNvSpPr>
            <a:spLocks noGrp="1"/>
          </p:cNvSpPr>
          <p:nvPr>
            <p:ph idx="1"/>
          </p:nvPr>
        </p:nvSpPr>
        <p:spPr>
          <a:xfrm>
            <a:off x="296260" y="1350110"/>
            <a:ext cx="8398775" cy="3359510"/>
          </a:xfrm>
        </p:spPr>
        <p:txBody>
          <a:bodyPr>
            <a:normAutofit/>
          </a:bodyPr>
          <a:lstStyle/>
          <a:p>
            <a:r>
              <a:rPr lang="en-US" sz="1600" b="0" i="0" dirty="0">
                <a:effectLst/>
                <a:latin typeface="Arial" panose="020B0604020202020204" pitchFamily="34" charset="0"/>
              </a:rPr>
              <a:t>Do individuals have higher PHQ-9 scores, indicating more severe depressive symptoms, during the winter </a:t>
            </a:r>
            <a:r>
              <a:rPr lang="en-US" sz="1600" dirty="0">
                <a:latin typeface="Arial" panose="020B0604020202020204" pitchFamily="34" charset="0"/>
              </a:rPr>
              <a:t>season compared to other seasons</a:t>
            </a:r>
            <a:r>
              <a:rPr lang="en-US" sz="1600" b="0" i="0" dirty="0">
                <a:effectLst/>
                <a:latin typeface="Arial" panose="020B0604020202020204" pitchFamily="34" charset="0"/>
              </a:rPr>
              <a:t>?</a:t>
            </a:r>
          </a:p>
          <a:p>
            <a:endParaRPr lang="en-US" sz="1600" b="0" i="0" dirty="0">
              <a:effectLst/>
              <a:latin typeface="Arial" panose="020B0604020202020204" pitchFamily="34" charset="0"/>
            </a:endParaRPr>
          </a:p>
          <a:p>
            <a:pPr lvl="1"/>
            <a:r>
              <a:rPr lang="en-US" sz="1600" dirty="0"/>
              <a:t>Does time of day (morning, midday, or evening) affect the total score over the seasons?</a:t>
            </a:r>
            <a:endParaRPr lang="en-US" sz="1600" b="0" i="0" dirty="0">
              <a:effectLst/>
              <a:latin typeface="Arial" panose="020B0604020202020204" pitchFamily="34" charset="0"/>
            </a:endParaRPr>
          </a:p>
          <a:p>
            <a:pPr marL="457200" lvl="1" indent="0">
              <a:buNone/>
            </a:pPr>
            <a:endParaRPr lang="en-US" sz="1600" b="0" i="0" dirty="0">
              <a:effectLst/>
              <a:latin typeface="Arial" panose="020B0604020202020204" pitchFamily="34" charset="0"/>
            </a:endParaRPr>
          </a:p>
          <a:p>
            <a:pPr lvl="1"/>
            <a:r>
              <a:rPr lang="en-US" sz="1600" b="0" i="0" dirty="0">
                <a:effectLst/>
                <a:latin typeface="Arial" panose="020B0604020202020204" pitchFamily="34" charset="0"/>
              </a:rPr>
              <a:t>Does age affect the score?</a:t>
            </a:r>
          </a:p>
          <a:p>
            <a:pPr lvl="1"/>
            <a:endParaRPr lang="en-US" sz="1600" b="0" i="0" dirty="0">
              <a:effectLst/>
              <a:latin typeface="Arial" panose="020B0604020202020204" pitchFamily="34" charset="0"/>
            </a:endParaRPr>
          </a:p>
          <a:p>
            <a:pPr lvl="1"/>
            <a:r>
              <a:rPr lang="en-US" sz="1600" b="0" i="0" dirty="0">
                <a:effectLst/>
                <a:latin typeface="Arial" panose="020B0604020202020204" pitchFamily="34" charset="0"/>
              </a:rPr>
              <a:t>Does sex affect the score?</a:t>
            </a:r>
            <a:endParaRPr lang="en-US" sz="1600" dirty="0"/>
          </a:p>
          <a:p>
            <a:endParaRPr lang="en-US" dirty="0"/>
          </a:p>
        </p:txBody>
      </p:sp>
    </p:spTree>
    <p:extLst>
      <p:ext uri="{BB962C8B-B14F-4D97-AF65-F5344CB8AC3E}">
        <p14:creationId xmlns:p14="http://schemas.microsoft.com/office/powerpoint/2010/main" val="410330949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5" y="65891"/>
            <a:ext cx="6865787" cy="763525"/>
          </a:xfrm>
        </p:spPr>
        <p:txBody>
          <a:bodyPr>
            <a:noAutofit/>
          </a:bodyPr>
          <a:lstStyle/>
          <a:p>
            <a:r>
              <a:rPr lang="en-US" dirty="0">
                <a:solidFill>
                  <a:srgbClr val="002060"/>
                </a:solidFill>
              </a:rPr>
              <a:t>Patient Health Questionnaire</a:t>
            </a:r>
          </a:p>
        </p:txBody>
      </p:sp>
      <p:sp>
        <p:nvSpPr>
          <p:cNvPr id="3" name="AutoShape 2">
            <a:extLst>
              <a:ext uri="{FF2B5EF4-FFF2-40B4-BE49-F238E27FC236}">
                <a16:creationId xmlns:a16="http://schemas.microsoft.com/office/drawing/2014/main" id="{DA5DA984-96CC-ED1D-27FC-1D7E37E6E8A5}"/>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a:extLst>
              <a:ext uri="{FF2B5EF4-FFF2-40B4-BE49-F238E27FC236}">
                <a16:creationId xmlns:a16="http://schemas.microsoft.com/office/drawing/2014/main" id="{0B9BB726-3D43-AC80-98F2-07B95E50F6C6}"/>
              </a:ext>
            </a:extLst>
          </p:cNvPr>
          <p:cNvSpPr>
            <a:spLocks noChangeAspect="1" noChangeArrowheads="1"/>
          </p:cNvSpPr>
          <p:nvPr/>
        </p:nvSpPr>
        <p:spPr bwMode="auto">
          <a:xfrm>
            <a:off x="4572000" y="25717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 name="Content Placeholder 5">
            <a:extLst>
              <a:ext uri="{FF2B5EF4-FFF2-40B4-BE49-F238E27FC236}">
                <a16:creationId xmlns:a16="http://schemas.microsoft.com/office/drawing/2014/main" id="{7900C0B4-02A5-BD75-12C0-685576D619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3310" y="807643"/>
            <a:ext cx="4581150" cy="4137813"/>
          </a:xfrm>
          <a:ln w="28575">
            <a:solidFill>
              <a:srgbClr val="0070C0"/>
            </a:solidFill>
          </a:ln>
        </p:spPr>
      </p:pic>
    </p:spTree>
    <p:extLst>
      <p:ext uri="{BB962C8B-B14F-4D97-AF65-F5344CB8AC3E}">
        <p14:creationId xmlns:p14="http://schemas.microsoft.com/office/powerpoint/2010/main" val="17053477"/>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Original CSV</a:t>
            </a:r>
          </a:p>
        </p:txBody>
      </p:sp>
      <p:pic>
        <p:nvPicPr>
          <p:cNvPr id="5" name="Content Placeholder 4">
            <a:extLst>
              <a:ext uri="{FF2B5EF4-FFF2-40B4-BE49-F238E27FC236}">
                <a16:creationId xmlns:a16="http://schemas.microsoft.com/office/drawing/2014/main" id="{86B496B1-F3BD-6BDB-AE1D-A9F71ACDEF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6569" y="1960930"/>
            <a:ext cx="8530861" cy="2137870"/>
          </a:xfrm>
          <a:prstGeom prst="rect">
            <a:avLst/>
          </a:prstGeom>
          <a:ln w="38100" cap="sq">
            <a:solidFill>
              <a:schemeClr val="tx2">
                <a:lumMod val="60000"/>
                <a:lumOff val="40000"/>
              </a:schemeClr>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71299388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4800" dirty="0">
                <a:solidFill>
                  <a:schemeClr val="tx2">
                    <a:lumMod val="75000"/>
                  </a:schemeClr>
                </a:solidFill>
              </a:rPr>
              <a:t>Clean CSV</a:t>
            </a:r>
          </a:p>
        </p:txBody>
      </p:sp>
      <p:pic>
        <p:nvPicPr>
          <p:cNvPr id="7" name="Content Placeholder 6">
            <a:extLst>
              <a:ext uri="{FF2B5EF4-FFF2-40B4-BE49-F238E27FC236}">
                <a16:creationId xmlns:a16="http://schemas.microsoft.com/office/drawing/2014/main" id="{0A746A44-126F-76F6-1D93-797678BE5F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4375" y="1584659"/>
            <a:ext cx="6994317" cy="2514141"/>
          </a:xfrm>
          <a:ln w="38100">
            <a:solidFill>
              <a:srgbClr val="002060"/>
            </a:solidFill>
          </a:ln>
        </p:spPr>
      </p:pic>
    </p:spTree>
    <p:extLst>
      <p:ext uri="{BB962C8B-B14F-4D97-AF65-F5344CB8AC3E}">
        <p14:creationId xmlns:p14="http://schemas.microsoft.com/office/powerpoint/2010/main" val="1101633878"/>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260" y="172736"/>
            <a:ext cx="8246070" cy="566554"/>
          </a:xfrm>
        </p:spPr>
        <p:txBody>
          <a:bodyPr>
            <a:normAutofit fontScale="90000"/>
          </a:bodyPr>
          <a:lstStyle/>
          <a:p>
            <a:r>
              <a:rPr lang="en-US" dirty="0"/>
              <a:t>Creating New Data Frame</a:t>
            </a:r>
          </a:p>
        </p:txBody>
      </p:sp>
      <p:pic>
        <p:nvPicPr>
          <p:cNvPr id="6" name="Content Placeholder 5">
            <a:extLst>
              <a:ext uri="{FF2B5EF4-FFF2-40B4-BE49-F238E27FC236}">
                <a16:creationId xmlns:a16="http://schemas.microsoft.com/office/drawing/2014/main" id="{F608C6B6-AEDE-3003-668F-DB3F9DD761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6260" y="877167"/>
            <a:ext cx="5344675" cy="4093597"/>
          </a:xfrm>
          <a:ln w="38100">
            <a:solidFill>
              <a:srgbClr val="002060"/>
            </a:solidFill>
          </a:ln>
        </p:spPr>
      </p:pic>
      <p:pic>
        <p:nvPicPr>
          <p:cNvPr id="9" name="Picture 8">
            <a:extLst>
              <a:ext uri="{FF2B5EF4-FFF2-40B4-BE49-F238E27FC236}">
                <a16:creationId xmlns:a16="http://schemas.microsoft.com/office/drawing/2014/main" id="{5984FFA6-27AF-A9C5-ED3D-8EA8436F55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854200"/>
            <a:ext cx="4428445" cy="1939190"/>
          </a:xfrm>
          <a:prstGeom prst="rect">
            <a:avLst/>
          </a:prstGeom>
          <a:ln w="38100" cap="sq">
            <a:solidFill>
              <a:schemeClr val="tx2">
                <a:lumMod val="75000"/>
              </a:schemeClr>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274633196"/>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Total Scores New Data Frame</a:t>
            </a:r>
          </a:p>
        </p:txBody>
      </p:sp>
      <p:pic>
        <p:nvPicPr>
          <p:cNvPr id="7" name="Content Placeholder 6">
            <a:extLst>
              <a:ext uri="{FF2B5EF4-FFF2-40B4-BE49-F238E27FC236}">
                <a16:creationId xmlns:a16="http://schemas.microsoft.com/office/drawing/2014/main" id="{0D1432AD-6DE9-89FA-9913-98B9093783D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1028" y="2266339"/>
            <a:ext cx="8205772" cy="1679755"/>
          </a:xfrm>
          <a:ln w="38100">
            <a:solidFill>
              <a:schemeClr val="tx2">
                <a:lumMod val="60000"/>
                <a:lumOff val="40000"/>
              </a:schemeClr>
            </a:solidFill>
          </a:ln>
        </p:spPr>
      </p:pic>
    </p:spTree>
    <p:extLst>
      <p:ext uri="{BB962C8B-B14F-4D97-AF65-F5344CB8AC3E}">
        <p14:creationId xmlns:p14="http://schemas.microsoft.com/office/powerpoint/2010/main" val="2178340422"/>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Seasonal Statistics</a:t>
            </a:r>
          </a:p>
        </p:txBody>
      </p:sp>
      <p:pic>
        <p:nvPicPr>
          <p:cNvPr id="7" name="Content Placeholder 6">
            <a:extLst>
              <a:ext uri="{FF2B5EF4-FFF2-40B4-BE49-F238E27FC236}">
                <a16:creationId xmlns:a16="http://schemas.microsoft.com/office/drawing/2014/main" id="{88F5F617-EBDA-500E-2FA2-55C9550A841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9262" y="1808225"/>
            <a:ext cx="8245475" cy="2176996"/>
          </a:xfrm>
          <a:ln w="38100">
            <a:solidFill>
              <a:schemeClr val="tx2">
                <a:lumMod val="60000"/>
                <a:lumOff val="40000"/>
              </a:schemeClr>
            </a:solidFill>
          </a:ln>
        </p:spPr>
      </p:pic>
    </p:spTree>
    <p:extLst>
      <p:ext uri="{BB962C8B-B14F-4D97-AF65-F5344CB8AC3E}">
        <p14:creationId xmlns:p14="http://schemas.microsoft.com/office/powerpoint/2010/main" val="106701856"/>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Seasonal Statistics by Gender</a:t>
            </a:r>
          </a:p>
        </p:txBody>
      </p:sp>
      <p:pic>
        <p:nvPicPr>
          <p:cNvPr id="6" name="Content Placeholder 5">
            <a:extLst>
              <a:ext uri="{FF2B5EF4-FFF2-40B4-BE49-F238E27FC236}">
                <a16:creationId xmlns:a16="http://schemas.microsoft.com/office/drawing/2014/main" id="{30C7C41E-76AE-65DF-0568-5B12D60538E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1670" y="1502815"/>
            <a:ext cx="8245475" cy="2983247"/>
          </a:xfrm>
          <a:ln w="38100">
            <a:solidFill>
              <a:srgbClr val="002060"/>
            </a:solidFill>
          </a:ln>
        </p:spPr>
      </p:pic>
    </p:spTree>
    <p:extLst>
      <p:ext uri="{BB962C8B-B14F-4D97-AF65-F5344CB8AC3E}">
        <p14:creationId xmlns:p14="http://schemas.microsoft.com/office/powerpoint/2010/main" val="1882237040"/>
      </p:ext>
    </p:extLst>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377</Words>
  <Application>Microsoft Macintosh PowerPoint</Application>
  <PresentationFormat>On-screen Show (16:9)</PresentationFormat>
  <Paragraphs>42</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-apple-system</vt:lpstr>
      <vt:lpstr>Arial</vt:lpstr>
      <vt:lpstr>Calibri</vt:lpstr>
      <vt:lpstr>Wingdings</vt:lpstr>
      <vt:lpstr>Office Theme</vt:lpstr>
      <vt:lpstr> PHQ-9 ANALYSIS</vt:lpstr>
      <vt:lpstr>Hypothesis</vt:lpstr>
      <vt:lpstr>Patient Health Questionnaire</vt:lpstr>
      <vt:lpstr>Original CSV</vt:lpstr>
      <vt:lpstr>Clean CSV</vt:lpstr>
      <vt:lpstr>Creating New Data Frame</vt:lpstr>
      <vt:lpstr>Total Scores New Data Frame</vt:lpstr>
      <vt:lpstr>Seasonal Statistics</vt:lpstr>
      <vt:lpstr>Seasonal Statistics by Gender</vt:lpstr>
      <vt:lpstr>Average PHQ-9 Per Season</vt:lpstr>
      <vt:lpstr>Total Scores Per Season</vt:lpstr>
      <vt:lpstr>Users Average Scores and User ID Per Season</vt:lpstr>
      <vt:lpstr>Depression Severity </vt:lpstr>
      <vt:lpstr>DEPRESSION SEVERITY AGE GROUP</vt:lpstr>
      <vt:lpstr>Gender Average PHQ-9 Per Season</vt:lpstr>
      <vt:lpstr>Depression Severity by Time</vt:lpstr>
      <vt:lpstr>Depression Severity by Time</vt:lpstr>
      <vt:lpstr>Analysis Conclusions</vt:lpstr>
      <vt:lpstr>Work Cited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2017-08-01T15:40:51Z</dcterms:created>
  <dcterms:modified xsi:type="dcterms:W3CDTF">2023-11-07T00:19:00Z</dcterms:modified>
</cp:coreProperties>
</file>