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59" r:id="rId5"/>
    <p:sldId id="265" r:id="rId6"/>
    <p:sldId id="266" r:id="rId7"/>
    <p:sldId id="267" r:id="rId8"/>
    <p:sldId id="261" r:id="rId9"/>
    <p:sldId id="270" r:id="rId10"/>
    <p:sldId id="263" r:id="rId11"/>
    <p:sldId id="269" r:id="rId12"/>
    <p:sldId id="268" r:id="rId13"/>
    <p:sldId id="271" r:id="rId14"/>
    <p:sldId id="273" r:id="rId15"/>
    <p:sldId id="272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7033"/>
    <a:srgbClr val="00E6F2"/>
    <a:srgbClr val="FF015C"/>
    <a:srgbClr val="E50D79"/>
    <a:srgbClr val="CC0099"/>
    <a:srgbClr val="E2109C"/>
    <a:srgbClr val="99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4694"/>
  </p:normalViewPr>
  <p:slideViewPr>
    <p:cSldViewPr>
      <p:cViewPr varScale="1">
        <p:scale>
          <a:sx n="161" d="100"/>
          <a:sy n="161" d="100"/>
        </p:scale>
        <p:origin x="84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08225"/>
            <a:ext cx="8094242" cy="14004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87980"/>
            <a:ext cx="8229600" cy="763524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400254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6"/>
            <a:ext cx="8246070" cy="326444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03" y="36992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04" y="1191095"/>
            <a:ext cx="6252670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328707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.stanford.edu/fastlab/research/imapp/msrs/_jcr_content/main/accordion/accordion_content3/download_256324296/file.res/PHQ9%20id%20date%2008.03.pdf" TargetMode="External"/><Relationship Id="rId2" Type="http://schemas.openxmlformats.org/officeDocument/2006/relationships/hyperlink" Target="https://www.kaggle.com/datasets/subidit/indicators-of-anxiety-or-depress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558" y="433880"/>
            <a:ext cx="8094242" cy="1400423"/>
          </a:xfrm>
        </p:spPr>
        <p:txBody>
          <a:bodyPr>
            <a:normAutofit fontScale="90000"/>
          </a:bodyPr>
          <a:lstStyle/>
          <a:p>
            <a:br>
              <a:rPr lang="en-US" sz="5400" b="1" dirty="0"/>
            </a:br>
            <a:r>
              <a:rPr lang="en-US" sz="5400" b="1" dirty="0"/>
              <a:t>PHQ-9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1808226"/>
            <a:ext cx="8229600" cy="763524"/>
          </a:xfrm>
        </p:spPr>
        <p:txBody>
          <a:bodyPr>
            <a:normAutofit fontScale="40000" lnSpcReduction="20000"/>
          </a:bodyPr>
          <a:lstStyle/>
          <a:p>
            <a:endParaRPr lang="en-US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Using PHQ-9 to Analyze Seasonal Depression</a:t>
            </a:r>
            <a:br>
              <a:rPr lang="en-US" sz="4400" b="1" dirty="0">
                <a:solidFill>
                  <a:schemeClr val="bg1"/>
                </a:solidFill>
              </a:rPr>
            </a:b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BB62CE7-481D-55F8-CC30-AD258AD7E0D0}"/>
              </a:ext>
            </a:extLst>
          </p:cNvPr>
          <p:cNvSpPr txBox="1">
            <a:spLocks/>
          </p:cNvSpPr>
          <p:nvPr/>
        </p:nvSpPr>
        <p:spPr>
          <a:xfrm>
            <a:off x="754375" y="3487980"/>
            <a:ext cx="8229600" cy="763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</a:rPr>
              <a:t>				</a:t>
            </a:r>
          </a:p>
          <a:p>
            <a:r>
              <a:rPr lang="en-US" sz="3300" b="1" dirty="0">
                <a:solidFill>
                  <a:srgbClr val="002060"/>
                </a:solidFill>
              </a:rPr>
              <a:t>Group 5:  Meera Patel, Elaine Kellerman, Ryan Joseph, Mai Le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3318-C900-2203-1CA9-9D05C229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281175"/>
            <a:ext cx="6252670" cy="7635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Users Average Scores Per Season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94EE513-1E97-8AAC-C0B7-30768D865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1200801"/>
            <a:ext cx="6559667" cy="3661524"/>
          </a:xfrm>
        </p:spPr>
      </p:pic>
    </p:spTree>
    <p:extLst>
      <p:ext uri="{BB962C8B-B14F-4D97-AF65-F5344CB8AC3E}">
        <p14:creationId xmlns:p14="http://schemas.microsoft.com/office/powerpoint/2010/main" val="4054969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3318-C900-2203-1CA9-9D05C229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82" y="-24235"/>
            <a:ext cx="6252670" cy="76352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Depression Severity 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D29F4AD-B961-F5EF-6AEA-C59A5191F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739290"/>
            <a:ext cx="6719019" cy="4275740"/>
          </a:xfr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5119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Seasonal Statistics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63D614B-7D35-42F2-50A9-B9ADD2022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1350110"/>
            <a:ext cx="5955495" cy="366492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82237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3318-C900-2203-1CA9-9D05C229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82" y="-24235"/>
            <a:ext cx="6252670" cy="7635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Gender Average PHQ-9 Per Season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FA1768-247B-81F4-1F3F-48F0ED26E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891995"/>
            <a:ext cx="7177135" cy="4123035"/>
          </a:xfrm>
        </p:spPr>
      </p:pic>
    </p:spTree>
    <p:extLst>
      <p:ext uri="{BB962C8B-B14F-4D97-AF65-F5344CB8AC3E}">
        <p14:creationId xmlns:p14="http://schemas.microsoft.com/office/powerpoint/2010/main" val="679274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6F62-A72B-9069-F6C5-98F3DDF4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solidFill>
                  <a:srgbClr val="002060"/>
                </a:solidFill>
              </a:rPr>
              <a:t>Analysis Conclusions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F5644-CD36-E0F6-4F87-6575222C6F27}"/>
              </a:ext>
            </a:extLst>
          </p:cNvPr>
          <p:cNvSpPr txBox="1"/>
          <p:nvPr/>
        </p:nvSpPr>
        <p:spPr>
          <a:xfrm>
            <a:off x="818984" y="1757238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81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Nandy</a:t>
            </a:r>
            <a:r>
              <a:rPr lang="en-US" sz="1800" dirty="0"/>
              <a:t>, </a:t>
            </a:r>
            <a:r>
              <a:rPr lang="en-US" sz="1800" dirty="0" err="1"/>
              <a:t>Subidit</a:t>
            </a:r>
            <a:r>
              <a:rPr lang="en-US" sz="1800" dirty="0"/>
              <a:t>. </a:t>
            </a:r>
            <a:r>
              <a:rPr lang="en-US" sz="1800" i="1" dirty="0"/>
              <a:t>”</a:t>
            </a:r>
            <a:r>
              <a:rPr lang="en-US" sz="1800" dirty="0"/>
              <a:t>Indicators of Anxiety or Depression</a:t>
            </a:r>
            <a:r>
              <a:rPr lang="en-US" sz="1800" i="1" dirty="0"/>
              <a:t>”</a:t>
            </a:r>
            <a:r>
              <a:rPr lang="en-US" sz="1800" dirty="0"/>
              <a:t>. </a:t>
            </a:r>
            <a:r>
              <a:rPr lang="en-US" sz="1800" i="1" dirty="0"/>
              <a:t>Survey To Obtain Information On The Frequency Of Anxiety And Depression Symptoms. </a:t>
            </a:r>
            <a:r>
              <a:rPr lang="en-US" sz="1800" dirty="0"/>
              <a:t>27 Oct. 2022. </a:t>
            </a:r>
            <a:r>
              <a:rPr lang="en-US" sz="1800" dirty="0">
                <a:hlinkClick r:id="rId2"/>
              </a:rPr>
              <a:t>https://www.kaggle.com/datasets/subidit/indicators-of-anxiety-or-depression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Patient Health </a:t>
            </a:r>
            <a:r>
              <a:rPr lang="en-US" sz="1800" dirty="0" err="1"/>
              <a:t>Questionaire</a:t>
            </a:r>
            <a:r>
              <a:rPr lang="en-US" sz="1800" dirty="0"/>
              <a:t> (PHQ-9). </a:t>
            </a:r>
            <a:r>
              <a:rPr lang="en-US" sz="1800" dirty="0">
                <a:hlinkClick r:id="rId3"/>
              </a:rPr>
              <a:t>https://med.stanford.edu/fastlab/research/imapp/msrs/_jcr_content/main/accordion/accordion_content3/download_256324296/file.res/PHQ9%20id%20date%2008.03.pdf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358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effectLst/>
                <a:latin typeface="Arial" panose="020B0604020202020204" pitchFamily="34" charset="0"/>
              </a:rPr>
              <a:t>Do individuals have higher PHQ-9 scores, indicating more severe depressive symptoms, during the winter </a:t>
            </a:r>
            <a:r>
              <a:rPr lang="en-US" sz="1600" dirty="0">
                <a:latin typeface="Arial" panose="020B0604020202020204" pitchFamily="34" charset="0"/>
              </a:rPr>
              <a:t>season compared to other seasons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?</a:t>
            </a:r>
          </a:p>
          <a:p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sz="1600" b="0" i="0" dirty="0">
                <a:effectLst/>
                <a:latin typeface="Arial" panose="020B0604020202020204" pitchFamily="34" charset="0"/>
              </a:rPr>
              <a:t>Which questions have higher scores during different seasons?</a:t>
            </a:r>
          </a:p>
          <a:p>
            <a:pPr marL="457200" lvl="1" indent="0">
              <a:buNone/>
            </a:pP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sz="1600" b="0" i="0" dirty="0">
                <a:effectLst/>
                <a:latin typeface="Arial" panose="020B0604020202020204" pitchFamily="34" charset="0"/>
              </a:rPr>
              <a:t>Does age affect the score?</a:t>
            </a:r>
          </a:p>
          <a:p>
            <a:pPr lvl="1"/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sz="1600" b="0" i="0" dirty="0">
                <a:effectLst/>
                <a:latin typeface="Arial" panose="020B0604020202020204" pitchFamily="34" charset="0"/>
              </a:rPr>
              <a:t>Does sex affect the score?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CSV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B496B1-F3BD-6BDB-AE1D-A9F71ACDE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7" y="2266340"/>
            <a:ext cx="8530861" cy="1985165"/>
          </a:xfrm>
        </p:spPr>
      </p:pic>
    </p:spTree>
    <p:extLst>
      <p:ext uri="{BB962C8B-B14F-4D97-AF65-F5344CB8AC3E}">
        <p14:creationId xmlns:p14="http://schemas.microsoft.com/office/powerpoint/2010/main" val="3712993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Clean CSV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F2E063-6C4A-1307-5B47-76EB02CEB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7" y="1960930"/>
            <a:ext cx="7017782" cy="2290575"/>
          </a:xfr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New Data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444B93-4A34-6F9E-3FAE-A23C2B4C1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1" y="1197404"/>
            <a:ext cx="5650084" cy="3817625"/>
          </a:xfr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4633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Scores Data Frame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96EAD1-95B1-3A05-DF79-C7057457D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2113635"/>
            <a:ext cx="8245475" cy="1374345"/>
          </a:xfr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178340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Scores Per Season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EECBC8-696C-D4E3-C57A-0ADA0AC56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3" y="1814386"/>
            <a:ext cx="8245475" cy="2641854"/>
          </a:xfr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0412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4902" y="369927"/>
            <a:ext cx="6865787" cy="7635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Average PHQ-9 Per Season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A5DA984-96CC-ED1D-27FC-1D7E37E6E8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B9BB726-3D43-AC80-98F2-07B95E50F6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DF84A-6EA6-D911-8404-E01298EE0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95" y="1114402"/>
            <a:ext cx="5497379" cy="3873920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3112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Seasonal Statistics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64FCD6-927D-6437-2188-24CFA3EC0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3" y="1960930"/>
            <a:ext cx="8245475" cy="2137870"/>
          </a:xfrm>
        </p:spPr>
      </p:pic>
    </p:spTree>
    <p:extLst>
      <p:ext uri="{BB962C8B-B14F-4D97-AF65-F5344CB8AC3E}">
        <p14:creationId xmlns:p14="http://schemas.microsoft.com/office/powerpoint/2010/main" val="106701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Macintosh PowerPoint</Application>
  <PresentationFormat>On-screen Show (16:9)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 PHQ-9 ANALYSIS</vt:lpstr>
      <vt:lpstr>Hypothesis</vt:lpstr>
      <vt:lpstr>Original CSV</vt:lpstr>
      <vt:lpstr>Clean CSV</vt:lpstr>
      <vt:lpstr>Creating New Data Frame</vt:lpstr>
      <vt:lpstr>Total Scores Data Frame</vt:lpstr>
      <vt:lpstr>Total Scores Per Season</vt:lpstr>
      <vt:lpstr>Average PHQ-9 Per Season</vt:lpstr>
      <vt:lpstr>Seasonal Statistics</vt:lpstr>
      <vt:lpstr>Users Average Scores Per Season</vt:lpstr>
      <vt:lpstr>Depression Severity </vt:lpstr>
      <vt:lpstr>Seasonal Statistics</vt:lpstr>
      <vt:lpstr>Gender Average PHQ-9 Per Season</vt:lpstr>
      <vt:lpstr>Analysis Conclusions</vt:lpstr>
      <vt:lpstr>Work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2023-11-05T22:35:16Z</dcterms:modified>
</cp:coreProperties>
</file>