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1" r:id="rId9"/>
    <p:sldId id="270" r:id="rId10"/>
    <p:sldId id="263" r:id="rId11"/>
    <p:sldId id="269" r:id="rId12"/>
    <p:sldId id="268" r:id="rId13"/>
    <p:sldId id="271" r:id="rId14"/>
    <p:sldId id="273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33"/>
    <a:srgbClr val="00E6F2"/>
    <a:srgbClr val="FF015C"/>
    <a:srgbClr val="E50D79"/>
    <a:srgbClr val="CC0099"/>
    <a:srgbClr val="E2109C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>
      <p:cViewPr varScale="1">
        <p:scale>
          <a:sx n="161" d="100"/>
          <a:sy n="161" d="100"/>
        </p:scale>
        <p:origin x="8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094242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600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00254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03" y="36992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04" y="1191095"/>
            <a:ext cx="6252670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.stanford.edu/fastlab/research/imapp/msrs/_jcr_content/main/accordion/accordion_content3/download_256324296/file.res/PHQ9%20id%20date%2008.03.pdf" TargetMode="External"/><Relationship Id="rId2" Type="http://schemas.openxmlformats.org/officeDocument/2006/relationships/hyperlink" Target="https://www.kaggle.com/datasets/subidit/indicators-of-anxiety-or-dep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58" y="433880"/>
            <a:ext cx="8094242" cy="1400423"/>
          </a:xfrm>
        </p:spPr>
        <p:txBody>
          <a:bodyPr>
            <a:normAutofit fontScale="90000"/>
          </a:bodyPr>
          <a:lstStyle/>
          <a:p>
            <a:br>
              <a:rPr lang="en-US" sz="5400" b="1" dirty="0"/>
            </a:br>
            <a:r>
              <a:rPr lang="en-US" sz="5400" b="1" dirty="0"/>
              <a:t>PHQ-9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6"/>
            <a:ext cx="8229600" cy="763524"/>
          </a:xfrm>
        </p:spPr>
        <p:txBody>
          <a:bodyPr>
            <a:normAutofit fontScale="40000" lnSpcReduction="20000"/>
          </a:bodyPr>
          <a:lstStyle/>
          <a:p>
            <a:endParaRPr lang="en-US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PHQ-9 to Analyze Seasonal Depression</a:t>
            </a:r>
            <a:br>
              <a:rPr lang="en-US" sz="4400" b="1" dirty="0">
                <a:solidFill>
                  <a:schemeClr val="bg1"/>
                </a:solidFill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B62CE7-481D-55F8-CC30-AD258AD7E0D0}"/>
              </a:ext>
            </a:extLst>
          </p:cNvPr>
          <p:cNvSpPr txBox="1">
            <a:spLocks/>
          </p:cNvSpPr>
          <p:nvPr/>
        </p:nvSpPr>
        <p:spPr>
          <a:xfrm>
            <a:off x="754375" y="3487980"/>
            <a:ext cx="8229600" cy="763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				</a:t>
            </a:r>
          </a:p>
          <a:p>
            <a:r>
              <a:rPr lang="en-US" sz="3300" b="1" dirty="0">
                <a:solidFill>
                  <a:srgbClr val="002060"/>
                </a:solidFill>
              </a:rPr>
              <a:t>Group 5:  Meera Patel, Elaine Kellerman, Ryan Joseph, Mai 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28117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Users Average Scores Per Season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4EE513-1E97-8AAC-C0B7-30768D8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200801"/>
            <a:ext cx="6559667" cy="3661524"/>
          </a:xfrm>
        </p:spPr>
      </p:pic>
    </p:spTree>
    <p:extLst>
      <p:ext uri="{BB962C8B-B14F-4D97-AF65-F5344CB8AC3E}">
        <p14:creationId xmlns:p14="http://schemas.microsoft.com/office/powerpoint/2010/main" val="405496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Depression Severity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D29F4AD-B961-F5EF-6AEA-C59A5191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6719019" cy="4275740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11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3D614B-7D35-42F2-50A9-B9ADD20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350110"/>
            <a:ext cx="5955495" cy="366492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223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3318-C900-2203-1CA9-9D05C229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82" y="-24235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Gender Average PHQ-9 Per Season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A1768-247B-81F4-1F3F-48F0ED26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891995"/>
            <a:ext cx="7177135" cy="4123035"/>
          </a:xfrm>
        </p:spPr>
      </p:pic>
    </p:spTree>
    <p:extLst>
      <p:ext uri="{BB962C8B-B14F-4D97-AF65-F5344CB8AC3E}">
        <p14:creationId xmlns:p14="http://schemas.microsoft.com/office/powerpoint/2010/main" val="67927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F62-A72B-9069-F6C5-98F3DDF4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Analysis  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F5644-CD36-E0F6-4F87-6575222C6F27}"/>
              </a:ext>
            </a:extLst>
          </p:cNvPr>
          <p:cNvSpPr txBox="1"/>
          <p:nvPr/>
        </p:nvSpPr>
        <p:spPr>
          <a:xfrm>
            <a:off x="818984" y="175723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8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Nandy</a:t>
            </a:r>
            <a:r>
              <a:rPr lang="en-US" sz="1800" dirty="0"/>
              <a:t>, </a:t>
            </a:r>
            <a:r>
              <a:rPr lang="en-US" sz="1800" dirty="0" err="1"/>
              <a:t>Subidit</a:t>
            </a:r>
            <a:r>
              <a:rPr lang="en-US" sz="1800" dirty="0"/>
              <a:t>. </a:t>
            </a:r>
            <a:r>
              <a:rPr lang="en-US" sz="1800" i="1" dirty="0"/>
              <a:t>”</a:t>
            </a:r>
            <a:r>
              <a:rPr lang="en-US" sz="1800" dirty="0"/>
              <a:t>Indicators of Anxiety or Depression</a:t>
            </a:r>
            <a:r>
              <a:rPr lang="en-US" sz="1800" i="1" dirty="0"/>
              <a:t>”</a:t>
            </a:r>
            <a:r>
              <a:rPr lang="en-US" sz="1800" dirty="0"/>
              <a:t>. </a:t>
            </a:r>
            <a:r>
              <a:rPr lang="en-US" sz="1800" i="1" dirty="0"/>
              <a:t>Survey To Obtain Information On The Frequency Of Anxiety And Depression Symptoms. </a:t>
            </a:r>
            <a:r>
              <a:rPr lang="en-US" sz="1800" dirty="0"/>
              <a:t>27 Oct. 2022. </a:t>
            </a:r>
            <a:r>
              <a:rPr lang="en-US" sz="1800" dirty="0">
                <a:hlinkClick r:id="rId2"/>
              </a:rPr>
              <a:t>https://www.kaggle.com/datasets/subidit/indicators-of-anxiety-or-depression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Patient Health </a:t>
            </a:r>
            <a:r>
              <a:rPr lang="en-US" sz="1800" dirty="0" err="1"/>
              <a:t>Questionaire</a:t>
            </a:r>
            <a:r>
              <a:rPr lang="en-US" sz="1800" dirty="0"/>
              <a:t> (PHQ-9). </a:t>
            </a:r>
            <a:r>
              <a:rPr lang="en-US" sz="1800" dirty="0">
                <a:hlinkClick r:id="rId3"/>
              </a:rPr>
              <a:t>https://med.stanford.edu/fastlab/research/imapp/msrs/_jcr_content/main/accordion/accordion_content3/download_256324296/file.res/PHQ9%20id%20date%2008.03.pdf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58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</a:rPr>
              <a:t>Do individuals have higher PHQ-9 scores, indicating more severe depressive symptoms, during the winter </a:t>
            </a:r>
            <a:r>
              <a:rPr lang="en-US" sz="1600" dirty="0">
                <a:latin typeface="Arial" panose="020B0604020202020204" pitchFamily="34" charset="0"/>
              </a:rPr>
              <a:t>season compared to other seasons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?</a:t>
            </a:r>
          </a:p>
          <a:p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Which questions have higher scores during different seasons?</a:t>
            </a:r>
          </a:p>
          <a:p>
            <a:pPr marL="457200" lvl="1" indent="0">
              <a:buNone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age affect the score?</a:t>
            </a:r>
          </a:p>
          <a:p>
            <a:pPr lvl="1"/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</a:rPr>
              <a:t>Does sex affect the score?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496B1-F3BD-6BDB-AE1D-A9F71ACDE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" y="2266340"/>
            <a:ext cx="8530861" cy="1985165"/>
          </a:xfrm>
        </p:spPr>
      </p:pic>
    </p:spTree>
    <p:extLst>
      <p:ext uri="{BB962C8B-B14F-4D97-AF65-F5344CB8AC3E}">
        <p14:creationId xmlns:p14="http://schemas.microsoft.com/office/powerpoint/2010/main" val="371299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Clean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2E063-6C4A-1307-5B47-76EB02CE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7" y="1960930"/>
            <a:ext cx="7017782" cy="22905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New Data 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444B93-4A34-6F9E-3FAE-A23C2B4C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1197404"/>
            <a:ext cx="5650084" cy="3817625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463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Data Frame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96EAD1-95B1-3A05-DF79-C7057457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113635"/>
            <a:ext cx="8245475" cy="1374345"/>
          </a:xfr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7834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Scores Per Season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ECBC8-696C-D4E3-C57A-0ADA0AC56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814386"/>
            <a:ext cx="8245475" cy="2641854"/>
          </a:xfr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41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902" y="369927"/>
            <a:ext cx="6865787" cy="7635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Average PHQ-9 Per Season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A5DA984-96CC-ED1D-27FC-1D7E37E6E8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B9BB726-3D43-AC80-98F2-07B95E50F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DF84A-6EA6-D911-8404-E01298E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114402"/>
            <a:ext cx="5497379" cy="387392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11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Seasonal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FCD6-927D-6437-2188-24CFA3EC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1960930"/>
            <a:ext cx="8245475" cy="2137870"/>
          </a:xfrm>
        </p:spPr>
      </p:pic>
    </p:spTree>
    <p:extLst>
      <p:ext uri="{BB962C8B-B14F-4D97-AF65-F5344CB8AC3E}">
        <p14:creationId xmlns:p14="http://schemas.microsoft.com/office/powerpoint/2010/main" val="10670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Macintosh PowerPoint</Application>
  <PresentationFormat>On-screen Show (16:9)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 PHQ-9 ANALYSIS</vt:lpstr>
      <vt:lpstr>Hypothesis</vt:lpstr>
      <vt:lpstr>Original CSV</vt:lpstr>
      <vt:lpstr>Clean CSV</vt:lpstr>
      <vt:lpstr>Creating New Data Frame</vt:lpstr>
      <vt:lpstr>Total Scores Data Frame</vt:lpstr>
      <vt:lpstr>Total Scores Per Season</vt:lpstr>
      <vt:lpstr>Average PHQ-9 Per Season</vt:lpstr>
      <vt:lpstr>Seasonal Statistics</vt:lpstr>
      <vt:lpstr>Users Average Scores Per Season</vt:lpstr>
      <vt:lpstr>Depression Severity </vt:lpstr>
      <vt:lpstr>Seasonal Statistics</vt:lpstr>
      <vt:lpstr>Gender Average PHQ-9 Per Season</vt:lpstr>
      <vt:lpstr>Analysis  Conclusions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2023-11-05T22:27:13Z</dcterms:modified>
</cp:coreProperties>
</file>