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</p:sldIdLst>
  <p:sldSz cx="9144000" cy="6858000"/>
  <p:notesSz cx="6858000" cy="9144000"/>
  <p:embeddedFontLst>
    <p:embeddedFont>
      <p:font typeface="Calibri" panose="020F0502020204030204"/>
      <p:regular r:id="rId100"/>
    </p:embeddedFont>
    <p:embeddedFont>
      <p:font typeface="Inter" panose="02000503000000020004"/>
      <p:regular r:id="rId101"/>
      <p:bold r:id="rId102"/>
    </p:embeddedFont>
    <p:embeddedFont>
      <p:font typeface="Arimo" panose="020B0604020202020204"/>
      <p:regular r:id="rId103"/>
      <p:bold r:id="rId104"/>
      <p:italic r:id="rId105"/>
      <p:boldItalic r:id="rId106"/>
    </p:embeddedFont>
    <p:embeddedFont>
      <p:font typeface="Consolas" panose="020B0609020204030204"/>
      <p:regular r:id="rId107"/>
      <p:bold r:id="rId108"/>
      <p:italic r:id="rId109"/>
      <p:boldItalic r:id="rId110"/>
    </p:embeddedFont>
    <p:embeddedFont>
      <p:font typeface="Verdana" panose="020B0604030504040204"/>
      <p:regular r:id="rId111"/>
    </p:embeddedFont>
    <p:embeddedFont>
      <p:font typeface="Quattrocento Sans" panose="020B0502050000020003"/>
      <p:regular r:id="rId112"/>
    </p:embeddedFont>
    <p:embeddedFont>
      <p:font typeface="Rockwell" panose="02060603020205020403"/>
      <p:regular r:id="rId113"/>
      <p:bold r:id="rId114"/>
      <p:italic r:id="rId115"/>
      <p:boldItalic r:id="rId1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5895870-960B-40B7-8D2A-7CCB96C85E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667871C5-A511-48DC-AC2B-F81C3A9FA303}" styleName="Table_1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7E7"/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8ECF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/>
        <a:fill>
          <a:solidFill>
            <a:srgbClr val="E8ECF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6" Type="http://schemas.openxmlformats.org/officeDocument/2006/relationships/font" Target="fonts/font17.fntdata"/><Relationship Id="rId115" Type="http://schemas.openxmlformats.org/officeDocument/2006/relationships/font" Target="fonts/font16.fntdata"/><Relationship Id="rId114" Type="http://schemas.openxmlformats.org/officeDocument/2006/relationships/font" Target="fonts/font15.fntdata"/><Relationship Id="rId113" Type="http://schemas.openxmlformats.org/officeDocument/2006/relationships/font" Target="fonts/font14.fntdata"/><Relationship Id="rId112" Type="http://schemas.openxmlformats.org/officeDocument/2006/relationships/font" Target="fonts/font13.fntdata"/><Relationship Id="rId111" Type="http://schemas.openxmlformats.org/officeDocument/2006/relationships/font" Target="fonts/font12.fntdata"/><Relationship Id="rId110" Type="http://schemas.openxmlformats.org/officeDocument/2006/relationships/font" Target="fonts/font11.fntdata"/><Relationship Id="rId11" Type="http://schemas.openxmlformats.org/officeDocument/2006/relationships/slide" Target="slides/slide8.xml"/><Relationship Id="rId109" Type="http://schemas.openxmlformats.org/officeDocument/2006/relationships/font" Target="fonts/font10.fntdata"/><Relationship Id="rId108" Type="http://schemas.openxmlformats.org/officeDocument/2006/relationships/font" Target="fonts/font9.fntdata"/><Relationship Id="rId107" Type="http://schemas.openxmlformats.org/officeDocument/2006/relationships/font" Target="fonts/font8.fntdata"/><Relationship Id="rId106" Type="http://schemas.openxmlformats.org/officeDocument/2006/relationships/font" Target="fonts/font7.fntdata"/><Relationship Id="rId105" Type="http://schemas.openxmlformats.org/officeDocument/2006/relationships/font" Target="fonts/font6.fntdata"/><Relationship Id="rId104" Type="http://schemas.openxmlformats.org/officeDocument/2006/relationships/font" Target="fonts/font5.fntdata"/><Relationship Id="rId103" Type="http://schemas.openxmlformats.org/officeDocument/2006/relationships/font" Target="fonts/font4.fntdata"/><Relationship Id="rId102" Type="http://schemas.openxmlformats.org/officeDocument/2006/relationships/font" Target="fonts/font3.fntdata"/><Relationship Id="rId101" Type="http://schemas.openxmlformats.org/officeDocument/2006/relationships/font" Target="fonts/font2.fntdata"/><Relationship Id="rId100" Type="http://schemas.openxmlformats.org/officeDocument/2006/relationships/font" Target="fonts/font1.fntdata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1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1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1" name="Google Shape;371;p1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2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2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2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2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2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7" name="Google Shape;447;p2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2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7" name="Google Shape;467;p2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3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3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3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3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3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3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6" name="Google Shape;546;p3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6" name="Google Shape;556;p3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6" name="Google Shape;566;p3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7" name="Google Shape;577;p4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7" name="Google Shape;587;p4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7" name="Google Shape;597;p4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3" name="Google Shape;603;p4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9" name="Google Shape;609;p4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6" name="Google Shape;616;p4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" name="Google Shape;628;p4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1" name="Google Shape;641;p4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2" name="Google Shape;652;p4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3" name="Google Shape;663;p4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3" name="Google Shape;673;p5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4" name="Google Shape;684;p5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5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5" name="Google Shape;705;p5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5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5" name="Google Shape;725;p5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5" name="Google Shape;735;p5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5" name="Google Shape;745;p5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6" name="Google Shape;756;p5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5" name="Google Shape;765;p5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6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6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6" name="Google Shape;796;p6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5" name="Google Shape;805;p6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6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6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6" name="Google Shape;836;p6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5" name="Google Shape;845;p6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6" name="Google Shape;856;p6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5" name="Google Shape;865;p6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5" name="Google Shape;875;p7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7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7" name="Google Shape;897;p7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8" name="Google Shape;908;p7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0" name="Google Shape;920;p7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2" name="Google Shape;932;p7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4" name="Google Shape;944;p7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5" name="Google Shape;955;p7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7" name="Google Shape;967;p7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8" name="Google Shape;978;p7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8" name="Google Shape;988;p8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8" name="Google Shape;998;p8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9" name="Google Shape;1009;p8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0" name="Google Shape;1020;p8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0" name="Google Shape;1030;p8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0" name="Google Shape;1040;p8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" name="Google Shape;1050;p8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1" name="Google Shape;1061;p8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3" name="Google Shape;1073;p8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4" name="Google Shape;1084;p8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5" name="Google Shape;1095;p9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6" name="Google Shape;1106;p9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7" name="Google Shape;1117;p9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8" name="Google Shape;1128;p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9" name="Google Shape;1129;p9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bum Cover">
  <p:cSld name="Album Cov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5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95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21;p95"/>
          <p:cNvSpPr txBox="1"/>
          <p:nvPr>
            <p:ph type="body" idx="1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  <a:defRPr sz="4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5"/>
          <p:cNvSpPr/>
          <p:nvPr>
            <p:ph type="pic" idx="2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95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5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5" name="Google Shape;25;p95"/>
          <p:cNvSpPr txBox="1"/>
          <p:nvPr>
            <p:ph type="ftr" idx="11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5"/>
          <p:cNvSpPr txBox="1"/>
          <p:nvPr>
            <p:ph type="body" idx="3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Landscape with Caption">
  <p:cSld name="3-Up Landscap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4"/>
          <p:cNvSpPr/>
          <p:nvPr>
            <p:ph type="pic" idx="2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94" name="Google Shape;94;p104"/>
          <p:cNvSpPr/>
          <p:nvPr>
            <p:ph type="pic" idx="3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95" name="Google Shape;95;p104"/>
          <p:cNvSpPr/>
          <p:nvPr>
            <p:ph type="pic" idx="4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96" name="Google Shape;96;p104"/>
          <p:cNvSpPr txBox="1"/>
          <p:nvPr>
            <p:ph type="body" idx="1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4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4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04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Mixed">
  <p:cSld name="3-Up Mixe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5"/>
          <p:cNvSpPr/>
          <p:nvPr>
            <p:ph type="pic" idx="2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2" name="Google Shape;102;p105"/>
          <p:cNvSpPr/>
          <p:nvPr>
            <p:ph type="pic" idx="3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3" name="Google Shape;103;p105"/>
          <p:cNvSpPr/>
          <p:nvPr>
            <p:ph type="pic" idx="4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4" name="Google Shape;104;p105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5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05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Portrait with Captions">
  <p:cSld name="4-Up Portrait with Captio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6"/>
          <p:cNvSpPr/>
          <p:nvPr>
            <p:ph type="pic" idx="2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9" name="Google Shape;109;p106"/>
          <p:cNvSpPr/>
          <p:nvPr>
            <p:ph type="pic" idx="3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0" name="Google Shape;110;p106"/>
          <p:cNvSpPr/>
          <p:nvPr>
            <p:ph type="pic" idx="4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1" name="Google Shape;111;p106"/>
          <p:cNvSpPr/>
          <p:nvPr>
            <p:ph type="pic" idx="5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2" name="Google Shape;112;p106"/>
          <p:cNvSpPr txBox="1"/>
          <p:nvPr>
            <p:ph type="body" idx="1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06"/>
          <p:cNvSpPr txBox="1"/>
          <p:nvPr>
            <p:ph type="body" idx="6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06"/>
          <p:cNvSpPr txBox="1"/>
          <p:nvPr>
            <p:ph type="body" idx="7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06"/>
          <p:cNvSpPr txBox="1"/>
          <p:nvPr>
            <p:ph type="body" idx="8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06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6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06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Landscape with Captions">
  <p:cSld name="4-Up Landscape with Captio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7"/>
          <p:cNvSpPr/>
          <p:nvPr>
            <p:ph type="pic" idx="2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1" name="Google Shape;121;p107"/>
          <p:cNvSpPr txBox="1"/>
          <p:nvPr>
            <p:ph type="body" idx="1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7"/>
          <p:cNvSpPr/>
          <p:nvPr>
            <p:ph type="pic" idx="3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3" name="Google Shape;123;p107"/>
          <p:cNvSpPr/>
          <p:nvPr>
            <p:ph type="pic" idx="4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4" name="Google Shape;124;p107"/>
          <p:cNvSpPr/>
          <p:nvPr>
            <p:ph type="pic" idx="5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5" name="Google Shape;125;p107"/>
          <p:cNvSpPr txBox="1"/>
          <p:nvPr>
            <p:ph type="body" idx="6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7"/>
          <p:cNvSpPr txBox="1"/>
          <p:nvPr>
            <p:ph type="body" idx="7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7"/>
          <p:cNvSpPr txBox="1"/>
          <p:nvPr>
            <p:ph type="body" idx="8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7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7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07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Portrait with Large Caption">
  <p:cSld name="4-Up Portrait with Large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8"/>
          <p:cNvSpPr/>
          <p:nvPr>
            <p:ph type="pic" idx="2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3" name="Google Shape;133;p108"/>
          <p:cNvSpPr/>
          <p:nvPr>
            <p:ph type="pic" idx="3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4" name="Google Shape;134;p108"/>
          <p:cNvSpPr/>
          <p:nvPr>
            <p:ph type="pic" idx="4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5" name="Google Shape;135;p108"/>
          <p:cNvSpPr/>
          <p:nvPr>
            <p:ph type="pic" idx="5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6" name="Google Shape;136;p108"/>
          <p:cNvSpPr txBox="1"/>
          <p:nvPr>
            <p:ph type="body" idx="1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 panose="020F0502020204030204"/>
              <a:buNone/>
              <a:defRPr sz="2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08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8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08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: 1 Portrait with 3 Landscape">
  <p:cSld name="4-Up: 1 Portrait with 3 Landscap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9"/>
          <p:cNvSpPr/>
          <p:nvPr>
            <p:ph type="pic" idx="2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2" name="Google Shape;142;p109"/>
          <p:cNvSpPr/>
          <p:nvPr>
            <p:ph type="pic" idx="3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3" name="Google Shape;143;p109"/>
          <p:cNvSpPr/>
          <p:nvPr>
            <p:ph type="pic" idx="4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4" name="Google Shape;144;p109"/>
          <p:cNvSpPr/>
          <p:nvPr>
            <p:ph type="pic" idx="5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5" name="Google Shape;145;p109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09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09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Up: 3 Landscape with 2 Portrait">
  <p:cSld name="5-Up: 3 Landscape with 2 Portrai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0"/>
          <p:cNvSpPr/>
          <p:nvPr>
            <p:ph type="pic" idx="2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0" name="Google Shape;150;p110"/>
          <p:cNvSpPr/>
          <p:nvPr>
            <p:ph type="pic" idx="3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1" name="Google Shape;151;p110"/>
          <p:cNvSpPr/>
          <p:nvPr>
            <p:ph type="pic" idx="4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2" name="Google Shape;152;p110"/>
          <p:cNvSpPr/>
          <p:nvPr>
            <p:ph type="pic" idx="5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3" name="Google Shape;153;p110"/>
          <p:cNvSpPr/>
          <p:nvPr>
            <p:ph type="pic" idx="6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4" name="Google Shape;154;p110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10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10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Up: 2 Landscape with 3 Portrait">
  <p:cSld name="5-Up: 2 Landscape with 3 Portrai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1"/>
          <p:cNvSpPr/>
          <p:nvPr>
            <p:ph type="pic" idx="2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9" name="Google Shape;159;p111"/>
          <p:cNvSpPr/>
          <p:nvPr>
            <p:ph type="pic" idx="3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0" name="Google Shape;160;p111"/>
          <p:cNvSpPr/>
          <p:nvPr>
            <p:ph type="pic" idx="4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1" name="Google Shape;161;p111"/>
          <p:cNvSpPr/>
          <p:nvPr>
            <p:ph type="pic" idx="5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2" name="Google Shape;162;p111"/>
          <p:cNvSpPr/>
          <p:nvPr>
            <p:ph type="pic" idx="6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3" name="Google Shape;163;p111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1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11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Caption">
  <p:cSld name="Squar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2"/>
          <p:cNvSpPr/>
          <p:nvPr>
            <p:ph type="pic" idx="2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8" name="Google Shape;168;p112"/>
          <p:cNvSpPr txBox="1"/>
          <p:nvPr>
            <p:ph type="body" idx="1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12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2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12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Square with Caption">
  <p:cSld name="2-Up Squa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3"/>
          <p:cNvSpPr/>
          <p:nvPr>
            <p:ph type="pic" idx="2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74" name="Google Shape;174;p113"/>
          <p:cNvSpPr/>
          <p:nvPr>
            <p:ph type="pic" idx="3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75" name="Google Shape;175;p113"/>
          <p:cNvSpPr txBox="1"/>
          <p:nvPr>
            <p:ph type="body" idx="1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13"/>
          <p:cNvSpPr txBox="1"/>
          <p:nvPr>
            <p:ph type="body" idx="4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13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13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13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ndscape with Caption">
  <p:cSld name="Landscap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6"/>
          <p:cNvSpPr/>
          <p:nvPr>
            <p:ph type="pic" idx="2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9" name="Google Shape;29;p96"/>
          <p:cNvSpPr txBox="1"/>
          <p:nvPr>
            <p:ph type="body" idx="1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 panose="020F0502020204030204"/>
              <a:buNone/>
              <a:defRPr sz="24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6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6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96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a with Caption">
  <p:cSld name="Panorama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4"/>
          <p:cNvSpPr/>
          <p:nvPr>
            <p:ph type="pic" idx="2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82" name="Google Shape;182;p114"/>
          <p:cNvSpPr txBox="1"/>
          <p:nvPr>
            <p:ph type="body" idx="1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14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14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14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5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5"/>
          <p:cNvSpPr txBox="1"/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15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15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15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6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16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16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Portrait with Captions">
  <p:cSld name="3-Up Portrait with Captio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7"/>
          <p:cNvSpPr/>
          <p:nvPr>
            <p:ph type="pic" idx="2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5" name="Google Shape;35;p97"/>
          <p:cNvSpPr/>
          <p:nvPr>
            <p:ph type="pic" idx="3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6" name="Google Shape;36;p97"/>
          <p:cNvSpPr/>
          <p:nvPr>
            <p:ph type="pic" idx="4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7" name="Google Shape;37;p97"/>
          <p:cNvSpPr txBox="1"/>
          <p:nvPr>
            <p:ph type="body" idx="1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7"/>
          <p:cNvSpPr txBox="1"/>
          <p:nvPr>
            <p:ph type="body" idx="5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7"/>
          <p:cNvSpPr txBox="1"/>
          <p:nvPr>
            <p:ph type="body" idx="6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7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" name="Google Shape;41;p97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7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97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rait with Caption">
  <p:cSld name="Portrai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8"/>
          <p:cNvSpPr/>
          <p:nvPr>
            <p:ph type="pic" idx="2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46" name="Google Shape;46;p98"/>
          <p:cNvSpPr txBox="1"/>
          <p:nvPr>
            <p:ph type="body" idx="1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8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8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98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ndscape Fullscreen">
  <p:cSld name="Landscape Fullscree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9"/>
          <p:cNvSpPr/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9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9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99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bum Section">
  <p:cSld name="Album Sec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0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" name="Google Shape;57;p100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" name="Google Shape;58;p100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" name="Google Shape;59;p100"/>
          <p:cNvSpPr/>
          <p:nvPr>
            <p:ph type="pic" idx="2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0" name="Google Shape;60;p100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" name="Google Shape;61;p100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100"/>
          <p:cNvSpPr txBox="1"/>
          <p:nvPr>
            <p:ph type="body" idx="1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  <a:defRPr sz="12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0"/>
          <p:cNvSpPr txBox="1"/>
          <p:nvPr>
            <p:ph type="body" idx="3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 panose="020F0502020204030204"/>
              <a:buNone/>
              <a:defRPr sz="32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0"/>
          <p:cNvSpPr/>
          <p:nvPr>
            <p:ph type="pic" idx="4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100"/>
          <p:cNvSpPr/>
          <p:nvPr>
            <p:ph type="pic" idx="5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100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0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00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Portrait with Captions">
  <p:cSld name="2-Up Portrait with Captio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1"/>
          <p:cNvSpPr/>
          <p:nvPr>
            <p:ph type="pic" idx="2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71" name="Google Shape;71;p101"/>
          <p:cNvSpPr/>
          <p:nvPr>
            <p:ph type="pic" idx="3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72" name="Google Shape;72;p101"/>
          <p:cNvSpPr txBox="1"/>
          <p:nvPr>
            <p:ph type="body" idx="1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 panose="020F0502020204030204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1"/>
          <p:cNvSpPr txBox="1"/>
          <p:nvPr>
            <p:ph type="body" idx="4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 panose="020F0502020204030204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1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1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01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Landscape with Captions">
  <p:cSld name="2-Up Landscape with Captio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2"/>
          <p:cNvSpPr/>
          <p:nvPr>
            <p:ph type="pic" idx="2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79" name="Google Shape;79;p102"/>
          <p:cNvSpPr/>
          <p:nvPr>
            <p:ph type="pic" idx="3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80" name="Google Shape;80;p102"/>
          <p:cNvSpPr txBox="1"/>
          <p:nvPr>
            <p:ph type="body" idx="1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 panose="020F0502020204030204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2"/>
          <p:cNvSpPr txBox="1"/>
          <p:nvPr>
            <p:ph type="body" idx="4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 panose="020F0502020204030204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02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2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02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Mixed with Caption">
  <p:cSld name="2-Up Mixed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3"/>
          <p:cNvSpPr/>
          <p:nvPr>
            <p:ph type="pic" idx="2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87" name="Google Shape;87;p103"/>
          <p:cNvSpPr/>
          <p:nvPr>
            <p:ph type="pic" idx="3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88" name="Google Shape;88;p103"/>
          <p:cNvSpPr txBox="1"/>
          <p:nvPr>
            <p:ph type="body" idx="1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3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3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03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4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94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94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94"/>
          <p:cNvSpPr txBox="1"/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94"/>
          <p:cNvSpPr txBox="1"/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94"/>
          <p:cNvSpPr txBox="1"/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" name="Google Shape;16;p94"/>
          <p:cNvSpPr txBox="1"/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" name="Google Shape;17;p94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tutorialrepublic.com/sql-reference/mysql-data-types.php#datetime-and-timestamp" TargetMode="Externa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hyperlink" Target="https://www.tutorialrepublic.com/sql-tutorial/sql-delete-statement.php" TargetMode="External"/><Relationship Id="rId2" Type="http://schemas.openxmlformats.org/officeDocument/2006/relationships/hyperlink" Target="https://www.tutorialrepublic.com/sql-tutorial/sql-update-statement.php" TargetMode="External"/><Relationship Id="rId1" Type="http://schemas.openxmlformats.org/officeDocument/2006/relationships/hyperlink" Target="https://www.tutorialrepublic.com/sql-tutorial/sql-select-statement.php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dev.mysql.com/downloads/mysql/" TargetMode="Externa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tutorialgateway.org/mysql-group-by/" TargetMode="External"/><Relationship Id="rId2" Type="http://schemas.openxmlformats.org/officeDocument/2006/relationships/hyperlink" Target="https://www.tutorialgateway.org/mysql-aggregate-functions/" TargetMode="Externa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image" Target="../media/image6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type="body" idx="1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US" sz="1800" b="1">
                <a:solidFill>
                  <a:srgbClr val="FFFF00"/>
                </a:solidFill>
              </a:rPr>
              <a:t>D.Sakthivel</a:t>
            </a:r>
            <a:endParaRPr sz="1800" b="1">
              <a:solidFill>
                <a:srgbClr val="FFFF00"/>
              </a:solidFill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Assistant Professor &amp; Trainer,</a:t>
            </a:r>
            <a:endParaRPr lang="en-US" sz="1400"/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Micro College </a:t>
            </a:r>
            <a:endParaRPr lang="en-US" sz="1400"/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Campus, Coimbatore – 641 035.</a:t>
            </a:r>
            <a:endParaRPr sz="1400"/>
          </a:p>
        </p:txBody>
      </p:sp>
      <p:pic>
        <p:nvPicPr>
          <p:cNvPr id="202" name="Google Shape;202;p1" descr="innovation_front.jfif"/>
          <p:cNvPicPr preferRelativeResize="0"/>
          <p:nvPr>
            <p:ph type="pic" idx="2"/>
          </p:nvPr>
        </p:nvPicPr>
        <p:blipFill rotWithShape="1">
          <a:blip r:embed="rId1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323528" y="1066800"/>
            <a:ext cx="669674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Welcome you all </a:t>
            </a:r>
            <a:endParaRPr lang="en-US" sz="28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MySQL </a:t>
            </a:r>
            <a:endParaRPr sz="2800" b="0" i="0" u="none" strike="noStrike" cap="none">
              <a:solidFill>
                <a:srgbClr val="FFFF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</a:p>
        </p:txBody>
      </p:sp>
      <p:cxnSp>
        <p:nvCxnSpPr>
          <p:cNvPr id="286" name="Google Shape;286;p1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1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88;p1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9" name="Google Shape;289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0" y="914400"/>
            <a:ext cx="6781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</a:p>
        </p:txBody>
      </p:sp>
      <p:cxnSp>
        <p:nvCxnSpPr>
          <p:cNvPr id="296" name="Google Shape;296;p1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1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1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9" name="Google Shape;299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400" y="533400"/>
            <a:ext cx="54006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62200" y="3048000"/>
            <a:ext cx="54006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</a:p>
        </p:txBody>
      </p:sp>
      <p:cxnSp>
        <p:nvCxnSpPr>
          <p:cNvPr id="307" name="Google Shape;307;p1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1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1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" y="609600"/>
            <a:ext cx="52673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38400" y="3124200"/>
            <a:ext cx="55245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</a:p>
        </p:txBody>
      </p:sp>
      <p:cxnSp>
        <p:nvCxnSpPr>
          <p:cNvPr id="318" name="Google Shape;318;p1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1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20;p1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1" name="Google Shape;321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200" y="914400"/>
            <a:ext cx="6781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endParaRPr sz="800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8000"/>
              <a:buNone/>
            </a:pPr>
            <a:r>
              <a:rPr lang="en-US" sz="8000">
                <a:solidFill>
                  <a:srgbClr val="FF0000"/>
                </a:solidFill>
              </a:rPr>
              <a:t>MySQL</a:t>
            </a:r>
            <a:endParaRPr sz="8000">
              <a:solidFill>
                <a:srgbClr val="FF0000"/>
              </a:solidFill>
            </a:endParaRPr>
          </a:p>
        </p:txBody>
      </p:sp>
      <p:cxnSp>
        <p:nvCxnSpPr>
          <p:cNvPr id="328" name="Google Shape;328;p1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1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1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1" name="Google Shape;331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 b="1">
                <a:solidFill>
                  <a:srgbClr val="FF0000"/>
                </a:solidFill>
              </a:rPr>
              <a:t>Overview </a:t>
            </a:r>
            <a:endParaRPr lang="en-US" sz="28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</a:p>
          <a:p>
            <a:pPr marL="0" lvl="0" indent="-114300" algn="just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a relational database management system based on the Structured Query Language, </a:t>
            </a:r>
            <a:endParaRPr lang="en-US" sz="1800"/>
          </a:p>
          <a:p>
            <a:pPr marL="0" lvl="0" indent="-114300" algn="just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the popular language for accessing and managing the records in the database. </a:t>
            </a:r>
            <a:endParaRPr lang="en-US" sz="1800"/>
          </a:p>
          <a:p>
            <a:pPr marL="0" lvl="0" indent="-114300" algn="just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MySQL is open-source and free software under the GNU license. It is supported by </a:t>
            </a:r>
            <a:r>
              <a:rPr lang="en-US" sz="1800" b="1"/>
              <a:t>Oracle Company</a:t>
            </a:r>
            <a:r>
              <a:rPr lang="en-US" sz="1800"/>
              <a:t>.</a:t>
            </a:r>
            <a:endParaRPr lang="en-US" sz="1800"/>
          </a:p>
          <a:p>
            <a:pPr marL="0" lvl="0" indent="-114300" algn="just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It is developed, marketed, and supported by </a:t>
            </a:r>
            <a:r>
              <a:rPr lang="en-US" sz="1800" b="1"/>
              <a:t>MySQL AB, a Swedish company</a:t>
            </a:r>
            <a:r>
              <a:rPr lang="en-US" sz="1800"/>
              <a:t>, and written in C programming language and C++ programming language. </a:t>
            </a:r>
            <a:endParaRPr lang="en-US" sz="1800"/>
          </a:p>
          <a:p>
            <a:pPr marL="0" lvl="0" indent="-114300" algn="just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/>
              <a:t>The project of MySQL was started in 1979 when MySQL's inventor </a:t>
            </a:r>
            <a:r>
              <a:rPr lang="en-US" sz="1800" b="1"/>
              <a:t>Michael Widenius</a:t>
            </a:r>
            <a:r>
              <a:rPr lang="en-US" sz="1800"/>
              <a:t> developed an in-house database tool called </a:t>
            </a:r>
            <a:r>
              <a:rPr lang="en-US" sz="1800" b="1"/>
              <a:t>UNIREG</a:t>
            </a:r>
            <a:r>
              <a:rPr lang="en-US" sz="1800"/>
              <a:t> for managing databases.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337" name="Google Shape;337;p1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8" name="Google Shape;338;p1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0" name="Google Shape;340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 lang="en-US">
              <a:solidFill>
                <a:srgbClr val="C00000"/>
              </a:solidFill>
            </a:endParaRPr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Numeric Data type</a:t>
            </a:r>
            <a:endParaRPr lang="en-US" sz="2000">
              <a:solidFill>
                <a:srgbClr val="FF0000"/>
              </a:solidFill>
            </a:endParaRPr>
          </a:p>
          <a:p>
            <a:pPr marL="457200" lvl="0" indent="-457200" algn="just" rtl="0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-US" sz="1700" b="1"/>
              <a:t>TINYINT </a:t>
            </a:r>
            <a:r>
              <a:rPr lang="en-US" sz="1700"/>
              <a:t>: It is a very small integer that can be signed or unsigned. If signed, the allowable range is from </a:t>
            </a:r>
            <a:r>
              <a:rPr lang="en-US" sz="1700" b="1"/>
              <a:t>-128 to 127. </a:t>
            </a:r>
            <a:r>
              <a:rPr lang="en-US" sz="1700"/>
              <a:t>If unsigned, the allowable range is from 0 to 255. We can specify a </a:t>
            </a:r>
            <a:r>
              <a:rPr lang="en-US" sz="1700" b="1"/>
              <a:t>width of up to 4 digits</a:t>
            </a:r>
            <a:r>
              <a:rPr lang="en-US" sz="1700"/>
              <a:t>. It takes </a:t>
            </a:r>
            <a:r>
              <a:rPr lang="en-US" sz="1700" b="1"/>
              <a:t>1 byte for storage.</a:t>
            </a:r>
            <a:endParaRPr lang="en-US" sz="1700" b="1"/>
          </a:p>
          <a:p>
            <a:pPr marL="457200" lvl="0" indent="-457200" algn="just" rtl="0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-US" sz="1700" b="1"/>
              <a:t>SMALLINT:  </a:t>
            </a:r>
            <a:r>
              <a:rPr lang="en-US" sz="1700"/>
              <a:t>It is a small integer that can be signed or unsigned. If signed, the allowable range is from </a:t>
            </a:r>
            <a:r>
              <a:rPr lang="en-US" sz="1700" b="1"/>
              <a:t>-32768 to 32767</a:t>
            </a:r>
            <a:r>
              <a:rPr lang="en-US" sz="1700"/>
              <a:t>. If unsigned, the allowable range is from 0 to 65535. We can specify a width of up to </a:t>
            </a:r>
            <a:r>
              <a:rPr lang="en-US" sz="1700" b="1"/>
              <a:t>5 digits. </a:t>
            </a:r>
            <a:r>
              <a:rPr lang="en-US" sz="1700"/>
              <a:t>It requires </a:t>
            </a:r>
            <a:r>
              <a:rPr lang="en-US" sz="1700" b="1"/>
              <a:t>2 bytes for storage.</a:t>
            </a:r>
            <a:endParaRPr lang="en-US" sz="1700" b="1"/>
          </a:p>
          <a:p>
            <a:pPr marL="457200" lvl="0" indent="-457200" algn="just" rtl="0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-US" sz="1700" b="1"/>
              <a:t>MEDIUMINT </a:t>
            </a:r>
            <a:r>
              <a:rPr lang="en-US" sz="1700"/>
              <a:t>: It is a medium-sized integer that can be signed or unsigned. If signed, the allowable range is from </a:t>
            </a:r>
            <a:r>
              <a:rPr lang="en-US" sz="1700" b="1"/>
              <a:t>-8388608 to 8388607</a:t>
            </a:r>
            <a:r>
              <a:rPr lang="en-US" sz="1700"/>
              <a:t>. If unsigned, the allowable range is from 0 to 16777215. We can specify a width of up to </a:t>
            </a:r>
            <a:r>
              <a:rPr lang="en-US" sz="1700" b="1"/>
              <a:t>9 digits</a:t>
            </a:r>
            <a:r>
              <a:rPr lang="en-US" sz="1700"/>
              <a:t>. It requires </a:t>
            </a:r>
            <a:r>
              <a:rPr lang="en-US" sz="1700" b="1"/>
              <a:t>3 bytes for storage.</a:t>
            </a:r>
            <a:endParaRPr lang="en-US" sz="1700" b="1"/>
          </a:p>
          <a:p>
            <a:pPr marL="457200" lvl="0" indent="-457200" algn="just" rtl="0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n-US" sz="1700" b="1"/>
              <a:t>INT : </a:t>
            </a:r>
            <a:r>
              <a:rPr lang="en-US" sz="1700"/>
              <a:t>It is a normal-sized integer that can be signed or unsigned. If signed, the allowable range is from </a:t>
            </a:r>
            <a:r>
              <a:rPr lang="en-US" sz="1700" b="1"/>
              <a:t>-2147483648 to 2147483647</a:t>
            </a:r>
            <a:r>
              <a:rPr lang="en-US" sz="1700"/>
              <a:t>. If unsigned, the allowable range is from 0 to 4294967295. We can specify a width of up to </a:t>
            </a:r>
            <a:r>
              <a:rPr lang="en-US" sz="1700" b="1"/>
              <a:t>11 digits</a:t>
            </a:r>
            <a:r>
              <a:rPr lang="en-US" sz="1700"/>
              <a:t>. It requires </a:t>
            </a:r>
            <a:r>
              <a:rPr lang="en-US" sz="1700" b="1"/>
              <a:t>4 bytes </a:t>
            </a:r>
            <a:r>
              <a:rPr lang="en-US" sz="1700"/>
              <a:t>for storage.</a:t>
            </a:r>
            <a:endParaRPr lang="en-US" sz="1700"/>
          </a:p>
        </p:txBody>
      </p:sp>
      <p:cxnSp>
        <p:nvCxnSpPr>
          <p:cNvPr id="346" name="Google Shape;346;p1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9" name="Google Shape;349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 lang="en-US">
              <a:solidFill>
                <a:srgbClr val="C00000"/>
              </a:solidFill>
            </a:endParaRPr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Numeric Data type</a:t>
            </a:r>
            <a:endParaRPr lang="en-US" sz="2000">
              <a:solidFill>
                <a:srgbClr val="FF0000"/>
              </a:solidFill>
            </a:endParaRPr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FLOAT(m,d): </a:t>
            </a:r>
            <a:r>
              <a:rPr lang="en-US" sz="2000"/>
              <a:t>It is a floating-point number that cannot be unsigned. You can define the </a:t>
            </a:r>
            <a:r>
              <a:rPr lang="en-US" sz="2000" b="1"/>
              <a:t>display length (m) and the number of decimals (d). </a:t>
            </a:r>
            <a:r>
              <a:rPr lang="en-US" sz="2000"/>
              <a:t>This is not required and will default to 10,2, where 2 is the number of decimals, and </a:t>
            </a:r>
            <a:r>
              <a:rPr lang="en-US" sz="2000" b="1"/>
              <a:t>10 is the total number of digits </a:t>
            </a:r>
            <a:r>
              <a:rPr lang="en-US" sz="2000"/>
              <a:t>(including decimals). Decimal precision can go to </a:t>
            </a:r>
            <a:r>
              <a:rPr lang="en-US" sz="2000" b="1"/>
              <a:t>24 places for a float type</a:t>
            </a:r>
            <a:r>
              <a:rPr lang="en-US" sz="2000"/>
              <a:t>. It requires </a:t>
            </a:r>
            <a:r>
              <a:rPr lang="en-US" sz="2000" b="1"/>
              <a:t>2 bytes for storage.</a:t>
            </a:r>
            <a:endParaRPr lang="en-US" sz="2000" b="1"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DOUBLE(m,d): </a:t>
            </a:r>
            <a:r>
              <a:rPr lang="en-US" sz="2000"/>
              <a:t>It is a double-precision floating-point number that cannot be unsigned. This is not required and will default to 16,4, where 4 is the number of decimals. Decimal precision can go to </a:t>
            </a:r>
            <a:r>
              <a:rPr lang="en-US" sz="2000" b="1"/>
              <a:t>53 places for a double</a:t>
            </a:r>
            <a:r>
              <a:rPr lang="en-US" sz="2000"/>
              <a:t>. It requires </a:t>
            </a:r>
            <a:r>
              <a:rPr lang="en-US" sz="2000" b="1"/>
              <a:t>8 bytes for storage.</a:t>
            </a:r>
            <a:endParaRPr lang="en-US" sz="2000" b="1"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BOOL: </a:t>
            </a:r>
            <a:r>
              <a:rPr lang="en-US" sz="2000"/>
              <a:t>It is used only for the true and false condition. It considered numeric value 1 as true and 0 as false. BOOLEAN It is Similar to the BOOL.</a:t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355" name="Google Shape;355;p1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1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7" name="Google Shape;357;p1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8" name="Google Shape;358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 lang="en-US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Date and Time  Data type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364" name="Google Shape;364;p1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5" name="Google Shape;365;p1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1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7" name="Google Shape;367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200" y="1219200"/>
            <a:ext cx="6477000" cy="433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 lang="en-US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String Data type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374" name="Google Shape;374;p1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5" name="Google Shape;375;p1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1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7" name="Google Shape;377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19"/>
          <p:cNvGraphicFramePr/>
          <p:nvPr/>
        </p:nvGraphicFramePr>
        <p:xfrm>
          <a:off x="762000" y="1600200"/>
          <a:ext cx="7086600" cy="3000000"/>
        </p:xfrm>
        <a:graphic>
          <a:graphicData uri="http://schemas.openxmlformats.org/drawingml/2006/table">
            <a:tbl>
              <a:tblPr>
                <a:noFill/>
                <a:tableStyleId>{55895870-960B-40B7-8D2A-7CCB96C85E62}</a:tableStyleId>
              </a:tblPr>
              <a:tblGrid>
                <a:gridCol w="1600200"/>
                <a:gridCol w="1752600"/>
                <a:gridCol w="3733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CHAR(size)</a:t>
                      </a:r>
                      <a:endParaRPr lang="en-US" sz="1600" u="none" strike="noStrike" cap="none">
                        <a:solidFill>
                          <a:srgbClr val="C00000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It can have a maximum size of 255 characters.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Here size is the number of characters to store. Fixed-length strings. Space padded on the right to equal size characters.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9321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VARCHAR(size)</a:t>
                      </a:r>
                      <a:endParaRPr lang="en-US" sz="1600" u="none" strike="noStrike" cap="none">
                        <a:solidFill>
                          <a:srgbClr val="C00000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It can have a maximum size of 255 characters.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Here size is the number of characters to store. Variable-length string.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</a:tr>
              <a:tr h="7643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TEXT(size)</a:t>
                      </a:r>
                      <a:endParaRPr lang="en-US" sz="1600" u="none" strike="noStrike" cap="none">
                        <a:solidFill>
                          <a:srgbClr val="C00000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Maximum size of 65,535 characters.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Here size is the number of characters to store.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>
                <a:solidFill>
                  <a:srgbClr val="FF0000"/>
                </a:solidFill>
              </a:rPr>
              <a:t>Day 1</a:t>
            </a:r>
            <a:endParaRPr lang="en-US" sz="400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 panose="020F0502020204030204"/>
              <a:buChar char="-"/>
            </a:pPr>
            <a:r>
              <a:rPr lang="en-US" sz="1800" b="1"/>
              <a:t>RDBMS</a:t>
            </a:r>
            <a:endParaRPr lang="en-US" sz="1800" b="1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 panose="020F0502020204030204"/>
              <a:buChar char="-"/>
            </a:pPr>
            <a:r>
              <a:rPr lang="en-US" sz="1800" b="1"/>
              <a:t>WHAT IS SQL?</a:t>
            </a:r>
            <a:endParaRPr lang="en-US" sz="1800" b="1"/>
          </a:p>
          <a:p>
            <a:pPr marL="1085850" lvl="1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 panose="020F0502020204030204"/>
              <a:buChar char="-"/>
            </a:pPr>
            <a:r>
              <a:rPr lang="en-US" sz="2200" b="1"/>
              <a:t>DDL</a:t>
            </a:r>
            <a:endParaRPr lang="en-US" sz="2200" b="1"/>
          </a:p>
          <a:p>
            <a:pPr marL="1085850" lvl="1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 panose="020F0502020204030204"/>
              <a:buChar char="-"/>
            </a:pPr>
            <a:r>
              <a:rPr lang="en-US" sz="2200" b="1"/>
              <a:t>DML</a:t>
            </a:r>
            <a:endParaRPr lang="en-US" sz="2200" b="1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 panose="020F0502020204030204"/>
              <a:buChar char="-"/>
            </a:pPr>
            <a:r>
              <a:rPr lang="en-US" sz="1800" b="1"/>
              <a:t>MySQL</a:t>
            </a:r>
            <a:endParaRPr lang="en-US" sz="1800" b="1"/>
          </a:p>
          <a:p>
            <a:pPr marL="1085850" lvl="1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 panose="020F0502020204030204"/>
              <a:buChar char="-"/>
            </a:pPr>
            <a:r>
              <a:rPr lang="en-US" sz="2200" b="1"/>
              <a:t>Data types</a:t>
            </a:r>
            <a:endParaRPr lang="en-US" sz="2200" b="1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 panose="020F0502020204030204"/>
              <a:buChar char="-"/>
            </a:pPr>
            <a:r>
              <a:rPr lang="en-US" sz="1800" b="1">
                <a:solidFill>
                  <a:srgbClr val="C00000"/>
                </a:solidFill>
              </a:rPr>
              <a:t>SELECT QUERY : WHERE CLAUSE - Comparison Operator</a:t>
            </a:r>
            <a:endParaRPr lang="en-US" sz="1800" b="1">
              <a:solidFill>
                <a:srgbClr val="C00000"/>
              </a:solidFill>
            </a:endParaRPr>
          </a:p>
          <a:p>
            <a:pPr marL="108585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 panose="020F0502020204030204"/>
              <a:buChar char="-"/>
            </a:pPr>
            <a:r>
              <a:rPr lang="en-US" sz="1400" b="1"/>
              <a:t>Comparison Operator</a:t>
            </a:r>
            <a:endParaRPr lang="en-US" sz="1400" b="1"/>
          </a:p>
          <a:p>
            <a:pPr marL="108585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 panose="020F0502020204030204"/>
              <a:buChar char="-"/>
            </a:pPr>
            <a:r>
              <a:rPr lang="en-US" sz="1400" b="1"/>
              <a:t>LIKE OPERATOR</a:t>
            </a:r>
            <a:endParaRPr lang="en-US" sz="1400" b="1"/>
          </a:p>
          <a:p>
            <a:pPr marL="108585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 panose="020F0502020204030204"/>
              <a:buChar char="-"/>
            </a:pPr>
            <a:r>
              <a:rPr lang="en-US" sz="1400" b="1"/>
              <a:t>LOGICAL OPERATOR</a:t>
            </a:r>
            <a:endParaRPr lang="en-US" sz="1400" b="1"/>
          </a:p>
          <a:p>
            <a:pPr marL="108585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 panose="020F0502020204030204"/>
              <a:buChar char="-"/>
            </a:pPr>
            <a:r>
              <a:rPr lang="en-US" sz="1400" b="1"/>
              <a:t>BETWEEN AND IN</a:t>
            </a:r>
            <a:endParaRPr lang="en-US" sz="1400" b="1"/>
          </a:p>
          <a:p>
            <a:pPr marL="108585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 panose="020F0502020204030204"/>
              <a:buChar char="-"/>
            </a:pPr>
            <a:r>
              <a:rPr lang="en-US" sz="1400" b="1"/>
              <a:t>ORDERBY and DISTINCT</a:t>
            </a:r>
            <a:endParaRPr lang="en-US" sz="1400" b="1"/>
          </a:p>
          <a:p>
            <a:pPr marL="108585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 panose="020F0502020204030204"/>
              <a:buChar char="-"/>
            </a:pPr>
            <a:r>
              <a:rPr lang="en-US" sz="1400" b="1"/>
              <a:t>AGGREGATE FUNCTION</a:t>
            </a:r>
            <a:endParaRPr lang="en-US" sz="1400" b="1"/>
          </a:p>
          <a:p>
            <a:pPr marL="108585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 panose="020F0502020204030204"/>
              <a:buChar char="-"/>
            </a:pPr>
            <a:r>
              <a:rPr lang="en-US" sz="1400" b="1"/>
              <a:t>GROUP BY AND HAVING CLAUSE</a:t>
            </a:r>
            <a:endParaRPr lang="en-US" sz="1400" b="1"/>
          </a:p>
          <a:p>
            <a:pPr marL="108585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 panose="020F0502020204030204"/>
              <a:buChar char="-"/>
            </a:pPr>
            <a:r>
              <a:rPr lang="en-US" sz="1400" b="1"/>
              <a:t>OPERATORS</a:t>
            </a:r>
            <a:endParaRPr lang="en-US" sz="1400" b="1"/>
          </a:p>
          <a:p>
            <a:pPr marL="1085850" lvl="1" indent="-3429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 panose="020F0502020204030204"/>
              <a:buChar char="-"/>
            </a:pPr>
            <a:r>
              <a:rPr lang="en-US" sz="1400" b="1"/>
              <a:t>EXPRESSIONS IN QUERYING</a:t>
            </a:r>
            <a:endParaRPr lang="en-US" sz="1400" b="1"/>
          </a:p>
          <a:p>
            <a:pPr marL="1085850" lvl="1" indent="-2540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 panose="020F0502020204030204"/>
              <a:buNone/>
            </a:pPr>
            <a:endParaRPr sz="1400" b="1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b="1">
              <a:solidFill>
                <a:srgbClr val="C00000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 panose="020F0502020204030204"/>
              <a:buNone/>
            </a:pPr>
          </a:p>
          <a:p>
            <a:pPr marL="342900" lvl="0" indent="-190500" algn="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 panose="020F0502020204030204"/>
              <a:buNone/>
            </a:pPr>
          </a:p>
        </p:txBody>
      </p:sp>
      <p:cxnSp>
        <p:nvCxnSpPr>
          <p:cNvPr id="210" name="Google Shape;210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3" name="Google Shape;21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6248400"/>
            <a:ext cx="1590675" cy="57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Data types</a:t>
            </a:r>
            <a:endParaRPr lang="en-US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2. </a:t>
            </a:r>
            <a:r>
              <a:rPr lang="en-US" sz="2000">
                <a:solidFill>
                  <a:srgbClr val="FF0000"/>
                </a:solidFill>
              </a:rPr>
              <a:t>String Data type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384" name="Google Shape;384;p2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2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2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8" name="Google Shape;388;p20"/>
          <p:cNvGraphicFramePr/>
          <p:nvPr/>
        </p:nvGraphicFramePr>
        <p:xfrm>
          <a:off x="762000" y="1600200"/>
          <a:ext cx="7086600" cy="3000000"/>
        </p:xfrm>
        <a:graphic>
          <a:graphicData uri="http://schemas.openxmlformats.org/drawingml/2006/table">
            <a:tbl>
              <a:tblPr>
                <a:noFill/>
                <a:tableStyleId>{55895870-960B-40B7-8D2A-7CCB96C85E62}</a:tableStyleId>
              </a:tblPr>
              <a:tblGrid>
                <a:gridCol w="1600200"/>
                <a:gridCol w="1752600"/>
                <a:gridCol w="3733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CHAR(size)</a:t>
                      </a:r>
                      <a:endParaRPr lang="en-US" sz="1600" u="none" strike="noStrike" cap="none">
                        <a:solidFill>
                          <a:srgbClr val="C00000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It can have a maximum size of 255 characters.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Here size is the number of characters to store. Fixed-length strings. Space padded on the right to equal size characters.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9321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VARCHAR(size)</a:t>
                      </a:r>
                      <a:endParaRPr lang="en-US" sz="1600" u="none" strike="noStrike" cap="none">
                        <a:solidFill>
                          <a:srgbClr val="C00000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It can have a maximum size of 255 characters.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Here size is the number of characters to store. Variable-length string.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</a:tr>
              <a:tr h="7643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TEXT(size)</a:t>
                      </a:r>
                      <a:endParaRPr lang="en-US" sz="1600" u="none" strike="noStrike" cap="none">
                        <a:solidFill>
                          <a:srgbClr val="C00000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Maximum size of 65,535 characters.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333333"/>
                          </a:solidFill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Here size is the number of characters to store.</a:t>
                      </a:r>
                      <a:endParaRPr lang="en-US" sz="1400" u="none" strike="noStrike" cap="none">
                        <a:solidFill>
                          <a:srgbClr val="333333"/>
                        </a:solidFill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46600" marR="46600" marT="46600" marB="466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b="1">
                <a:solidFill>
                  <a:srgbClr val="C00000"/>
                </a:solidFill>
              </a:rPr>
              <a:t>Data types</a:t>
            </a:r>
            <a:endParaRPr b="1">
              <a:solidFill>
                <a:srgbClr val="C00000"/>
              </a:solidFill>
            </a:endParaRPr>
          </a:p>
        </p:txBody>
      </p:sp>
      <p:cxnSp>
        <p:nvCxnSpPr>
          <p:cNvPr id="394" name="Google Shape;394;p2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" name="Google Shape;395;p2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2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7" name="Google Shape;397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p21"/>
          <p:cNvGraphicFramePr/>
          <p:nvPr/>
        </p:nvGraphicFramePr>
        <p:xfrm>
          <a:off x="914400" y="1019518"/>
          <a:ext cx="7391400" cy="4526025"/>
        </p:xfrm>
        <a:graphic>
          <a:graphicData uri="http://schemas.openxmlformats.org/drawingml/2006/table">
            <a:tbl>
              <a:tblPr>
                <a:noFill/>
                <a:tableStyleId>{667871C5-A511-48DC-AC2B-F81C3A9FA303}</a:tableStyleId>
              </a:tblPr>
              <a:tblGrid>
                <a:gridCol w="1814025"/>
                <a:gridCol w="5577375"/>
              </a:tblGrid>
              <a:tr h="301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Data Type 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47150" marR="47150" marT="53875" marB="53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47150" marR="47150" marT="53875" marB="53875"/>
                </a:tc>
              </a:tr>
              <a:tr h="45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INT</a:t>
                      </a:r>
                      <a:endParaRPr sz="20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47150" marR="47150" marT="33675" marB="3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Stores numeric values in the range of -2147483648 to 2147483647</a:t>
                      </a:r>
                      <a:endParaRPr sz="13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7150" marR="47150" marT="33675" marB="33675"/>
                </a:tc>
              </a:tr>
              <a:tr h="45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DECIMAL</a:t>
                      </a:r>
                      <a:endParaRPr sz="20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47150" marR="47150" marT="33675" marB="3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Stores decimal values with exact precision.</a:t>
                      </a:r>
                      <a:endParaRPr sz="13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7150" marR="47150" marT="33675" marB="33675"/>
                </a:tc>
              </a:tr>
              <a:tr h="45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CHAR</a:t>
                      </a:r>
                      <a:endParaRPr sz="20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47150" marR="47150" marT="33675" marB="3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Stores fixed-length strings with a maximum size of 255 characters.</a:t>
                      </a:r>
                      <a:endParaRPr sz="13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7150" marR="47150" marT="33675" marB="33675"/>
                </a:tc>
              </a:tr>
              <a:tr h="45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VARCHAR</a:t>
                      </a:r>
                      <a:endParaRPr sz="20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47150" marR="47150" marT="33675" marB="3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Stores variable-length strings with a maximum size of 65,535 characters.</a:t>
                      </a:r>
                      <a:endParaRPr sz="13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7150" marR="47150" marT="33675" marB="33675"/>
                </a:tc>
              </a:tr>
              <a:tr h="45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TEXT</a:t>
                      </a:r>
                      <a:endParaRPr sz="20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47150" marR="47150" marT="33675" marB="3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Stores strings with a maximum size of 65,535 characters.</a:t>
                      </a:r>
                      <a:endParaRPr sz="13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7150" marR="47150" marT="33675" marB="33675"/>
                </a:tc>
              </a:tr>
              <a:tr h="45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DATE</a:t>
                      </a:r>
                      <a:endParaRPr sz="20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47150" marR="47150" marT="33675" marB="3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Stores date values in the YYYY-MM-DD format.</a:t>
                      </a:r>
                      <a:endParaRPr sz="13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7150" marR="47150" marT="33675" marB="33675"/>
                </a:tc>
              </a:tr>
              <a:tr h="45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DATETIME</a:t>
                      </a:r>
                      <a:endParaRPr sz="20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47150" marR="47150" marT="33675" marB="3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Stores combined date/time values in the YYYY-MM-DD HH:MM:SS format.</a:t>
                      </a:r>
                      <a:endParaRPr sz="13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7150" marR="47150" marT="33675" marB="33675"/>
                </a:tc>
              </a:tr>
              <a:tr h="103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TIMESTAMP</a:t>
                      </a:r>
                      <a:endParaRPr sz="2000" b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47150" marR="47150" marT="33675" marB="33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Stores timestamp values. </a:t>
                      </a:r>
                      <a:r>
                        <a:rPr lang="en-US" sz="1300" u="sng" strike="noStrike" cap="none">
                          <a:solidFill>
                            <a:schemeClr val="hlink"/>
                          </a:solidFill>
                          <a:hlinkClick r:id="rId2"/>
                        </a:rPr>
                        <a:t>TIMESTAMP</a:t>
                      </a:r>
                      <a:r>
                        <a:rPr lang="en-US" sz="1300" u="none" strike="noStrike" cap="none"/>
                        <a:t> values are stored as the number of seconds since the Unix epoch ('1970-01-01 00:00:01' UTC).</a:t>
                      </a:r>
                      <a:endParaRPr sz="13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7150" marR="47150" marT="33675" marB="33675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type="body" idx="1"/>
          </p:nvPr>
        </p:nvSpPr>
        <p:spPr>
          <a:xfrm>
            <a:off x="539552" y="407712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Create Database: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CREATE</a:t>
            </a:r>
            <a:r>
              <a:rPr lang="en-US" sz="2000"/>
              <a:t> </a:t>
            </a:r>
            <a:r>
              <a:rPr lang="en-US" sz="2000" b="1"/>
              <a:t>DATABASE</a:t>
            </a:r>
            <a:r>
              <a:rPr lang="en-US" sz="2000"/>
              <a:t>  database_name 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lang="en-US" sz="2000" b="1"/>
              <a:t>CREATE</a:t>
            </a:r>
            <a:r>
              <a:rPr lang="en-US" sz="2000"/>
              <a:t> </a:t>
            </a:r>
            <a:r>
              <a:rPr lang="en-US" sz="2000" b="1"/>
              <a:t>DATABASE</a:t>
            </a:r>
            <a:r>
              <a:rPr lang="en-US" sz="2000"/>
              <a:t> employeesdb;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04" name="Google Shape;404;p2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2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6" name="Google Shape;406;p2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7" name="Google Shape;407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Create Database: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CREATE</a:t>
            </a:r>
            <a:r>
              <a:rPr lang="en-US" sz="2000"/>
              <a:t> </a:t>
            </a:r>
            <a:r>
              <a:rPr lang="en-US" sz="2000" b="1"/>
              <a:t>DATABASE</a:t>
            </a:r>
            <a:r>
              <a:rPr lang="en-US" sz="2000"/>
              <a:t>  database_name 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lang="en-US" sz="2000" b="1"/>
              <a:t>CREATE</a:t>
            </a:r>
            <a:r>
              <a:rPr lang="en-US" sz="2000"/>
              <a:t> </a:t>
            </a:r>
            <a:r>
              <a:rPr lang="en-US" sz="2000" b="1"/>
              <a:t>DATABASE</a:t>
            </a:r>
            <a:r>
              <a:rPr lang="en-US" sz="2000"/>
              <a:t> studentdb;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We can review the newly created database using the below query that returns the database name, character set, and collation of the database: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</a:t>
            </a:r>
            <a:r>
              <a:rPr lang="en-US" sz="2000" b="1"/>
              <a:t>CREATE</a:t>
            </a:r>
            <a:r>
              <a:rPr lang="en-US" sz="2000"/>
              <a:t> </a:t>
            </a:r>
            <a:r>
              <a:rPr lang="en-US" sz="2000" b="1"/>
              <a:t>DATABASE</a:t>
            </a:r>
            <a:r>
              <a:rPr lang="en-US" sz="2000"/>
              <a:t> studentdb; 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13" name="Google Shape;413;p2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4" name="Google Shape;414;p2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2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6" name="Google Shape;416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Char char="•"/>
            </a:pPr>
            <a:r>
              <a:rPr lang="en-US" sz="2000" b="1" u="sng">
                <a:solidFill>
                  <a:srgbClr val="FF0000"/>
                </a:solidFill>
              </a:rPr>
              <a:t>To show all Database:</a:t>
            </a:r>
            <a:endParaRPr lang="en-US" sz="2000" b="1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DATABASES;    </a:t>
            </a:r>
            <a:endParaRPr lang="en-US"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Char char="•"/>
            </a:pPr>
            <a:r>
              <a:rPr lang="en-US" sz="2000" b="1" u="sng">
                <a:solidFill>
                  <a:srgbClr val="FF0000"/>
                </a:solidFill>
              </a:rPr>
              <a:t>SELECT/Access Database </a:t>
            </a:r>
            <a:endParaRPr lang="en-US" sz="2000" b="1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Syntax: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USE database_name;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Example: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USE studentdb;</a:t>
            </a:r>
            <a:endParaRPr lang="en-US"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Char char="•"/>
            </a:pPr>
            <a:r>
              <a:rPr lang="en-US" sz="2000" b="1" u="sng">
                <a:solidFill>
                  <a:srgbClr val="FF0000"/>
                </a:solidFill>
              </a:rPr>
              <a:t>SHOW ALL TABLES PRESENT IN A DATABASE:</a:t>
            </a:r>
            <a:endParaRPr lang="en-US" sz="2000" b="1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SHOW TABLES;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VERSION OF MYSQL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version();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CURRENT DATE: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CURRENT_DATE;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22" name="Google Shape;422;p2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2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4" name="Google Shape;424;p2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5" name="Google Shape;425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To show all USERS: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users();  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SHOW CURRENT DATE AND TIME 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select now();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 b="1">
                <a:solidFill>
                  <a:srgbClr val="FF0000"/>
                </a:solidFill>
              </a:rPr>
              <a:t>SQL types of query language:</a:t>
            </a:r>
            <a:endParaRPr lang="en-US" sz="2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DDL – DATA DEFINITION LANGUAGE</a:t>
            </a:r>
            <a:endParaRPr lang="en-US"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Create, Alter, Truncate, Drop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DML – DATA MANIPULATION LANGUAGE</a:t>
            </a:r>
            <a:endParaRPr lang="en-US"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Select, Insert, Update, Delete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DCL – DATA CONTROL LANGUAGE </a:t>
            </a:r>
            <a:r>
              <a:rPr lang="en-US" sz="2000"/>
              <a:t>– GRANT &amp; REVOKE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TCL – TRANSACTION CONTROL LANGAUGE </a:t>
            </a:r>
            <a:r>
              <a:rPr lang="en-US" sz="2000"/>
              <a:t>–COMMIT &amp; SAVE POINT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31" name="Google Shape;431;p2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2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2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4" name="Google Shape;434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body" idx="1"/>
          </p:nvPr>
        </p:nvSpPr>
        <p:spPr>
          <a:xfrm>
            <a:off x="435900" y="404675"/>
            <a:ext cx="7467600" cy="6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CREATE TABLE: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>
                <a:solidFill>
                  <a:srgbClr val="002060"/>
                </a:solidFill>
              </a:rPr>
              <a:t>To Create a table with relevant fields</a:t>
            </a:r>
            <a:endParaRPr lang="en-US" sz="200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Syntax:</a:t>
            </a:r>
            <a:endParaRPr lang="en-US"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CREATE TABLE  table_name(  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    column_definition1 DATATYPE,  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    column_definition2 DATATYPE,  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    ........,  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    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);  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40" name="Google Shape;440;p2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2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2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3" name="Google Shape;443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9552" y="4724400"/>
            <a:ext cx="60769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To See the table structure: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</a:rPr>
              <a:t>Syntax:</a:t>
            </a:r>
            <a:endParaRPr lang="en-US" sz="200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mysql&gt; DESC &lt;TABLENAME&gt;;</a:t>
            </a:r>
            <a:r>
              <a:rPr lang="en-US" sz="2000"/>
              <a:t> 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50" name="Google Shape;450;p2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2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2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3" name="Google Shape;453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888" y="1828800"/>
            <a:ext cx="50863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ALTER Table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To add new column in to the created table.</a:t>
            </a:r>
            <a:endParaRPr sz="2000" b="1">
              <a:solidFill>
                <a:srgbClr val="7030A0"/>
              </a:solidFill>
            </a:endParaRPr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lphaUcParenR"/>
            </a:pPr>
            <a:r>
              <a:rPr lang="en-US" sz="2000">
                <a:solidFill>
                  <a:srgbClr val="FF0000"/>
                </a:solidFill>
              </a:rPr>
              <a:t>ADD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Syntax: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ALTER</a:t>
            </a:r>
            <a:r>
              <a:rPr lang="en-US" sz="2000"/>
              <a:t> </a:t>
            </a:r>
            <a:r>
              <a:rPr lang="en-US" sz="2000" b="1"/>
              <a:t>TABLE</a:t>
            </a:r>
            <a:r>
              <a:rPr lang="en-US" sz="2000"/>
              <a:t> table_name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ADD</a:t>
            </a:r>
            <a:r>
              <a:rPr lang="en-US" sz="2000"/>
              <a:t> new_column_name column_definition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 </a:t>
            </a:r>
            <a:r>
              <a:rPr lang="en-US" sz="2000" b="1"/>
              <a:t>FIRST</a:t>
            </a:r>
            <a:r>
              <a:rPr lang="en-US" sz="2000"/>
              <a:t> | </a:t>
            </a:r>
            <a:r>
              <a:rPr lang="en-US" sz="2000" b="1"/>
              <a:t>AFTER</a:t>
            </a:r>
            <a:r>
              <a:rPr lang="en-US" sz="2000"/>
              <a:t> column_name ];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460" name="Google Shape;460;p2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1" name="Google Shape;461;p2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2" name="Google Shape;462;p2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3" name="Google Shape;463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4792" y="3490689"/>
            <a:ext cx="51244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ALTER Table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B) CHANGE  –  TO rename the column in a table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b="1">
                <a:solidFill>
                  <a:srgbClr val="002060"/>
                </a:solidFill>
              </a:rPr>
              <a:t>ALTER TABLE table_name CHANGE old_column_name new_col_name Data Type;</a:t>
            </a:r>
            <a:endParaRPr sz="2000" b="1">
              <a:solidFill>
                <a:srgbClr val="002060"/>
              </a:solidFill>
            </a:endParaRPr>
          </a:p>
        </p:txBody>
      </p:sp>
      <p:cxnSp>
        <p:nvCxnSpPr>
          <p:cNvPr id="470" name="Google Shape;470;p2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1" name="Google Shape;471;p2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2" name="Google Shape;472;p2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3" name="Google Shape;473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5800" y="2971800"/>
            <a:ext cx="49815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RDBMS</a:t>
            </a:r>
            <a:endParaRPr lang="en-US" b="1"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Relation Database Management system (RDBMS) </a:t>
            </a:r>
            <a:r>
              <a:rPr lang="en-US" sz="2000"/>
              <a:t>is </a:t>
            </a:r>
            <a:r>
              <a:rPr lang="en-US" sz="2000" b="1"/>
              <a:t>a database management system that is based on the relational model</a:t>
            </a:r>
            <a:r>
              <a:rPr lang="en-US" sz="2000"/>
              <a:t>. </a:t>
            </a:r>
            <a:endParaRPr lang="en-US" sz="200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It has the following major components: </a:t>
            </a:r>
            <a:r>
              <a:rPr lang="en-US" sz="2000" b="1" i="1">
                <a:solidFill>
                  <a:srgbClr val="7030A0"/>
                </a:solidFill>
              </a:rPr>
              <a:t>Table, Record/Tuple/Row, Field, and Column/Attribute.</a:t>
            </a:r>
            <a:r>
              <a:rPr lang="en-US" sz="2000"/>
              <a:t> </a:t>
            </a:r>
            <a:endParaRPr sz="200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Examples of the most popular RDBMS are MYSQL, Oracle, IBM DB2, and Microsoft SQL Server database.</a:t>
            </a:r>
            <a:endParaRPr lang="en-US" sz="2000"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77152" y="3505200"/>
            <a:ext cx="54864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ALTER Table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B) CHANGE  –  TO rename the column in a table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b="1">
                <a:solidFill>
                  <a:srgbClr val="002060"/>
                </a:solidFill>
              </a:rPr>
              <a:t>ALTER TABLE table_name CHANGE old_column_name new_col_name Data Type;</a:t>
            </a:r>
            <a:endParaRPr sz="2000" b="1">
              <a:solidFill>
                <a:srgbClr val="002060"/>
              </a:solidFill>
            </a:endParaRPr>
          </a:p>
        </p:txBody>
      </p:sp>
      <p:cxnSp>
        <p:nvCxnSpPr>
          <p:cNvPr id="480" name="Google Shape;480;p3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2" name="Google Shape;482;p3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83" name="Google Shape;483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7840" y="2514600"/>
            <a:ext cx="553816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1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ALTER Table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B) Modify   –To change the data type of a column in a table.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 </a:t>
            </a:r>
            <a:endParaRPr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Syntax:</a:t>
            </a:r>
            <a:endParaRPr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b="1">
                <a:solidFill>
                  <a:srgbClr val="002060"/>
                </a:solidFill>
              </a:rPr>
              <a:t>ALTER TABLE </a:t>
            </a:r>
            <a:r>
              <a:rPr lang="en-US" sz="2000" b="1" i="1">
                <a:solidFill>
                  <a:srgbClr val="002060"/>
                </a:solidFill>
              </a:rPr>
              <a:t>table_name</a:t>
            </a:r>
            <a:br>
              <a:rPr lang="en-US" sz="2000" b="1">
                <a:solidFill>
                  <a:srgbClr val="002060"/>
                </a:solidFill>
              </a:rPr>
            </a:br>
            <a:r>
              <a:rPr lang="en-US" sz="2000" b="1">
                <a:solidFill>
                  <a:srgbClr val="002060"/>
                </a:solidFill>
              </a:rPr>
              <a:t>MODIFY COLUMN </a:t>
            </a:r>
            <a:r>
              <a:rPr lang="en-US" sz="2000" b="1" i="1">
                <a:solidFill>
                  <a:srgbClr val="002060"/>
                </a:solidFill>
              </a:rPr>
              <a:t>column_name datatype</a:t>
            </a:r>
            <a:r>
              <a:rPr lang="en-US" sz="2000" b="1">
                <a:solidFill>
                  <a:srgbClr val="002060"/>
                </a:solidFill>
              </a:rPr>
              <a:t>;</a:t>
            </a:r>
            <a:endParaRPr lang="en-US" sz="2000" b="1">
              <a:solidFill>
                <a:srgbClr val="002060"/>
              </a:solidFill>
            </a:endParaRPr>
          </a:p>
        </p:txBody>
      </p:sp>
      <p:cxnSp>
        <p:nvCxnSpPr>
          <p:cNvPr id="490" name="Google Shape;490;p3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1" name="Google Shape;491;p3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2" name="Google Shape;492;p3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3" name="Google Shape;493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5800" y="2971800"/>
            <a:ext cx="48672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00" name="Google Shape;500;p3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1" name="Google Shape;501;p3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2" name="Google Shape;502;p3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3" name="Google Shape;503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2"/>
          <p:cNvSpPr/>
          <p:nvPr/>
        </p:nvSpPr>
        <p:spPr>
          <a:xfrm>
            <a:off x="605480" y="838200"/>
            <a:ext cx="569471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Rename Table:</a:t>
            </a:r>
            <a:endParaRPr lang="en-US" sz="18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Rename a existing table in MySQL.</a:t>
            </a:r>
            <a:endParaRPr lang="en-US" sz="18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2D05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 b="1">
              <a:solidFill>
                <a:srgbClr val="92D05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92D05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ALTER TABLE old_table RENAME new_table;</a:t>
            </a:r>
            <a:endParaRPr lang="en-US" sz="1800" b="1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5" name="Google Shape;505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6152" y="3276600"/>
            <a:ext cx="48958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ALTER Table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B) MODIFY – To modify the size/change the data type  of a column in a table.</a:t>
            </a:r>
            <a:endParaRPr lang="en-US" sz="2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ALTER</a:t>
            </a:r>
            <a:r>
              <a:rPr lang="en-US" sz="2000"/>
              <a:t> </a:t>
            </a:r>
            <a:r>
              <a:rPr lang="en-US" sz="2000" b="1"/>
              <a:t>TABLE</a:t>
            </a:r>
            <a:r>
              <a:rPr lang="en-US" sz="2000"/>
              <a:t> table_name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MODIFY</a:t>
            </a:r>
            <a:r>
              <a:rPr lang="en-US" sz="2000"/>
              <a:t> column_name column_definition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 </a:t>
            </a:r>
            <a:r>
              <a:rPr lang="en-US" sz="2000" b="1"/>
              <a:t>FIRST</a:t>
            </a:r>
            <a:r>
              <a:rPr lang="en-US" sz="2000"/>
              <a:t> | </a:t>
            </a:r>
            <a:r>
              <a:rPr lang="en-US" sz="2000" b="1"/>
              <a:t>AFTER</a:t>
            </a:r>
            <a:r>
              <a:rPr lang="en-US" sz="2000"/>
              <a:t> column_name ];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11" name="Google Shape;511;p3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2" name="Google Shape;512;p3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3" name="Google Shape;513;p3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4" name="Google Shape;514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5800" y="2895600"/>
            <a:ext cx="54292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ALTER Table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Drop column in table – To Delete column in a table.</a:t>
            </a:r>
            <a:endParaRPr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Syntax</a:t>
            </a:r>
            <a:endParaRPr lang="en-US"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ALTER TABLE table_name DROP COLUMN column_name;</a:t>
            </a:r>
            <a:endParaRPr sz="2000" b="1">
              <a:solidFill>
                <a:srgbClr val="7030A0"/>
              </a:solidFill>
            </a:endParaRPr>
          </a:p>
        </p:txBody>
      </p:sp>
      <p:cxnSp>
        <p:nvCxnSpPr>
          <p:cNvPr id="521" name="Google Shape;521;p3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2" name="Google Shape;522;p3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3" name="Google Shape;523;p3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4" name="Google Shape;524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6019800"/>
            <a:ext cx="1911424" cy="66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8696" y="2130933"/>
            <a:ext cx="5895512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  <a:p>
            <a:pPr marL="0" lvl="0" indent="-1270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 b="1">
                <a:solidFill>
                  <a:srgbClr val="FF0000"/>
                </a:solidFill>
              </a:rPr>
              <a:t>TRUNCATE Table: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TRUNCATE statement in MySQL removes the complete data without removing its structure.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lang="en-US" sz="2000" b="1">
                <a:solidFill>
                  <a:srgbClr val="92D050"/>
                </a:solidFill>
              </a:rPr>
              <a:t>SYNTAX:</a:t>
            </a:r>
            <a:endParaRPr lang="en-US" sz="2000" b="1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TRUNCATE</a:t>
            </a:r>
            <a:r>
              <a:rPr lang="en-US" sz="2000">
                <a:solidFill>
                  <a:srgbClr val="C00000"/>
                </a:solidFill>
              </a:rPr>
              <a:t> [</a:t>
            </a:r>
            <a:r>
              <a:rPr lang="en-US" sz="2000" b="1">
                <a:solidFill>
                  <a:srgbClr val="C00000"/>
                </a:solidFill>
              </a:rPr>
              <a:t>TABLE</a:t>
            </a:r>
            <a:r>
              <a:rPr lang="en-US" sz="2000">
                <a:solidFill>
                  <a:srgbClr val="C00000"/>
                </a:solidFill>
              </a:rPr>
              <a:t>] table_name;  </a:t>
            </a:r>
            <a:endParaRPr lang="en-US" sz="200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C00000"/>
              </a:solidFill>
            </a:endParaRPr>
          </a:p>
          <a:p>
            <a:pPr marL="0" lvl="0" indent="-1270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 b="1">
                <a:solidFill>
                  <a:srgbClr val="FF0000"/>
                </a:solidFill>
              </a:rPr>
              <a:t>DROP Table: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Drop Table statement to delete the existing table.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lang="en-US" sz="2000" b="1">
                <a:solidFill>
                  <a:srgbClr val="92D050"/>
                </a:solidFill>
              </a:rPr>
              <a:t>SYNTAX:</a:t>
            </a:r>
            <a:endParaRPr lang="en-US" sz="2000" b="1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mysql&gt; </a:t>
            </a:r>
            <a:r>
              <a:rPr lang="en-US" sz="2000" b="1"/>
              <a:t>DROP</a:t>
            </a:r>
            <a:r>
              <a:rPr lang="en-US" sz="2000"/>
              <a:t> </a:t>
            </a:r>
            <a:r>
              <a:rPr lang="en-US" sz="2000" b="1"/>
              <a:t>TABLE</a:t>
            </a:r>
            <a:r>
              <a:rPr lang="en-US" sz="2000"/>
              <a:t>  table_name;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31" name="Google Shape;531;p3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2" name="Google Shape;532;p3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3" name="Google Shape;533;p3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4" name="Google Shape;534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6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 b="1">
                <a:solidFill>
                  <a:srgbClr val="FF0000"/>
                </a:solidFill>
              </a:rPr>
              <a:t>DROP COLUMN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lang="en-US" sz="2000" b="1">
                <a:solidFill>
                  <a:srgbClr val="92D050"/>
                </a:solidFill>
              </a:rPr>
              <a:t>SYNTAX:</a:t>
            </a:r>
            <a:endParaRPr lang="en-US" sz="2000" b="1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ALTER</a:t>
            </a:r>
            <a:r>
              <a:rPr lang="en-US" sz="2000"/>
              <a:t> </a:t>
            </a:r>
            <a:r>
              <a:rPr lang="en-US" sz="2000" b="1"/>
              <a:t>TABLE</a:t>
            </a:r>
            <a:r>
              <a:rPr lang="en-US" sz="2000"/>
              <a:t> table_name  </a:t>
            </a:r>
            <a:r>
              <a:rPr lang="en-US" sz="2000" b="1"/>
              <a:t>DROP</a:t>
            </a:r>
            <a:r>
              <a:rPr lang="en-US" sz="2000"/>
              <a:t> </a:t>
            </a:r>
            <a:r>
              <a:rPr lang="en-US" sz="2000" b="1"/>
              <a:t>COLUMN</a:t>
            </a:r>
            <a:r>
              <a:rPr lang="en-US" sz="2000"/>
              <a:t> column_name;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  <a:p>
            <a:pPr marL="0" lvl="0" indent="-1270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 b="1">
                <a:solidFill>
                  <a:srgbClr val="FF0000"/>
                </a:solidFill>
              </a:rPr>
              <a:t>CHANGE COLUMN NAME: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lang="en-US" sz="2000" b="1">
                <a:solidFill>
                  <a:srgbClr val="92D050"/>
                </a:solidFill>
              </a:rPr>
              <a:t>SYNTAX:</a:t>
            </a:r>
            <a:endParaRPr lang="en-US" sz="2000" b="1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ALTER</a:t>
            </a:r>
            <a:r>
              <a:rPr lang="en-US" sz="2000"/>
              <a:t> </a:t>
            </a:r>
            <a:r>
              <a:rPr lang="en-US" sz="2000" b="1"/>
              <a:t>TABLE</a:t>
            </a:r>
            <a:r>
              <a:rPr lang="en-US" sz="2000"/>
              <a:t> table_name 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CHANGE </a:t>
            </a:r>
            <a:r>
              <a:rPr lang="en-US" sz="2000" b="1"/>
              <a:t>COLUMN</a:t>
            </a:r>
            <a:r>
              <a:rPr lang="en-US" sz="2000"/>
              <a:t> old_column_name new_column_name Data Type;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ALTER</a:t>
            </a:r>
            <a:r>
              <a:rPr lang="en-US" sz="2000"/>
              <a:t> </a:t>
            </a:r>
            <a:r>
              <a:rPr lang="en-US" sz="2000" b="1"/>
              <a:t>TABLE</a:t>
            </a:r>
            <a:r>
              <a:rPr lang="en-US" sz="2000"/>
              <a:t> table_name 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RENAME </a:t>
            </a:r>
            <a:r>
              <a:rPr lang="en-US" sz="2000" b="1"/>
              <a:t>COLUMN</a:t>
            </a:r>
            <a:r>
              <a:rPr lang="en-US" sz="2000"/>
              <a:t> old_column_name </a:t>
            </a:r>
            <a:r>
              <a:rPr lang="en-US" sz="2000" b="1"/>
              <a:t>TO</a:t>
            </a:r>
            <a:r>
              <a:rPr lang="en-US" sz="2000"/>
              <a:t> new_column_name;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40" name="Google Shape;540;p3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1" name="Google Shape;541;p3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2" name="Google Shape;542;p3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43" name="Google Shape;543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type="body" idx="1"/>
          </p:nvPr>
        </p:nvSpPr>
        <p:spPr>
          <a:xfrm>
            <a:off x="539552" y="524644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>
                <a:solidFill>
                  <a:srgbClr val="FF0000"/>
                </a:solidFill>
              </a:rPr>
              <a:t>INSERT Statement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lang="en-US" sz="2000" b="1">
                <a:solidFill>
                  <a:srgbClr val="92D050"/>
                </a:solidFill>
              </a:rPr>
              <a:t>SYNTAX: - </a:t>
            </a:r>
            <a:r>
              <a:rPr lang="en-US" sz="2000" b="1">
                <a:solidFill>
                  <a:srgbClr val="C00000"/>
                </a:solidFill>
              </a:rPr>
              <a:t>Single Row Insertion</a:t>
            </a:r>
            <a:endParaRPr lang="en-US"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INSERT</a:t>
            </a:r>
            <a:r>
              <a:rPr lang="en-US" sz="2000">
                <a:solidFill>
                  <a:srgbClr val="7030A0"/>
                </a:solidFill>
              </a:rPr>
              <a:t> </a:t>
            </a:r>
            <a:r>
              <a:rPr lang="en-US" sz="2000" b="1">
                <a:solidFill>
                  <a:srgbClr val="7030A0"/>
                </a:solidFill>
              </a:rPr>
              <a:t>INTO</a:t>
            </a:r>
            <a:r>
              <a:rPr lang="en-US" sz="2000">
                <a:solidFill>
                  <a:srgbClr val="7030A0"/>
                </a:solidFill>
              </a:rPr>
              <a:t> table_name ( field1, field2,...fieldN )    </a:t>
            </a:r>
            <a:endParaRPr lang="en-US" sz="200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VALUES</a:t>
            </a:r>
            <a:r>
              <a:rPr lang="en-US" sz="2000">
                <a:solidFill>
                  <a:srgbClr val="7030A0"/>
                </a:solidFill>
              </a:rPr>
              <a:t>    </a:t>
            </a:r>
            <a:endParaRPr lang="en-US" sz="200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</a:rPr>
              <a:t>( value1, value2,...valueN );    </a:t>
            </a:r>
            <a:endParaRPr lang="en-US" sz="200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</p:txBody>
      </p:sp>
      <p:cxnSp>
        <p:nvCxnSpPr>
          <p:cNvPr id="549" name="Google Shape;549;p3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0" name="Google Shape;550;p3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1" name="Google Shape;551;p3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2" name="Google Shape;552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7059" y="2743200"/>
            <a:ext cx="72675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8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>
                <a:solidFill>
                  <a:srgbClr val="FF0000"/>
                </a:solidFill>
              </a:rPr>
              <a:t>INSERT Statement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lang="en-US" sz="2000" b="1">
                <a:solidFill>
                  <a:srgbClr val="92D050"/>
                </a:solidFill>
              </a:rPr>
              <a:t>SYNTAX:</a:t>
            </a:r>
            <a:endParaRPr lang="en-US" sz="2000" b="1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If we want to insert </a:t>
            </a:r>
            <a:r>
              <a:rPr lang="en-US" sz="2000" b="1"/>
              <a:t>multiple records</a:t>
            </a:r>
            <a:r>
              <a:rPr lang="en-US" sz="2000"/>
              <a:t> within a single command, use the following statement: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INSERT INTO table_name VALUES  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( value1, value2,...valueN ) , 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( value1, value2,...valueN ),  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...........  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( value1, value2,...valueN );    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0" name="Google Shape;560;p3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1" name="Google Shape;561;p3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2" name="Google Shape;562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3777" y="3962400"/>
            <a:ext cx="7080448" cy="169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9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>
                <a:solidFill>
                  <a:srgbClr val="FF0000"/>
                </a:solidFill>
              </a:rPr>
              <a:t>SELECT Statement</a:t>
            </a:r>
            <a:endParaRPr lang="en-US" sz="2000" b="1">
              <a:solidFill>
                <a:srgbClr val="FF0000"/>
              </a:solidFill>
            </a:endParaRPr>
          </a:p>
        </p:txBody>
      </p:sp>
      <p:cxnSp>
        <p:nvCxnSpPr>
          <p:cNvPr id="569" name="Google Shape;569;p3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0" name="Google Shape;570;p3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1" name="Google Shape;571;p3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2" name="Google Shape;572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9"/>
          <p:cNvSpPr/>
          <p:nvPr/>
        </p:nvSpPr>
        <p:spPr>
          <a:xfrm>
            <a:off x="619014" y="914400"/>
            <a:ext cx="663582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2D05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 b="1">
              <a:solidFill>
                <a:srgbClr val="92D05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</a:t>
            </a: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field_name1, field_name 2,... field_name   </a:t>
            </a:r>
            <a:endParaRPr lang="en-US" sz="1800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</a:t>
            </a: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table_name1, table_name2...  </a:t>
            </a:r>
            <a:endParaRPr lang="en-US" sz="1800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</a:t>
            </a:r>
            <a:r>
              <a:rPr lang="en-US" sz="1800" b="1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</a:t>
            </a: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condition]  </a:t>
            </a:r>
            <a:endParaRPr lang="en-US" sz="1800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</a:t>
            </a:r>
            <a:r>
              <a:rPr lang="en-US" sz="1800" b="1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GROUP</a:t>
            </a: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lang="en-US" sz="1800" b="1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</a:t>
            </a: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field_name(s)]  </a:t>
            </a:r>
            <a:endParaRPr lang="en-US" sz="1800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</a:t>
            </a:r>
            <a:r>
              <a:rPr lang="en-US" sz="1800" b="1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HAVING</a:t>
            </a: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condition]   </a:t>
            </a:r>
            <a:endParaRPr lang="en-US" sz="1800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</a:t>
            </a:r>
            <a:r>
              <a:rPr lang="en-US" sz="1800" b="1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</a:t>
            </a: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lang="en-US" sz="1800" b="1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</a:t>
            </a:r>
            <a:r>
              <a:rPr lang="en-US" sz="18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field_name(s)]  ;  </a:t>
            </a:r>
            <a:endParaRPr lang="en-US" sz="1800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Selecting All Columns</a:t>
            </a:r>
            <a:endParaRPr lang="en-US" sz="1800" b="1" u="sng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*FROM table_name;</a:t>
            </a:r>
            <a:endParaRPr lang="en-US"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Selecting Specific Rows</a:t>
            </a:r>
            <a:endParaRPr lang="en-US" sz="1800" b="1" u="sng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* FROM table_nameWHERE condition;</a:t>
            </a:r>
            <a:endParaRPr lang="en-US"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74" name="Google Shape;574;p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14229" y="4400550"/>
            <a:ext cx="39719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What is Relation Database?</a:t>
            </a:r>
            <a:endParaRPr lang="en-US" b="1"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A relational database is a </a:t>
            </a:r>
            <a:r>
              <a:rPr lang="en-US">
                <a:solidFill>
                  <a:srgbClr val="C00000"/>
                </a:solidFill>
              </a:rPr>
              <a:t>database divided into logical units called tables</a:t>
            </a:r>
            <a:r>
              <a:rPr lang="en-US"/>
              <a:t>, where </a:t>
            </a:r>
            <a:r>
              <a:rPr lang="en-US">
                <a:solidFill>
                  <a:srgbClr val="0070C0"/>
                </a:solidFill>
              </a:rPr>
              <a:t>tables are related to one another within the database</a:t>
            </a:r>
            <a:r>
              <a:rPr lang="en-US"/>
              <a:t>.</a:t>
            </a:r>
            <a:endParaRPr lang="en-US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 Relational database allows data to be broken down into logical, smaller, and manageable units for easier maintenance and better performance.</a:t>
            </a:r>
            <a:endParaRPr lang="en-US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❑"/>
            </a:pPr>
            <a:r>
              <a:rPr lang="en-US" b="1">
                <a:solidFill>
                  <a:srgbClr val="00B050"/>
                </a:solidFill>
              </a:rPr>
              <a:t>Tables are related to one another through common keys or fields </a:t>
            </a:r>
            <a:r>
              <a:rPr lang="en-US"/>
              <a:t>in a relational database system.</a:t>
            </a:r>
            <a:endParaRPr lang="en-US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lang="en-US"/>
              <a:t>The desired data may exist in more than one table, you can easily join multiple tables together to get combined data set using a single query.</a:t>
            </a:r>
            <a:endParaRPr b="1">
              <a:solidFill>
                <a:srgbClr val="FF0000"/>
              </a:solidFill>
            </a:endParaRPr>
          </a:p>
          <a:p>
            <a:pPr marL="34290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/>
          </a:p>
        </p:txBody>
      </p:sp>
      <p:cxnSp>
        <p:nvCxnSpPr>
          <p:cNvPr id="229" name="Google Shape;229;p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2" name="Google Shape;232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>
                <a:solidFill>
                  <a:srgbClr val="FF0000"/>
                </a:solidFill>
              </a:rPr>
              <a:t>UPDATE QUERY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lang="en-US" sz="2000" b="1">
                <a:solidFill>
                  <a:srgbClr val="92D050"/>
                </a:solidFill>
              </a:rPr>
              <a:t>SYNTAX:</a:t>
            </a:r>
            <a:endParaRPr lang="en-US" sz="2000" b="1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UPDATE</a:t>
            </a:r>
            <a:r>
              <a:rPr lang="en-US" sz="2000"/>
              <a:t> table_name   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SET</a:t>
            </a:r>
            <a:r>
              <a:rPr lang="en-US" sz="2000"/>
              <a:t> column_name1 = new-value1, 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       column_name2=new-value2, ...  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[</a:t>
            </a:r>
            <a:r>
              <a:rPr lang="en-US" sz="2000" b="1"/>
              <a:t>WHERE</a:t>
            </a:r>
            <a:r>
              <a:rPr lang="en-US" sz="2000"/>
              <a:t> Clause]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</p:txBody>
      </p:sp>
      <p:cxnSp>
        <p:nvCxnSpPr>
          <p:cNvPr id="580" name="Google Shape;580;p4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1" name="Google Shape;581;p4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2" name="Google Shape;582;p4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3" name="Google Shape;583;p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74057" y="3429000"/>
            <a:ext cx="52863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1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>
                <a:solidFill>
                  <a:srgbClr val="FF0000"/>
                </a:solidFill>
              </a:rPr>
              <a:t>DELETE QUERY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None/>
            </a:pPr>
            <a:r>
              <a:rPr lang="en-US" sz="2000" b="1">
                <a:solidFill>
                  <a:srgbClr val="92D050"/>
                </a:solidFill>
              </a:rPr>
              <a:t>SYNTAX:</a:t>
            </a:r>
            <a:endParaRPr lang="en-US" sz="2000" b="1">
              <a:solidFill>
                <a:srgbClr val="92D05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DELETE</a:t>
            </a:r>
            <a:r>
              <a:rPr lang="en-US" sz="2000"/>
              <a:t> </a:t>
            </a:r>
            <a:r>
              <a:rPr lang="en-US" sz="2000" b="1"/>
              <a:t>FROM</a:t>
            </a:r>
            <a:r>
              <a:rPr lang="en-US" sz="2000"/>
              <a:t> table_name </a:t>
            </a:r>
            <a:r>
              <a:rPr lang="en-US" sz="2000" b="1"/>
              <a:t>WHERE</a:t>
            </a:r>
            <a:r>
              <a:rPr lang="en-US" sz="2000"/>
              <a:t> condition;  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</p:txBody>
      </p:sp>
      <p:cxnSp>
        <p:nvCxnSpPr>
          <p:cNvPr id="590" name="Google Shape;590;p4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1" name="Google Shape;591;p4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2" name="Google Shape;592;p4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3" name="Google Shape;593;p4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4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1744" y="2667000"/>
            <a:ext cx="40862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2"/>
          <p:cNvSpPr txBox="1"/>
          <p:nvPr>
            <p:ph type="body" idx="1"/>
          </p:nvPr>
        </p:nvSpPr>
        <p:spPr>
          <a:xfrm>
            <a:off x="381000" y="11430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b="1" u="sng">
                <a:solidFill>
                  <a:srgbClr val="7030A0"/>
                </a:solidFill>
              </a:rPr>
              <a:t>SELECT QUERY - WHERE CLAUSE</a:t>
            </a:r>
            <a:endParaRPr lang="en-US" b="1" u="sng">
              <a:solidFill>
                <a:srgbClr val="7030A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 panose="020F0502020204030204"/>
              <a:buChar char="-"/>
            </a:pPr>
            <a:r>
              <a:rPr lang="en-US" b="1">
                <a:solidFill>
                  <a:srgbClr val="C00000"/>
                </a:solidFill>
              </a:rPr>
              <a:t>Comparison Operator</a:t>
            </a:r>
            <a:endParaRPr lang="en-US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 panose="020F0502020204030204"/>
              <a:buChar char="-"/>
            </a:pPr>
            <a:r>
              <a:rPr lang="en-US" b="1">
                <a:solidFill>
                  <a:srgbClr val="C00000"/>
                </a:solidFill>
              </a:rPr>
              <a:t>LIKE OPERATOR</a:t>
            </a:r>
            <a:endParaRPr lang="en-US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 panose="020F0502020204030204"/>
              <a:buChar char="-"/>
            </a:pPr>
            <a:r>
              <a:rPr lang="en-US" b="1">
                <a:solidFill>
                  <a:srgbClr val="C00000"/>
                </a:solidFill>
              </a:rPr>
              <a:t>LOGICAL OPERATOR</a:t>
            </a:r>
            <a:endParaRPr lang="en-US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 panose="020F0502020204030204"/>
              <a:buChar char="-"/>
            </a:pPr>
            <a:r>
              <a:rPr lang="en-US" b="1">
                <a:solidFill>
                  <a:srgbClr val="C00000"/>
                </a:solidFill>
              </a:rPr>
              <a:t>BETWEEN AND IN</a:t>
            </a:r>
            <a:endParaRPr lang="en-US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 panose="020F0502020204030204"/>
              <a:buChar char="-"/>
            </a:pPr>
            <a:r>
              <a:rPr lang="en-US" b="1">
                <a:solidFill>
                  <a:srgbClr val="C00000"/>
                </a:solidFill>
              </a:rPr>
              <a:t>ORDERBY and DISTINCT</a:t>
            </a:r>
            <a:endParaRPr lang="en-US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 panose="020F0502020204030204"/>
              <a:buChar char="-"/>
            </a:pPr>
            <a:r>
              <a:rPr lang="en-US" b="1">
                <a:solidFill>
                  <a:srgbClr val="C00000"/>
                </a:solidFill>
              </a:rPr>
              <a:t>AGGREGATE FUNCTION</a:t>
            </a:r>
            <a:endParaRPr lang="en-US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 panose="020F0502020204030204"/>
              <a:buChar char="-"/>
            </a:pPr>
            <a:r>
              <a:rPr lang="en-US" b="1">
                <a:solidFill>
                  <a:srgbClr val="C00000"/>
                </a:solidFill>
              </a:rPr>
              <a:t>GROUP BY AND HAVING CLAUSE</a:t>
            </a:r>
            <a:endParaRPr lang="en-US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 panose="020F0502020204030204"/>
              <a:buChar char="-"/>
            </a:pPr>
            <a:r>
              <a:rPr lang="en-US" b="1">
                <a:solidFill>
                  <a:srgbClr val="C00000"/>
                </a:solidFill>
              </a:rPr>
              <a:t>OPERATORS</a:t>
            </a:r>
            <a:endParaRPr lang="en-US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 panose="020F0502020204030204"/>
              <a:buChar char="-"/>
            </a:pPr>
            <a:r>
              <a:rPr lang="en-US" b="1">
                <a:solidFill>
                  <a:srgbClr val="C00000"/>
                </a:solidFill>
              </a:rPr>
              <a:t>SET OPERATIONS – UNION &amp; UNION ALL</a:t>
            </a:r>
            <a:endParaRPr lang="en-US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b="1">
              <a:solidFill>
                <a:srgbClr val="C00000"/>
              </a:solidFill>
            </a:endParaRPr>
          </a:p>
        </p:txBody>
      </p:sp>
      <p:pic>
        <p:nvPicPr>
          <p:cNvPr id="600" name="Google Shape;600;p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"/>
          <p:cNvSpPr txBox="1"/>
          <p:nvPr>
            <p:ph type="body" idx="1"/>
          </p:nvPr>
        </p:nvSpPr>
        <p:spPr>
          <a:xfrm>
            <a:off x="457200" y="304800"/>
            <a:ext cx="8001000" cy="613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 b="1">
                <a:solidFill>
                  <a:srgbClr val="C00000"/>
                </a:solidFill>
              </a:rPr>
              <a:t>SQL WHERE Clause</a:t>
            </a:r>
            <a:endParaRPr lang="en-US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b="1"/>
              <a:t>Selecting Record Based on Condition</a:t>
            </a:r>
            <a:endParaRPr lang="en-US" b="1"/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The WHERE clause is used with the </a:t>
            </a:r>
            <a:r>
              <a:rPr lang="en-US" u="sng">
                <a:solidFill>
                  <a:schemeClr val="hlink"/>
                </a:solidFill>
                <a:hlinkClick r:id="rId1"/>
              </a:rPr>
              <a:t>SELECT</a:t>
            </a:r>
            <a:r>
              <a:rPr lang="en-US"/>
              <a:t>,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UPDATE</a:t>
            </a:r>
            <a:r>
              <a:rPr lang="en-US"/>
              <a:t>, and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DELETE</a:t>
            </a:r>
            <a:r>
              <a:rPr lang="en-US"/>
              <a:t>. </a:t>
            </a:r>
            <a:endParaRPr lang="en-US"/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b="1">
                <a:solidFill>
                  <a:srgbClr val="FF0000"/>
                </a:solidFill>
              </a:rPr>
              <a:t>Syntax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The WHERE clause is used with the SELECT statement to extract only those records that fulfill specified conditions. The basic syntax can be given with:</a:t>
            </a:r>
            <a:endParaRPr lang="en-US"/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b="1">
                <a:solidFill>
                  <a:srgbClr val="FF0000"/>
                </a:solidFill>
              </a:rPr>
              <a:t>SELECT </a:t>
            </a:r>
            <a:r>
              <a:rPr lang="en-US" b="1" i="1">
                <a:solidFill>
                  <a:srgbClr val="FF0000"/>
                </a:solidFill>
              </a:rPr>
              <a:t>column_list</a:t>
            </a:r>
            <a:r>
              <a:rPr lang="en-US" b="1">
                <a:solidFill>
                  <a:srgbClr val="FF0000"/>
                </a:solidFill>
              </a:rPr>
              <a:t> FROM </a:t>
            </a:r>
            <a:r>
              <a:rPr lang="en-US" b="1" i="1">
                <a:solidFill>
                  <a:srgbClr val="FF0000"/>
                </a:solidFill>
              </a:rPr>
              <a:t>table_name</a:t>
            </a:r>
            <a:r>
              <a:rPr lang="en-US" b="1">
                <a:solidFill>
                  <a:srgbClr val="FF0000"/>
                </a:solidFill>
              </a:rPr>
              <a:t> WHERE </a:t>
            </a:r>
            <a:r>
              <a:rPr lang="en-US" b="1" i="1">
                <a:solidFill>
                  <a:srgbClr val="FF0000"/>
                </a:solidFill>
              </a:rPr>
              <a:t>condition</a:t>
            </a:r>
            <a:r>
              <a:rPr lang="en-US" b="1">
                <a:solidFill>
                  <a:srgbClr val="FF0000"/>
                </a:solidFill>
              </a:rPr>
              <a:t>;</a:t>
            </a:r>
            <a:endParaRPr lang="en-US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Here, </a:t>
            </a:r>
            <a:r>
              <a:rPr lang="en-US" i="1"/>
              <a:t>column_list</a:t>
            </a:r>
            <a:r>
              <a:rPr lang="en-US"/>
              <a:t> are the names of columns/fields like </a:t>
            </a:r>
            <a:r>
              <a:rPr lang="en-US" i="1"/>
              <a:t>name</a:t>
            </a:r>
            <a:r>
              <a:rPr lang="en-US"/>
              <a:t>, </a:t>
            </a:r>
            <a:r>
              <a:rPr lang="en-US" i="1"/>
              <a:t>age</a:t>
            </a:r>
            <a:r>
              <a:rPr lang="en-US"/>
              <a:t>, </a:t>
            </a:r>
            <a:r>
              <a:rPr lang="en-US" i="1"/>
              <a:t>country</a:t>
            </a:r>
            <a:r>
              <a:rPr lang="en-US"/>
              <a:t> etc. of a database table whose values you want to fetch. </a:t>
            </a:r>
            <a:endParaRPr lang="en-US"/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However, if you want to fetch the values of all the columns available in a table, you can use the following syntax:</a:t>
            </a:r>
            <a:endParaRPr lang="en-US"/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b="1">
                <a:solidFill>
                  <a:srgbClr val="FF0000"/>
                </a:solidFill>
              </a:rPr>
              <a:t>SELECT * FROM </a:t>
            </a:r>
            <a:r>
              <a:rPr lang="en-US" b="1" i="1">
                <a:solidFill>
                  <a:srgbClr val="FF0000"/>
                </a:solidFill>
              </a:rPr>
              <a:t>table_name</a:t>
            </a:r>
            <a:r>
              <a:rPr lang="en-US" b="1">
                <a:solidFill>
                  <a:srgbClr val="FF0000"/>
                </a:solidFill>
              </a:rPr>
              <a:t> WHERE </a:t>
            </a:r>
            <a:r>
              <a:rPr lang="en-US" b="1" i="1">
                <a:solidFill>
                  <a:srgbClr val="FF0000"/>
                </a:solidFill>
              </a:rPr>
              <a:t>condition</a:t>
            </a:r>
            <a:r>
              <a:rPr lang="en-US" b="1">
                <a:solidFill>
                  <a:srgbClr val="FF0000"/>
                </a:solidFill>
              </a:rPr>
              <a:t>;</a:t>
            </a:r>
            <a:endParaRPr lang="en-US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45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b="1">
              <a:solidFill>
                <a:srgbClr val="C00000"/>
              </a:solidFill>
            </a:endParaRPr>
          </a:p>
        </p:txBody>
      </p:sp>
      <p:pic>
        <p:nvPicPr>
          <p:cNvPr id="606" name="Google Shape;606;p4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391400" y="6144942"/>
            <a:ext cx="1149424" cy="58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" name="Google Shape;611;p44"/>
          <p:cNvGraphicFramePr/>
          <p:nvPr/>
        </p:nvGraphicFramePr>
        <p:xfrm>
          <a:off x="384048" y="1676400"/>
          <a:ext cx="7258050" cy="3000000"/>
        </p:xfrm>
        <a:graphic>
          <a:graphicData uri="http://schemas.openxmlformats.org/drawingml/2006/table">
            <a:tbl>
              <a:tblPr>
                <a:noFill/>
                <a:tableStyleId>{55895870-960B-40B7-8D2A-7CCB96C85E62}</a:tableStyleId>
              </a:tblPr>
              <a:tblGrid>
                <a:gridCol w="1112525"/>
                <a:gridCol w="3192775"/>
                <a:gridCol w="29527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Operator</a:t>
                      </a:r>
                      <a:endParaRPr lang="en-US"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6675" marR="66675" marT="76200" marB="76200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6675" marR="66675" marT="76200" marB="76200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Example</a:t>
                      </a:r>
                      <a:endParaRPr lang="en-US"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6675" marR="66675" marT="76200" marB="76200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=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Equal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WHERE id = 2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&gt;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Greater than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WHERE age &gt; 30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&lt;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Less than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WHERE age &lt; 18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&gt;=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Greater than or equal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WHERE rating &gt;= 4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&lt;=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Less than or equal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WHERE price &lt;= 100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LIKE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Simple pattern matching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WHERE name LIKE 'Dav'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IN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Check whether a specified value matches any value in a list or subquery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WHERE country IN ('USA', 'UK')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BETWEEN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Check whether a specified value is within a range of values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484848"/>
                          </a:solidFill>
                        </a:rPr>
                        <a:t>WHERE rating BETWEEN 3 AND 5</a:t>
                      </a:r>
                      <a:endParaRPr lang="en-US" sz="1800" u="none" strike="noStrike" cap="none">
                        <a:solidFill>
                          <a:srgbClr val="484848"/>
                        </a:solidFill>
                      </a:endParaRPr>
                    </a:p>
                  </a:txBody>
                  <a:tcPr marL="66675" marR="66675" marT="47625" marB="47625">
                    <a:lnL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E3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2" name="Google Shape;612;p44"/>
          <p:cNvSpPr/>
          <p:nvPr/>
        </p:nvSpPr>
        <p:spPr>
          <a:xfrm>
            <a:off x="381000" y="304800"/>
            <a:ext cx="7924800" cy="1240318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txBody>
          <a:bodyPr spcFirstLastPara="1" wrap="square" lIns="0" tIns="179325" rIns="0" bIns="888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 panose="020B0604020202020204"/>
              <a:buNone/>
            </a:pPr>
            <a:r>
              <a:rPr lang="en-US" sz="21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Operators Allowed in </a:t>
            </a:r>
            <a:r>
              <a:rPr lang="en-US" sz="1000" b="1" i="0" u="none" strike="noStrike" cap="none">
                <a:solidFill>
                  <a:srgbClr val="FF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WHERE</a:t>
            </a:r>
            <a:r>
              <a:rPr lang="en-US" sz="21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Clause</a:t>
            </a:r>
            <a:endParaRPr lang="en-US" sz="21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41414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SQL supports a number of different operators that can be used in </a:t>
            </a:r>
            <a:r>
              <a:rPr lang="en-US" sz="1200" b="0" i="0" u="none" strike="noStrike" cap="none">
                <a:solidFill>
                  <a:srgbClr val="333333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WHERE</a:t>
            </a:r>
            <a:r>
              <a:rPr lang="en-US" sz="1200" b="0" i="0" u="none" strike="noStrike" cap="none">
                <a:solidFill>
                  <a:srgbClr val="41414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clause, the most important ones are summarized in the following table.</a:t>
            </a:r>
            <a:endParaRPr sz="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13" name="Google Shape;613;p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" y="6419850"/>
            <a:ext cx="15906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5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>
                <a:solidFill>
                  <a:srgbClr val="7030A0"/>
                </a:solidFill>
              </a:rPr>
              <a:t>COMPARISON OPERATOR: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619" name="Google Shape;619;p4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0" name="Google Shape;620;p4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1" name="Google Shape;621;p4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22" name="Google Shape;622;p4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5"/>
          <p:cNvSpPr/>
          <p:nvPr/>
        </p:nvSpPr>
        <p:spPr>
          <a:xfrm>
            <a:off x="4014192" y="1389888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EXAMPLE:</a:t>
            </a:r>
            <a:endParaRPr lang="en-US"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*FROM  stud_det WHERE  sname = “Hasini";</a:t>
            </a:r>
            <a:endParaRPr lang="en-US"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5" name="Google Shape;625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38165" y="3982974"/>
            <a:ext cx="44100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 b="1"/>
              <a:t> COMPARISON OPERATOR:</a:t>
            </a:r>
            <a:endParaRPr lang="en-US"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631" name="Google Shape;631;p4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2" name="Google Shape;632;p4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3" name="Google Shape;633;p4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34" name="Google Shape;634;p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6"/>
          <p:cNvSpPr/>
          <p:nvPr/>
        </p:nvSpPr>
        <p:spPr>
          <a:xfrm>
            <a:off x="4014192" y="1389888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EXAMPLE:</a:t>
            </a:r>
            <a:endParaRPr lang="en-US"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*FROM  product WHERE  m1 &lt; 40;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37" name="Google Shape;637;p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14800" y="2391704"/>
            <a:ext cx="3781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114800" y="4276344"/>
            <a:ext cx="38290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7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>
                <a:solidFill>
                  <a:srgbClr val="C00000"/>
                </a:solidFill>
              </a:rPr>
              <a:t>COMPARISON OPERATOR:</a:t>
            </a:r>
            <a:endParaRPr lang="en-US"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644" name="Google Shape;644;p4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5" name="Google Shape;645;p4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6" name="Google Shape;646;p4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7" name="Google Shape;647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0" y="1066800"/>
            <a:ext cx="317182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91000" y="4254818"/>
            <a:ext cx="40100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/>
              <a:t>LIKE OPERATOR</a:t>
            </a:r>
            <a:endParaRPr lang="en-US" sz="2000" b="1"/>
          </a:p>
          <a:p>
            <a:pPr marL="0" lvl="0" indent="-114300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1">
                <a:solidFill>
                  <a:srgbClr val="C00000"/>
                </a:solidFill>
              </a:rPr>
              <a:t>The LIKE operator is used in a WHERE clause to search for a specified pattern in a column.</a:t>
            </a:r>
            <a:endParaRPr sz="18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655" name="Google Shape;655;p4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6" name="Google Shape;656;p4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7" name="Google Shape;657;p4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58" name="Google Shape;658;p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8"/>
          <p:cNvSpPr/>
          <p:nvPr/>
        </p:nvSpPr>
        <p:spPr>
          <a:xfrm>
            <a:off x="606552" y="1752600"/>
            <a:ext cx="731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LIKE Operator</a:t>
            </a:r>
            <a:endParaRPr lang="en-US"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LIKE operator is used to perform queries on strings. This operator is especially used in WHERE clause to retrieve all the rows that match the given pattern.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60" name="Google Shape;660;p4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8976" y="3352800"/>
            <a:ext cx="6934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9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>
                <a:solidFill>
                  <a:srgbClr val="7030A0"/>
                </a:solidFill>
              </a:rPr>
              <a:t>LIKE OPERATOR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Consider the case of e-commerce platforms. We generally search for the products on the basis of product name. But while searching, we need not enter the full name. For example, typing “mobiles” in a search bar will fetch thousands of results. 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/>
          </a:p>
          <a:p>
            <a:pPr marL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Syntax: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SELECT columnname1,columnname2 FROM Tablename WHERE columnname LIKE  PATTERN;</a:t>
            </a:r>
            <a:endParaRPr lang="en-US" sz="2000" b="1">
              <a:solidFill>
                <a:srgbClr val="C00000"/>
              </a:solidFill>
            </a:endParaRPr>
          </a:p>
        </p:txBody>
      </p:sp>
      <p:cxnSp>
        <p:nvCxnSpPr>
          <p:cNvPr id="666" name="Google Shape;666;p4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7" name="Google Shape;667;p4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8" name="Google Shape;668;p4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9" name="Google Shape;669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05718" y="4167188"/>
            <a:ext cx="50387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 panose="020B0604020202020204"/>
              <a:buChar char="•"/>
            </a:pPr>
            <a:r>
              <a:rPr lang="en-US" sz="2000" b="1">
                <a:solidFill>
                  <a:srgbClr val="C00000"/>
                </a:solidFill>
              </a:rPr>
              <a:t>Setting Up Work Environment for Practicing SQL</a:t>
            </a:r>
            <a:endParaRPr lang="en-US" sz="2000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Char char="•"/>
            </a:pPr>
            <a:r>
              <a:rPr lang="en-US" sz="2000"/>
              <a:t>You can install a free, open-source DBMS.</a:t>
            </a:r>
            <a:endParaRPr lang="en-US"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Char char="•"/>
            </a:pPr>
            <a:r>
              <a:rPr lang="en-US" sz="2000"/>
              <a:t>MySQL is the most popular and widely supported open-source database management system. 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Char char="•"/>
            </a:pPr>
            <a:r>
              <a:rPr lang="en-US" sz="2000"/>
              <a:t>It is very easy to download and use and available for both Windows and Linux (or UNIX) operating system.</a:t>
            </a:r>
            <a:endParaRPr lang="en-US"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Char char="•"/>
            </a:pPr>
            <a:r>
              <a:rPr lang="en-US" sz="2000"/>
              <a:t> You can download it freely from here </a:t>
            </a:r>
            <a:r>
              <a:rPr lang="en-US" sz="2000" u="sng">
                <a:solidFill>
                  <a:schemeClr val="hlink"/>
                </a:solidFill>
                <a:hlinkClick r:id="rId1"/>
              </a:rPr>
              <a:t>https://dev.mysql.com/downloads/mysql/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/>
          </a:p>
        </p:txBody>
      </p:sp>
      <p:cxnSp>
        <p:nvCxnSpPr>
          <p:cNvPr id="238" name="Google Shape;238;p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1" name="Google Shape;241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5164" y="6301566"/>
            <a:ext cx="1152636" cy="5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/>
              <a:t>LIKE OPERATOR</a:t>
            </a:r>
            <a:endParaRPr lang="en-US" sz="2000" b="1"/>
          </a:p>
        </p:txBody>
      </p:sp>
      <p:cxnSp>
        <p:nvCxnSpPr>
          <p:cNvPr id="676" name="Google Shape;676;p5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7" name="Google Shape;677;p5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8" name="Google Shape;678;p5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9" name="Google Shape;679;p5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6172200"/>
            <a:ext cx="1260140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07962" y="914400"/>
            <a:ext cx="6607237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4592" y="2438400"/>
            <a:ext cx="6570608" cy="342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1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7030A0"/>
                </a:solidFill>
              </a:rPr>
              <a:t> </a:t>
            </a:r>
            <a:r>
              <a:rPr lang="en-US" sz="2000" b="1">
                <a:solidFill>
                  <a:srgbClr val="7030A0"/>
                </a:solidFill>
              </a:rPr>
              <a:t>String Operations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687" name="Google Shape;687;p5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688;p5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9" name="Google Shape;689;p5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90" name="Google Shape;690;p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" y="1066800"/>
            <a:ext cx="70104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/>
              <a:t>String Operations</a:t>
            </a:r>
            <a:endParaRPr lang="en-US"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697" name="Google Shape;697;p5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8" name="Google Shape;698;p5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9" name="Google Shape;699;p5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00" name="Google Shape;700;p5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2"/>
          <p:cNvSpPr/>
          <p:nvPr/>
        </p:nvSpPr>
        <p:spPr>
          <a:xfrm>
            <a:off x="609600" y="1219200"/>
            <a:ext cx="6248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* FROM table_name WHERE c1 LIKE matching_pattern;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2" name="Google Shape;702;p52"/>
          <p:cNvSpPr/>
          <p:nvPr/>
        </p:nvSpPr>
        <p:spPr>
          <a:xfrm>
            <a:off x="533400" y="2895600"/>
            <a:ext cx="69342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EXAMPLE: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*FROM  product WHERE  category LIKE "Gadgets";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*FROM  product WHERE  name LIKE "Bourbon%";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*FROM  product WHERE  name LIKE "%Smart%";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Logical Operators</a:t>
            </a:r>
            <a:endParaRPr lang="en-US" sz="2000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If you want to combine more than one condition, then you need to use the Logical Operators in MySQL. 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The Logical Operators are used to check for the truthiness of some conditions.</a:t>
            </a:r>
            <a:endParaRPr lang="en-US"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 Logical operators return a Boolean data type with a value of TRUE, FALSE, or UNKNOWN. </a:t>
            </a:r>
            <a:endParaRPr sz="2000" b="1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But in real-world scenarios, we often have to retrieve the data using several conditions at once.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708" name="Google Shape;708;p5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9" name="Google Shape;709;p5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0" name="Google Shape;710;p5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1" name="Google Shape;711;p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4600" y="3558888"/>
            <a:ext cx="53911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Logical Operators:</a:t>
            </a:r>
            <a:endParaRPr lang="en-US"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AND OPERATOR: </a:t>
            </a:r>
            <a:r>
              <a:rPr lang="en-US" sz="2000"/>
              <a:t>The AND operator displays a record if all the conditions separated by AND are TRUE.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SYNTAX:</a:t>
            </a:r>
            <a:endParaRPr lang="en-US"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SELECT </a:t>
            </a:r>
            <a:r>
              <a:rPr lang="en-US" sz="2000" b="1" i="1">
                <a:solidFill>
                  <a:srgbClr val="7030A0"/>
                </a:solidFill>
              </a:rPr>
              <a:t>column1</a:t>
            </a:r>
            <a:r>
              <a:rPr lang="en-US" sz="2000" b="1">
                <a:solidFill>
                  <a:srgbClr val="7030A0"/>
                </a:solidFill>
              </a:rPr>
              <a:t>,</a:t>
            </a:r>
            <a:r>
              <a:rPr lang="en-US" sz="2000" b="1" i="1">
                <a:solidFill>
                  <a:srgbClr val="7030A0"/>
                </a:solidFill>
              </a:rPr>
              <a:t> column2, ...</a:t>
            </a:r>
            <a:br>
              <a:rPr lang="en-US" sz="2000" b="1">
                <a:solidFill>
                  <a:srgbClr val="7030A0"/>
                </a:solidFill>
              </a:rPr>
            </a:br>
            <a:r>
              <a:rPr lang="en-US" sz="2000" b="1">
                <a:solidFill>
                  <a:srgbClr val="7030A0"/>
                </a:solidFill>
              </a:rPr>
              <a:t>FROM </a:t>
            </a:r>
            <a:r>
              <a:rPr lang="en-US" sz="2000" b="1" i="1">
                <a:solidFill>
                  <a:srgbClr val="7030A0"/>
                </a:solidFill>
              </a:rPr>
              <a:t>table_name</a:t>
            </a:r>
            <a:br>
              <a:rPr lang="en-US" sz="2000" b="1">
                <a:solidFill>
                  <a:srgbClr val="7030A0"/>
                </a:solidFill>
              </a:rPr>
            </a:br>
            <a:r>
              <a:rPr lang="en-US" sz="2000" b="1">
                <a:solidFill>
                  <a:srgbClr val="7030A0"/>
                </a:solidFill>
              </a:rPr>
              <a:t>WHERE </a:t>
            </a:r>
            <a:r>
              <a:rPr lang="en-US" sz="2000" b="1" i="1">
                <a:solidFill>
                  <a:srgbClr val="7030A0"/>
                </a:solidFill>
              </a:rPr>
              <a:t>condition1</a:t>
            </a:r>
            <a:r>
              <a:rPr lang="en-US" sz="2000" b="1">
                <a:solidFill>
                  <a:srgbClr val="7030A0"/>
                </a:solidFill>
              </a:rPr>
              <a:t> AND </a:t>
            </a:r>
            <a:r>
              <a:rPr lang="en-US" sz="2000" b="1" i="1">
                <a:solidFill>
                  <a:srgbClr val="7030A0"/>
                </a:solidFill>
              </a:rPr>
              <a:t>condition2</a:t>
            </a:r>
            <a:r>
              <a:rPr lang="en-US" sz="2000" b="1">
                <a:solidFill>
                  <a:srgbClr val="7030A0"/>
                </a:solidFill>
              </a:rPr>
              <a:t> AND </a:t>
            </a:r>
            <a:r>
              <a:rPr lang="en-US" sz="2000" b="1" i="1">
                <a:solidFill>
                  <a:srgbClr val="7030A0"/>
                </a:solidFill>
              </a:rPr>
              <a:t>condition3 ...</a:t>
            </a:r>
            <a:r>
              <a:rPr lang="en-US" sz="2000" b="1">
                <a:solidFill>
                  <a:srgbClr val="7030A0"/>
                </a:solidFill>
              </a:rPr>
              <a:t>;</a:t>
            </a:r>
            <a:endParaRPr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</p:txBody>
      </p:sp>
      <p:cxnSp>
        <p:nvCxnSpPr>
          <p:cNvPr id="718" name="Google Shape;718;p5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9" name="Google Shape;719;p5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0" name="Google Shape;720;p5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1" name="Google Shape;721;p5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5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9552" y="3429000"/>
            <a:ext cx="55626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5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Logical Operators:</a:t>
            </a:r>
            <a:endParaRPr lang="en-US"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OR OPERATOR: </a:t>
            </a:r>
            <a:r>
              <a:rPr lang="en-US" sz="2000"/>
              <a:t>The OR operator displays a record if any of the conditions separated by OR is TRUE.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SYNTAX:</a:t>
            </a:r>
            <a:endParaRPr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SELECT </a:t>
            </a:r>
            <a:r>
              <a:rPr lang="en-US" sz="2000" b="1" i="1">
                <a:solidFill>
                  <a:srgbClr val="7030A0"/>
                </a:solidFill>
              </a:rPr>
              <a:t>column1</a:t>
            </a:r>
            <a:r>
              <a:rPr lang="en-US" sz="2000" b="1">
                <a:solidFill>
                  <a:srgbClr val="7030A0"/>
                </a:solidFill>
              </a:rPr>
              <a:t>,</a:t>
            </a:r>
            <a:r>
              <a:rPr lang="en-US" sz="2000" b="1" i="1">
                <a:solidFill>
                  <a:srgbClr val="7030A0"/>
                </a:solidFill>
              </a:rPr>
              <a:t> column2, ...</a:t>
            </a:r>
            <a:br>
              <a:rPr lang="en-US" sz="2000" b="1">
                <a:solidFill>
                  <a:srgbClr val="7030A0"/>
                </a:solidFill>
              </a:rPr>
            </a:br>
            <a:r>
              <a:rPr lang="en-US" sz="2000" b="1">
                <a:solidFill>
                  <a:srgbClr val="7030A0"/>
                </a:solidFill>
              </a:rPr>
              <a:t>FROM </a:t>
            </a:r>
            <a:r>
              <a:rPr lang="en-US" sz="2000" b="1" i="1">
                <a:solidFill>
                  <a:srgbClr val="7030A0"/>
                </a:solidFill>
              </a:rPr>
              <a:t>table_name</a:t>
            </a:r>
            <a:br>
              <a:rPr lang="en-US" sz="2000" b="1">
                <a:solidFill>
                  <a:srgbClr val="7030A0"/>
                </a:solidFill>
              </a:rPr>
            </a:br>
            <a:r>
              <a:rPr lang="en-US" sz="2000" b="1">
                <a:solidFill>
                  <a:srgbClr val="7030A0"/>
                </a:solidFill>
              </a:rPr>
              <a:t>WHERE </a:t>
            </a:r>
            <a:r>
              <a:rPr lang="en-US" sz="2000" b="1" i="1">
                <a:solidFill>
                  <a:srgbClr val="7030A0"/>
                </a:solidFill>
              </a:rPr>
              <a:t>condition1</a:t>
            </a:r>
            <a:r>
              <a:rPr lang="en-US" sz="2000" b="1">
                <a:solidFill>
                  <a:srgbClr val="7030A0"/>
                </a:solidFill>
              </a:rPr>
              <a:t> OR </a:t>
            </a:r>
            <a:r>
              <a:rPr lang="en-US" sz="2000" b="1" i="1">
                <a:solidFill>
                  <a:srgbClr val="7030A0"/>
                </a:solidFill>
              </a:rPr>
              <a:t>condition2</a:t>
            </a:r>
            <a:r>
              <a:rPr lang="en-US" sz="2000" b="1">
                <a:solidFill>
                  <a:srgbClr val="7030A0"/>
                </a:solidFill>
              </a:rPr>
              <a:t> OR </a:t>
            </a:r>
            <a:r>
              <a:rPr lang="en-US" sz="2000" b="1" i="1">
                <a:solidFill>
                  <a:srgbClr val="7030A0"/>
                </a:solidFill>
              </a:rPr>
              <a:t>condition3 ...</a:t>
            </a:r>
            <a:r>
              <a:rPr lang="en-US" sz="2000" b="1">
                <a:solidFill>
                  <a:srgbClr val="7030A0"/>
                </a:solidFill>
              </a:rPr>
              <a:t>;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7030A0"/>
              </a:solidFill>
            </a:endParaRPr>
          </a:p>
        </p:txBody>
      </p:sp>
      <p:cxnSp>
        <p:nvCxnSpPr>
          <p:cNvPr id="728" name="Google Shape;728;p5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9" name="Google Shape;729;p5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0" name="Google Shape;730;p5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1" name="Google Shape;731;p5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5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0806" y="3657600"/>
            <a:ext cx="53244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6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Logical Operators:</a:t>
            </a:r>
            <a:endParaRPr lang="en-US"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NOT OPERATOR: </a:t>
            </a:r>
            <a:r>
              <a:rPr lang="en-US" sz="2000"/>
              <a:t>The NOT operator displays a record if the condition(s) is NOT TRUE.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SYNTAX:</a:t>
            </a:r>
            <a:endParaRPr lang="en-US"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SELECT </a:t>
            </a:r>
            <a:r>
              <a:rPr lang="en-US" sz="2000" b="1" i="1">
                <a:solidFill>
                  <a:srgbClr val="7030A0"/>
                </a:solidFill>
              </a:rPr>
              <a:t>column1</a:t>
            </a:r>
            <a:r>
              <a:rPr lang="en-US" sz="2000" b="1">
                <a:solidFill>
                  <a:srgbClr val="7030A0"/>
                </a:solidFill>
              </a:rPr>
              <a:t>,</a:t>
            </a:r>
            <a:r>
              <a:rPr lang="en-US" sz="2000" b="1" i="1">
                <a:solidFill>
                  <a:srgbClr val="7030A0"/>
                </a:solidFill>
              </a:rPr>
              <a:t> column2, ...</a:t>
            </a:r>
            <a:br>
              <a:rPr lang="en-US" sz="2000" b="1">
                <a:solidFill>
                  <a:srgbClr val="7030A0"/>
                </a:solidFill>
              </a:rPr>
            </a:br>
            <a:r>
              <a:rPr lang="en-US" sz="2000" b="1">
                <a:solidFill>
                  <a:srgbClr val="7030A0"/>
                </a:solidFill>
              </a:rPr>
              <a:t>FROM </a:t>
            </a:r>
            <a:r>
              <a:rPr lang="en-US" sz="2000" b="1" i="1">
                <a:solidFill>
                  <a:srgbClr val="7030A0"/>
                </a:solidFill>
              </a:rPr>
              <a:t>table_name</a:t>
            </a:r>
            <a:br>
              <a:rPr lang="en-US" sz="2000" b="1">
                <a:solidFill>
                  <a:srgbClr val="7030A0"/>
                </a:solidFill>
              </a:rPr>
            </a:br>
            <a:r>
              <a:rPr lang="en-US" sz="2000" b="1">
                <a:solidFill>
                  <a:srgbClr val="7030A0"/>
                </a:solidFill>
              </a:rPr>
              <a:t>WHERE NOT </a:t>
            </a:r>
            <a:r>
              <a:rPr lang="en-US" sz="2000" b="1" i="1">
                <a:solidFill>
                  <a:srgbClr val="7030A0"/>
                </a:solidFill>
              </a:rPr>
              <a:t>condition</a:t>
            </a:r>
            <a:r>
              <a:rPr lang="en-US" sz="2000" b="1">
                <a:solidFill>
                  <a:srgbClr val="7030A0"/>
                </a:solidFill>
              </a:rPr>
              <a:t>;</a:t>
            </a:r>
            <a:endParaRPr lang="en-US" sz="2000" b="1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C00000"/>
              </a:solidFill>
            </a:endParaRPr>
          </a:p>
        </p:txBody>
      </p:sp>
      <p:cxnSp>
        <p:nvCxnSpPr>
          <p:cNvPr id="738" name="Google Shape;738;p5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9" name="Google Shape;739;p5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0" name="Google Shape;740;p5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1" name="Google Shape;741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" y="3886200"/>
            <a:ext cx="49625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7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/>
              <a:t>String Operations</a:t>
            </a:r>
            <a:endParaRPr lang="en-US"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748" name="Google Shape;748;p5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9" name="Google Shape;749;p5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0" name="Google Shape;750;p5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1" name="Google Shape;751;p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7"/>
          <p:cNvSpPr/>
          <p:nvPr/>
        </p:nvSpPr>
        <p:spPr>
          <a:xfrm>
            <a:off x="609600" y="1219200"/>
            <a:ext cx="6248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*FROM  table_name WHERE  condition1  operator condition2  operator condition3  ...;</a:t>
            </a:r>
            <a:b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3" name="Google Shape;753;p57"/>
          <p:cNvSpPr/>
          <p:nvPr/>
        </p:nvSpPr>
        <p:spPr>
          <a:xfrm>
            <a:off x="533400" y="2895600"/>
            <a:ext cx="69342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EXAMPLE: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*FROM  product WHERE  category = "Clothing"  AND price &lt;= 1000;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  *FROM    product WHERE    (brand = "Redmi"    AND rating &gt; 4)    OR brand = "OnePlus";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8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lang="en-US" sz="2000" b="1">
                <a:solidFill>
                  <a:srgbClr val="C00000"/>
                </a:solidFill>
              </a:rPr>
              <a:t>IN Operators</a:t>
            </a:r>
            <a:endParaRPr lang="en-US" sz="20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We use the IN operator to check if a value is present in the list of values. 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IN operator allows you to specify multiple values in a WHERE clause.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IN operator is a shorthand for multiple OR conditions.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IN Syntax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SELECT </a:t>
            </a:r>
            <a:r>
              <a:rPr lang="en-US" sz="2000" b="1" i="1">
                <a:solidFill>
                  <a:srgbClr val="7030A0"/>
                </a:solidFill>
              </a:rPr>
              <a:t>column_name(s)</a:t>
            </a:r>
            <a:br>
              <a:rPr lang="en-US" sz="2000" b="1">
                <a:solidFill>
                  <a:srgbClr val="7030A0"/>
                </a:solidFill>
              </a:rPr>
            </a:br>
            <a:r>
              <a:rPr lang="en-US" sz="2000" b="1">
                <a:solidFill>
                  <a:srgbClr val="7030A0"/>
                </a:solidFill>
              </a:rPr>
              <a:t>FROM </a:t>
            </a:r>
            <a:r>
              <a:rPr lang="en-US" sz="2000" b="1" i="1">
                <a:solidFill>
                  <a:srgbClr val="7030A0"/>
                </a:solidFill>
              </a:rPr>
              <a:t>table_name</a:t>
            </a:r>
            <a:br>
              <a:rPr lang="en-US" sz="2000" b="1">
                <a:solidFill>
                  <a:srgbClr val="7030A0"/>
                </a:solidFill>
              </a:rPr>
            </a:br>
            <a:r>
              <a:rPr lang="en-US" sz="2000" b="1">
                <a:solidFill>
                  <a:srgbClr val="7030A0"/>
                </a:solidFill>
              </a:rPr>
              <a:t>WHERE </a:t>
            </a:r>
            <a:r>
              <a:rPr lang="en-US" sz="2000" b="1" i="1">
                <a:solidFill>
                  <a:srgbClr val="7030A0"/>
                </a:solidFill>
              </a:rPr>
              <a:t>column_name</a:t>
            </a:r>
            <a:r>
              <a:rPr lang="en-US" sz="2000" b="1">
                <a:solidFill>
                  <a:srgbClr val="7030A0"/>
                </a:solidFill>
              </a:rPr>
              <a:t> IN (</a:t>
            </a:r>
            <a:r>
              <a:rPr lang="en-US" sz="2000" b="1" i="1">
                <a:solidFill>
                  <a:srgbClr val="7030A0"/>
                </a:solidFill>
              </a:rPr>
              <a:t>value1</a:t>
            </a:r>
            <a:r>
              <a:rPr lang="en-US" sz="2000" b="1">
                <a:solidFill>
                  <a:srgbClr val="7030A0"/>
                </a:solidFill>
              </a:rPr>
              <a:t>,</a:t>
            </a:r>
            <a:r>
              <a:rPr lang="en-US" sz="2000" b="1" i="1">
                <a:solidFill>
                  <a:srgbClr val="7030A0"/>
                </a:solidFill>
              </a:rPr>
              <a:t> value2</a:t>
            </a:r>
            <a:r>
              <a:rPr lang="en-US" sz="2000" b="1">
                <a:solidFill>
                  <a:srgbClr val="7030A0"/>
                </a:solidFill>
              </a:rPr>
              <a:t>, ...);</a:t>
            </a:r>
            <a:endParaRPr sz="2000" b="1">
              <a:solidFill>
                <a:srgbClr val="7030A0"/>
              </a:solidFill>
            </a:endParaRPr>
          </a:p>
        </p:txBody>
      </p:sp>
      <p:cxnSp>
        <p:nvCxnSpPr>
          <p:cNvPr id="759" name="Google Shape;759;p5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0" name="Google Shape;760;p5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1" name="Google Shape;761;p5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2" name="Google Shape;762;p5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9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lang="en-US" sz="2000" b="1">
                <a:solidFill>
                  <a:srgbClr val="C00000"/>
                </a:solidFill>
              </a:rPr>
              <a:t>IN Operators</a:t>
            </a:r>
            <a:endParaRPr lang="en-US" sz="2000" b="1">
              <a:solidFill>
                <a:srgbClr val="C00000"/>
              </a:solidFill>
            </a:endParaRPr>
          </a:p>
        </p:txBody>
      </p:sp>
      <p:cxnSp>
        <p:nvCxnSpPr>
          <p:cNvPr id="768" name="Google Shape;768;p5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9" name="Google Shape;769;p5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0" name="Google Shape;770;p5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1" name="Google Shape;771;p5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" y="1109472"/>
            <a:ext cx="7162800" cy="262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b="1">
                <a:solidFill>
                  <a:srgbClr val="C00000"/>
                </a:solidFill>
              </a:rPr>
              <a:t>SQL(Structured Query Language)</a:t>
            </a:r>
            <a:endParaRPr lang="en-US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a </a:t>
            </a:r>
            <a:r>
              <a:rPr lang="en-US" sz="2200" b="1">
                <a:solidFill>
                  <a:srgbClr val="00B0F0"/>
                </a:solidFill>
              </a:rPr>
              <a:t>standard language designed for managing data in relational database management system.</a:t>
            </a:r>
            <a:endParaRPr lang="en-US" sz="2200" b="1">
              <a:solidFill>
                <a:srgbClr val="00B0F0"/>
              </a:solidFill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stands for Structured Query Language. </a:t>
            </a:r>
            <a:endParaRPr sz="2200"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a standard programming language specifically </a:t>
            </a:r>
            <a:r>
              <a:rPr lang="en-US" sz="2200">
                <a:solidFill>
                  <a:srgbClr val="00B050"/>
                </a:solidFill>
              </a:rPr>
              <a:t>designed for storing, retrieving, managing or manipulating the data inside a relational database management system (RDBMS). </a:t>
            </a:r>
            <a:endParaRPr sz="2200">
              <a:solidFill>
                <a:srgbClr val="00B050"/>
              </a:solidFill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became an ISO standard in 1987.</a:t>
            </a:r>
            <a:endParaRPr lang="en-US" sz="220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is the most widely-implemented database language and supported by the popular relational database systems, like MySQL, SQL Server, and Oracle. </a:t>
            </a:r>
            <a:endParaRPr sz="220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However, some features of the SQL standard are implemented differently in different database systems.</a:t>
            </a:r>
            <a:endParaRPr lang="en-US" sz="220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</a:pPr>
            <a:r>
              <a:rPr lang="en-US" sz="2200"/>
              <a:t>SQL was originally developed at IBM in the early 1970s. Initially it was called </a:t>
            </a:r>
            <a:r>
              <a:rPr lang="en-US" sz="2200">
                <a:solidFill>
                  <a:srgbClr val="C00000"/>
                </a:solidFill>
              </a:rPr>
              <a:t>SEQUEL (Structured English Query Language) </a:t>
            </a:r>
            <a:r>
              <a:rPr lang="en-US" sz="2200"/>
              <a:t>which was later changed to </a:t>
            </a:r>
            <a:r>
              <a:rPr lang="en-US" sz="2200">
                <a:solidFill>
                  <a:srgbClr val="C00000"/>
                </a:solidFill>
              </a:rPr>
              <a:t>SQL (pronounced as S-Q-L).</a:t>
            </a:r>
            <a:endParaRPr lang="en-US" sz="2200">
              <a:solidFill>
                <a:srgbClr val="C00000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</a:p>
        </p:txBody>
      </p:sp>
      <p:cxnSp>
        <p:nvCxnSpPr>
          <p:cNvPr id="247" name="Google Shape;247;p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0" name="Google Shape;250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620000" y="419905"/>
            <a:ext cx="923544" cy="36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 u="sng">
                <a:solidFill>
                  <a:srgbClr val="C00000"/>
                </a:solidFill>
              </a:rPr>
              <a:t>BETWEEN Operators</a:t>
            </a:r>
            <a:endParaRPr lang="en-US" sz="2000" b="1" u="sng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The BETWEEN operator selects values within a given range. The values can be numbers, text, or dates.</a:t>
            </a:r>
            <a:endParaRPr lang="en-US"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The BETWEEN operator is inclusive: begin and end values are included.</a:t>
            </a:r>
            <a:endParaRPr sz="2000">
              <a:solidFill>
                <a:schemeClr val="dk1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</a:rPr>
              <a:t>Syntax:</a:t>
            </a:r>
            <a:endParaRPr lang="en-US"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⮚"/>
            </a:pPr>
            <a:r>
              <a:rPr lang="en-US" sz="2000" b="1">
                <a:solidFill>
                  <a:srgbClr val="7030A0"/>
                </a:solidFill>
              </a:rPr>
              <a:t>SELECT </a:t>
            </a:r>
            <a:r>
              <a:rPr lang="en-US" sz="2000" b="1" i="1">
                <a:solidFill>
                  <a:srgbClr val="7030A0"/>
                </a:solidFill>
              </a:rPr>
              <a:t>column_name(s)</a:t>
            </a:r>
            <a:br>
              <a:rPr lang="en-US" sz="2000" b="1">
                <a:solidFill>
                  <a:srgbClr val="7030A0"/>
                </a:solidFill>
              </a:rPr>
            </a:br>
            <a:r>
              <a:rPr lang="en-US" sz="2000" b="1">
                <a:solidFill>
                  <a:srgbClr val="7030A0"/>
                </a:solidFill>
              </a:rPr>
              <a:t>FROM </a:t>
            </a:r>
            <a:r>
              <a:rPr lang="en-US" sz="2000" b="1" i="1">
                <a:solidFill>
                  <a:srgbClr val="7030A0"/>
                </a:solidFill>
              </a:rPr>
              <a:t>table_name</a:t>
            </a:r>
            <a:br>
              <a:rPr lang="en-US" sz="2000" b="1">
                <a:solidFill>
                  <a:srgbClr val="7030A0"/>
                </a:solidFill>
              </a:rPr>
            </a:br>
            <a:r>
              <a:rPr lang="en-US" sz="2000" b="1">
                <a:solidFill>
                  <a:srgbClr val="7030A0"/>
                </a:solidFill>
              </a:rPr>
              <a:t>WHERE </a:t>
            </a:r>
            <a:r>
              <a:rPr lang="en-US" sz="2000" b="1" i="1">
                <a:solidFill>
                  <a:srgbClr val="7030A0"/>
                </a:solidFill>
              </a:rPr>
              <a:t>column_name </a:t>
            </a:r>
            <a:r>
              <a:rPr lang="en-US" sz="2000" b="1">
                <a:solidFill>
                  <a:srgbClr val="7030A0"/>
                </a:solidFill>
              </a:rPr>
              <a:t>BETWEEN </a:t>
            </a:r>
            <a:r>
              <a:rPr lang="en-US" sz="2000" b="1" i="1">
                <a:solidFill>
                  <a:srgbClr val="7030A0"/>
                </a:solidFill>
              </a:rPr>
              <a:t>value1</a:t>
            </a:r>
            <a:r>
              <a:rPr lang="en-US" sz="2000" b="1">
                <a:solidFill>
                  <a:srgbClr val="7030A0"/>
                </a:solidFill>
              </a:rPr>
              <a:t> AND </a:t>
            </a:r>
            <a:r>
              <a:rPr lang="en-US" sz="2000" b="1" i="1">
                <a:solidFill>
                  <a:srgbClr val="7030A0"/>
                </a:solidFill>
              </a:rPr>
              <a:t>value2;</a:t>
            </a:r>
            <a:endParaRPr sz="2000" b="1">
              <a:solidFill>
                <a:srgbClr val="7030A0"/>
              </a:solidFill>
            </a:endParaRPr>
          </a:p>
        </p:txBody>
      </p:sp>
      <p:cxnSp>
        <p:nvCxnSpPr>
          <p:cNvPr id="778" name="Google Shape;778;p6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9" name="Google Shape;779;p6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0" name="Google Shape;780;p6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1" name="Google Shape;781;p6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1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 u="sng">
                <a:solidFill>
                  <a:srgbClr val="C00000"/>
                </a:solidFill>
              </a:rPr>
              <a:t>BETWEEN Operators</a:t>
            </a:r>
            <a:endParaRPr lang="en-US" sz="2000" b="1" u="sng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 u="sng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 u="sng">
              <a:solidFill>
                <a:srgbClr val="C00000"/>
              </a:solidFill>
            </a:endParaRPr>
          </a:p>
        </p:txBody>
      </p:sp>
      <p:cxnSp>
        <p:nvCxnSpPr>
          <p:cNvPr id="787" name="Google Shape;787;p6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6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6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90" name="Google Shape;790;p6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2688" y="1295400"/>
            <a:ext cx="60864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9362" y="4191000"/>
            <a:ext cx="59531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1"/>
          <p:cNvSpPr/>
          <p:nvPr/>
        </p:nvSpPr>
        <p:spPr>
          <a:xfrm>
            <a:off x="599362" y="3466838"/>
            <a:ext cx="2603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BETWEEN Operators</a:t>
            </a:r>
            <a:endParaRPr lang="en-US" sz="1800" b="1" u="sng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2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lang="en-US" sz="2000" b="1"/>
              <a:t>IN and BETWEEN Operators</a:t>
            </a:r>
            <a:endParaRPr lang="en-US"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Consider the case of a typical e-commerce scenario. Users generally search for the products that belong to a list of brands, or the products that lie within a particular price range. 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In such scenarios, we use the IN operator to check if a value is present in the list of values. And, BETWEEN operator is used to check if a particular value exists in the given range.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799" name="Google Shape;799;p6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0" name="Google Shape;800;p6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1" name="Google Shape;801;p6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2" name="Google Shape;802;p6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3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/>
              <a:t>IN OPERATOR</a:t>
            </a:r>
            <a:endParaRPr lang="en-US"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808" name="Google Shape;808;p6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9" name="Google Shape;809;p6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0" name="Google Shape;810;p6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1" name="Google Shape;811;p6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63"/>
          <p:cNvSpPr/>
          <p:nvPr/>
        </p:nvSpPr>
        <p:spPr>
          <a:xfrm>
            <a:off x="609600" y="1219200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*FROM  table_nameWHERE  c1 IN (v1, v2,..);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3" name="Google Shape;813;p63"/>
          <p:cNvSpPr/>
          <p:nvPr/>
        </p:nvSpPr>
        <p:spPr>
          <a:xfrm>
            <a:off x="533400" y="2895600"/>
            <a:ext cx="6934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EXAMPLE: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*FROM  product WHERE  brand IN ( "Puma", "Levi's", "Mufti", "Lee", "Denim");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4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 </a:t>
            </a:r>
            <a:r>
              <a:rPr lang="en-US" sz="2000" b="1"/>
              <a:t>BETWEEN OPERATOR</a:t>
            </a:r>
            <a:endParaRPr lang="en-US"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819" name="Google Shape;819;p6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6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6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2" name="Google Shape;822;p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4"/>
          <p:cNvSpPr/>
          <p:nvPr/>
        </p:nvSpPr>
        <p:spPr>
          <a:xfrm>
            <a:off x="609600" y="1219200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*FROM  table_name WHERE  c1 BETWEEN v1  AND v2;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4" name="Google Shape;824;p64"/>
          <p:cNvSpPr/>
          <p:nvPr/>
        </p:nvSpPr>
        <p:spPr>
          <a:xfrm>
            <a:off x="533400" y="2895600"/>
            <a:ext cx="6934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EXAMPLE: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name,  price,  brand FROM  product WHERE  price BETWEEN 1000  AND 5000;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5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lang="en-US" sz="2000" b="1"/>
              <a:t> </a:t>
            </a:r>
            <a:r>
              <a:rPr lang="en-US" sz="2000" b="1">
                <a:solidFill>
                  <a:srgbClr val="FF0000"/>
                </a:solidFill>
              </a:rPr>
              <a:t>ORDER BY</a:t>
            </a:r>
            <a:endParaRPr lang="en-US" sz="2000" b="1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Generally when you use the SELECT statement to fetch data from a table, the rows in result set are not in any particular order.</a:t>
            </a:r>
            <a:endParaRPr lang="en-US"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</a:pPr>
            <a:r>
              <a:rPr lang="en-US" sz="2000"/>
              <a:t>If you want your result set in a particular order, you can specify the ORDER BY clause at the end of the statement which tells the server how to sort the data returned by the query. 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default sorting order is ascending.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Syntax</a:t>
            </a:r>
            <a:endParaRPr lang="en-US"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 </a:t>
            </a:r>
            <a:r>
              <a:rPr lang="en-US" sz="2000" b="1">
                <a:solidFill>
                  <a:srgbClr val="0070C0"/>
                </a:solidFill>
              </a:rPr>
              <a:t>ORDER BY clause is used to sort the data returned by a query in ascending or descending order</a:t>
            </a:r>
            <a:r>
              <a:rPr lang="en-US" sz="2000"/>
              <a:t>. 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The basic syntax of this clause can be given with: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SELECT </a:t>
            </a:r>
            <a:r>
              <a:rPr lang="en-US" sz="2000" b="1" i="1">
                <a:solidFill>
                  <a:srgbClr val="FF0000"/>
                </a:solidFill>
              </a:rPr>
              <a:t>column_list</a:t>
            </a:r>
            <a:r>
              <a:rPr lang="en-US" sz="2000" b="1">
                <a:solidFill>
                  <a:srgbClr val="FF0000"/>
                </a:solidFill>
              </a:rPr>
              <a:t> FROM </a:t>
            </a:r>
            <a:r>
              <a:rPr lang="en-US" sz="2000" b="1" i="1">
                <a:solidFill>
                  <a:srgbClr val="FF0000"/>
                </a:solidFill>
              </a:rPr>
              <a:t>table_name</a:t>
            </a:r>
            <a:r>
              <a:rPr lang="en-US" sz="2000" b="1">
                <a:solidFill>
                  <a:srgbClr val="FF0000"/>
                </a:solidFill>
              </a:rPr>
              <a:t> ORDER BY column_name ASC|DESC;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830" name="Google Shape;830;p6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1" name="Google Shape;831;p6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2" name="Google Shape;832;p6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33" name="Google Shape;833;p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6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lang="en-US" sz="2000" b="1"/>
              <a:t> </a:t>
            </a:r>
            <a:r>
              <a:rPr lang="en-US" sz="2000" b="1">
                <a:solidFill>
                  <a:srgbClr val="FF0000"/>
                </a:solidFill>
              </a:rPr>
              <a:t>ORDER BY </a:t>
            </a:r>
            <a:endParaRPr lang="en-US" sz="2000" b="1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The ORDER BY keyword is used to sort the result-set in ascending or descending order.</a:t>
            </a:r>
            <a:endParaRPr lang="en-US" sz="2000">
              <a:solidFill>
                <a:srgbClr val="0C0C0C"/>
              </a:solidFill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The ORDER BY keyword sorts the records in ascending order by default. </a:t>
            </a:r>
            <a:endParaRPr sz="2000">
              <a:solidFill>
                <a:srgbClr val="0C0C0C"/>
              </a:solidFill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C0C0C"/>
                </a:solidFill>
              </a:rPr>
              <a:t>To sort the records in descending order, use the </a:t>
            </a:r>
            <a:r>
              <a:rPr lang="en-US" sz="2000" b="1">
                <a:solidFill>
                  <a:srgbClr val="FF0000"/>
                </a:solidFill>
              </a:rPr>
              <a:t>DESC </a:t>
            </a:r>
            <a:r>
              <a:rPr lang="en-US" sz="2000">
                <a:solidFill>
                  <a:srgbClr val="0C0C0C"/>
                </a:solidFill>
              </a:rPr>
              <a:t>keyword.</a:t>
            </a:r>
            <a:endParaRPr lang="en-US" sz="2000">
              <a:solidFill>
                <a:srgbClr val="0C0C0C"/>
              </a:solidFill>
            </a:endParaRPr>
          </a:p>
          <a:p>
            <a:pPr marL="34290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Syntax</a:t>
            </a:r>
            <a:endParaRPr lang="en-US"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b="1">
                <a:solidFill>
                  <a:srgbClr val="002060"/>
                </a:solidFill>
              </a:rPr>
              <a:t>SELECT </a:t>
            </a:r>
            <a:r>
              <a:rPr lang="en-US" sz="2000" b="1" i="1">
                <a:solidFill>
                  <a:srgbClr val="002060"/>
                </a:solidFill>
              </a:rPr>
              <a:t>column1</a:t>
            </a:r>
            <a:r>
              <a:rPr lang="en-US" sz="2000" b="1">
                <a:solidFill>
                  <a:srgbClr val="002060"/>
                </a:solidFill>
              </a:rPr>
              <a:t>,</a:t>
            </a:r>
            <a:r>
              <a:rPr lang="en-US" sz="2000" b="1" i="1">
                <a:solidFill>
                  <a:srgbClr val="002060"/>
                </a:solidFill>
              </a:rPr>
              <a:t> column2, ...</a:t>
            </a:r>
            <a:br>
              <a:rPr lang="en-US" sz="2000" b="1">
                <a:solidFill>
                  <a:srgbClr val="002060"/>
                </a:solidFill>
              </a:rPr>
            </a:br>
            <a:r>
              <a:rPr lang="en-US" sz="2000" b="1">
                <a:solidFill>
                  <a:srgbClr val="002060"/>
                </a:solidFill>
              </a:rPr>
              <a:t>FROM </a:t>
            </a:r>
            <a:r>
              <a:rPr lang="en-US" sz="2000" b="1" i="1">
                <a:solidFill>
                  <a:srgbClr val="002060"/>
                </a:solidFill>
              </a:rPr>
              <a:t>table_name</a:t>
            </a:r>
            <a:br>
              <a:rPr lang="en-US" sz="2000" b="1">
                <a:solidFill>
                  <a:srgbClr val="002060"/>
                </a:solidFill>
              </a:rPr>
            </a:br>
            <a:r>
              <a:rPr lang="en-US" sz="2000" b="1">
                <a:solidFill>
                  <a:srgbClr val="002060"/>
                </a:solidFill>
              </a:rPr>
              <a:t>ORDER BY </a:t>
            </a:r>
            <a:r>
              <a:rPr lang="en-US" sz="2000" b="1" i="1">
                <a:solidFill>
                  <a:srgbClr val="002060"/>
                </a:solidFill>
              </a:rPr>
              <a:t>column1, column2, ... </a:t>
            </a:r>
            <a:r>
              <a:rPr lang="en-US" sz="2000" b="1">
                <a:solidFill>
                  <a:srgbClr val="002060"/>
                </a:solidFill>
              </a:rPr>
              <a:t>ASC|DESC;</a:t>
            </a:r>
            <a:endParaRPr lang="en-US" sz="2000" b="1">
              <a:solidFill>
                <a:srgbClr val="002060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0C0C0C"/>
              </a:solidFill>
            </a:endParaRPr>
          </a:p>
        </p:txBody>
      </p:sp>
      <p:cxnSp>
        <p:nvCxnSpPr>
          <p:cNvPr id="839" name="Google Shape;839;p6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0" name="Google Shape;840;p6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1" name="Google Shape;841;p6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42" name="Google Shape;842;p6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7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lang="en-US" sz="2000" b="1"/>
              <a:t> </a:t>
            </a:r>
            <a:r>
              <a:rPr lang="en-US" sz="2000" b="1">
                <a:solidFill>
                  <a:srgbClr val="FF0000"/>
                </a:solidFill>
              </a:rPr>
              <a:t>ORDER BY</a:t>
            </a:r>
            <a:endParaRPr sz="2000" b="1">
              <a:solidFill>
                <a:srgbClr val="0C0C0C"/>
              </a:solidFill>
            </a:endParaRPr>
          </a:p>
        </p:txBody>
      </p:sp>
      <p:cxnSp>
        <p:nvCxnSpPr>
          <p:cNvPr id="848" name="Google Shape;848;p6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9" name="Google Shape;849;p6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0" name="Google Shape;850;p6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51" name="Google Shape;851;p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6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4352" y="956277"/>
            <a:ext cx="3482727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36926" y="2641440"/>
            <a:ext cx="44862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8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lang="en-US" sz="2000" b="1"/>
              <a:t> </a:t>
            </a:r>
            <a:r>
              <a:rPr lang="en-US" sz="2000" b="1">
                <a:solidFill>
                  <a:srgbClr val="FF0000"/>
                </a:solidFill>
              </a:rPr>
              <a:t>DISTINCT</a:t>
            </a:r>
            <a:endParaRPr lang="en-US" sz="2000" b="1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C0C0C"/>
                </a:solidFill>
              </a:rPr>
              <a:t>The SELECT DISTINCT statement is used to return only distinct (different) values.</a:t>
            </a:r>
            <a:endParaRPr lang="en-US" sz="2000">
              <a:solidFill>
                <a:srgbClr val="0C0C0C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C0C0C"/>
                </a:solidFill>
              </a:rPr>
              <a:t>Inside a table, a column often contains many duplicate values; and sometimes you only want to list the different (distinct) values.</a:t>
            </a:r>
            <a:endParaRPr lang="en-US" sz="2000">
              <a:solidFill>
                <a:srgbClr val="0C0C0C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</a:pPr>
            <a:r>
              <a:rPr lang="en-US" sz="2000" b="1">
                <a:solidFill>
                  <a:srgbClr val="0C0C0C"/>
                </a:solidFill>
              </a:rPr>
              <a:t>Syntax:</a:t>
            </a:r>
            <a:endParaRPr lang="en-US" sz="2000" b="1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 b="1">
                <a:solidFill>
                  <a:srgbClr val="002060"/>
                </a:solidFill>
              </a:rPr>
              <a:t>SELECT DISTINCT </a:t>
            </a:r>
            <a:r>
              <a:rPr lang="en-US" sz="2000" b="1" i="1">
                <a:solidFill>
                  <a:srgbClr val="002060"/>
                </a:solidFill>
              </a:rPr>
              <a:t>column1</a:t>
            </a:r>
            <a:r>
              <a:rPr lang="en-US" sz="2000" b="1">
                <a:solidFill>
                  <a:srgbClr val="002060"/>
                </a:solidFill>
              </a:rPr>
              <a:t>,</a:t>
            </a:r>
            <a:r>
              <a:rPr lang="en-US" sz="2000" b="1" i="1">
                <a:solidFill>
                  <a:srgbClr val="002060"/>
                </a:solidFill>
              </a:rPr>
              <a:t> column2, ...</a:t>
            </a:r>
            <a:br>
              <a:rPr lang="en-US" sz="2000" b="1">
                <a:solidFill>
                  <a:srgbClr val="002060"/>
                </a:solidFill>
              </a:rPr>
            </a:br>
            <a:r>
              <a:rPr lang="en-US" sz="2000" b="1">
                <a:solidFill>
                  <a:srgbClr val="002060"/>
                </a:solidFill>
              </a:rPr>
              <a:t>FROM </a:t>
            </a:r>
            <a:r>
              <a:rPr lang="en-US" sz="2000" b="1" i="1">
                <a:solidFill>
                  <a:srgbClr val="002060"/>
                </a:solidFill>
              </a:rPr>
              <a:t>table_name</a:t>
            </a:r>
            <a:r>
              <a:rPr lang="en-US" sz="2000" b="1">
                <a:solidFill>
                  <a:srgbClr val="002060"/>
                </a:solidFill>
              </a:rPr>
              <a:t>;</a:t>
            </a:r>
            <a:endParaRPr lang="en-US" sz="2000" b="1">
              <a:solidFill>
                <a:srgbClr val="002060"/>
              </a:solidFill>
            </a:endParaRPr>
          </a:p>
        </p:txBody>
      </p:sp>
      <p:cxnSp>
        <p:nvCxnSpPr>
          <p:cNvPr id="859" name="Google Shape;859;p6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0" name="Google Shape;860;p6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1" name="Google Shape;861;p6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2" name="Google Shape;862;p6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9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r>
              <a:rPr lang="en-US" sz="2000" b="1"/>
              <a:t> </a:t>
            </a:r>
            <a:r>
              <a:rPr lang="en-US" sz="2000" b="1">
                <a:solidFill>
                  <a:srgbClr val="FF0000"/>
                </a:solidFill>
              </a:rPr>
              <a:t>DISTINCT</a:t>
            </a:r>
            <a:endParaRPr lang="en-US" sz="2000" b="1">
              <a:solidFill>
                <a:srgbClr val="FF0000"/>
              </a:solidFill>
            </a:endParaRPr>
          </a:p>
        </p:txBody>
      </p:sp>
      <p:cxnSp>
        <p:nvCxnSpPr>
          <p:cNvPr id="868" name="Google Shape;868;p6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9" name="Google Shape;869;p6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0" name="Google Shape;870;p6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71" name="Google Shape;871;p6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5576" y="1143000"/>
            <a:ext cx="6102424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b="1">
                <a:solidFill>
                  <a:srgbClr val="C00000"/>
                </a:solidFill>
              </a:rPr>
              <a:t>SQL(Structured Query Language)</a:t>
            </a:r>
            <a:endParaRPr lang="en-US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There are lot more things you can do with SQL: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•"/>
            </a:pPr>
            <a:r>
              <a:rPr lang="en-US"/>
              <a:t>You can create a database.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•"/>
            </a:pPr>
            <a:r>
              <a:rPr lang="en-US"/>
              <a:t>You can create tables in a database.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•"/>
            </a:pPr>
            <a:r>
              <a:rPr lang="en-US"/>
              <a:t>You can query or request information from a database.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•"/>
            </a:pPr>
            <a:r>
              <a:rPr lang="en-US"/>
              <a:t>You can insert records in a database.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•"/>
            </a:pPr>
            <a:r>
              <a:rPr lang="en-US"/>
              <a:t>You can update or modify records in a database.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•"/>
            </a:pPr>
            <a:r>
              <a:rPr lang="en-US"/>
              <a:t>You can delete records from the database.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•"/>
            </a:pPr>
            <a:r>
              <a:rPr lang="en-US"/>
              <a:t>You can set permissions or access control within the database for data security.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•"/>
            </a:pPr>
            <a:r>
              <a:rPr lang="en-US"/>
              <a:t>You can create views to avoid typing frequently used complex queries.</a:t>
            </a:r>
            <a:endParaRPr lang="en-US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</a:p>
        </p:txBody>
      </p:sp>
      <p:cxnSp>
        <p:nvCxnSpPr>
          <p:cNvPr id="256" name="Google Shape;256;p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p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9" name="Google Shape;259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620000" y="419905"/>
            <a:ext cx="923544" cy="36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0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878" name="Google Shape;878;p7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9" name="Google Shape;879;p7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0" name="Google Shape;880;p7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1" name="Google Shape;881;p7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70"/>
          <p:cNvSpPr/>
          <p:nvPr/>
        </p:nvSpPr>
        <p:spPr>
          <a:xfrm>
            <a:off x="381000" y="685800"/>
            <a:ext cx="74676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Aggregations:</a:t>
            </a:r>
            <a:endParaRPr lang="en-US"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Consider the case of sports tournaments like cricket. Players’ performances are analysed based on their batting average, maximum number of sixes hit, the least score in a tournament, etc.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perform aggregations in such scenarios to combine multiple values into a single value, i.e., individual scores to an average score.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83" name="Google Shape;883;p7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76600" y="2743200"/>
            <a:ext cx="4329928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889" name="Google Shape;889;p7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0" name="Google Shape;890;p7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1" name="Google Shape;891;p7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92" name="Google Shape;892;p7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1"/>
          <p:cNvSpPr/>
          <p:nvPr/>
        </p:nvSpPr>
        <p:spPr>
          <a:xfrm>
            <a:off x="719000" y="609600"/>
            <a:ext cx="7080448" cy="2333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88850" rIns="0" bIns="888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 panose="020B0604030504040204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 </a:t>
            </a:r>
            <a:r>
              <a:rPr lang="en-US" sz="2000" b="0" i="0" u="none" strike="noStrike" cap="none">
                <a:solidFill>
                  <a:srgbClr val="DC143C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MIN()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 function returns the smallest value of the selected column.</a:t>
            </a:r>
            <a:endParaRPr lang="en-US" sz="2000" b="0" i="0" u="none" strike="noStrike" cap="none">
              <a:solidFill>
                <a:srgbClr val="000000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 panose="020B0502050000020003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Syntax:</a:t>
            </a:r>
            <a:endParaRPr lang="en-US" sz="2000" b="0" i="0" u="none" strike="noStrike" cap="none">
              <a:solidFill>
                <a:srgbClr val="00000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Consolas" panose="020B0609020204030204"/>
              <a:buNone/>
            </a:pPr>
            <a:r>
              <a:rPr lang="en-US" sz="2000" b="0" i="0" u="none" strike="noStrike" cap="none">
                <a:solidFill>
                  <a:srgbClr val="0000C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SELECT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MIN(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column_name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US" sz="2000" b="0" i="0" u="none" strike="noStrike" cap="none">
                <a:solidFill>
                  <a:srgbClr val="0000C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FROM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table_name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US" sz="2000" b="0" i="0" u="none" strike="noStrike" cap="none">
                <a:solidFill>
                  <a:srgbClr val="0000C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WHERE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condition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pic>
        <p:nvPicPr>
          <p:cNvPr id="894" name="Google Shape;894;p7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2152" y="3468624"/>
            <a:ext cx="37147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2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900" name="Google Shape;900;p7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1" name="Google Shape;901;p7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2" name="Google Shape;902;p7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03" name="Google Shape;903;p7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72"/>
          <p:cNvSpPr/>
          <p:nvPr/>
        </p:nvSpPr>
        <p:spPr>
          <a:xfrm>
            <a:off x="524312" y="762000"/>
            <a:ext cx="7690048" cy="20261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88850" rIns="0" bIns="888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Verdana" panose="020B0604030504040204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 </a:t>
            </a:r>
            <a:r>
              <a:rPr lang="en-US" sz="2000" b="1" i="0" u="none" strike="noStrike" cap="none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MAX()</a:t>
            </a:r>
            <a:r>
              <a:rPr lang="en-US" sz="2000" b="1" i="0" u="none" strike="noStrike" cap="none">
                <a:solidFill>
                  <a:srgbClr val="C0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 function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returns the largest value of the selected column.</a:t>
            </a:r>
            <a:endParaRPr sz="2000" b="0" i="0" u="none" strike="noStrike" cap="none">
              <a:solidFill>
                <a:srgbClr val="00206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Quattrocento Sans" panose="020B0502050000020003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Syntax:</a:t>
            </a:r>
            <a:endParaRPr lang="en-US" sz="2000" b="0" i="0" u="none" strike="noStrike" cap="none">
              <a:solidFill>
                <a:srgbClr val="C00000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000"/>
              <a:buFont typeface="Consolas" panose="020B0609020204030204"/>
              <a:buNone/>
            </a:pPr>
            <a:r>
              <a:rPr lang="en-US" sz="2000" b="0" i="0" u="none" strike="noStrike" cap="none">
                <a:solidFill>
                  <a:srgbClr val="0000C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SELECT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MAX(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column_name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US" sz="2000" b="0" i="0" u="none" strike="noStrike" cap="none">
                <a:solidFill>
                  <a:srgbClr val="0000C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FROM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table_name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US" sz="2000" b="0" i="0" u="none" strike="noStrike" cap="none">
                <a:solidFill>
                  <a:srgbClr val="0000C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WHERE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condition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05" name="Google Shape;905;p7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9552" y="3124200"/>
            <a:ext cx="4337248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3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911" name="Google Shape;911;p7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2" name="Google Shape;912;p7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3" name="Google Shape;913;p7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14" name="Google Shape;914;p7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3"/>
          <p:cNvSpPr/>
          <p:nvPr/>
        </p:nvSpPr>
        <p:spPr>
          <a:xfrm>
            <a:off x="539552" y="609600"/>
            <a:ext cx="75666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COUNT():</a:t>
            </a:r>
            <a:endParaRPr lang="en-US" sz="18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COUNT() function returns the number of rows that matches a specified criterion.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6" name="Google Shape;916;p73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 COUNT(</a:t>
            </a:r>
            <a:r>
              <a:rPr lang="en-US" sz="1800" b="1" i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column_name</a:t>
            </a: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FROM </a:t>
            </a:r>
            <a:r>
              <a:rPr lang="en-US" sz="1800" b="1" i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table_name </a:t>
            </a: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 </a:t>
            </a:r>
            <a:r>
              <a:rPr lang="en-US" sz="1800" b="1" i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condition</a:t>
            </a: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;</a:t>
            </a:r>
            <a:endParaRPr sz="1800" b="1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17" name="Google Shape;917;p7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288" y="3200400"/>
            <a:ext cx="650171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4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923" name="Google Shape;923;p7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4" name="Google Shape;924;p7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5" name="Google Shape;925;p7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6" name="Google Shape;926;p7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4"/>
          <p:cNvSpPr/>
          <p:nvPr/>
        </p:nvSpPr>
        <p:spPr>
          <a:xfrm>
            <a:off x="539552" y="609600"/>
            <a:ext cx="75666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SUM():</a:t>
            </a:r>
            <a:endParaRPr lang="en-US" sz="18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SUM() function returns the  total sum of a numeric column. .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8" name="Google Shape;928;p74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 SUM(</a:t>
            </a:r>
            <a:r>
              <a:rPr lang="en-US" sz="1800" b="1" i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column_name</a:t>
            </a: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FROM </a:t>
            </a:r>
            <a:r>
              <a:rPr lang="en-US" sz="1800" b="1" i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table_name </a:t>
            </a: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 </a:t>
            </a:r>
            <a:r>
              <a:rPr lang="en-US" sz="1800" b="1" i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condition</a:t>
            </a: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;</a:t>
            </a:r>
            <a:endParaRPr sz="1800" b="1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29" name="Google Shape;929;p7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5456" y="3358896"/>
            <a:ext cx="4426024" cy="182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5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935" name="Google Shape;935;p7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6" name="Google Shape;936;p7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7" name="Google Shape;937;p7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8" name="Google Shape;938;p7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75"/>
          <p:cNvSpPr/>
          <p:nvPr/>
        </p:nvSpPr>
        <p:spPr>
          <a:xfrm>
            <a:off x="539552" y="609600"/>
            <a:ext cx="75666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AVG():</a:t>
            </a:r>
            <a:endParaRPr lang="en-US" sz="18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AVG() function returns the average value of a numeric column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0" name="Google Shape;940;p75"/>
          <p:cNvSpPr/>
          <p:nvPr/>
        </p:nvSpPr>
        <p:spPr>
          <a:xfrm>
            <a:off x="539552" y="1809929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 AVG(</a:t>
            </a:r>
            <a:r>
              <a:rPr lang="en-US" sz="1800" b="1" i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column_name</a:t>
            </a: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FROM </a:t>
            </a:r>
            <a:r>
              <a:rPr lang="en-US" sz="1800" b="1" i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table_name </a:t>
            </a: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 </a:t>
            </a:r>
            <a:r>
              <a:rPr lang="en-US" sz="1800" b="1" i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condition</a:t>
            </a:r>
            <a:r>
              <a:rPr lang="en-US" sz="18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;</a:t>
            </a:r>
            <a:endParaRPr sz="1800" b="1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41" name="Google Shape;941;p7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9552" y="3505200"/>
            <a:ext cx="5370904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6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947" name="Google Shape;947;p7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8" name="Google Shape;948;p7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9" name="Google Shape;949;p7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50" name="Google Shape;950;p7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76"/>
          <p:cNvSpPr/>
          <p:nvPr/>
        </p:nvSpPr>
        <p:spPr>
          <a:xfrm>
            <a:off x="609600" y="1219200"/>
            <a:ext cx="6248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aggregate_function(c1),   aggregate_function(c2) FROM  TABLE;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2" name="Google Shape;952;p76"/>
          <p:cNvSpPr/>
          <p:nvPr/>
        </p:nvSpPr>
        <p:spPr>
          <a:xfrm>
            <a:off x="630936" y="2895600"/>
            <a:ext cx="7620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EXAMPLE: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SUM(score)FROM  player_match_detailsWHERE  name = "Ram";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ELECT  MAX(score),  MIN(score)FROM  player_match_detailsWHERE  year = 2011;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COUNT(*)     FROM player_match_details;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7"/>
          <p:cNvSpPr txBox="1"/>
          <p:nvPr>
            <p:ph type="body" idx="1"/>
          </p:nvPr>
        </p:nvSpPr>
        <p:spPr>
          <a:xfrm>
            <a:off x="533400" y="6858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Alias</a:t>
            </a:r>
            <a:endParaRPr lang="en-US" sz="2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>
              <a:solidFill>
                <a:srgbClr val="FF0000"/>
              </a:solidFill>
            </a:endParaRPr>
          </a:p>
        </p:txBody>
      </p:sp>
      <p:cxnSp>
        <p:nvCxnSpPr>
          <p:cNvPr id="958" name="Google Shape;958;p7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9" name="Google Shape;959;p7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0" name="Google Shape;960;p7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61" name="Google Shape;961;p7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77"/>
          <p:cNvSpPr/>
          <p:nvPr/>
        </p:nvSpPr>
        <p:spPr>
          <a:xfrm>
            <a:off x="515168" y="1295400"/>
            <a:ext cx="7930024" cy="1200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SQL aliases are used to give a table, or a column in a table, a temporary name.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Aliases are often used to make column names more readable.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alias only exists for the duration of that query.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alias is created with the </a:t>
            </a:r>
            <a:r>
              <a:rPr lang="en-US" sz="1800" b="0" i="0" u="none" strike="noStrike" cap="none">
                <a:solidFill>
                  <a:srgbClr val="DC143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keyword.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3" name="Google Shape;963;p77"/>
          <p:cNvSpPr/>
          <p:nvPr/>
        </p:nvSpPr>
        <p:spPr>
          <a:xfrm>
            <a:off x="755576" y="2971800"/>
            <a:ext cx="6788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 </a:t>
            </a:r>
            <a:r>
              <a:rPr lang="en-US" sz="1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column_name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AS </a:t>
            </a:r>
            <a:r>
              <a:rPr lang="en-US" sz="1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alias_name 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 </a:t>
            </a:r>
            <a:r>
              <a:rPr lang="en-US" sz="1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table_name;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64" name="Google Shape;964;p7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5576" y="4343400"/>
            <a:ext cx="46196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8"/>
          <p:cNvSpPr txBox="1"/>
          <p:nvPr>
            <p:ph type="body" idx="1"/>
          </p:nvPr>
        </p:nvSpPr>
        <p:spPr>
          <a:xfrm>
            <a:off x="533400" y="6858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Alias</a:t>
            </a:r>
            <a:endParaRPr lang="en-US" sz="2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Using the keyword AS , we can provide alternate temporary names to the columns in the output.</a:t>
            </a:r>
            <a:endParaRPr lang="en-US"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970" name="Google Shape;970;p7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1" name="Google Shape;971;p7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2" name="Google Shape;972;p7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3" name="Google Shape;973;p7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78"/>
          <p:cNvSpPr/>
          <p:nvPr/>
        </p:nvSpPr>
        <p:spPr>
          <a:xfrm>
            <a:off x="576480" y="2530072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c1 AS a1,  c2 AS a2,  ...FROM  table_name;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5" name="Google Shape;975;p78"/>
          <p:cNvSpPr/>
          <p:nvPr/>
        </p:nvSpPr>
        <p:spPr>
          <a:xfrm>
            <a:off x="576480" y="3429000"/>
            <a:ext cx="7620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EXAMPLE: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name AS player_name FROM  player_match_details;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AVG(score) AS avg_score FROM  player_match_details;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9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u="sng"/>
              <a:t> </a:t>
            </a:r>
            <a:r>
              <a:rPr lang="en-US" sz="2000" b="1" u="sng">
                <a:solidFill>
                  <a:srgbClr val="C00000"/>
                </a:solidFill>
              </a:rPr>
              <a:t>GROUP BY</a:t>
            </a:r>
            <a:endParaRPr lang="en-US" sz="2000" b="1" u="sng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GROUP BY clause in SQL is used to group rows which have same values for the mentioned attributes.</a:t>
            </a:r>
            <a:endParaRPr lang="en-US" sz="200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MySQL GROUP BY Clause returns an aggregated data (value) by grouping one or more columns.</a:t>
            </a:r>
            <a:endParaRPr lang="en-US" sz="200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 It first groups the columns and then applies the aggregated functions on the remaining columns. </a:t>
            </a:r>
            <a:endParaRPr lang="en-US" sz="200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To display the high-level or aggregated information, you have to use this MySQL Group by clause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981" name="Google Shape;981;p7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2" name="Google Shape;982;p7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3" name="Google Shape;983;p7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4" name="Google Shape;984;p7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79"/>
          <p:cNvSpPr/>
          <p:nvPr/>
        </p:nvSpPr>
        <p:spPr>
          <a:xfrm>
            <a:off x="764232" y="4306669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c1,  aggregate_function(c2)FROM  table_name GROUP BY c1;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</a:p>
        </p:txBody>
      </p:sp>
      <p:cxnSp>
        <p:nvCxnSpPr>
          <p:cNvPr id="265" name="Google Shape;265;p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8" name="Google Shape;26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62800" y="419904"/>
            <a:ext cx="1380744" cy="54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" y="609600"/>
            <a:ext cx="61722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09800" y="3429000"/>
            <a:ext cx="54864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0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991" name="Google Shape;991;p8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2" name="Google Shape;992;p8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3" name="Google Shape;993;p8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4" name="Google Shape;994;p8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80"/>
          <p:cNvSpPr/>
          <p:nvPr/>
        </p:nvSpPr>
        <p:spPr>
          <a:xfrm>
            <a:off x="304800" y="1408197"/>
            <a:ext cx="7899544" cy="43953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76100" tIns="0" rIns="0" bIns="2380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syntax as:</a:t>
            </a:r>
            <a:endParaRPr lang="en-US" sz="1800" b="1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 [Column1],...[ColumnN], Aggregate Function(Column_Name) FROM [Source] </a:t>
            </a:r>
            <a:br>
              <a:rPr lang="en-US" sz="18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WHERE [Conditions] -- Optional GROUP BY [Column1],...[ColumnN] ORDER BY Columns. </a:t>
            </a:r>
            <a:endParaRPr lang="en-US" sz="1800" b="1" i="0" u="none" strike="noStrike" cap="none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Column1…N: </a:t>
            </a:r>
            <a:r>
              <a:rPr lang="en-US" sz="18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Choose the columns from a table(s).</a:t>
            </a:r>
            <a:endParaRPr lang="en-US" sz="18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Aggregate Functions: </a:t>
            </a:r>
            <a:r>
              <a:rPr lang="en-US" sz="18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 any of the aggregate functions. COUNT, SUM, AVG, AVG, MIN, MAX, STD, and VARIANCE are the functions that we can use.</a:t>
            </a:r>
            <a:endParaRPr lang="en-US" sz="18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 By: </a:t>
            </a:r>
            <a:r>
              <a:rPr lang="en-US" sz="18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Columns that are not part of an Aggregate Function have to place after this.</a:t>
            </a:r>
            <a:endParaRPr lang="en-US" sz="18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1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1001" name="Google Shape;1001;p8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2" name="Google Shape;1002;p8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3" name="Google Shape;1003;p8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4" name="Google Shape;1004;p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81"/>
          <p:cNvSpPr/>
          <p:nvPr/>
        </p:nvSpPr>
        <p:spPr>
          <a:xfrm>
            <a:off x="381000" y="685800"/>
            <a:ext cx="7467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Group By:</a:t>
            </a:r>
            <a:endParaRPr lang="en-US" sz="24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 GROUP BY statement groups rows that have the same values into summary rows, like "find the total marks of number of students in each subject".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 GROUP BY statement is often used with aggregate functions (COUNT(), MAX(), MIN(), SUM(), AVG()) to group the result-set by one or more columns.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6" name="Google Shape;1006;p81"/>
          <p:cNvSpPr/>
          <p:nvPr/>
        </p:nvSpPr>
        <p:spPr>
          <a:xfrm>
            <a:off x="752528" y="3449288"/>
            <a:ext cx="633407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 </a:t>
            </a:r>
            <a:r>
              <a:rPr lang="en-US" sz="1800" b="1" i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column_name(s) </a:t>
            </a:r>
            <a:r>
              <a:rPr lang="en-US" sz="1800" b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 </a:t>
            </a:r>
            <a:r>
              <a:rPr lang="en-US" sz="1800" b="1" i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table_name</a:t>
            </a:r>
            <a:br>
              <a:rPr lang="en-US" sz="1800" b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1800" b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 </a:t>
            </a:r>
            <a:r>
              <a:rPr lang="en-US" sz="1800" b="1" i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condition</a:t>
            </a:r>
            <a:br>
              <a:rPr lang="en-US" sz="1800" b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1800" b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GROUP BY </a:t>
            </a:r>
            <a:r>
              <a:rPr lang="en-US" sz="1800" b="1" i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column_name(s) </a:t>
            </a:r>
            <a:r>
              <a:rPr lang="en-US" sz="1800" b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 BY </a:t>
            </a:r>
            <a:r>
              <a:rPr lang="en-US" sz="1800" b="1" i="1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column_name(s);</a:t>
            </a:r>
            <a:endParaRPr sz="1800" b="1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2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 CLAUSE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12" name="Google Shape;1012;p8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3" name="Google Shape;1013;p8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4" name="Google Shape;1014;p8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15" name="Google Shape;1015;p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8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06808" y="1066800"/>
            <a:ext cx="33718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8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5200" y="3810000"/>
            <a:ext cx="60864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83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23" name="Google Shape;1023;p8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4" name="Google Shape;1024;p8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5" name="Google Shape;1025;p8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6" name="Google Shape;1026;p8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8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3650" y="1295400"/>
            <a:ext cx="7712149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4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GROUP BY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33" name="Google Shape;1033;p8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4" name="Google Shape;1034;p8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5" name="Google Shape;1035;p8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6" name="Google Shape;1036;p8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8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7283" y="1447800"/>
            <a:ext cx="58769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85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1"/>
              <a:t> </a:t>
            </a:r>
            <a:r>
              <a:rPr lang="en-US" sz="2000" b="1">
                <a:solidFill>
                  <a:srgbClr val="FF0000"/>
                </a:solidFill>
              </a:rPr>
              <a:t>HAVING</a:t>
            </a:r>
            <a:endParaRPr sz="2000" b="1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HAVING clause is used to filter the resultant rows after the application of GROUP BY clause.</a:t>
            </a:r>
            <a:endParaRPr lang="en-US"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The MySQL Having Clause restricts the number of records or rows returned by the Group By Clause. </a:t>
            </a:r>
            <a:endParaRPr lang="en-US"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To use MySQL Having Clause, we have to use Group By. </a:t>
            </a:r>
            <a:endParaRPr lang="en-US"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lang="en-US" sz="2000"/>
              <a:t>It is because the Having is applied after the Group by.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/>
          </a:p>
        </p:txBody>
      </p:sp>
      <p:cxnSp>
        <p:nvCxnSpPr>
          <p:cNvPr id="1043" name="Google Shape;1043;p8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4" name="Google Shape;1044;p8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8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6" name="Google Shape;1046;p8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5"/>
          <p:cNvSpPr/>
          <p:nvPr/>
        </p:nvSpPr>
        <p:spPr>
          <a:xfrm>
            <a:off x="542600" y="3307371"/>
            <a:ext cx="7696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Syntax: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  c1,  c2,  aggregate_function(c1)FROM  table_nameGROUP BY   c1, c2HAVING   condition;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86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HAVING CLAUSE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53" name="Google Shape;1053;p8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4" name="Google Shape;1054;p8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5" name="Google Shape;1055;p8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6" name="Google Shape;1056;p8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6172200"/>
            <a:ext cx="1590675" cy="509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86"/>
          <p:cNvSpPr/>
          <p:nvPr/>
        </p:nvSpPr>
        <p:spPr>
          <a:xfrm>
            <a:off x="698652" y="1057617"/>
            <a:ext cx="7690048" cy="204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380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Syntax:</a:t>
            </a:r>
            <a:endParaRPr lang="en-US" sz="1600" b="1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 [Column1],...[ColumnN], </a:t>
            </a:r>
            <a:br>
              <a:rPr lang="en-US" sz="16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6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Aggregate_Function(Column_Name) </a:t>
            </a:r>
            <a:br>
              <a:rPr lang="en-US" sz="16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6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FROM [Source] </a:t>
            </a:r>
            <a:br>
              <a:rPr lang="en-US" sz="16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6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WHERE [Conditions] -- Optional </a:t>
            </a:r>
            <a:br>
              <a:rPr lang="en-US" sz="16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6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 BY [Column1],...[ColumnN] </a:t>
            </a:r>
            <a:br>
              <a:rPr lang="en-US" sz="16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600" b="1" i="0" u="none" strike="noStrike" cap="none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HAVING [Conditions] -- Condition is on Aggregate Function(Column_Name) </a:t>
            </a:r>
            <a:endParaRPr lang="en-US" sz="1600" b="1" i="0" u="none" strike="noStrike" cap="none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8" name="Google Shape;1058;p86"/>
          <p:cNvSpPr/>
          <p:nvPr/>
        </p:nvSpPr>
        <p:spPr>
          <a:xfrm>
            <a:off x="698652" y="3276600"/>
            <a:ext cx="716922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Column1…N: 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Choose the columns from a table(s).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Aggregate Functions: 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 any of the </a:t>
            </a:r>
            <a:r>
              <a:rPr lang="en-US" sz="1800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2"/>
              </a:rPr>
              <a:t>aggregate functions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COUNT, SUM, AVG, AVG, MIN, MAX, STD, and VARIANCE are the functions that we can use.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Group By: 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Columns that are not part of an Aggregate Function have to place after this Group by.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Having: 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can provide the Filters or apply Conditions on the Aggregated Data that we got from the </a:t>
            </a:r>
            <a:r>
              <a:rPr lang="en-US" sz="1800" u="sng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3"/>
              </a:rPr>
              <a:t>Group By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7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MySQL HAVING CLAUSE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064" name="Google Shape;1064;p8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5" name="Google Shape;1065;p8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6" name="Google Shape;1066;p8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67" name="Google Shape;1067;p8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6172200"/>
            <a:ext cx="1590675" cy="50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8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888" y="1182624"/>
            <a:ext cx="7467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8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9552" y="2824162"/>
            <a:ext cx="7467600" cy="136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8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6808" y="4419600"/>
            <a:ext cx="75438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8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 </a:t>
            </a:r>
            <a:endParaRPr sz="2000" b="1">
              <a:solidFill>
                <a:srgbClr val="FF0000"/>
              </a:solidFill>
            </a:endParaRPr>
          </a:p>
        </p:txBody>
      </p:sp>
      <p:cxnSp>
        <p:nvCxnSpPr>
          <p:cNvPr id="1076" name="Google Shape;1076;p8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7" name="Google Shape;1077;p8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8" name="Google Shape;1078;p8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79" name="Google Shape;1079;p8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88"/>
          <p:cNvSpPr/>
          <p:nvPr/>
        </p:nvSpPr>
        <p:spPr>
          <a:xfrm>
            <a:off x="539552" y="609600"/>
            <a:ext cx="756662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Expressions in Querying</a:t>
            </a:r>
            <a:endParaRPr lang="en-US" sz="28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can write </a:t>
            </a: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expressions</a:t>
            </a: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in various SQL clauses.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Expressions can comprise of various data types like integers, floats, strings, datetime, etc.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81" name="Google Shape;1081;p8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7464" y="2345784"/>
            <a:ext cx="587382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89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 lang="en-US" sz="2000"/>
          </a:p>
        </p:txBody>
      </p:sp>
      <p:cxnSp>
        <p:nvCxnSpPr>
          <p:cNvPr id="1087" name="Google Shape;1087;p8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8" name="Google Shape;1088;p8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9" name="Google Shape;1089;p8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90" name="Google Shape;1090;p8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8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9341" y="1905000"/>
            <a:ext cx="71056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89"/>
          <p:cNvSpPr/>
          <p:nvPr/>
        </p:nvSpPr>
        <p:spPr>
          <a:xfrm>
            <a:off x="399341" y="838200"/>
            <a:ext cx="24609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Expressions in Querying</a:t>
            </a:r>
            <a:endParaRPr lang="en-US" sz="18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/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</a:p>
        </p:txBody>
      </p:sp>
      <p:cxnSp>
        <p:nvCxnSpPr>
          <p:cNvPr id="276" name="Google Shape;276;p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9" name="Google Shape;279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0" y="914400"/>
            <a:ext cx="69342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90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 lang="en-US" sz="2000"/>
          </a:p>
        </p:txBody>
      </p:sp>
      <p:cxnSp>
        <p:nvCxnSpPr>
          <p:cNvPr id="1098" name="Google Shape;1098;p9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9" name="Google Shape;1099;p9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0" name="Google Shape;1100;p9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01" name="Google Shape;1101;p9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90"/>
          <p:cNvSpPr/>
          <p:nvPr/>
        </p:nvSpPr>
        <p:spPr>
          <a:xfrm>
            <a:off x="440263" y="685800"/>
            <a:ext cx="46872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Using Expressions in WHERE Clause</a:t>
            </a:r>
            <a:endParaRPr lang="en-US" sz="24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03" name="Google Shape;1103;p9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3936" y="1524000"/>
            <a:ext cx="6888384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1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 lang="en-US" sz="2000"/>
          </a:p>
        </p:txBody>
      </p:sp>
      <p:cxnSp>
        <p:nvCxnSpPr>
          <p:cNvPr id="1109" name="Google Shape;1109;p9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0" name="Google Shape;1110;p9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1" name="Google Shape;1111;p9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12" name="Google Shape;1112;p9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91"/>
          <p:cNvSpPr/>
          <p:nvPr/>
        </p:nvSpPr>
        <p:spPr>
          <a:xfrm>
            <a:off x="440263" y="685800"/>
            <a:ext cx="46581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Using Expressions in UPDATE Clause</a:t>
            </a:r>
            <a:endParaRPr lang="en-US" sz="2400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14" name="Google Shape;1114;p9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9067" y="1480220"/>
            <a:ext cx="6112733" cy="385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2"/>
          <p:cNvSpPr txBox="1"/>
          <p:nvPr>
            <p:ph type="body" idx="1"/>
          </p:nvPr>
        </p:nvSpPr>
        <p:spPr>
          <a:xfrm>
            <a:off x="533400" y="45720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 </a:t>
            </a:r>
            <a:endParaRPr lang="en-US" sz="2000"/>
          </a:p>
        </p:txBody>
      </p:sp>
      <p:cxnSp>
        <p:nvCxnSpPr>
          <p:cNvPr id="1120" name="Google Shape;1120;p9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1" name="Google Shape;1121;p9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2" name="Google Shape;1122;p9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23" name="Google Shape;1123;p9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92"/>
          <p:cNvSpPr/>
          <p:nvPr/>
        </p:nvSpPr>
        <p:spPr>
          <a:xfrm>
            <a:off x="440263" y="685800"/>
            <a:ext cx="39869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Expressions in HAVING Clause</a:t>
            </a:r>
            <a:endParaRPr lang="en-US" sz="24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25" name="Google Shape;1125;p9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7360" y="1371600"/>
            <a:ext cx="7461448" cy="414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3"/>
          <p:cNvSpPr txBox="1"/>
          <p:nvPr>
            <p:ph type="body" idx="1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lang="en-US" sz="8800" b="1">
                <a:latin typeface="Rockwell" panose="02060603020205020403"/>
                <a:ea typeface="Rockwell" panose="02060603020205020403"/>
                <a:cs typeface="Rockwell" panose="02060603020205020403"/>
                <a:sym typeface="Rockwell" panose="02060603020205020403"/>
              </a:rPr>
              <a:t>Thank You</a:t>
            </a:r>
            <a:endParaRPr sz="8800" b="1">
              <a:latin typeface="Rockwell" panose="02060603020205020403"/>
              <a:ea typeface="Rockwell" panose="02060603020205020403"/>
              <a:cs typeface="Rockwell" panose="02060603020205020403"/>
              <a:sym typeface="Rockwell" panose="02060603020205020403"/>
            </a:endParaRPr>
          </a:p>
        </p:txBody>
      </p:sp>
      <p:pic>
        <p:nvPicPr>
          <p:cNvPr id="1132" name="Google Shape;1132;p93"/>
          <p:cNvPicPr preferRelativeResize="0"/>
          <p:nvPr>
            <p:ph type="pic" idx="2"/>
          </p:nvPr>
        </p:nvPicPr>
        <p:blipFill rotWithShape="1">
          <a:blip r:embed="rId1"/>
          <a:srcRect t="2443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33" name="Google Shape;1133;p93"/>
          <p:cNvPicPr preferRelativeResize="0"/>
          <p:nvPr>
            <p:ph type="pic" idx="3"/>
          </p:nvPr>
        </p:nvPicPr>
        <p:blipFill rotWithShape="1">
          <a:blip r:embed="rId2"/>
          <a:srcRect t="2443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34" name="Google Shape;1134;p93"/>
          <p:cNvPicPr preferRelativeResize="0"/>
          <p:nvPr>
            <p:ph type="pic" idx="4"/>
          </p:nvPr>
        </p:nvPicPr>
        <p:blipFill rotWithShape="1">
          <a:blip r:embed="rId3"/>
          <a:srcRect t="2443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w="101600" cap="sq" cmpd="sng">
            <a:solidFill>
              <a:srgbClr val="FDFDF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21202</Words>
  <Application>WPS Presentation</Application>
  <PresentationFormat/>
  <Paragraphs>817</Paragraphs>
  <Slides>93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9" baseType="lpstr">
      <vt:lpstr>Arial</vt:lpstr>
      <vt:lpstr>SimSun</vt:lpstr>
      <vt:lpstr>Wingdings</vt:lpstr>
      <vt:lpstr>Arial</vt:lpstr>
      <vt:lpstr>Calibri</vt:lpstr>
      <vt:lpstr>Noto Sans Symbols</vt:lpstr>
      <vt:lpstr>GIST-TMOTKrishnan</vt:lpstr>
      <vt:lpstr>Microsoft YaHei</vt:lpstr>
      <vt:lpstr>Arial Unicode MS</vt:lpstr>
      <vt:lpstr>Inter</vt:lpstr>
      <vt:lpstr>Arimo</vt:lpstr>
      <vt:lpstr>Consolas</vt:lpstr>
      <vt:lpstr>Verdana</vt:lpstr>
      <vt:lpstr>Quattrocento Sans</vt:lpstr>
      <vt:lpstr>Rockwell</vt:lpstr>
      <vt:lpstr>Contemporary Photo Album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john paul</cp:lastModifiedBy>
  <cp:revision>1</cp:revision>
  <dcterms:created xsi:type="dcterms:W3CDTF">2023-02-20T10:38:11Z</dcterms:created>
  <dcterms:modified xsi:type="dcterms:W3CDTF">2023-02-20T10:38:12Z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5624A173DE9242D7BAC06B0265E65840</vt:lpwstr>
  </property>
  <property fmtid="{D5CDD505-2E9C-101B-9397-08002B2CF9AE}" pid="3" name="KSOProductBuildVer">
    <vt:lpwstr>1033-11.2.0.11440</vt:lpwstr>
  </property>
</Properties>
</file>