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Miriam Libre"/>
      <p:regular r:id="rId23"/>
      <p:bold r:id="rId24"/>
    </p:embeddedFont>
    <p:embeddedFont>
      <p:font typeface="Helvetica Neue"/>
      <p:regular r:id="rId25"/>
      <p:bold r:id="rId26"/>
      <p:italic r:id="rId27"/>
      <p:boldItalic r:id="rId28"/>
    </p:embeddedFont>
    <p:embeddedFont>
      <p:font typeface="Onest Medium"/>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943E9C-219E-4648-9AA4-76CA3DCE54DC}">
  <a:tblStyle styleId="{AE943E9C-219E-4648-9AA4-76CA3DCE54D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iriamLibre-bold.fntdata"/><Relationship Id="rId23" Type="http://schemas.openxmlformats.org/officeDocument/2006/relationships/font" Target="fonts/MiriamLibr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nestMedium-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nestMedium-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685800" y="428625"/>
            <a:ext cx="2057400" cy="11572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1: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lnSpc>
                <a:spcPct val="100000"/>
              </a:lnSpc>
              <a:spcBef>
                <a:spcPts val="0"/>
              </a:spcBef>
              <a:spcAft>
                <a:spcPts val="0"/>
              </a:spcAft>
              <a:buSzPts val="1100"/>
              <a:buNone/>
            </a:pPr>
            <a:r>
              <a:t/>
            </a:r>
            <a:endParaRPr/>
          </a:p>
        </p:txBody>
      </p:sp>
      <p:sp>
        <p:nvSpPr>
          <p:cNvPr id="60" name="Google Shape;60;p1: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9862135bf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59862135b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9862135bf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59862135b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9862135bf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359862135bf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59862135bf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59862135bf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685800" y="428625"/>
            <a:ext cx="2057400" cy="11572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0: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lnSpc>
                <a:spcPct val="100000"/>
              </a:lnSpc>
              <a:spcBef>
                <a:spcPts val="0"/>
              </a:spcBef>
              <a:spcAft>
                <a:spcPts val="0"/>
              </a:spcAft>
              <a:buSzPts val="1100"/>
              <a:buNone/>
            </a:pPr>
            <a:r>
              <a:t/>
            </a:r>
            <a:endParaRPr/>
          </a:p>
        </p:txBody>
      </p:sp>
      <p:sp>
        <p:nvSpPr>
          <p:cNvPr id="222" name="Google Shape;222;p10: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marR="0" rtl="0" algn="r">
              <a:lnSpc>
                <a:spcPct val="100000"/>
              </a:lnSpc>
              <a:spcBef>
                <a:spcPts val="0"/>
              </a:spcBef>
              <a:spcAft>
                <a:spcPts val="0"/>
              </a:spcAft>
              <a:buClr>
                <a:srgbClr val="000000"/>
              </a:buClr>
              <a:buSzPts val="600"/>
              <a:buFont typeface="Arial"/>
              <a:buNone/>
            </a:pPr>
            <a:fld id="{00000000-1234-1234-1234-123412341234}" type="slidenum">
              <a:rPr b="0" i="0" lang="en" sz="600" u="none" cap="none" strike="noStrike">
                <a:solidFill>
                  <a:srgbClr val="000000"/>
                </a:solidFill>
                <a:latin typeface="Arial"/>
                <a:ea typeface="Arial"/>
                <a:cs typeface="Arial"/>
                <a:sym typeface="Arial"/>
              </a:rPr>
              <a:t>‹#›</a:t>
            </a:fld>
            <a:endParaRPr b="0" i="0" sz="6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9862135bf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359862135bf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9862135bf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59862135bf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9862135bf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59862135bf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9862135b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59862135b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9862135bf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59862135bf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9862135bf_0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59862135bf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4"/>
          <p:cNvSpPr txBox="1"/>
          <p:nvPr>
            <p:ph type="title"/>
          </p:nvPr>
        </p:nvSpPr>
        <p:spPr>
          <a:xfrm>
            <a:off x="425767" y="411797"/>
            <a:ext cx="6603300" cy="391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 type="body"/>
          </p:nvPr>
        </p:nvSpPr>
        <p:spPr>
          <a:xfrm>
            <a:off x="1345564" y="1270317"/>
            <a:ext cx="6221100" cy="3447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100">
                <a:solidFill>
                  <a:schemeClr val="dk1"/>
                </a:solidFill>
                <a:latin typeface="Helvetica Neue"/>
                <a:ea typeface="Helvetica Neue"/>
                <a:cs typeface="Helvetica Neue"/>
                <a:sym typeface="Helvetica Neu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14"/>
          <p:cNvSpPr txBox="1"/>
          <p:nvPr>
            <p:ph idx="12" type="sldNum"/>
          </p:nvPr>
        </p:nvSpPr>
        <p:spPr>
          <a:xfrm>
            <a:off x="8682990" y="4851181"/>
            <a:ext cx="203100" cy="1230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1pPr>
            <a:lvl2pPr indent="0" lvl="1"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2pPr>
            <a:lvl3pPr indent="0" lvl="2"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3pPr>
            <a:lvl4pPr indent="0" lvl="3"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4pPr>
            <a:lvl5pPr indent="0" lvl="4"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5pPr>
            <a:lvl6pPr indent="0" lvl="5"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6pPr>
            <a:lvl7pPr indent="0" lvl="6"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7pPr>
            <a:lvl8pPr indent="0" lvl="7"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8pPr>
            <a:lvl9pPr indent="0" lvl="8" marL="38100" marR="0" algn="l">
              <a:lnSpc>
                <a:spcPct val="100000"/>
              </a:lnSpc>
              <a:spcBef>
                <a:spcPts val="0"/>
              </a:spcBef>
              <a:spcAft>
                <a:spcPts val="0"/>
              </a:spcAft>
              <a:buClr>
                <a:srgbClr val="000000"/>
              </a:buClr>
              <a:buSzPts val="800"/>
              <a:buFont typeface="Arial"/>
              <a:buNone/>
              <a:defRPr b="0" i="0" sz="800" u="none" cap="none" strike="noStrike">
                <a:solidFill>
                  <a:schemeClr val="dk1"/>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 name="Shape 10"/>
        <p:cNvGrpSpPr/>
        <p:nvPr/>
      </p:nvGrpSpPr>
      <p:grpSpPr>
        <a:xfrm>
          <a:off x="0" y="0"/>
          <a:ext cx="0" cy="0"/>
          <a:chOff x="0" y="0"/>
          <a:chExt cx="0" cy="0"/>
        </a:xfrm>
      </p:grpSpPr>
      <p:sp>
        <p:nvSpPr>
          <p:cNvPr id="11" name="Google Shape;1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1">
    <p:spTree>
      <p:nvGrpSpPr>
        <p:cNvPr id="18" name="Shape 18"/>
        <p:cNvGrpSpPr/>
        <p:nvPr/>
      </p:nvGrpSpPr>
      <p:grpSpPr>
        <a:xfrm>
          <a:off x="0" y="0"/>
          <a:ext cx="0" cy="0"/>
          <a:chOff x="0" y="0"/>
          <a:chExt cx="0" cy="0"/>
        </a:xfrm>
      </p:grpSpPr>
      <p:sp>
        <p:nvSpPr>
          <p:cNvPr id="19" name="Google Shape;19;p5"/>
          <p:cNvSpPr txBox="1"/>
          <p:nvPr>
            <p:ph idx="12" type="sldNum"/>
          </p:nvPr>
        </p:nvSpPr>
        <p:spPr>
          <a:xfrm>
            <a:off x="8684345" y="4700819"/>
            <a:ext cx="336900" cy="318300"/>
          </a:xfrm>
          <a:prstGeom prst="rect">
            <a:avLst/>
          </a:prstGeom>
          <a:noFill/>
          <a:ln>
            <a:noFill/>
          </a:ln>
        </p:spPr>
        <p:txBody>
          <a:bodyPr anchorCtr="0" anchor="ctr" bIns="91400" lIns="91400" spcFirstLastPara="1" rIns="91400" wrap="square" tIns="91400">
            <a:normAutofit/>
          </a:bodyPr>
          <a:lstStyle>
            <a:lvl1pPr indent="0" lvl="0"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1pPr>
            <a:lvl2pPr indent="0" lvl="1"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2pPr>
            <a:lvl3pPr indent="0" lvl="2"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3pPr>
            <a:lvl4pPr indent="0" lvl="3"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4pPr>
            <a:lvl5pPr indent="0" lvl="4"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5pPr>
            <a:lvl6pPr indent="0" lvl="5"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6pPr>
            <a:lvl7pPr indent="0" lvl="6"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7pPr>
            <a:lvl8pPr indent="0" lvl="7"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8pPr>
            <a:lvl9pPr indent="0" lvl="8" marL="0" marR="0" algn="r">
              <a:lnSpc>
                <a:spcPct val="100000"/>
              </a:lnSpc>
              <a:spcBef>
                <a:spcPts val="0"/>
              </a:spcBef>
              <a:spcAft>
                <a:spcPts val="0"/>
              </a:spcAft>
              <a:buClr>
                <a:srgbClr val="585858"/>
              </a:buClr>
              <a:buSzPts val="1000"/>
              <a:buFont typeface="Arial"/>
              <a:buNone/>
              <a:defRPr b="0" i="0" sz="1000" u="none" cap="none" strike="noStrike">
                <a:solidFill>
                  <a:srgbClr val="58585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5"/>
          <p:cNvSpPr/>
          <p:nvPr/>
        </p:nvSpPr>
        <p:spPr>
          <a:xfrm>
            <a:off x="318300" y="3115625"/>
            <a:ext cx="8507400" cy="15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 sz="4000" u="none" cap="none" strike="noStrike">
                <a:solidFill>
                  <a:srgbClr val="0BD752"/>
                </a:solidFill>
                <a:latin typeface="Calibri"/>
                <a:ea typeface="Calibri"/>
                <a:cs typeface="Calibri"/>
                <a:sym typeface="Calibri"/>
              </a:rPr>
              <a:t>GUVI</a:t>
            </a:r>
            <a:r>
              <a:rPr b="1" i="0" lang="en" sz="4000" u="none" cap="none" strike="noStrike">
                <a:solidFill>
                  <a:schemeClr val="dk1"/>
                </a:solidFill>
                <a:latin typeface="Calibri"/>
                <a:ea typeface="Calibri"/>
                <a:cs typeface="Calibri"/>
                <a:sym typeface="Calibri"/>
              </a:rPr>
              <a:t> - </a:t>
            </a:r>
            <a:r>
              <a:rPr b="1" i="0" lang="en" sz="4000" u="none" cap="none" strike="noStrike">
                <a:solidFill>
                  <a:srgbClr val="304443"/>
                </a:solidFill>
                <a:latin typeface="Calibri"/>
                <a:ea typeface="Calibri"/>
                <a:cs typeface="Calibri"/>
                <a:sym typeface="Calibri"/>
              </a:rPr>
              <a:t>Naan Mudhalvan </a:t>
            </a:r>
            <a:endParaRPr b="1" i="0" sz="4000" u="none" cap="none" strike="noStrike">
              <a:solidFill>
                <a:srgbClr val="30444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 sz="4000" u="none" cap="none" strike="noStrike">
                <a:solidFill>
                  <a:schemeClr val="dk1"/>
                </a:solidFill>
                <a:latin typeface="Calibri"/>
                <a:ea typeface="Calibri"/>
                <a:cs typeface="Calibri"/>
                <a:sym typeface="Calibri"/>
              </a:rPr>
              <a:t>Engineering Hackathon 2025</a:t>
            </a:r>
            <a:endParaRPr b="1" i="0" sz="4000" u="none" cap="none" strike="noStrike">
              <a:solidFill>
                <a:schemeClr val="dk1"/>
              </a:solidFill>
              <a:latin typeface="Calibri"/>
              <a:ea typeface="Calibri"/>
              <a:cs typeface="Calibri"/>
              <a:sym typeface="Calibri"/>
            </a:endParaRPr>
          </a:p>
        </p:txBody>
      </p:sp>
      <p:pic>
        <p:nvPicPr>
          <p:cNvPr id="63" name="Google Shape;63;p15" title="e16d1c85fa9b70d8d3e3ba871627db20-removebg-preview.png"/>
          <p:cNvPicPr preferRelativeResize="0"/>
          <p:nvPr/>
        </p:nvPicPr>
        <p:blipFill rotWithShape="1">
          <a:blip r:embed="rId3">
            <a:alphaModFix/>
          </a:blip>
          <a:srcRect b="21732" l="0" r="0" t="20295"/>
          <a:stretch/>
        </p:blipFill>
        <p:spPr>
          <a:xfrm>
            <a:off x="2902875" y="901450"/>
            <a:ext cx="3338250" cy="1935250"/>
          </a:xfrm>
          <a:prstGeom prst="rect">
            <a:avLst/>
          </a:prstGeom>
          <a:noFill/>
          <a:ln>
            <a:noFill/>
          </a:ln>
        </p:spPr>
      </p:pic>
      <p:pic>
        <p:nvPicPr>
          <p:cNvPr id="64" name="Google Shape;64;p15" title="TamilNadu_Logo.svg.png"/>
          <p:cNvPicPr preferRelativeResize="0"/>
          <p:nvPr/>
        </p:nvPicPr>
        <p:blipFill rotWithShape="1">
          <a:blip r:embed="rId4">
            <a:alphaModFix/>
          </a:blip>
          <a:srcRect b="0" l="0" r="0" t="0"/>
          <a:stretch/>
        </p:blipFill>
        <p:spPr>
          <a:xfrm>
            <a:off x="282750" y="177075"/>
            <a:ext cx="805704" cy="884277"/>
          </a:xfrm>
          <a:prstGeom prst="rect">
            <a:avLst/>
          </a:prstGeom>
          <a:noFill/>
          <a:ln>
            <a:noFill/>
          </a:ln>
        </p:spPr>
      </p:pic>
      <p:pic>
        <p:nvPicPr>
          <p:cNvPr id="65" name="Google Shape;65;p15" title="TNSDC-logo-08.png"/>
          <p:cNvPicPr preferRelativeResize="0"/>
          <p:nvPr/>
        </p:nvPicPr>
        <p:blipFill rotWithShape="1">
          <a:blip r:embed="rId5">
            <a:alphaModFix/>
          </a:blip>
          <a:srcRect b="15321" l="17537" r="14726" t="15632"/>
          <a:stretch/>
        </p:blipFill>
        <p:spPr>
          <a:xfrm>
            <a:off x="1210501" y="117312"/>
            <a:ext cx="984700" cy="1003800"/>
          </a:xfrm>
          <a:prstGeom prst="rect">
            <a:avLst/>
          </a:prstGeom>
          <a:noFill/>
          <a:ln>
            <a:noFill/>
          </a:ln>
        </p:spPr>
      </p:pic>
      <p:pic>
        <p:nvPicPr>
          <p:cNvPr id="66" name="Google Shape;66;p15"/>
          <p:cNvPicPr preferRelativeResize="0"/>
          <p:nvPr/>
        </p:nvPicPr>
        <p:blipFill rotWithShape="1">
          <a:blip r:embed="rId6">
            <a:alphaModFix/>
          </a:blip>
          <a:srcRect b="0" l="0" r="0" t="0"/>
          <a:stretch/>
        </p:blipFill>
        <p:spPr>
          <a:xfrm>
            <a:off x="6357175" y="273500"/>
            <a:ext cx="2648475" cy="549575"/>
          </a:xfrm>
          <a:prstGeom prst="rect">
            <a:avLst/>
          </a:prstGeom>
          <a:noFill/>
          <a:ln>
            <a:noFill/>
          </a:ln>
        </p:spPr>
      </p:pic>
      <p:sp>
        <p:nvSpPr>
          <p:cNvPr id="67" name="Google Shape;67;p15"/>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63" name="Google Shape;163;p24"/>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64" name="Google Shape;164;p24"/>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5" name="Google Shape;165;p24"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66" name="Google Shape;166;p24"/>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pic>
        <p:nvPicPr>
          <p:cNvPr id="167" name="Google Shape;167;p24"/>
          <p:cNvPicPr preferRelativeResize="0"/>
          <p:nvPr/>
        </p:nvPicPr>
        <p:blipFill>
          <a:blip r:embed="rId5">
            <a:alphaModFix/>
          </a:blip>
          <a:stretch>
            <a:fillRect/>
          </a:stretch>
        </p:blipFill>
        <p:spPr>
          <a:xfrm>
            <a:off x="1907600" y="1048000"/>
            <a:ext cx="5182563" cy="3342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73" name="Google Shape;173;p25"/>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74" name="Google Shape;174;p25"/>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25"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76" name="Google Shape;176;p25"/>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pic>
        <p:nvPicPr>
          <p:cNvPr id="177" name="Google Shape;177;p25"/>
          <p:cNvPicPr preferRelativeResize="0"/>
          <p:nvPr/>
        </p:nvPicPr>
        <p:blipFill>
          <a:blip r:embed="rId5">
            <a:alphaModFix/>
          </a:blip>
          <a:stretch>
            <a:fillRect/>
          </a:stretch>
        </p:blipFill>
        <p:spPr>
          <a:xfrm>
            <a:off x="1566275" y="1012700"/>
            <a:ext cx="6221199" cy="334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83" name="Google Shape;183;p26"/>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84" name="Google Shape;184;p26"/>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26"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86" name="Google Shape;186;p26"/>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pic>
        <p:nvPicPr>
          <p:cNvPr id="187" name="Google Shape;187;p26"/>
          <p:cNvPicPr preferRelativeResize="0"/>
          <p:nvPr/>
        </p:nvPicPr>
        <p:blipFill>
          <a:blip r:embed="rId5">
            <a:alphaModFix/>
          </a:blip>
          <a:stretch>
            <a:fillRect/>
          </a:stretch>
        </p:blipFill>
        <p:spPr>
          <a:xfrm>
            <a:off x="223225" y="858275"/>
            <a:ext cx="8720650" cy="342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93" name="Google Shape;193;p27"/>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94" name="Google Shape;194;p27"/>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p27"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96" name="Google Shape;196;p27"/>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97" name="Google Shape;197;p27"/>
          <p:cNvSpPr txBox="1"/>
          <p:nvPr/>
        </p:nvSpPr>
        <p:spPr>
          <a:xfrm>
            <a:off x="802725" y="579075"/>
            <a:ext cx="7956600" cy="39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IMPACTS</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Brand Reputation Management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Crisis Response and Early Warning System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Strategic Marketing Insights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Stock Market and Investor Sentiment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 sz="1800">
                <a:solidFill>
                  <a:schemeClr val="dk2"/>
                </a:solidFill>
              </a:rPr>
              <a:t>TECHNIQUES</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BERT Tokenization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Transfer Learning</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Text Preprocessing</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Sentiment Classification Layer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Multilingual Support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203" name="Google Shape;203;p28"/>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204" name="Google Shape;204;p28"/>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p28"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206" name="Google Shape;206;p28"/>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207" name="Google Shape;207;p28"/>
          <p:cNvSpPr txBox="1"/>
          <p:nvPr/>
        </p:nvSpPr>
        <p:spPr>
          <a:xfrm>
            <a:off x="649700" y="743875"/>
            <a:ext cx="7885800" cy="3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OPTIMISATIONS</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Model Distillation (Smaller Models)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Batch Size Tuning</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Mixed Precision Training (Use FP16 instead of FP32 to reduce memory)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Learning Rate Warm-up and Decay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0" lvl="0" marL="457200" rtl="0" algn="l">
              <a:spcBef>
                <a:spcPts val="0"/>
              </a:spcBef>
              <a:spcAft>
                <a:spcPts val="0"/>
              </a:spcAft>
              <a:buNone/>
            </a:pPr>
            <a:r>
              <a:t/>
            </a:r>
            <a:endParaRPr b="1"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213" name="Google Shape;213;p29"/>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214" name="Google Shape;214;p29"/>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p29"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216" name="Google Shape;216;p29"/>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217" name="Google Shape;217;p29"/>
          <p:cNvSpPr txBox="1"/>
          <p:nvPr/>
        </p:nvSpPr>
        <p:spPr>
          <a:xfrm>
            <a:off x="755700" y="426075"/>
            <a:ext cx="8070000" cy="3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FUTURE SCOPE</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t/>
            </a:r>
            <a:endParaRPr b="1" sz="1800">
              <a:solidFill>
                <a:schemeClr val="dk2"/>
              </a:solidFill>
            </a:endParaRPr>
          </a:p>
        </p:txBody>
      </p:sp>
      <p:pic>
        <p:nvPicPr>
          <p:cNvPr id="218" name="Google Shape;218;p29"/>
          <p:cNvPicPr preferRelativeResize="0"/>
          <p:nvPr/>
        </p:nvPicPr>
        <p:blipFill>
          <a:blip r:embed="rId5">
            <a:alphaModFix/>
          </a:blip>
          <a:stretch>
            <a:fillRect/>
          </a:stretch>
        </p:blipFill>
        <p:spPr>
          <a:xfrm>
            <a:off x="903925" y="973399"/>
            <a:ext cx="3668075" cy="3668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sp>
        <p:nvSpPr>
          <p:cNvPr id="224" name="Google Shape;224;p30"/>
          <p:cNvSpPr/>
          <p:nvPr/>
        </p:nvSpPr>
        <p:spPr>
          <a:xfrm>
            <a:off x="1251300" y="2055750"/>
            <a:ext cx="6641400" cy="103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Arial"/>
              <a:buNone/>
            </a:pPr>
            <a:r>
              <a:rPr b="1" i="0" lang="en" sz="10000" u="none" cap="none" strike="noStrike">
                <a:solidFill>
                  <a:schemeClr val="dk1"/>
                </a:solidFill>
                <a:latin typeface="Calibri"/>
                <a:ea typeface="Calibri"/>
                <a:cs typeface="Calibri"/>
                <a:sym typeface="Calibri"/>
              </a:rPr>
              <a:t>Thank You</a:t>
            </a:r>
            <a:endParaRPr b="1" i="0" sz="10000" u="none" cap="none" strike="noStrike">
              <a:solidFill>
                <a:schemeClr val="dk1"/>
              </a:solidFill>
              <a:latin typeface="Calibri"/>
              <a:ea typeface="Calibri"/>
              <a:cs typeface="Calibri"/>
              <a:sym typeface="Calibri"/>
            </a:endParaRPr>
          </a:p>
        </p:txBody>
      </p:sp>
      <p:sp>
        <p:nvSpPr>
          <p:cNvPr id="225" name="Google Shape;225;p30"/>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p30"/>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pic>
        <p:nvPicPr>
          <p:cNvPr id="227" name="Google Shape;227;p30"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228" name="Google Shape;228;p30"/>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74" name="Google Shape;74;p16"/>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75" name="Google Shape;75;p16"/>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6" name="Google Shape;76;p16"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77" name="Google Shape;77;p16"/>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78" name="Google Shape;78;p16"/>
          <p:cNvSpPr txBox="1"/>
          <p:nvPr/>
        </p:nvSpPr>
        <p:spPr>
          <a:xfrm>
            <a:off x="555525" y="934625"/>
            <a:ext cx="8325600" cy="4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Brands are constantly scrutinized on platforms like Twitter, Instagram, and Facebook. User opinions spread rapidly and often affect a company's public image and stock prices. Manually tracking every post or tweet is impractical. Traditional tools often miss sarcasm, emojis, and code-switched text. A negative post going viral can severely harm a brand's reputation. Companies want to gauge public sentiment in real time and act on it immediately. Crisis management relies heavily on early warning systems. Sentiment trends can also guide product development and marketing campaigns. The challenge lies in accurately classifying posts that use slang, abbreviations, or subtle emotional tones. Multilingual sentiment detection adds complexity. A real-time dashboard that reflects public sentiment dynamically will be invaluable to PR teams and brand managers. </a:t>
            </a:r>
            <a:endParaRPr sz="1800">
              <a:solidFill>
                <a:schemeClr val="dk2"/>
              </a:solidFill>
            </a:endParaRPr>
          </a:p>
        </p:txBody>
      </p:sp>
      <p:sp>
        <p:nvSpPr>
          <p:cNvPr id="79" name="Google Shape;79;p16"/>
          <p:cNvSpPr txBox="1"/>
          <p:nvPr/>
        </p:nvSpPr>
        <p:spPr>
          <a:xfrm>
            <a:off x="496675" y="334275"/>
            <a:ext cx="54495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2"/>
                </a:solidFill>
              </a:rPr>
              <a:t>PROBLEM STATEMENT</a:t>
            </a:r>
            <a:endParaRPr b="1" sz="3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85" name="Google Shape;85;p17"/>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86" name="Google Shape;86;p17"/>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 name="Google Shape;87;p17"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88" name="Google Shape;88;p17"/>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89" name="Google Shape;89;p17"/>
          <p:cNvSpPr txBox="1"/>
          <p:nvPr/>
        </p:nvSpPr>
        <p:spPr>
          <a:xfrm>
            <a:off x="555525" y="934625"/>
            <a:ext cx="8325600" cy="4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0" name="Google Shape;90;p17"/>
          <p:cNvSpPr txBox="1"/>
          <p:nvPr/>
        </p:nvSpPr>
        <p:spPr>
          <a:xfrm>
            <a:off x="496675" y="334275"/>
            <a:ext cx="54495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100">
              <a:solidFill>
                <a:schemeClr val="dk2"/>
              </a:solidFill>
            </a:endParaRPr>
          </a:p>
        </p:txBody>
      </p:sp>
      <p:pic>
        <p:nvPicPr>
          <p:cNvPr id="91" name="Google Shape;91;p17"/>
          <p:cNvPicPr preferRelativeResize="0"/>
          <p:nvPr/>
        </p:nvPicPr>
        <p:blipFill>
          <a:blip r:embed="rId5">
            <a:alphaModFix/>
          </a:blip>
          <a:stretch>
            <a:fillRect/>
          </a:stretch>
        </p:blipFill>
        <p:spPr>
          <a:xfrm>
            <a:off x="1192650" y="934625"/>
            <a:ext cx="6781800" cy="377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97" name="Google Shape;97;p18"/>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98" name="Google Shape;98;p18"/>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9" name="Google Shape;99;p18"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00" name="Google Shape;100;p18"/>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01" name="Google Shape;101;p18"/>
          <p:cNvSpPr txBox="1"/>
          <p:nvPr/>
        </p:nvSpPr>
        <p:spPr>
          <a:xfrm>
            <a:off x="555525" y="934625"/>
            <a:ext cx="8325600" cy="4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2" name="Google Shape;102;p18"/>
          <p:cNvSpPr txBox="1"/>
          <p:nvPr/>
        </p:nvSpPr>
        <p:spPr>
          <a:xfrm>
            <a:off x="496675" y="334275"/>
            <a:ext cx="5449500" cy="7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100">
              <a:solidFill>
                <a:schemeClr val="dk2"/>
              </a:solidFill>
            </a:endParaRPr>
          </a:p>
        </p:txBody>
      </p:sp>
      <p:pic>
        <p:nvPicPr>
          <p:cNvPr id="103" name="Google Shape;103;p18"/>
          <p:cNvPicPr preferRelativeResize="0"/>
          <p:nvPr/>
        </p:nvPicPr>
        <p:blipFill>
          <a:blip r:embed="rId5">
            <a:alphaModFix/>
          </a:blip>
          <a:stretch>
            <a:fillRect/>
          </a:stretch>
        </p:blipFill>
        <p:spPr>
          <a:xfrm>
            <a:off x="1802196" y="0"/>
            <a:ext cx="553961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09" name="Google Shape;109;p19"/>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10" name="Google Shape;110;p19"/>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9" title="e16d1c85fa9b70d8d3e3ba871627db20-removebg-preview.png"/>
          <p:cNvPicPr preferRelativeResize="0"/>
          <p:nvPr/>
        </p:nvPicPr>
        <p:blipFill rotWithShape="1">
          <a:blip r:embed="rId4">
            <a:alphaModFix/>
          </a:blip>
          <a:srcRect b="21732" l="0" r="0" t="20295"/>
          <a:stretch/>
        </p:blipFill>
        <p:spPr>
          <a:xfrm>
            <a:off x="6565825" y="98900"/>
            <a:ext cx="859100" cy="498050"/>
          </a:xfrm>
          <a:prstGeom prst="rect">
            <a:avLst/>
          </a:prstGeom>
          <a:noFill/>
          <a:ln>
            <a:noFill/>
          </a:ln>
        </p:spPr>
      </p:pic>
      <p:sp>
        <p:nvSpPr>
          <p:cNvPr id="112" name="Google Shape;112;p19"/>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13" name="Google Shape;113;p19"/>
          <p:cNvSpPr txBox="1"/>
          <p:nvPr/>
        </p:nvSpPr>
        <p:spPr>
          <a:xfrm>
            <a:off x="484900" y="517950"/>
            <a:ext cx="7438800" cy="4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14" name="Google Shape;114;p19" title="Screenshot 2025-05-17 140221.png"/>
          <p:cNvPicPr preferRelativeResize="0"/>
          <p:nvPr/>
        </p:nvPicPr>
        <p:blipFill>
          <a:blip r:embed="rId5">
            <a:alphaModFix/>
          </a:blip>
          <a:stretch>
            <a:fillRect/>
          </a:stretch>
        </p:blipFill>
        <p:spPr>
          <a:xfrm>
            <a:off x="553175" y="1766899"/>
            <a:ext cx="8192701" cy="172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20" name="Google Shape;120;p20"/>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21" name="Google Shape;121;p20"/>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20"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23" name="Google Shape;123;p20"/>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24" name="Google Shape;124;p20"/>
          <p:cNvSpPr txBox="1"/>
          <p:nvPr/>
        </p:nvSpPr>
        <p:spPr>
          <a:xfrm>
            <a:off x="484900" y="517950"/>
            <a:ext cx="7438800" cy="41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WHY DistilBERT?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25" name="Google Shape;125;p20"/>
          <p:cNvPicPr preferRelativeResize="0"/>
          <p:nvPr/>
        </p:nvPicPr>
        <p:blipFill>
          <a:blip r:embed="rId5">
            <a:alphaModFix/>
          </a:blip>
          <a:stretch>
            <a:fillRect/>
          </a:stretch>
        </p:blipFill>
        <p:spPr>
          <a:xfrm>
            <a:off x="582725" y="1495875"/>
            <a:ext cx="8096250" cy="253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31" name="Google Shape;131;p21"/>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32" name="Google Shape;132;p21"/>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p21"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34" name="Google Shape;134;p21"/>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35" name="Google Shape;135;p21"/>
          <p:cNvSpPr txBox="1"/>
          <p:nvPr/>
        </p:nvSpPr>
        <p:spPr>
          <a:xfrm>
            <a:off x="802725" y="1032300"/>
            <a:ext cx="7956600" cy="39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graphicFrame>
        <p:nvGraphicFramePr>
          <p:cNvPr id="136" name="Google Shape;136;p21"/>
          <p:cNvGraphicFramePr/>
          <p:nvPr/>
        </p:nvGraphicFramePr>
        <p:xfrm>
          <a:off x="1211700" y="1032300"/>
          <a:ext cx="3000000" cy="3000000"/>
        </p:xfrm>
        <a:graphic>
          <a:graphicData uri="http://schemas.openxmlformats.org/drawingml/2006/table">
            <a:tbl>
              <a:tblPr>
                <a:noFill/>
                <a:tableStyleId>{AE943E9C-219E-4648-9AA4-76CA3DCE54DC}</a:tableStyleId>
              </a:tblPr>
              <a:tblGrid>
                <a:gridCol w="2606275"/>
                <a:gridCol w="4375925"/>
              </a:tblGrid>
              <a:tr h="509775">
                <a:tc>
                  <a:txBody>
                    <a:bodyPr/>
                    <a:lstStyle/>
                    <a:p>
                      <a:pPr indent="0" lvl="0" marL="0" rtl="0" algn="l">
                        <a:lnSpc>
                          <a:spcPct val="115000"/>
                        </a:lnSpc>
                        <a:spcBef>
                          <a:spcPts val="0"/>
                        </a:spcBef>
                        <a:spcAft>
                          <a:spcPts val="0"/>
                        </a:spcAft>
                        <a:buNone/>
                      </a:pPr>
                      <a:r>
                        <a:rPr b="1" lang="en" sz="1800"/>
                        <a:t>Feature</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800"/>
                        <a:t>Advantage</a:t>
                      </a:r>
                      <a:endParaRPr b="1"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53925">
                <a:tc>
                  <a:txBody>
                    <a:bodyPr/>
                    <a:lstStyle/>
                    <a:p>
                      <a:pPr indent="0" lvl="0" marL="0" rtl="0" algn="l">
                        <a:spcBef>
                          <a:spcPts val="0"/>
                        </a:spcBef>
                        <a:spcAft>
                          <a:spcPts val="0"/>
                        </a:spcAft>
                        <a:buNone/>
                      </a:pPr>
                      <a:r>
                        <a:rPr lang="en" sz="1800"/>
                        <a:t>40% smaller</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Faster inference (ideal for real-time)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53925">
                <a:tc>
                  <a:txBody>
                    <a:bodyPr/>
                    <a:lstStyle/>
                    <a:p>
                      <a:pPr indent="0" lvl="0" marL="0" rtl="0" algn="l">
                        <a:spcBef>
                          <a:spcPts val="0"/>
                        </a:spcBef>
                        <a:spcAft>
                          <a:spcPts val="0"/>
                        </a:spcAft>
                        <a:buNone/>
                      </a:pPr>
                      <a:r>
                        <a:rPr lang="en" sz="1800"/>
                        <a:t>60% faster</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Lower latency in dashboards</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1800"/>
                        <a:t>95% BERT accuracy</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No major co</a:t>
                      </a:r>
                      <a:r>
                        <a:rPr lang="en" sz="1800"/>
                        <a:t>m</a:t>
                      </a:r>
                      <a:r>
                        <a:rPr lang="en" sz="1800"/>
                        <a:t>promise in performance</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753925">
                <a:tc>
                  <a:txBody>
                    <a:bodyPr/>
                    <a:lstStyle/>
                    <a:p>
                      <a:pPr indent="0" lvl="0" marL="0" rtl="0" algn="l">
                        <a:spcBef>
                          <a:spcPts val="0"/>
                        </a:spcBef>
                        <a:spcAft>
                          <a:spcPts val="0"/>
                        </a:spcAft>
                        <a:buNone/>
                      </a:pPr>
                      <a:r>
                        <a:rPr lang="en" sz="1800"/>
                        <a:t>Lightweight(half the layers)</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800"/>
                        <a:t>Can be deployed on low-resource systems</a:t>
                      </a:r>
                      <a:endParaRPr sz="1800"/>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42" name="Google Shape;142;p22"/>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43" name="Google Shape;143;p22"/>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4" name="Google Shape;144;p22"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45" name="Google Shape;145;p22"/>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pic>
        <p:nvPicPr>
          <p:cNvPr id="146" name="Google Shape;146;p22"/>
          <p:cNvPicPr preferRelativeResize="0"/>
          <p:nvPr/>
        </p:nvPicPr>
        <p:blipFill>
          <a:blip r:embed="rId5">
            <a:alphaModFix/>
          </a:blip>
          <a:stretch>
            <a:fillRect/>
          </a:stretch>
        </p:blipFill>
        <p:spPr>
          <a:xfrm>
            <a:off x="1578050" y="1076913"/>
            <a:ext cx="6559308" cy="3342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3467538" y="1149975"/>
            <a:ext cx="2232000" cy="34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Onest Medium"/>
                <a:ea typeface="Onest Medium"/>
                <a:cs typeface="Onest Medium"/>
                <a:sym typeface="Onest Medium"/>
              </a:rPr>
              <a:t>Learning Programs</a:t>
            </a:r>
            <a:endParaRPr b="0" i="0" sz="1800" u="none" cap="none" strike="noStrike">
              <a:solidFill>
                <a:schemeClr val="lt1"/>
              </a:solidFill>
              <a:latin typeface="Onest Medium"/>
              <a:ea typeface="Onest Medium"/>
              <a:cs typeface="Onest Medium"/>
              <a:sym typeface="Onest Medium"/>
            </a:endParaRPr>
          </a:p>
        </p:txBody>
      </p:sp>
      <p:pic>
        <p:nvPicPr>
          <p:cNvPr id="152" name="Google Shape;152;p23"/>
          <p:cNvPicPr preferRelativeResize="0"/>
          <p:nvPr/>
        </p:nvPicPr>
        <p:blipFill rotWithShape="1">
          <a:blip r:embed="rId3">
            <a:alphaModFix/>
          </a:blip>
          <a:srcRect b="0" l="0" r="0" t="0"/>
          <a:stretch/>
        </p:blipFill>
        <p:spPr>
          <a:xfrm>
            <a:off x="7585713" y="193033"/>
            <a:ext cx="1492974" cy="309800"/>
          </a:xfrm>
          <a:prstGeom prst="rect">
            <a:avLst/>
          </a:prstGeom>
          <a:noFill/>
          <a:ln>
            <a:noFill/>
          </a:ln>
        </p:spPr>
      </p:pic>
      <p:sp>
        <p:nvSpPr>
          <p:cNvPr id="153" name="Google Shape;153;p23"/>
          <p:cNvSpPr/>
          <p:nvPr/>
        </p:nvSpPr>
        <p:spPr>
          <a:xfrm>
            <a:off x="0" y="25"/>
            <a:ext cx="107400" cy="5143500"/>
          </a:xfrm>
          <a:prstGeom prst="rect">
            <a:avLst/>
          </a:prstGeom>
          <a:solidFill>
            <a:srgbClr val="2E3BAD"/>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23" title="e16d1c85fa9b70d8d3e3ba871627db20-removebg-preview.png"/>
          <p:cNvPicPr preferRelativeResize="0"/>
          <p:nvPr/>
        </p:nvPicPr>
        <p:blipFill rotWithShape="1">
          <a:blip r:embed="rId4">
            <a:alphaModFix/>
          </a:blip>
          <a:srcRect b="21733" l="0" r="0" t="20295"/>
          <a:stretch/>
        </p:blipFill>
        <p:spPr>
          <a:xfrm>
            <a:off x="6565825" y="98900"/>
            <a:ext cx="859100" cy="498050"/>
          </a:xfrm>
          <a:prstGeom prst="rect">
            <a:avLst/>
          </a:prstGeom>
          <a:noFill/>
          <a:ln>
            <a:noFill/>
          </a:ln>
        </p:spPr>
      </p:pic>
      <p:sp>
        <p:nvSpPr>
          <p:cNvPr id="155" name="Google Shape;155;p23"/>
          <p:cNvSpPr txBox="1"/>
          <p:nvPr/>
        </p:nvSpPr>
        <p:spPr>
          <a:xfrm>
            <a:off x="7978188" y="4754075"/>
            <a:ext cx="847500" cy="153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000"/>
              <a:buFont typeface="Arial"/>
              <a:buNone/>
            </a:pPr>
            <a:r>
              <a:rPr b="0" i="0" lang="en" sz="1000" u="none" cap="none" strike="noStrike">
                <a:solidFill>
                  <a:srgbClr val="00B050"/>
                </a:solidFill>
                <a:latin typeface="Miriam Libre"/>
                <a:ea typeface="Miriam Libre"/>
                <a:cs typeface="Miriam Libre"/>
                <a:sym typeface="Miriam Libre"/>
              </a:rPr>
              <a:t>www.guvi.in</a:t>
            </a:r>
            <a:endParaRPr b="0" i="0" sz="700" u="none" cap="none" strike="noStrike">
              <a:solidFill>
                <a:srgbClr val="000000"/>
              </a:solidFill>
              <a:latin typeface="Miriam Libre"/>
              <a:ea typeface="Miriam Libre"/>
              <a:cs typeface="Miriam Libre"/>
              <a:sym typeface="Miriam Libre"/>
            </a:endParaRPr>
          </a:p>
        </p:txBody>
      </p:sp>
      <p:sp>
        <p:nvSpPr>
          <p:cNvPr id="156" name="Google Shape;156;p23"/>
          <p:cNvSpPr txBox="1"/>
          <p:nvPr/>
        </p:nvSpPr>
        <p:spPr>
          <a:xfrm>
            <a:off x="802725" y="1032300"/>
            <a:ext cx="7956600" cy="39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57" name="Google Shape;157;p23"/>
          <p:cNvPicPr preferRelativeResize="0"/>
          <p:nvPr/>
        </p:nvPicPr>
        <p:blipFill>
          <a:blip r:embed="rId5">
            <a:alphaModFix/>
          </a:blip>
          <a:stretch>
            <a:fillRect/>
          </a:stretch>
        </p:blipFill>
        <p:spPr>
          <a:xfrm>
            <a:off x="1606147" y="855850"/>
            <a:ext cx="5931726" cy="3780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