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Arimo" panose="020B0604020202020204" charset="0"/>
      <p:regular r:id="rId31"/>
      <p:bold r:id="rId32"/>
      <p:italic r:id="rId33"/>
      <p:boldItalic r:id="rId34"/>
    </p:embeddedFont>
    <p:embeddedFont>
      <p:font typeface="Bebas Neue" panose="020B0606020202050201" pitchFamily="34" charset="0"/>
      <p:regular r:id="rId35"/>
    </p:embeddedFont>
    <p:embeddedFont>
      <p:font typeface="Poppins ExtraBold" panose="000009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2db5d75083e_2_2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3" name="Google Shape;2883;g2db5d75083e_2_2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2db5df440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Google Shape;2965;g2db5df440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2db5d75083e_2_2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2" name="Google Shape;2972;g2db5d75083e_2_2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202b8648e6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8" name="Google Shape;3098;g202b8648e6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202b8648e6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3" name="Google Shape;3223;g202b8648e6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202b8648e6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8" name="Google Shape;3348;g202b8648e6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g202b8648e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3" name="Google Shape;3473;g202b8648e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202b8648e6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8" name="Google Shape;3598;g202b8648e6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2db6d7e75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4" name="Google Shape;3724;g2db6d7e75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db6d7e75e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9" name="Google Shape;3849;g2db6d7e75e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2db6d7e75e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4" name="Google Shape;3974;g2db6d7e75e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2db5d75083e_2_2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3" name="Google Shape;2903;g2db5d75083e_2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2db6d7e75e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0" name="Google Shape;3980;g2db6d7e75e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2db6d7e75e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5" name="Google Shape;4105;g2db6d7e75e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g2db6d7e75e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1" name="Google Shape;4111;g2db6d7e75e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g2db6d7e75e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6" name="Google Shape;4236;g2db6d7e75e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g2db6d7e75ea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2" name="Google Shape;4242;g2db6d7e75ea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Google Shape;4366;g2db5a3413b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7" name="Google Shape;4367;g2db5a3413b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g2db5d75083e_2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3" name="Google Shape;4493;g2db5d75083e_2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2db5d75083e_2_2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1" name="Google Shape;2911;g2db5d75083e_2_2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db5d75083e_2_2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2" name="Google Shape;2922;g2db5d75083e_2_2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2db5df440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2db5df440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2db5df440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2db5df440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2db5df440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2db5df440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db5df440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db5df440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2db5df4401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2db5df4401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60" name="Google Shape;60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</p:grpSpPr>
        <p:sp>
          <p:nvSpPr>
            <p:cNvPr id="178" name="Google Shape;178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5"/>
          <p:cNvGrpSpPr/>
          <p:nvPr/>
        </p:nvGrpSpPr>
        <p:grpSpPr>
          <a:xfrm>
            <a:off x="8335771" y="-708522"/>
            <a:ext cx="1507863" cy="1510278"/>
            <a:chOff x="39184" y="-151930"/>
            <a:chExt cx="1309806" cy="1311904"/>
          </a:xfrm>
        </p:grpSpPr>
        <p:sp>
          <p:nvSpPr>
            <p:cNvPr id="301" name="Google Shape;301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16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6"/>
          <p:cNvGrpSpPr/>
          <p:nvPr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437" name="Google Shape;437;p1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6"/>
          <p:cNvGrpSpPr/>
          <p:nvPr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442" name="Google Shape;442;p16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7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7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63" name="Google Shape;563;p17"/>
          <p:cNvGrpSpPr/>
          <p:nvPr/>
        </p:nvGrpSpPr>
        <p:grpSpPr>
          <a:xfrm rot="10800000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564" name="Google Shape;564;p17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17"/>
          <p:cNvSpPr/>
          <p:nvPr/>
        </p:nvSpPr>
        <p:spPr>
          <a:xfrm rot="5400000">
            <a:off x="7871" y="3678747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17"/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572" name="Google Shape;572;p17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7"/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</p:grpSpPr>
        <p:sp>
          <p:nvSpPr>
            <p:cNvPr id="577" name="Google Shape;577;p1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8"/>
          <p:cNvSpPr/>
          <p:nvPr/>
        </p:nvSpPr>
        <p:spPr>
          <a:xfrm>
            <a:off x="8421714" y="440228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>
            <a:spLocks noGrp="1"/>
          </p:cNvSpPr>
          <p:nvPr>
            <p:ph type="pic" idx="2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grpSp>
        <p:nvGrpSpPr>
          <p:cNvPr id="699" name="Google Shape;699;p18"/>
          <p:cNvGrpSpPr/>
          <p:nvPr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</p:grpSpPr>
        <p:sp>
          <p:nvSpPr>
            <p:cNvPr id="700" name="Google Shape;700;p1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9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9" name="Google Shape;819;p19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0" name="Google Shape;820;p19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9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1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3" name="Google Shape;823;p19"/>
          <p:cNvGrpSpPr/>
          <p:nvPr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824" name="Google Shape;824;p19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0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1" name="Google Shape;831;p20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2" name="Google Shape;832;p20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20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20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0"/>
          <p:cNvSpPr/>
          <p:nvPr/>
        </p:nvSpPr>
        <p:spPr>
          <a:xfrm rot="10800000">
            <a:off x="-4702" y="0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20"/>
          <p:cNvGrpSpPr/>
          <p:nvPr/>
        </p:nvGrpSpPr>
        <p:grpSpPr>
          <a:xfrm>
            <a:off x="8273608" y="4200584"/>
            <a:ext cx="1507863" cy="1510278"/>
            <a:chOff x="39184" y="-151930"/>
            <a:chExt cx="1309806" cy="1311904"/>
          </a:xfrm>
        </p:grpSpPr>
        <p:sp>
          <p:nvSpPr>
            <p:cNvPr id="839" name="Google Shape;839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20"/>
          <p:cNvGrpSpPr/>
          <p:nvPr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</p:grpSpPr>
        <p:sp>
          <p:nvSpPr>
            <p:cNvPr id="957" name="Google Shape;957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21"/>
          <p:cNvGrpSpPr/>
          <p:nvPr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1076" name="Google Shape;1076;p21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21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1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83" name="Google Shape;1083;p21"/>
          <p:cNvSpPr>
            <a:spLocks noGrp="1"/>
          </p:cNvSpPr>
          <p:nvPr>
            <p:ph type="pic" idx="2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sp>
        <p:nvSpPr>
          <p:cNvPr id="1084" name="Google Shape;1084;p21"/>
          <p:cNvSpPr/>
          <p:nvPr/>
        </p:nvSpPr>
        <p:spPr>
          <a:xfrm>
            <a:off x="-684423" y="-178957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5" name="Google Shape;1085;p21"/>
          <p:cNvGrpSpPr/>
          <p:nvPr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</p:grpSpPr>
        <p:sp>
          <p:nvSpPr>
            <p:cNvPr id="1086" name="Google Shape;1086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8420420" y="439896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6" name="Google Shape;1206;p22"/>
          <p:cNvGrpSpPr/>
          <p:nvPr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1207" name="Google Shape;1207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22"/>
          <p:cNvGrpSpPr/>
          <p:nvPr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</p:grpSpPr>
        <p:sp>
          <p:nvSpPr>
            <p:cNvPr id="1325" name="Google Shape;1325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 1"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23"/>
          <p:cNvSpPr/>
          <p:nvPr/>
        </p:nvSpPr>
        <p:spPr>
          <a:xfrm>
            <a:off x="8420420" y="439896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p23"/>
          <p:cNvGrpSpPr/>
          <p:nvPr/>
        </p:nvGrpSpPr>
        <p:grpSpPr>
          <a:xfrm>
            <a:off x="-481750" y="4102338"/>
            <a:ext cx="1507863" cy="1510278"/>
            <a:chOff x="39184" y="-151930"/>
            <a:chExt cx="1309806" cy="1311904"/>
          </a:xfrm>
        </p:grpSpPr>
        <p:sp>
          <p:nvSpPr>
            <p:cNvPr id="1446" name="Google Shape;1446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23"/>
          <p:cNvGrpSpPr/>
          <p:nvPr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</p:grpSpPr>
        <p:sp>
          <p:nvSpPr>
            <p:cNvPr id="1564" name="Google Shape;1564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3" name="Google Shape;168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infographics &amp; images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4" name="Google Shape;168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85" name="Google Shape;1685;p24"/>
          <p:cNvSpPr/>
          <p:nvPr/>
        </p:nvSpPr>
        <p:spPr>
          <a:xfrm rot="5400000"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24"/>
          <p:cNvGrpSpPr/>
          <p:nvPr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1687" name="Google Shape;1687;p24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1" name="Google Shape;1691;p24"/>
          <p:cNvSpPr/>
          <p:nvPr/>
        </p:nvSpPr>
        <p:spPr>
          <a:xfrm>
            <a:off x="8403036" y="366157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2" name="Google Shape;1692;p24"/>
          <p:cNvGrpSpPr/>
          <p:nvPr/>
        </p:nvGrpSpPr>
        <p:grpSpPr>
          <a:xfrm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1693" name="Google Shape;1693;p24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9" name="Google Shape;1699;p24"/>
          <p:cNvSpPr/>
          <p:nvPr/>
        </p:nvSpPr>
        <p:spPr>
          <a:xfrm>
            <a:off x="7659258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0" name="Google Shape;1700;p24"/>
          <p:cNvGrpSpPr/>
          <p:nvPr/>
        </p:nvGrpSpPr>
        <p:grpSpPr>
          <a:xfrm>
            <a:off x="-520414" y="601973"/>
            <a:ext cx="1507863" cy="1510278"/>
            <a:chOff x="39184" y="-151930"/>
            <a:chExt cx="1309806" cy="1311904"/>
          </a:xfrm>
        </p:grpSpPr>
        <p:sp>
          <p:nvSpPr>
            <p:cNvPr id="1701" name="Google Shape;1701;p2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0" name="Google Shape;1820;p25"/>
          <p:cNvGrpSpPr/>
          <p:nvPr/>
        </p:nvGrpSpPr>
        <p:grpSpPr>
          <a:xfrm>
            <a:off x="7627495" y="3454776"/>
            <a:ext cx="2105344" cy="2105344"/>
            <a:chOff x="478444" y="466725"/>
            <a:chExt cx="1592263" cy="1592263"/>
          </a:xfrm>
        </p:grpSpPr>
        <p:grpSp>
          <p:nvGrpSpPr>
            <p:cNvPr id="1821" name="Google Shape;1821;p25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1822" name="Google Shape;1822;p25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5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5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25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25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25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25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25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2" name="Google Shape;2022;p25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2" name="Google Shape;2082;p25"/>
          <p:cNvGrpSpPr/>
          <p:nvPr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</p:grpSpPr>
        <p:sp>
          <p:nvSpPr>
            <p:cNvPr id="2083" name="Google Shape;2083;p25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2" name="Google Shape;2132;p25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133" name="Google Shape;2133;p25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5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5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5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5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5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5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5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5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5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5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5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5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5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5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5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5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5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5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5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5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5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25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25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5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25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5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5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5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5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5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5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5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5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5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5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25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5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5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5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5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5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25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25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5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25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25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5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5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5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5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5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5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5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5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5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5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5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3" name="Google Shape;2333;p25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5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5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5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5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5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5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5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5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6" name="Google Shape;2346;p2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7" name="Google Shape;2347;p26"/>
          <p:cNvGrpSpPr/>
          <p:nvPr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2348" name="Google Shape;2348;p2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2" name="Google Shape;2352;p26"/>
          <p:cNvGrpSpPr/>
          <p:nvPr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</p:grpSpPr>
        <p:sp>
          <p:nvSpPr>
            <p:cNvPr id="2353" name="Google Shape;2353;p26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26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403" name="Google Shape;2403;p26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26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26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26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26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26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6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26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26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26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26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26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26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26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26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26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26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26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26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26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26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26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26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26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26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26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26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26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26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26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26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26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26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26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26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26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26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26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26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26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26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26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26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26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26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26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26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26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26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26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26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26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26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6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6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6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6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6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6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6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6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6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6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6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6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6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3" name="Google Shape;2603;p26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6" name="Google Shape;2616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617" name="Google Shape;2617;p27"/>
          <p:cNvGrpSpPr/>
          <p:nvPr/>
        </p:nvGrpSpPr>
        <p:grpSpPr>
          <a:xfrm>
            <a:off x="7927055" y="-813425"/>
            <a:ext cx="2105344" cy="2105344"/>
            <a:chOff x="478444" y="466725"/>
            <a:chExt cx="1592263" cy="1592263"/>
          </a:xfrm>
        </p:grpSpPr>
        <p:grpSp>
          <p:nvGrpSpPr>
            <p:cNvPr id="2618" name="Google Shape;2618;p27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2619" name="Google Shape;2619;p27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27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27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27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27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27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27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27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27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27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27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27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27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27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27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27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27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27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27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27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27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27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27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27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27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27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27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27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27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27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27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27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27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9" name="Google Shape;2819;p27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9" name="Google Shape;2879;p27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27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28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ABC Orthodontics</a:t>
            </a:r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Ryan, Alaina, Meerab, Omar</a:t>
            </a:r>
            <a:endParaRPr/>
          </a:p>
        </p:txBody>
      </p:sp>
      <p:grpSp>
        <p:nvGrpSpPr>
          <p:cNvPr id="2887" name="Google Shape;2887;p28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88" name="Google Shape;2888;p28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3" name="Google Shape;2893;p28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94" name="Google Shape;2894;p28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0" name="Google Shape;2900;p28"/>
          <p:cNvSpPr/>
          <p:nvPr/>
        </p:nvSpPr>
        <p:spPr>
          <a:xfrm>
            <a:off x="7505439" y="-2014745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37"/>
          <p:cNvSpPr txBox="1">
            <a:spLocks noGrp="1"/>
          </p:cNvSpPr>
          <p:nvPr>
            <p:ph type="title"/>
          </p:nvPr>
        </p:nvSpPr>
        <p:spPr>
          <a:xfrm>
            <a:off x="636925" y="23279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InsuranceCompany Table and Insertions</a:t>
            </a:r>
            <a:endParaRPr/>
          </a:p>
        </p:txBody>
      </p:sp>
      <p:pic>
        <p:nvPicPr>
          <p:cNvPr id="2968" name="Google Shape;29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499"/>
            <a:ext cx="54292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6174"/>
            <a:ext cx="8839198" cy="139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38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Create a procedure that selects all clients who have booked an appointment with a dentist with a specific specialization (using EXISTS)</a:t>
            </a:r>
            <a:endParaRPr/>
          </a:p>
        </p:txBody>
      </p:sp>
      <p:sp>
        <p:nvSpPr>
          <p:cNvPr id="2975" name="Google Shape;2975;p3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1:</a:t>
            </a:r>
            <a:endParaRPr/>
          </a:p>
        </p:txBody>
      </p:sp>
      <p:grpSp>
        <p:nvGrpSpPr>
          <p:cNvPr id="2976" name="Google Shape;2976;p38"/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2977" name="Google Shape;2977;p3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4" name="Google Shape;30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890525"/>
            <a:ext cx="60102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920076"/>
            <a:ext cx="6487400" cy="25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39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101" name="Google Shape;3101;p3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1 Result:</a:t>
            </a:r>
            <a:endParaRPr/>
          </a:p>
        </p:txBody>
      </p:sp>
      <p:grpSp>
        <p:nvGrpSpPr>
          <p:cNvPr id="3102" name="Google Shape;3102;p39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103" name="Google Shape;3103;p3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39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39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3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39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9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0" name="Google Shape;3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389700"/>
            <a:ext cx="7696200" cy="251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40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Create a function that gets and shows all clients whose emails end with ‘@gmail.com’.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226" name="Google Shape;3226;p4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Query 2	</a:t>
            </a:r>
            <a:endParaRPr dirty="0"/>
          </a:p>
        </p:txBody>
      </p:sp>
      <p:grpSp>
        <p:nvGrpSpPr>
          <p:cNvPr id="3227" name="Google Shape;3227;p40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228" name="Google Shape;3228;p40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40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40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40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40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40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40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40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40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40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40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4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40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40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40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40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4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40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40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40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40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4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40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4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40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40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40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40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40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40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40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4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4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40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4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40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40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4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4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4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40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40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40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40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40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40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4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40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40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40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40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40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4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40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4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40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40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40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40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40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40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40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40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40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40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40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40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4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40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40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40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40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40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4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40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40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40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40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40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40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40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40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40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40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4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40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40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40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40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40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4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40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40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40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40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40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4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40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40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40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40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40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45" name="Google Shape;3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0798"/>
            <a:ext cx="9144000" cy="175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1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351" name="Google Shape;3351;p4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2 Result:</a:t>
            </a:r>
            <a:endParaRPr/>
          </a:p>
        </p:txBody>
      </p:sp>
      <p:grpSp>
        <p:nvGrpSpPr>
          <p:cNvPr id="3352" name="Google Shape;3352;p41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353" name="Google Shape;3353;p41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41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41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41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41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4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4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41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41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41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41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41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41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41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41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41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41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4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41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41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41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41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4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41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41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41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41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4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41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4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41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41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41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41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41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41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4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4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41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4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41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41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4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4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4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41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41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41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41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41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41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4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41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41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41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41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41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4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41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4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41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41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41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41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41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41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41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41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41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41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41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41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4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41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41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41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41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41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4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41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41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41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41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41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41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41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41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41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41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4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41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41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41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41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41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4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41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41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41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41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41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4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41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41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41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41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41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0" name="Google Shape;34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313254"/>
            <a:ext cx="6500550" cy="29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2"/>
          <p:cNvSpPr txBox="1">
            <a:spLocks noGrp="1"/>
          </p:cNvSpPr>
          <p:nvPr>
            <p:ph type="body" idx="1"/>
          </p:nvPr>
        </p:nvSpPr>
        <p:spPr>
          <a:xfrm>
            <a:off x="723900" y="1054725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sequence beginning with a value of 901 and that increments by 1. Then begin a transaction that updates all the PaymentIDs of the Payment table with the sequence. If any of them equal 904, then the transaction will be rollbacked; else, transaction commits.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476" name="Google Shape;3476;p4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Query 3</a:t>
            </a:r>
            <a:endParaRPr dirty="0"/>
          </a:p>
        </p:txBody>
      </p:sp>
      <p:grpSp>
        <p:nvGrpSpPr>
          <p:cNvPr id="3477" name="Google Shape;3477;p42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478" name="Google Shape;3478;p4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42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4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42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42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4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4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42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4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42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42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42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42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42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42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4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4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4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42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42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42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42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4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4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4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42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42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42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4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42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42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42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4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4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42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42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42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42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42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4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42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42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42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42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4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4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42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2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42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42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42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4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42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4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4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42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42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5" name="Google Shape;35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773700"/>
            <a:ext cx="4409425" cy="3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43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601" name="Google Shape;3601;p4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3 Result:</a:t>
            </a:r>
            <a:endParaRPr/>
          </a:p>
        </p:txBody>
      </p:sp>
      <p:grpSp>
        <p:nvGrpSpPr>
          <p:cNvPr id="3602" name="Google Shape;3602;p43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603" name="Google Shape;3603;p43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43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43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4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43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43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43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43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4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4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43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43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43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43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43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43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43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43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43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4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43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43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43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4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43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43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43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4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43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4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43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43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43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43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43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43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43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4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4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43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4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43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43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4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4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4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43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43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43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43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43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43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4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43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43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43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43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43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4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43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4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43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43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43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43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43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43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43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43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43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43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4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43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43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43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43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43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43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43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43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4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43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43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43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43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43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0" name="Google Shape;37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191750"/>
            <a:ext cx="3939642" cy="38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31" y="1191750"/>
            <a:ext cx="3275002" cy="3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44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an index for performance on the ClientID foreign key  in the Appointments table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727" name="Google Shape;3727;p44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4:</a:t>
            </a:r>
            <a:endParaRPr/>
          </a:p>
        </p:txBody>
      </p:sp>
      <p:grpSp>
        <p:nvGrpSpPr>
          <p:cNvPr id="3728" name="Google Shape;3728;p44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729" name="Google Shape;3729;p44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44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44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44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44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4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44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44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44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4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44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44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44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44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44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44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4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44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44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44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44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44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44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44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4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4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44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44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44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44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44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44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44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4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4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44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4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44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44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4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4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4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44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44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44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44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44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46" name="Google Shape;38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672838"/>
            <a:ext cx="6143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45"/>
          <p:cNvSpPr txBox="1">
            <a:spLocks noGrp="1"/>
          </p:cNvSpPr>
          <p:nvPr>
            <p:ph type="body" idx="1"/>
          </p:nvPr>
        </p:nvSpPr>
        <p:spPr>
          <a:xfrm>
            <a:off x="732975" y="11011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view of all client information and their appointments details.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852" name="Google Shape;3852;p4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5:</a:t>
            </a:r>
            <a:endParaRPr/>
          </a:p>
        </p:txBody>
      </p:sp>
      <p:grpSp>
        <p:nvGrpSpPr>
          <p:cNvPr id="3853" name="Google Shape;3853;p45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854" name="Google Shape;3854;p45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45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45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45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45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45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4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4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45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45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45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45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45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45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45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45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45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45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45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45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45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45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4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4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45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45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4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45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45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71" name="Google Shape;39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71" y="1554725"/>
            <a:ext cx="3641150" cy="328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4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5 Result:</a:t>
            </a:r>
            <a:endParaRPr/>
          </a:p>
        </p:txBody>
      </p:sp>
      <p:pic>
        <p:nvPicPr>
          <p:cNvPr id="3977" name="Google Shape;39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999"/>
            <a:ext cx="8839197" cy="158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9"/>
          <p:cNvSpPr txBox="1">
            <a:spLocks noGrp="1"/>
          </p:cNvSpPr>
          <p:nvPr>
            <p:ph type="title"/>
          </p:nvPr>
        </p:nvSpPr>
        <p:spPr>
          <a:xfrm>
            <a:off x="-12" y="68011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ERD diagram</a:t>
            </a:r>
            <a:endParaRPr/>
          </a:p>
        </p:txBody>
      </p:sp>
      <p:sp>
        <p:nvSpPr>
          <p:cNvPr id="2906" name="Google Shape;2906;p29"/>
          <p:cNvSpPr txBox="1"/>
          <p:nvPr/>
        </p:nvSpPr>
        <p:spPr>
          <a:xfrm>
            <a:off x="731700" y="4132586"/>
            <a:ext cx="384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07" name="Google Shape;2907;p29"/>
          <p:cNvSpPr txBox="1"/>
          <p:nvPr/>
        </p:nvSpPr>
        <p:spPr>
          <a:xfrm>
            <a:off x="4572000" y="4132586"/>
            <a:ext cx="385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908" name="Google Shape;2908;p29"/>
          <p:cNvPicPr preferRelativeResize="0"/>
          <p:nvPr/>
        </p:nvPicPr>
        <p:blipFill rotWithShape="1">
          <a:blip r:embed="rId3">
            <a:alphaModFix/>
          </a:blip>
          <a:srcRect l="1941" t="1520" b="-1520"/>
          <a:stretch/>
        </p:blipFill>
        <p:spPr>
          <a:xfrm>
            <a:off x="1401150" y="622350"/>
            <a:ext cx="5554425" cy="45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47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trigger to prevent creation,deletion,and alteration on database.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983" name="Google Shape;3983;p4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6:</a:t>
            </a:r>
            <a:endParaRPr/>
          </a:p>
        </p:txBody>
      </p:sp>
      <p:grpSp>
        <p:nvGrpSpPr>
          <p:cNvPr id="3984" name="Google Shape;3984;p47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985" name="Google Shape;3985;p47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47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47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47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47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4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47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47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47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4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47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47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47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4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4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4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47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47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47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47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47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47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47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47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47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47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4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47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47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47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47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4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47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47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47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47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4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47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4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47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47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47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47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47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47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47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4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4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47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4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47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47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4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4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4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47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47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47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47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47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47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4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47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47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47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47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47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4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47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4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47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47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47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47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47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47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47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47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47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47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47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47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4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47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47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47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47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47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4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47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47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47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47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47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47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47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47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47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47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4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47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47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47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47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47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4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47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47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47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47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47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4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47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47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47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47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47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02" name="Google Shape;41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0" y="1788450"/>
            <a:ext cx="5828550" cy="17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6 Result:</a:t>
            </a:r>
            <a:endParaRPr/>
          </a:p>
        </p:txBody>
      </p:sp>
      <p:pic>
        <p:nvPicPr>
          <p:cNvPr id="4108" name="Google Shape;41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96775"/>
            <a:ext cx="6525474" cy="2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p49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Retrieve the number of Appointments done monthly.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114" name="Google Shape;4114;p4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7:</a:t>
            </a:r>
            <a:endParaRPr/>
          </a:p>
        </p:txBody>
      </p:sp>
      <p:grpSp>
        <p:nvGrpSpPr>
          <p:cNvPr id="4115" name="Google Shape;4115;p49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116" name="Google Shape;4116;p4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49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49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49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49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4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49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49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49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4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49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4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4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4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4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4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49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49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49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49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4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4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49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49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49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49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4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49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49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49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49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4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4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49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49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49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4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49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4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49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49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4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4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49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49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49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4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4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49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4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49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49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4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4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4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49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49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49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49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49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49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4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4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4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4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49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49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4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49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4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49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49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4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49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49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49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49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49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49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49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49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49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4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4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4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49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49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49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4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49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49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49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4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4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49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49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49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49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49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4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49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49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49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49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4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4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49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49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49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49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49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4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49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4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4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49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49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33" name="Google Shape;42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00" y="1845738"/>
            <a:ext cx="74676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p5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7 Result:</a:t>
            </a:r>
            <a:endParaRPr/>
          </a:p>
        </p:txBody>
      </p:sp>
      <p:pic>
        <p:nvPicPr>
          <p:cNvPr id="4239" name="Google Shape;42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66350"/>
            <a:ext cx="5068325" cy="2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p51"/>
          <p:cNvSpPr txBox="1">
            <a:spLocks noGrp="1"/>
          </p:cNvSpPr>
          <p:nvPr>
            <p:ph type="body" idx="1"/>
          </p:nvPr>
        </p:nvSpPr>
        <p:spPr>
          <a:xfrm>
            <a:off x="723900" y="11917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procedure that calculates the total bill amount for a given client.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245" name="Google Shape;4245;p5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8:</a:t>
            </a:r>
            <a:endParaRPr/>
          </a:p>
        </p:txBody>
      </p:sp>
      <p:grpSp>
        <p:nvGrpSpPr>
          <p:cNvPr id="4246" name="Google Shape;4246;p51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247" name="Google Shape;4247;p51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51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51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51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51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5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51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51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51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5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51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51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51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5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5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5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51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51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51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51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51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51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51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51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51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51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5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51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51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51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51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5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51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51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51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51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5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51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5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51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51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51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51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51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51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51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5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5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51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5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51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51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5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5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5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51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51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51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51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51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5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51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5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51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51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51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51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51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51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51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51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51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51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51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51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5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51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51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51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51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51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5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51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51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51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51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51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51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51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51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51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51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5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51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51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51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51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51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5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51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51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51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51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51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5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51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51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51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51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51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64" name="Google Shape;43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98" y="1670173"/>
            <a:ext cx="5845550" cy="3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p52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370" name="Google Shape;4370;p5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8 Result:</a:t>
            </a:r>
            <a:endParaRPr/>
          </a:p>
        </p:txBody>
      </p:sp>
      <p:grpSp>
        <p:nvGrpSpPr>
          <p:cNvPr id="4371" name="Google Shape;4371;p52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372" name="Google Shape;4372;p5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52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52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52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52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5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52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52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52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5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52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5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5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5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6" name="Google Shape;4386;p5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7" name="Google Shape;4387;p5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52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52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0" name="Google Shape;4390;p52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1" name="Google Shape;4391;p52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2" name="Google Shape;4392;p5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5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52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52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6" name="Google Shape;4396;p52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7" name="Google Shape;4397;p52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5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52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52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52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52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5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5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52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52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52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5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52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5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52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52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5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5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52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52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52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5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5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52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5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52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52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5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5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5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52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52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52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52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52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52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5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5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5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5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52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52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5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52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5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52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52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5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52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52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52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52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52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52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52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52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52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5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5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5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52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52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52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5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52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52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52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5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5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52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52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52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52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52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5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52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52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52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52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5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5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52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52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52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52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52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5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52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52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8" name="Google Shape;4488;p52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89" name="Google Shape;44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8" y="1478850"/>
            <a:ext cx="7433495" cy="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0" name="Google Shape;44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50" y="2554650"/>
            <a:ext cx="3572525" cy="10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p53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96" name="Google Shape;4496;p53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r>
              <a:rPr lang="en" sz="2100"/>
              <a:t>Does anyone have any questions?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30"/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30"/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30"/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30"/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30"/>
          <p:cNvSpPr txBox="1">
            <a:spLocks noGrp="1"/>
          </p:cNvSpPr>
          <p:nvPr>
            <p:ph type="title"/>
          </p:nvPr>
        </p:nvSpPr>
        <p:spPr>
          <a:xfrm>
            <a:off x="723900" y="595950"/>
            <a:ext cx="75210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Client Table and insertions</a:t>
            </a:r>
            <a:endParaRPr/>
          </a:p>
        </p:txBody>
      </p:sp>
      <p:pic>
        <p:nvPicPr>
          <p:cNvPr id="2918" name="Google Shape;29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63" y="1369325"/>
            <a:ext cx="38195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13" y="3152850"/>
            <a:ext cx="8181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31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31"/>
          <p:cNvSpPr txBox="1">
            <a:spLocks noGrp="1"/>
          </p:cNvSpPr>
          <p:nvPr>
            <p:ph type="title"/>
          </p:nvPr>
        </p:nvSpPr>
        <p:spPr>
          <a:xfrm>
            <a:off x="800025" y="275095"/>
            <a:ext cx="6883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3400"/>
              <a:t>Dentists table and insertions</a:t>
            </a:r>
            <a:endParaRPr sz="3400"/>
          </a:p>
        </p:txBody>
      </p:sp>
      <p:pic>
        <p:nvPicPr>
          <p:cNvPr id="2926" name="Google Shape;29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25" y="1204506"/>
            <a:ext cx="45243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23781"/>
            <a:ext cx="8543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3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Appointments Table and Insertions</a:t>
            </a:r>
            <a:endParaRPr/>
          </a:p>
        </p:txBody>
      </p:sp>
      <p:pic>
        <p:nvPicPr>
          <p:cNvPr id="2933" name="Google Shape;29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4783549" cy="1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8525"/>
            <a:ext cx="8839202" cy="142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 Table and Insertions</a:t>
            </a:r>
            <a:endParaRPr/>
          </a:p>
        </p:txBody>
      </p:sp>
      <p:pic>
        <p:nvPicPr>
          <p:cNvPr id="2940" name="Google Shape;29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5232501" cy="2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Google Shape;29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34350"/>
            <a:ext cx="8839200" cy="95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34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ClientPayment Table and Insertions</a:t>
            </a:r>
            <a:endParaRPr/>
          </a:p>
        </p:txBody>
      </p:sp>
      <p:pic>
        <p:nvPicPr>
          <p:cNvPr id="2947" name="Google Shape;29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49"/>
            <a:ext cx="74485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8" name="Google Shape;29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06349"/>
            <a:ext cx="8839200" cy="9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3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Payments Table and insertions</a:t>
            </a:r>
            <a:endParaRPr/>
          </a:p>
        </p:txBody>
      </p:sp>
      <p:pic>
        <p:nvPicPr>
          <p:cNvPr id="2954" name="Google Shape;29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6048075" cy="2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02425"/>
            <a:ext cx="7952985" cy="1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36"/>
          <p:cNvSpPr txBox="1">
            <a:spLocks noGrp="1"/>
          </p:cNvSpPr>
          <p:nvPr>
            <p:ph type="title"/>
          </p:nvPr>
        </p:nvSpPr>
        <p:spPr>
          <a:xfrm>
            <a:off x="669525" y="16099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InsuranceCompanyPayment Table and Insertions</a:t>
            </a:r>
            <a:endParaRPr/>
          </a:p>
        </p:txBody>
      </p:sp>
      <p:pic>
        <p:nvPicPr>
          <p:cNvPr id="2961" name="Google Shape;29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1150000"/>
            <a:ext cx="5863225" cy="2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8350"/>
            <a:ext cx="8570350" cy="1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Arimo</vt:lpstr>
      <vt:lpstr>Anaheim</vt:lpstr>
      <vt:lpstr>Poppins ExtraBold</vt:lpstr>
      <vt:lpstr>Bebas Neue</vt:lpstr>
      <vt:lpstr>Calibri</vt:lpstr>
      <vt:lpstr>Simple Light</vt:lpstr>
      <vt:lpstr>Elegant Workplan by Slidesgo</vt:lpstr>
      <vt:lpstr>ABC Orthodontics</vt:lpstr>
      <vt:lpstr>ERD diagram</vt:lpstr>
      <vt:lpstr>Client Table and insertions</vt:lpstr>
      <vt:lpstr>Dentists table and insertions</vt:lpstr>
      <vt:lpstr>Appointments Table and Insertions</vt:lpstr>
      <vt:lpstr>Visits Table and Insertions</vt:lpstr>
      <vt:lpstr>ClientPayment Table and Insertions</vt:lpstr>
      <vt:lpstr>Payments Table and insertions</vt:lpstr>
      <vt:lpstr>InsuranceCompanyPayment Table and Insertions</vt:lpstr>
      <vt:lpstr>InsuranceCompany Table and Insertions</vt:lpstr>
      <vt:lpstr>Query 1:</vt:lpstr>
      <vt:lpstr>Query 1 Result:</vt:lpstr>
      <vt:lpstr>Query 2 </vt:lpstr>
      <vt:lpstr>Query 2 Result:</vt:lpstr>
      <vt:lpstr>Query 3</vt:lpstr>
      <vt:lpstr>Query 3 Result:</vt:lpstr>
      <vt:lpstr>Query 4:</vt:lpstr>
      <vt:lpstr>Query 5:</vt:lpstr>
      <vt:lpstr>Query 5 Result:</vt:lpstr>
      <vt:lpstr>Query 6:</vt:lpstr>
      <vt:lpstr>Query 6 Result:</vt:lpstr>
      <vt:lpstr>Query 7:</vt:lpstr>
      <vt:lpstr>Query 7 Result:</vt:lpstr>
      <vt:lpstr>Query 8:</vt:lpstr>
      <vt:lpstr>Query 8 Result: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Meerab Khan</cp:lastModifiedBy>
  <cp:revision>1</cp:revision>
  <dcterms:modified xsi:type="dcterms:W3CDTF">2025-08-05T21:19:23Z</dcterms:modified>
</cp:coreProperties>
</file>