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15f30e482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15f30e482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1c447441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1c447441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15f30e482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15f30e482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15f30e482_0_1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15f30e482_0_1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Based on the dual-axis chart , there is indeed a significant difference in the performance of women's apparel compared to men's apparel in terms of total sales and operating profit: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Women's apparel outperforms men's apparel with a notably higher total sales volume.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operating profit for men's apparel is present, but the chart shows that it does not match the high sales volume of women's apparel. There is a disparity between the sales and the operating profit for women's apparel, indicating that while sales are higher, this does not translate to proportionately higher operating profits.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In conclusion, women's apparel shows significantly higher total sales than men's apparel, but this advantage in sales does not appear to carry over to operating profit with the same magnitude. This suggests that while the market for women's apparel is strong, it may not be as profitable as men's apparel, or there may be factors affecting the profit margins of women's apparel that would require further investigation.</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15f30e482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15f30e482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5f30e482_0_1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5f30e482_0_1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15f30e482_0_1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15f30e482_0_1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15f30e482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15f30e482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15f30e48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15f30e48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15f30e482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15f30e482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15f30e482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15f30e482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15f30e482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15f30e482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15f30e482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15f30e482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1c447441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1c447441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15f30e482_0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15f30e482_0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1c447441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1c447441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heemalichaudhari/adidas-sale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4220"/>
              <a:t>Decoding Adidas: Unveiling Retail Trends in the United States</a:t>
            </a:r>
            <a:endParaRPr sz="422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Group 7: Ananya Katta, Kirthana Remidi, </a:t>
            </a:r>
            <a:r>
              <a:rPr lang="en" sz="1600"/>
              <a:t>Sithara Vyapamakula Sreeramachandra,</a:t>
            </a:r>
            <a:endParaRPr sz="1600"/>
          </a:p>
          <a:p>
            <a:pPr indent="0" lvl="0" marL="0" rtl="0" algn="l">
              <a:spcBef>
                <a:spcPts val="0"/>
              </a:spcBef>
              <a:spcAft>
                <a:spcPts val="0"/>
              </a:spcAft>
              <a:buNone/>
            </a:pPr>
            <a:r>
              <a:rPr lang="en" sz="1600"/>
              <a:t>Sowmya Bobba, Sreenija Kurra, Meera Duvvada</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96725"/>
            <a:ext cx="67482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800">
                <a:solidFill>
                  <a:schemeClr val="accent2"/>
                </a:solidFill>
                <a:latin typeface="Maven Pro"/>
                <a:ea typeface="Maven Pro"/>
                <a:cs typeface="Maven Pro"/>
                <a:sym typeface="Maven Pro"/>
              </a:rPr>
              <a:t>1. Research Analysis</a:t>
            </a:r>
            <a:endParaRPr sz="2800"/>
          </a:p>
          <a:p>
            <a:pPr indent="0" lvl="0" marL="0" rtl="0" algn="l">
              <a:spcBef>
                <a:spcPts val="0"/>
              </a:spcBef>
              <a:spcAft>
                <a:spcPts val="0"/>
              </a:spcAft>
              <a:buNone/>
            </a:pPr>
            <a:r>
              <a:t/>
            </a:r>
            <a:endParaRPr/>
          </a:p>
        </p:txBody>
      </p:sp>
      <p:sp>
        <p:nvSpPr>
          <p:cNvPr id="121" name="Google Shape;121;p22"/>
          <p:cNvSpPr txBox="1"/>
          <p:nvPr>
            <p:ph idx="1" type="body"/>
          </p:nvPr>
        </p:nvSpPr>
        <p:spPr>
          <a:xfrm>
            <a:off x="311700" y="888800"/>
            <a:ext cx="2915400" cy="3680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sales of each product style peaked in the months of july and August among both the gender. Adidas can implement special promotions during black friday to increase sales in November.</a:t>
            </a:r>
            <a:endParaRPr/>
          </a:p>
          <a:p>
            <a:pPr indent="0" lvl="0" marL="0" rtl="0" algn="just">
              <a:spcBef>
                <a:spcPts val="1200"/>
              </a:spcBef>
              <a:spcAft>
                <a:spcPts val="0"/>
              </a:spcAft>
              <a:buNone/>
            </a:pPr>
            <a:r>
              <a:rPr lang="en"/>
              <a:t>The contribution of apparel in women is the highest and least in the men’s category.  Adidas can introduce diverse product range in men’s category to cater their needs.</a:t>
            </a:r>
            <a:endParaRPr/>
          </a:p>
          <a:p>
            <a:pPr indent="0" lvl="0" marL="0" rtl="0" algn="just">
              <a:spcBef>
                <a:spcPts val="1200"/>
              </a:spcBef>
              <a:spcAft>
                <a:spcPts val="1200"/>
              </a:spcAft>
              <a:buNone/>
            </a:pPr>
            <a:r>
              <a:rPr lang="en"/>
              <a:t>Athletics</a:t>
            </a:r>
            <a:r>
              <a:rPr lang="en"/>
              <a:t> footwear contribute the least among all the product styles. Adidas can work upon improving their design keeping in mind the looks and comfort.</a:t>
            </a:r>
            <a:endParaRPr/>
          </a:p>
        </p:txBody>
      </p:sp>
      <p:pic>
        <p:nvPicPr>
          <p:cNvPr id="122" name="Google Shape;122;p22"/>
          <p:cNvPicPr preferRelativeResize="0"/>
          <p:nvPr/>
        </p:nvPicPr>
        <p:blipFill>
          <a:blip r:embed="rId3">
            <a:alphaModFix/>
          </a:blip>
          <a:stretch>
            <a:fillRect/>
          </a:stretch>
        </p:blipFill>
        <p:spPr>
          <a:xfrm>
            <a:off x="3272100" y="888800"/>
            <a:ext cx="5719500" cy="336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2. Research Analysis</a:t>
            </a:r>
            <a:endParaRPr/>
          </a:p>
        </p:txBody>
      </p:sp>
      <p:sp>
        <p:nvSpPr>
          <p:cNvPr id="128" name="Google Shape;128;p23"/>
          <p:cNvSpPr txBox="1"/>
          <p:nvPr/>
        </p:nvSpPr>
        <p:spPr>
          <a:xfrm>
            <a:off x="402575" y="1108925"/>
            <a:ext cx="3153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latin typeface="Proxima Nova"/>
                <a:ea typeface="Proxima Nova"/>
                <a:cs typeface="Proxima Nova"/>
                <a:sym typeface="Proxima Nova"/>
              </a:rPr>
              <a:t>The total sales are high in the West for all product types except for women's apparel, followed by the Northeast. The company can consider investing more in the West and Northeast regions as sales have consistently increased in both years.</a:t>
            </a:r>
            <a:endParaRPr sz="1100">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100">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100">
                <a:highlight>
                  <a:srgbClr val="FFFFFF"/>
                </a:highlight>
                <a:latin typeface="Proxima Nova"/>
                <a:ea typeface="Proxima Nova"/>
                <a:cs typeface="Proxima Nova"/>
                <a:sym typeface="Proxima Nova"/>
              </a:rPr>
              <a:t>Sales have increased by 94% in the Midwest region from 2020 to 2021. While the current strategies have worked well, there is still room for improvement, particularly in increasing sales of women's footwear.</a:t>
            </a:r>
            <a:endParaRPr sz="1100">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100">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100">
                <a:highlight>
                  <a:srgbClr val="FFFFFF"/>
                </a:highlight>
                <a:latin typeface="Proxima Nova"/>
                <a:ea typeface="Proxima Nova"/>
                <a:cs typeface="Proxima Nova"/>
                <a:sym typeface="Proxima Nova"/>
              </a:rPr>
              <a:t>Men's athletic footwear performed poorly in 2020 across all regions except for the West. However, there was a significant improvement in 2021. The company could implement similar strategies to boost sales for women's footwear.</a:t>
            </a:r>
            <a:endParaRPr sz="1100">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100">
              <a:highlight>
                <a:srgbClr val="FFFFFF"/>
              </a:highlight>
              <a:latin typeface="Proxima Nova"/>
              <a:ea typeface="Proxima Nova"/>
              <a:cs typeface="Proxima Nova"/>
              <a:sym typeface="Proxima Nova"/>
            </a:endParaRPr>
          </a:p>
        </p:txBody>
      </p:sp>
      <p:pic>
        <p:nvPicPr>
          <p:cNvPr id="129" name="Google Shape;129;p23"/>
          <p:cNvPicPr preferRelativeResize="0"/>
          <p:nvPr/>
        </p:nvPicPr>
        <p:blipFill>
          <a:blip r:embed="rId3">
            <a:alphaModFix/>
          </a:blip>
          <a:stretch>
            <a:fillRect/>
          </a:stretch>
        </p:blipFill>
        <p:spPr>
          <a:xfrm>
            <a:off x="3707975" y="1108925"/>
            <a:ext cx="5283627" cy="281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3. </a:t>
            </a:r>
            <a:r>
              <a:rPr b="1" lang="en">
                <a:solidFill>
                  <a:schemeClr val="accent2"/>
                </a:solidFill>
                <a:latin typeface="Maven Pro"/>
                <a:ea typeface="Maven Pro"/>
                <a:cs typeface="Maven Pro"/>
                <a:sym typeface="Maven Pro"/>
              </a:rPr>
              <a:t>Research Analysis</a:t>
            </a:r>
            <a:endParaRPr/>
          </a:p>
          <a:p>
            <a:pPr indent="0" lvl="0" marL="0" rtl="0" algn="l">
              <a:spcBef>
                <a:spcPts val="0"/>
              </a:spcBef>
              <a:spcAft>
                <a:spcPts val="0"/>
              </a:spcAft>
              <a:buNone/>
            </a:pPr>
            <a:r>
              <a:t/>
            </a:r>
            <a:endParaRPr b="1">
              <a:solidFill>
                <a:schemeClr val="accent2"/>
              </a:solidFill>
              <a:latin typeface="Maven Pro"/>
              <a:ea typeface="Maven Pro"/>
              <a:cs typeface="Maven Pro"/>
              <a:sym typeface="Maven Pro"/>
            </a:endParaRPr>
          </a:p>
        </p:txBody>
      </p:sp>
      <p:sp>
        <p:nvSpPr>
          <p:cNvPr id="135" name="Google Shape;135;p24"/>
          <p:cNvSpPr txBox="1"/>
          <p:nvPr/>
        </p:nvSpPr>
        <p:spPr>
          <a:xfrm>
            <a:off x="311700" y="938275"/>
            <a:ext cx="5588700" cy="43500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0"/>
              </a:spcBef>
              <a:spcAft>
                <a:spcPts val="0"/>
              </a:spcAft>
              <a:buNone/>
            </a:pPr>
            <a:r>
              <a:rPr lang="en" sz="1200">
                <a:latin typeface="Proxima Nova"/>
                <a:ea typeface="Proxima Nova"/>
                <a:cs typeface="Proxima Nova"/>
                <a:sym typeface="Proxima Nova"/>
              </a:rPr>
              <a:t>Based on the dual-axis chart , there is indeed a significant difference in the performance of women's products compared to men's products in terms of total sales and operating profit:</a:t>
            </a:r>
            <a:endParaRPr sz="1200">
              <a:latin typeface="Proxima Nova"/>
              <a:ea typeface="Proxima Nova"/>
              <a:cs typeface="Proxima Nova"/>
              <a:sym typeface="Proxima Nova"/>
            </a:endParaRPr>
          </a:p>
          <a:p>
            <a:pPr indent="0" lvl="0" marL="0" rtl="0" algn="just">
              <a:lnSpc>
                <a:spcPct val="120000"/>
              </a:lnSpc>
              <a:spcBef>
                <a:spcPts val="0"/>
              </a:spcBef>
              <a:spcAft>
                <a:spcPts val="0"/>
              </a:spcAft>
              <a:buNone/>
            </a:pPr>
            <a:r>
              <a:rPr lang="en" sz="1200">
                <a:latin typeface="Proxima Nova"/>
                <a:ea typeface="Proxima Nova"/>
                <a:cs typeface="Proxima Nova"/>
                <a:sym typeface="Proxima Nova"/>
              </a:rPr>
              <a:t>Women's products outperforms men's products with a notably higher total sales volume.</a:t>
            </a:r>
            <a:endParaRPr sz="1200">
              <a:latin typeface="Proxima Nova"/>
              <a:ea typeface="Proxima Nova"/>
              <a:cs typeface="Proxima Nova"/>
              <a:sym typeface="Proxima Nova"/>
            </a:endParaRPr>
          </a:p>
          <a:p>
            <a:pPr indent="0" lvl="0" marL="0" rtl="0" algn="just">
              <a:lnSpc>
                <a:spcPct val="115000"/>
              </a:lnSpc>
              <a:spcBef>
                <a:spcPts val="0"/>
              </a:spcBef>
              <a:spcAft>
                <a:spcPts val="0"/>
              </a:spcAft>
              <a:buNone/>
            </a:pPr>
            <a:r>
              <a:t/>
            </a:r>
            <a:endParaRPr sz="1200">
              <a:latin typeface="Proxima Nova"/>
              <a:ea typeface="Proxima Nova"/>
              <a:cs typeface="Proxima Nova"/>
              <a:sym typeface="Proxima Nova"/>
            </a:endParaRPr>
          </a:p>
          <a:p>
            <a:pPr indent="0" lvl="0" marL="0" rtl="0" algn="just">
              <a:lnSpc>
                <a:spcPct val="120000"/>
              </a:lnSpc>
              <a:spcBef>
                <a:spcPts val="0"/>
              </a:spcBef>
              <a:spcAft>
                <a:spcPts val="0"/>
              </a:spcAft>
              <a:buNone/>
            </a:pPr>
            <a:r>
              <a:rPr lang="en" sz="1200">
                <a:latin typeface="Proxima Nova"/>
                <a:ea typeface="Proxima Nova"/>
                <a:cs typeface="Proxima Nova"/>
                <a:sym typeface="Proxima Nova"/>
              </a:rPr>
              <a:t>The operating profit for men's product is present, but the chart shows that it does not match the high sales volume of women's product. There is a disparity between the sales and the operating profit for women's products, indicating that while sales are higher, this does not translate to proportionately higher operating profits.</a:t>
            </a:r>
            <a:endParaRPr sz="1200">
              <a:latin typeface="Proxima Nova"/>
              <a:ea typeface="Proxima Nova"/>
              <a:cs typeface="Proxima Nova"/>
              <a:sym typeface="Proxima Nova"/>
            </a:endParaRPr>
          </a:p>
          <a:p>
            <a:pPr indent="0" lvl="0" marL="0" rtl="0" algn="just">
              <a:lnSpc>
                <a:spcPct val="120000"/>
              </a:lnSpc>
              <a:spcBef>
                <a:spcPts val="0"/>
              </a:spcBef>
              <a:spcAft>
                <a:spcPts val="0"/>
              </a:spcAft>
              <a:buNone/>
            </a:pPr>
            <a:r>
              <a:t/>
            </a:r>
            <a:endParaRPr sz="1200">
              <a:latin typeface="Proxima Nova"/>
              <a:ea typeface="Proxima Nova"/>
              <a:cs typeface="Proxima Nova"/>
              <a:sym typeface="Proxima Nova"/>
            </a:endParaRPr>
          </a:p>
          <a:p>
            <a:pPr indent="0" lvl="0" marL="0" rtl="0" algn="just">
              <a:lnSpc>
                <a:spcPct val="120000"/>
              </a:lnSpc>
              <a:spcBef>
                <a:spcPts val="0"/>
              </a:spcBef>
              <a:spcAft>
                <a:spcPts val="0"/>
              </a:spcAft>
              <a:buNone/>
            </a:pPr>
            <a:r>
              <a:rPr lang="en" sz="1200">
                <a:latin typeface="Proxima Nova"/>
                <a:ea typeface="Proxima Nova"/>
                <a:cs typeface="Proxima Nova"/>
                <a:sym typeface="Proxima Nova"/>
              </a:rPr>
              <a:t>In conclusion, women's products shows significantly higher total sales than men's products, but this advantage in sales does not appear to carry over to operating profit with the same magnitude. This suggests that while the market for women's products is strong, it may not be as profitable as men's product, or there may be factors affecting the profit margins of women's product that would require further investigation.</a:t>
            </a:r>
            <a:endParaRPr sz="1200">
              <a:latin typeface="Proxima Nova"/>
              <a:ea typeface="Proxima Nova"/>
              <a:cs typeface="Proxima Nova"/>
              <a:sym typeface="Proxima Nova"/>
            </a:endParaRPr>
          </a:p>
          <a:p>
            <a:pPr indent="0" lvl="0" marL="0" rtl="0" algn="just">
              <a:lnSpc>
                <a:spcPct val="115000"/>
              </a:lnSpc>
              <a:spcBef>
                <a:spcPts val="0"/>
              </a:spcBef>
              <a:spcAft>
                <a:spcPts val="0"/>
              </a:spcAft>
              <a:buNone/>
            </a:pPr>
            <a:r>
              <a:t/>
            </a:r>
            <a:endParaRPr sz="1200">
              <a:latin typeface="Proxima Nova"/>
              <a:ea typeface="Proxima Nova"/>
              <a:cs typeface="Proxima Nova"/>
              <a:sym typeface="Proxima Nova"/>
            </a:endParaRPr>
          </a:p>
        </p:txBody>
      </p:sp>
      <p:pic>
        <p:nvPicPr>
          <p:cNvPr id="136" name="Google Shape;136;p24"/>
          <p:cNvPicPr preferRelativeResize="0"/>
          <p:nvPr/>
        </p:nvPicPr>
        <p:blipFill>
          <a:blip r:embed="rId3">
            <a:alphaModFix/>
          </a:blip>
          <a:stretch>
            <a:fillRect/>
          </a:stretch>
        </p:blipFill>
        <p:spPr>
          <a:xfrm>
            <a:off x="5988625" y="1017723"/>
            <a:ext cx="2983200" cy="351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4. </a:t>
            </a:r>
            <a:r>
              <a:rPr b="1" lang="en">
                <a:solidFill>
                  <a:schemeClr val="accent2"/>
                </a:solidFill>
                <a:latin typeface="Maven Pro"/>
                <a:ea typeface="Maven Pro"/>
                <a:cs typeface="Maven Pro"/>
                <a:sym typeface="Maven Pro"/>
              </a:rPr>
              <a:t>Research Analysis</a:t>
            </a:r>
            <a:endParaRPr/>
          </a:p>
          <a:p>
            <a:pPr indent="0" lvl="0" marL="0" rtl="0" algn="l">
              <a:spcBef>
                <a:spcPts val="0"/>
              </a:spcBef>
              <a:spcAft>
                <a:spcPts val="0"/>
              </a:spcAft>
              <a:buNone/>
            </a:pPr>
            <a:r>
              <a:t/>
            </a:r>
            <a:endParaRPr b="1">
              <a:solidFill>
                <a:schemeClr val="accent2"/>
              </a:solidFill>
              <a:latin typeface="Maven Pro"/>
              <a:ea typeface="Maven Pro"/>
              <a:cs typeface="Maven Pro"/>
              <a:sym typeface="Maven Pro"/>
            </a:endParaRPr>
          </a:p>
        </p:txBody>
      </p:sp>
      <p:sp>
        <p:nvSpPr>
          <p:cNvPr id="142" name="Google Shape;142;p25"/>
          <p:cNvSpPr txBox="1"/>
          <p:nvPr/>
        </p:nvSpPr>
        <p:spPr>
          <a:xfrm>
            <a:off x="311700" y="1017725"/>
            <a:ext cx="4344300" cy="3630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374151"/>
                </a:solidFill>
                <a:latin typeface="Proxima Nova"/>
                <a:ea typeface="Proxima Nova"/>
                <a:cs typeface="Proxima Nova"/>
                <a:sym typeface="Proxima Nova"/>
              </a:rPr>
              <a:t>Online sales exhibit a higher average operating margin of 46%, suggesting a more efficient conversion of revenue to operating profit compared to other sales method.</a:t>
            </a:r>
            <a:endParaRPr sz="1200">
              <a:solidFill>
                <a:srgbClr val="374151"/>
              </a:solidFill>
              <a:latin typeface="Proxima Nova"/>
              <a:ea typeface="Proxima Nova"/>
              <a:cs typeface="Proxima Nova"/>
              <a:sym typeface="Proxima Nova"/>
            </a:endParaRPr>
          </a:p>
          <a:p>
            <a:pPr indent="0" lvl="0" marL="0" rtl="0" algn="just">
              <a:lnSpc>
                <a:spcPct val="115000"/>
              </a:lnSpc>
              <a:spcBef>
                <a:spcPts val="1200"/>
              </a:spcBef>
              <a:spcAft>
                <a:spcPts val="0"/>
              </a:spcAft>
              <a:buNone/>
            </a:pPr>
            <a:r>
              <a:rPr lang="en" sz="1200">
                <a:solidFill>
                  <a:srgbClr val="374151"/>
                </a:solidFill>
                <a:latin typeface="Proxima Nova"/>
                <a:ea typeface="Proxima Nova"/>
                <a:cs typeface="Proxima Nova"/>
                <a:sym typeface="Proxima Nova"/>
              </a:rPr>
              <a:t>Although online sales have a higher average operating margin, in-store sales lead in terms of the actual operating profit generated.</a:t>
            </a:r>
            <a:endParaRPr sz="1200">
              <a:solidFill>
                <a:srgbClr val="374151"/>
              </a:solidFill>
              <a:latin typeface="Proxima Nova"/>
              <a:ea typeface="Proxima Nova"/>
              <a:cs typeface="Proxima Nova"/>
              <a:sym typeface="Proxima Nova"/>
            </a:endParaRPr>
          </a:p>
          <a:p>
            <a:pPr indent="0" lvl="0" marL="0" rtl="0" algn="just">
              <a:lnSpc>
                <a:spcPct val="115000"/>
              </a:lnSpc>
              <a:spcBef>
                <a:spcPts val="1200"/>
              </a:spcBef>
              <a:spcAft>
                <a:spcPts val="0"/>
              </a:spcAft>
              <a:buNone/>
            </a:pPr>
            <a:r>
              <a:rPr lang="en" sz="1200">
                <a:solidFill>
                  <a:srgbClr val="374151"/>
                </a:solidFill>
                <a:latin typeface="Proxima Nova"/>
                <a:ea typeface="Proxima Nova"/>
                <a:cs typeface="Proxima Nova"/>
                <a:sym typeface="Proxima Nova"/>
              </a:rPr>
              <a:t>The efficiency of converting revenue to profit is notable in the online sales channel, as reflected in the higher average operating margin.</a:t>
            </a:r>
            <a:endParaRPr sz="1200">
              <a:solidFill>
                <a:srgbClr val="374151"/>
              </a:solidFill>
              <a:latin typeface="Proxima Nova"/>
              <a:ea typeface="Proxima Nova"/>
              <a:cs typeface="Proxima Nova"/>
              <a:sym typeface="Proxima Nova"/>
            </a:endParaRPr>
          </a:p>
          <a:p>
            <a:pPr indent="0" lvl="0" marL="0" rtl="0" algn="just">
              <a:lnSpc>
                <a:spcPct val="115000"/>
              </a:lnSpc>
              <a:spcBef>
                <a:spcPts val="1200"/>
              </a:spcBef>
              <a:spcAft>
                <a:spcPts val="0"/>
              </a:spcAft>
              <a:buNone/>
            </a:pPr>
            <a:r>
              <a:rPr lang="en" sz="1200">
                <a:solidFill>
                  <a:srgbClr val="374151"/>
                </a:solidFill>
                <a:latin typeface="Proxima Nova"/>
                <a:ea typeface="Proxima Nova"/>
                <a:cs typeface="Proxima Nova"/>
                <a:sym typeface="Proxima Nova"/>
              </a:rPr>
              <a:t>The company may explore opportunities to optimize in-store operations to maintain or increase the operating profit, given its significance in overall earnings.</a:t>
            </a:r>
            <a:endParaRPr sz="1200">
              <a:solidFill>
                <a:srgbClr val="374151"/>
              </a:solidFill>
              <a:latin typeface="Proxima Nova"/>
              <a:ea typeface="Proxima Nova"/>
              <a:cs typeface="Proxima Nova"/>
              <a:sym typeface="Proxima Nova"/>
            </a:endParaRPr>
          </a:p>
          <a:p>
            <a:pPr indent="0" lvl="0" marL="0" rtl="0" algn="just">
              <a:lnSpc>
                <a:spcPct val="115000"/>
              </a:lnSpc>
              <a:spcBef>
                <a:spcPts val="1200"/>
              </a:spcBef>
              <a:spcAft>
                <a:spcPts val="1200"/>
              </a:spcAft>
              <a:buNone/>
            </a:pPr>
            <a:r>
              <a:rPr lang="en" sz="1200">
                <a:solidFill>
                  <a:srgbClr val="374151"/>
                </a:solidFill>
                <a:latin typeface="Proxima Nova"/>
                <a:ea typeface="Proxima Nova"/>
                <a:cs typeface="Proxima Nova"/>
                <a:sym typeface="Proxima Nova"/>
              </a:rPr>
              <a:t>Outlet sales, while providing a respectable operating profit, may benefit from strategies to improve the operating margin.</a:t>
            </a:r>
            <a:endParaRPr sz="1200">
              <a:solidFill>
                <a:srgbClr val="374151"/>
              </a:solidFill>
              <a:latin typeface="Proxima Nova"/>
              <a:ea typeface="Proxima Nova"/>
              <a:cs typeface="Proxima Nova"/>
              <a:sym typeface="Proxima Nova"/>
            </a:endParaRPr>
          </a:p>
        </p:txBody>
      </p:sp>
      <p:pic>
        <p:nvPicPr>
          <p:cNvPr id="143" name="Google Shape;143;p25"/>
          <p:cNvPicPr preferRelativeResize="0"/>
          <p:nvPr/>
        </p:nvPicPr>
        <p:blipFill>
          <a:blip r:embed="rId3">
            <a:alphaModFix/>
          </a:blip>
          <a:stretch>
            <a:fillRect/>
          </a:stretch>
        </p:blipFill>
        <p:spPr>
          <a:xfrm>
            <a:off x="6204225" y="39950"/>
            <a:ext cx="2901025" cy="4768951"/>
          </a:xfrm>
          <a:prstGeom prst="rect">
            <a:avLst/>
          </a:prstGeom>
          <a:noFill/>
          <a:ln>
            <a:noFill/>
          </a:ln>
        </p:spPr>
      </p:pic>
      <p:pic>
        <p:nvPicPr>
          <p:cNvPr id="144" name="Google Shape;144;p25"/>
          <p:cNvPicPr preferRelativeResize="0"/>
          <p:nvPr/>
        </p:nvPicPr>
        <p:blipFill>
          <a:blip r:embed="rId4">
            <a:alphaModFix/>
          </a:blip>
          <a:stretch>
            <a:fillRect/>
          </a:stretch>
        </p:blipFill>
        <p:spPr>
          <a:xfrm>
            <a:off x="4816175" y="4026050"/>
            <a:ext cx="1327975" cy="6222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33075" y="262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5. </a:t>
            </a:r>
            <a:r>
              <a:rPr b="1" lang="en">
                <a:solidFill>
                  <a:schemeClr val="accent2"/>
                </a:solidFill>
                <a:latin typeface="Maven Pro"/>
                <a:ea typeface="Maven Pro"/>
                <a:cs typeface="Maven Pro"/>
                <a:sym typeface="Maven Pro"/>
              </a:rPr>
              <a:t>Research Analysis</a:t>
            </a:r>
            <a:endParaRPr/>
          </a:p>
          <a:p>
            <a:pPr indent="0" lvl="0" marL="0" rtl="0" algn="l">
              <a:spcBef>
                <a:spcPts val="0"/>
              </a:spcBef>
              <a:spcAft>
                <a:spcPts val="0"/>
              </a:spcAft>
              <a:buNone/>
            </a:pPr>
            <a:r>
              <a:t/>
            </a:r>
            <a:endParaRPr b="1">
              <a:solidFill>
                <a:schemeClr val="accent2"/>
              </a:solidFill>
              <a:latin typeface="Maven Pro"/>
              <a:ea typeface="Maven Pro"/>
              <a:cs typeface="Maven Pro"/>
              <a:sym typeface="Maven Pro"/>
            </a:endParaRPr>
          </a:p>
        </p:txBody>
      </p:sp>
      <p:sp>
        <p:nvSpPr>
          <p:cNvPr id="150" name="Google Shape;150;p26"/>
          <p:cNvSpPr txBox="1"/>
          <p:nvPr>
            <p:ph idx="1" type="body"/>
          </p:nvPr>
        </p:nvSpPr>
        <p:spPr>
          <a:xfrm>
            <a:off x="379775" y="1001825"/>
            <a:ext cx="4351200" cy="427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Westgear performed best in terms of total sales, followed by Footlocker.</a:t>
            </a:r>
            <a:endParaRPr sz="1400"/>
          </a:p>
          <a:p>
            <a:pPr indent="0" lvl="0" marL="0" rtl="0" algn="just">
              <a:spcBef>
                <a:spcPts val="1200"/>
              </a:spcBef>
              <a:spcAft>
                <a:spcPts val="0"/>
              </a:spcAft>
              <a:buNone/>
            </a:pPr>
            <a:r>
              <a:rPr lang="en" sz="1400"/>
              <a:t>Westgear performed best in terms of the number of units sold</a:t>
            </a:r>
            <a:endParaRPr sz="1400"/>
          </a:p>
          <a:p>
            <a:pPr indent="0" lvl="0" marL="0" rtl="0" algn="just">
              <a:spcBef>
                <a:spcPts val="1200"/>
              </a:spcBef>
              <a:spcAft>
                <a:spcPts val="0"/>
              </a:spcAft>
              <a:buNone/>
            </a:pPr>
            <a:r>
              <a:rPr lang="en" sz="1400"/>
              <a:t>The total sales and the units sold are directly correlated with each other. </a:t>
            </a:r>
            <a:endParaRPr sz="1400"/>
          </a:p>
          <a:p>
            <a:pPr indent="0" lvl="0" marL="0" rtl="0" algn="just">
              <a:spcBef>
                <a:spcPts val="1200"/>
              </a:spcBef>
              <a:spcAft>
                <a:spcPts val="0"/>
              </a:spcAft>
              <a:buNone/>
            </a:pPr>
            <a:r>
              <a:rPr lang="en" sz="1400"/>
              <a:t>Both Footlocker and Westgear performed better in both total sales and units sold compared to Amazon, Kohl’s, </a:t>
            </a:r>
            <a:r>
              <a:rPr lang="en" sz="1400"/>
              <a:t>Sports</a:t>
            </a:r>
            <a:r>
              <a:rPr lang="en" sz="1400"/>
              <a:t> Direct and Walmart. </a:t>
            </a:r>
            <a:endParaRPr sz="1400"/>
          </a:p>
          <a:p>
            <a:pPr indent="0" lvl="0" marL="0" rtl="0" algn="just">
              <a:spcBef>
                <a:spcPts val="1200"/>
              </a:spcBef>
              <a:spcAft>
                <a:spcPts val="1200"/>
              </a:spcAft>
              <a:buNone/>
            </a:pPr>
            <a:r>
              <a:rPr lang="en" sz="1400"/>
              <a:t>Sports Direct can increase the price of its products; Amazon and Walmart can increase its sales by </a:t>
            </a:r>
            <a:r>
              <a:rPr lang="en" sz="1400"/>
              <a:t>increasing</a:t>
            </a:r>
            <a:r>
              <a:rPr lang="en" sz="1400"/>
              <a:t> the price of its </a:t>
            </a:r>
            <a:r>
              <a:rPr lang="en" sz="1400"/>
              <a:t>products</a:t>
            </a:r>
            <a:r>
              <a:rPr lang="en" sz="1400"/>
              <a:t> or units sold. </a:t>
            </a:r>
            <a:endParaRPr sz="1400"/>
          </a:p>
        </p:txBody>
      </p:sp>
      <p:pic>
        <p:nvPicPr>
          <p:cNvPr id="151" name="Google Shape;151;p26"/>
          <p:cNvPicPr preferRelativeResize="0"/>
          <p:nvPr/>
        </p:nvPicPr>
        <p:blipFill rotWithShape="1">
          <a:blip r:embed="rId3">
            <a:alphaModFix/>
          </a:blip>
          <a:srcRect b="41809" l="0" r="0" t="0"/>
          <a:stretch/>
        </p:blipFill>
        <p:spPr>
          <a:xfrm>
            <a:off x="4730975" y="262950"/>
            <a:ext cx="3742675" cy="2038225"/>
          </a:xfrm>
          <a:prstGeom prst="rect">
            <a:avLst/>
          </a:prstGeom>
          <a:noFill/>
          <a:ln>
            <a:noFill/>
          </a:ln>
        </p:spPr>
      </p:pic>
      <p:pic>
        <p:nvPicPr>
          <p:cNvPr id="152" name="Google Shape;152;p26"/>
          <p:cNvPicPr preferRelativeResize="0"/>
          <p:nvPr/>
        </p:nvPicPr>
        <p:blipFill rotWithShape="1">
          <a:blip r:embed="rId4">
            <a:alphaModFix/>
          </a:blip>
          <a:srcRect b="21433" l="0" r="0" t="0"/>
          <a:stretch/>
        </p:blipFill>
        <p:spPr>
          <a:xfrm>
            <a:off x="4730975" y="2301175"/>
            <a:ext cx="3742675" cy="2655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6. </a:t>
            </a:r>
            <a:r>
              <a:rPr b="1" lang="en">
                <a:solidFill>
                  <a:schemeClr val="accent2"/>
                </a:solidFill>
                <a:latin typeface="Maven Pro"/>
                <a:ea typeface="Maven Pro"/>
                <a:cs typeface="Maven Pro"/>
                <a:sym typeface="Maven Pro"/>
              </a:rPr>
              <a:t>Research Analysis </a:t>
            </a:r>
            <a:endParaRPr/>
          </a:p>
        </p:txBody>
      </p:sp>
      <p:sp>
        <p:nvSpPr>
          <p:cNvPr id="158" name="Google Shape;158;p27"/>
          <p:cNvSpPr txBox="1"/>
          <p:nvPr>
            <p:ph idx="1" type="body"/>
          </p:nvPr>
        </p:nvSpPr>
        <p:spPr>
          <a:xfrm>
            <a:off x="311700" y="1017725"/>
            <a:ext cx="43209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t>This visualization depicts a comparison between the price per unit and the corresponding values of operating profit and units sold. And both of them follow a normal distribution curve.</a:t>
            </a:r>
            <a:endParaRPr sz="1200"/>
          </a:p>
          <a:p>
            <a:pPr indent="0" lvl="0" marL="0" rtl="0" algn="just">
              <a:lnSpc>
                <a:spcPct val="115000"/>
              </a:lnSpc>
              <a:spcBef>
                <a:spcPts val="1200"/>
              </a:spcBef>
              <a:spcAft>
                <a:spcPts val="0"/>
              </a:spcAft>
              <a:buNone/>
            </a:pPr>
            <a:r>
              <a:rPr lang="en" sz="1200"/>
              <a:t>M</a:t>
            </a:r>
            <a:r>
              <a:rPr lang="en" sz="1200"/>
              <a:t>id-priced products exhibit superior operating profits compared to both low and high-priced units. </a:t>
            </a:r>
            <a:endParaRPr sz="1200"/>
          </a:p>
          <a:p>
            <a:pPr indent="0" lvl="0" marL="0" rtl="0" algn="just">
              <a:lnSpc>
                <a:spcPct val="115000"/>
              </a:lnSpc>
              <a:spcBef>
                <a:spcPts val="1200"/>
              </a:spcBef>
              <a:spcAft>
                <a:spcPts val="0"/>
              </a:spcAft>
              <a:buNone/>
            </a:pPr>
            <a:r>
              <a:rPr lang="en" sz="1200"/>
              <a:t>Operating Profit trend aligns with the corresponding volume of units sold.</a:t>
            </a:r>
            <a:endParaRPr sz="1200"/>
          </a:p>
          <a:p>
            <a:pPr indent="0" lvl="0" marL="0" rtl="0" algn="just">
              <a:lnSpc>
                <a:spcPct val="115000"/>
              </a:lnSpc>
              <a:spcBef>
                <a:spcPts val="1200"/>
              </a:spcBef>
              <a:spcAft>
                <a:spcPts val="0"/>
              </a:spcAft>
              <a:buNone/>
            </a:pPr>
            <a:r>
              <a:rPr lang="en" sz="1200"/>
              <a:t>The data suggests that overall profit is primarily dependent on the quantity of units sold rather than achieving a higher profit margin per individual unit.</a:t>
            </a:r>
            <a:endParaRPr sz="1200"/>
          </a:p>
          <a:p>
            <a:pPr indent="0" lvl="0" marL="0" rtl="0" algn="just">
              <a:lnSpc>
                <a:spcPct val="115000"/>
              </a:lnSpc>
              <a:spcBef>
                <a:spcPts val="1200"/>
              </a:spcBef>
              <a:spcAft>
                <a:spcPts val="0"/>
              </a:spcAft>
              <a:buNone/>
            </a:pPr>
            <a:r>
              <a:rPr lang="en" sz="1200"/>
              <a:t>Mostly women tend to have almost equal or less </a:t>
            </a:r>
            <a:r>
              <a:rPr lang="en" sz="1200"/>
              <a:t>operating</a:t>
            </a:r>
            <a:r>
              <a:rPr lang="en" sz="1200"/>
              <a:t> profit than men for the same price range . Therefore they can concentrate on improving operating profit and units sold in womens products.</a:t>
            </a:r>
            <a:endParaRPr sz="1200"/>
          </a:p>
          <a:p>
            <a:pPr indent="0" lvl="0" marL="0" rtl="0" algn="just">
              <a:spcBef>
                <a:spcPts val="1200"/>
              </a:spcBef>
              <a:spcAft>
                <a:spcPts val="1200"/>
              </a:spcAft>
              <a:buNone/>
            </a:pPr>
            <a:r>
              <a:t/>
            </a:r>
            <a:endParaRPr sz="1200"/>
          </a:p>
        </p:txBody>
      </p:sp>
      <p:pic>
        <p:nvPicPr>
          <p:cNvPr id="159" name="Google Shape;159;p27"/>
          <p:cNvPicPr preferRelativeResize="0"/>
          <p:nvPr/>
        </p:nvPicPr>
        <p:blipFill>
          <a:blip r:embed="rId3">
            <a:alphaModFix/>
          </a:blip>
          <a:stretch>
            <a:fillRect/>
          </a:stretch>
        </p:blipFill>
        <p:spPr>
          <a:xfrm>
            <a:off x="4767725" y="815438"/>
            <a:ext cx="4064580"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28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Key Takeaways</a:t>
            </a:r>
            <a:endParaRPr/>
          </a:p>
        </p:txBody>
      </p:sp>
      <p:sp>
        <p:nvSpPr>
          <p:cNvPr id="165" name="Google Shape;165;p28"/>
          <p:cNvSpPr txBox="1"/>
          <p:nvPr>
            <p:ph idx="1" type="body"/>
          </p:nvPr>
        </p:nvSpPr>
        <p:spPr>
          <a:xfrm>
            <a:off x="311700" y="858850"/>
            <a:ext cx="8520600" cy="385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I</a:t>
            </a:r>
            <a:r>
              <a:rPr lang="en" sz="1200">
                <a:solidFill>
                  <a:srgbClr val="1C1917"/>
                </a:solidFill>
                <a:highlight>
                  <a:srgbClr val="FFFFFF"/>
                </a:highlight>
              </a:rPr>
              <a:t>nitially, the dataset had a lot of duplicate rows and null values. </a:t>
            </a:r>
            <a:r>
              <a:rPr lang="en" sz="1200">
                <a:solidFill>
                  <a:srgbClr val="1C1917"/>
                </a:solidFill>
                <a:highlight>
                  <a:srgbClr val="FFFFFF"/>
                </a:highlight>
              </a:rPr>
              <a:t>Modified </a:t>
            </a:r>
            <a:r>
              <a:rPr lang="en" sz="1200">
                <a:solidFill>
                  <a:srgbClr val="1C1917"/>
                </a:solidFill>
                <a:highlight>
                  <a:srgbClr val="FFFFFF"/>
                </a:highlight>
              </a:rPr>
              <a:t>the data by adding new column that categorizes product into product styles, product gender which helps in drawing valuable insights from the data</a:t>
            </a:r>
            <a:endParaRPr sz="1200">
              <a:solidFill>
                <a:srgbClr val="1C1917"/>
              </a:solidFill>
              <a:highlight>
                <a:srgbClr val="FFFFFF"/>
              </a:highlight>
            </a:endParaRPr>
          </a:p>
          <a:p>
            <a:pPr indent="0" lvl="0" marL="0" rtl="0" algn="just">
              <a:spcBef>
                <a:spcPts val="1200"/>
              </a:spcBef>
              <a:spcAft>
                <a:spcPts val="0"/>
              </a:spcAft>
              <a:buNone/>
            </a:pPr>
            <a:r>
              <a:rPr lang="en" sz="1200">
                <a:solidFill>
                  <a:srgbClr val="1C1917"/>
                </a:solidFill>
                <a:highlight>
                  <a:srgbClr val="FFFFFF"/>
                </a:highlight>
              </a:rPr>
              <a:t>Used totals and clusters for analyzing the data and creating useful insights. Built aggregate functions for creating visualizations.</a:t>
            </a:r>
            <a:endParaRPr sz="1200">
              <a:solidFill>
                <a:srgbClr val="1C1917"/>
              </a:solidFill>
              <a:highlight>
                <a:srgbClr val="FFFFFF"/>
              </a:highlight>
            </a:endParaRPr>
          </a:p>
          <a:p>
            <a:pPr indent="0" lvl="0" marL="0" rtl="0" algn="just">
              <a:spcBef>
                <a:spcPts val="0"/>
              </a:spcBef>
              <a:spcAft>
                <a:spcPts val="0"/>
              </a:spcAft>
              <a:buNone/>
            </a:pPr>
            <a:r>
              <a:t/>
            </a:r>
            <a:endParaRPr sz="1200">
              <a:solidFill>
                <a:srgbClr val="1C1917"/>
              </a:solidFill>
              <a:highlight>
                <a:srgbClr val="FFFFFF"/>
              </a:highlight>
            </a:endParaRPr>
          </a:p>
          <a:p>
            <a:pPr indent="0" lvl="0" marL="0" rtl="0" algn="just">
              <a:spcBef>
                <a:spcPts val="0"/>
              </a:spcBef>
              <a:spcAft>
                <a:spcPts val="0"/>
              </a:spcAft>
              <a:buNone/>
            </a:pPr>
            <a:r>
              <a:rPr lang="en" sz="1200">
                <a:solidFill>
                  <a:srgbClr val="1C1917"/>
                </a:solidFill>
                <a:highlight>
                  <a:srgbClr val="FFFFFF"/>
                </a:highlight>
              </a:rPr>
              <a:t>Explored the diverse features and capabilities of Tableau, delving into its functionalities to gain a comprehensive understanding. Subsequently, applied this knowledge to craft dashboards that go beyond mere visuals, aiming to convey insightful and meaningful information</a:t>
            </a:r>
            <a:endParaRPr sz="1200">
              <a:solidFill>
                <a:srgbClr val="1C1917"/>
              </a:solidFill>
              <a:highlight>
                <a:srgbClr val="FFFFFF"/>
              </a:highlight>
            </a:endParaRPr>
          </a:p>
          <a:p>
            <a:pPr indent="0" lvl="0" marL="0" rtl="0" algn="just">
              <a:spcBef>
                <a:spcPts val="0"/>
              </a:spcBef>
              <a:spcAft>
                <a:spcPts val="0"/>
              </a:spcAft>
              <a:buNone/>
            </a:pPr>
            <a:r>
              <a:t/>
            </a:r>
            <a:endParaRPr sz="1200">
              <a:solidFill>
                <a:srgbClr val="1C1917"/>
              </a:solidFill>
              <a:highlight>
                <a:srgbClr val="FFFFFF"/>
              </a:highlight>
            </a:endParaRPr>
          </a:p>
          <a:p>
            <a:pPr indent="0" lvl="0" marL="0" rtl="0" algn="just">
              <a:spcBef>
                <a:spcPts val="0"/>
              </a:spcBef>
              <a:spcAft>
                <a:spcPts val="0"/>
              </a:spcAft>
              <a:buNone/>
            </a:pPr>
            <a:r>
              <a:rPr lang="en" sz="1200">
                <a:solidFill>
                  <a:srgbClr val="1C1917"/>
                </a:solidFill>
                <a:highlight>
                  <a:srgbClr val="FFFFFF"/>
                </a:highlight>
              </a:rPr>
              <a:t>Developed teamwork skills, collaborating effectively in group settings, contributing to shared goals, and adapting to diverse working styles.</a:t>
            </a:r>
            <a:endParaRPr sz="1200">
              <a:solidFill>
                <a:srgbClr val="1C1917"/>
              </a:solidFill>
              <a:highlight>
                <a:srgbClr val="FFFFFF"/>
              </a:highlight>
            </a:endParaRPr>
          </a:p>
          <a:p>
            <a:pPr indent="0" lvl="0" marL="0" rtl="0" algn="just">
              <a:spcBef>
                <a:spcPts val="0"/>
              </a:spcBef>
              <a:spcAft>
                <a:spcPts val="0"/>
              </a:spcAft>
              <a:buNone/>
            </a:pPr>
            <a:r>
              <a:t/>
            </a:r>
            <a:endParaRPr sz="1200">
              <a:solidFill>
                <a:srgbClr val="1C1917"/>
              </a:solidFill>
              <a:highlight>
                <a:srgbClr val="FFFFFF"/>
              </a:highlight>
            </a:endParaRPr>
          </a:p>
          <a:p>
            <a:pPr indent="0" lvl="0" marL="0" rtl="0" algn="just">
              <a:spcBef>
                <a:spcPts val="0"/>
              </a:spcBef>
              <a:spcAft>
                <a:spcPts val="0"/>
              </a:spcAft>
              <a:buNone/>
            </a:pPr>
            <a:r>
              <a:rPr lang="en" sz="1200">
                <a:solidFill>
                  <a:srgbClr val="1C1917"/>
                </a:solidFill>
                <a:highlight>
                  <a:srgbClr val="FFFFFF"/>
                </a:highlight>
              </a:rPr>
              <a:t>Learnt about profits, sales, and retail analysis to provide useful insights.</a:t>
            </a:r>
            <a:endParaRPr sz="1200">
              <a:solidFill>
                <a:srgbClr val="1C1917"/>
              </a:solidFill>
              <a:highlight>
                <a:srgbClr val="FFFFFF"/>
              </a:highlight>
            </a:endParaRPr>
          </a:p>
          <a:p>
            <a:pPr indent="0" lvl="0" marL="0" rtl="0" algn="just">
              <a:spcBef>
                <a:spcPts val="0"/>
              </a:spcBef>
              <a:spcAft>
                <a:spcPts val="0"/>
              </a:spcAft>
              <a:buNone/>
            </a:pPr>
            <a:r>
              <a:t/>
            </a:r>
            <a:endParaRPr sz="1200">
              <a:solidFill>
                <a:srgbClr val="1C1917"/>
              </a:solidFill>
              <a:highlight>
                <a:srgbClr val="FFFFFF"/>
              </a:highlight>
            </a:endParaRPr>
          </a:p>
          <a:p>
            <a:pPr indent="0" lvl="0" marL="0" rtl="0" algn="just">
              <a:spcBef>
                <a:spcPts val="0"/>
              </a:spcBef>
              <a:spcAft>
                <a:spcPts val="0"/>
              </a:spcAft>
              <a:buNone/>
            </a:pPr>
            <a:r>
              <a:rPr lang="en" sz="1200">
                <a:solidFill>
                  <a:srgbClr val="1C1917"/>
                </a:solidFill>
                <a:highlight>
                  <a:srgbClr val="FFFFFF"/>
                </a:highlight>
              </a:rPr>
              <a:t>Gained diverse insights by trying column combinations. This flexibility in grouping and presenting data reveals unique patterns and trends, enhancing comprehensive understanding and analysis.</a:t>
            </a:r>
            <a:endParaRPr sz="1200"/>
          </a:p>
          <a:p>
            <a:pPr indent="0" lvl="0" marL="0" rtl="0" algn="just">
              <a:spcBef>
                <a:spcPts val="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211975" y="2978850"/>
            <a:ext cx="4045200" cy="15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accent2"/>
                </a:solidFill>
                <a:latin typeface="Maven Pro"/>
                <a:ea typeface="Maven Pro"/>
                <a:cs typeface="Maven Pro"/>
                <a:sym typeface="Maven Pro"/>
              </a:rPr>
              <a:t>Motivation/</a:t>
            </a:r>
            <a:endParaRPr b="1">
              <a:solidFill>
                <a:schemeClr val="accent2"/>
              </a:solidFill>
              <a:latin typeface="Maven Pro"/>
              <a:ea typeface="Maven Pro"/>
              <a:cs typeface="Maven Pro"/>
              <a:sym typeface="Maven Pro"/>
            </a:endParaRPr>
          </a:p>
          <a:p>
            <a:pPr indent="0" lvl="0" marL="0" rtl="0" algn="ctr">
              <a:spcBef>
                <a:spcPts val="0"/>
              </a:spcBef>
              <a:spcAft>
                <a:spcPts val="0"/>
              </a:spcAft>
              <a:buNone/>
            </a:pPr>
            <a:r>
              <a:rPr b="1" lang="en">
                <a:solidFill>
                  <a:schemeClr val="accent2"/>
                </a:solidFill>
                <a:latin typeface="Maven Pro"/>
                <a:ea typeface="Maven Pro"/>
                <a:cs typeface="Maven Pro"/>
                <a:sym typeface="Maven Pro"/>
              </a:rPr>
              <a:t>Business Context</a:t>
            </a:r>
            <a:endParaRPr sz="2800">
              <a:solidFill>
                <a:srgbClr val="424242"/>
              </a:solidFill>
              <a:latin typeface="Arial"/>
              <a:ea typeface="Arial"/>
              <a:cs typeface="Arial"/>
              <a:sym typeface="Arial"/>
            </a:endParaRPr>
          </a:p>
          <a:p>
            <a:pPr indent="0" lvl="0" marL="0" rtl="0" algn="ctr">
              <a:spcBef>
                <a:spcPts val="0"/>
              </a:spcBef>
              <a:spcAft>
                <a:spcPts val="0"/>
              </a:spcAft>
              <a:buNone/>
            </a:pPr>
            <a:r>
              <a:t/>
            </a:r>
            <a:endParaRPr sz="2800">
              <a:solidFill>
                <a:srgbClr val="424242"/>
              </a:solidFill>
              <a:latin typeface="Arial"/>
              <a:ea typeface="Arial"/>
              <a:cs typeface="Arial"/>
              <a:sym typeface="Arial"/>
            </a:endParaRPr>
          </a:p>
        </p:txBody>
      </p:sp>
      <p:sp>
        <p:nvSpPr>
          <p:cNvPr id="66" name="Google Shape;66;p14"/>
          <p:cNvSpPr txBox="1"/>
          <p:nvPr>
            <p:ph idx="2" type="body"/>
          </p:nvPr>
        </p:nvSpPr>
        <p:spPr>
          <a:xfrm>
            <a:off x="4731300" y="724200"/>
            <a:ext cx="4045200" cy="3695100"/>
          </a:xfrm>
          <a:prstGeom prst="rect">
            <a:avLst/>
          </a:prstGeom>
        </p:spPr>
        <p:txBody>
          <a:bodyPr anchorCtr="0" anchor="ctr" bIns="91425" lIns="91425" spcFirstLastPara="1" rIns="91425" wrap="square" tIns="91425">
            <a:normAutofit fontScale="92500" lnSpcReduction="10000"/>
          </a:bodyPr>
          <a:lstStyle/>
          <a:p>
            <a:pPr indent="0" lvl="0" marL="0" rtl="0" algn="just">
              <a:spcBef>
                <a:spcPts val="0"/>
              </a:spcBef>
              <a:spcAft>
                <a:spcPts val="0"/>
              </a:spcAft>
              <a:buNone/>
            </a:pPr>
            <a:r>
              <a:rPr lang="en"/>
              <a:t>The insights derived from adidas sales data play a pivot role in strategic planning and </a:t>
            </a:r>
            <a:r>
              <a:rPr lang="en"/>
              <a:t>decision</a:t>
            </a:r>
            <a:r>
              <a:rPr lang="en"/>
              <a:t> making, guiding the company in refining its market strategies, optimizing digital transformation efforts, and </a:t>
            </a:r>
            <a:r>
              <a:rPr lang="en"/>
              <a:t>maintaining</a:t>
            </a:r>
            <a:r>
              <a:rPr lang="en"/>
              <a:t> a competitive edge.</a:t>
            </a:r>
            <a:endParaRPr/>
          </a:p>
          <a:p>
            <a:pPr indent="0" lvl="0" marL="0" rtl="0" algn="just">
              <a:spcBef>
                <a:spcPts val="1200"/>
              </a:spcBef>
              <a:spcAft>
                <a:spcPts val="1200"/>
              </a:spcAft>
              <a:buNone/>
            </a:pPr>
            <a:r>
              <a:rPr lang="en"/>
              <a:t>Uncovering</a:t>
            </a:r>
            <a:r>
              <a:rPr lang="en"/>
              <a:t> the trends in e-commerce sales to understand the rapidly evolving digital landscape, and the analysis facilitates the identification of consumer preferences, aiding the </a:t>
            </a:r>
            <a:r>
              <a:rPr lang="en"/>
              <a:t>development</a:t>
            </a:r>
            <a:r>
              <a:rPr lang="en"/>
              <a:t> of </a:t>
            </a:r>
            <a:r>
              <a:rPr lang="en"/>
              <a:t>consumer</a:t>
            </a:r>
            <a:r>
              <a:rPr lang="en"/>
              <a:t> centric </a:t>
            </a:r>
            <a:r>
              <a:rPr lang="en"/>
              <a:t>approaches.</a:t>
            </a:r>
            <a:endParaRPr/>
          </a:p>
        </p:txBody>
      </p:sp>
      <p:pic>
        <p:nvPicPr>
          <p:cNvPr id="67" name="Google Shape;67;p14"/>
          <p:cNvPicPr preferRelativeResize="0"/>
          <p:nvPr/>
        </p:nvPicPr>
        <p:blipFill>
          <a:blip r:embed="rId3">
            <a:alphaModFix/>
          </a:blip>
          <a:stretch>
            <a:fillRect/>
          </a:stretch>
        </p:blipFill>
        <p:spPr>
          <a:xfrm>
            <a:off x="1171675" y="456750"/>
            <a:ext cx="1896550" cy="1459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Data Description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Source: </a:t>
            </a:r>
            <a:r>
              <a:rPr lang="en" sz="1700" u="sng">
                <a:solidFill>
                  <a:srgbClr val="1155CC"/>
                </a:solidFill>
                <a:highlight>
                  <a:srgbClr val="FFFFFF"/>
                </a:highlight>
                <a:hlinkClick r:id="rId3">
                  <a:extLst>
                    <a:ext uri="{A12FA001-AC4F-418D-AE19-62706E023703}">
                      <ahyp:hlinkClr val="tx"/>
                    </a:ext>
                  </a:extLst>
                </a:hlinkClick>
              </a:rPr>
              <a:t>https://www.kaggle.com/datasets/heemalichaudhari/adidas-sales-dataset</a:t>
            </a:r>
            <a:endParaRPr sz="2400"/>
          </a:p>
          <a:p>
            <a:pPr indent="-342900" lvl="0" marL="457200" rtl="0" algn="l">
              <a:spcBef>
                <a:spcPts val="0"/>
              </a:spcBef>
              <a:spcAft>
                <a:spcPts val="0"/>
              </a:spcAft>
              <a:buSzPts val="1800"/>
              <a:buChar char="●"/>
            </a:pPr>
            <a:r>
              <a:rPr lang="en"/>
              <a:t>Format : Comma Separated Values(CSV)</a:t>
            </a:r>
            <a:endParaRPr/>
          </a:p>
          <a:p>
            <a:pPr indent="-342900" lvl="0" marL="457200" rtl="0" algn="l">
              <a:spcBef>
                <a:spcPts val="0"/>
              </a:spcBef>
              <a:spcAft>
                <a:spcPts val="0"/>
              </a:spcAft>
              <a:buSzPts val="1800"/>
              <a:buChar char="●"/>
            </a:pPr>
            <a:r>
              <a:rPr lang="en"/>
              <a:t>Key Variables: (Profit, Sales, Revenue)</a:t>
            </a:r>
            <a:endParaRPr/>
          </a:p>
          <a:p>
            <a:pPr indent="0" lvl="0" marL="457200" rtl="0" algn="l">
              <a:spcBef>
                <a:spcPts val="1200"/>
              </a:spcBef>
              <a:spcAft>
                <a:spcPts val="0"/>
              </a:spcAft>
              <a:buNone/>
            </a:pPr>
            <a:r>
              <a:rPr lang="en"/>
              <a:t>Retailer, Retailer ID, Invoice data, Region, State, City, Product gender, Product Style, Product, Price per unit bin, Price per unit, Units sold, Total sales, Operating profit, </a:t>
            </a:r>
            <a:r>
              <a:rPr lang="en"/>
              <a:t>Operating</a:t>
            </a:r>
            <a:r>
              <a:rPr lang="en"/>
              <a:t> margin, Sales method.</a:t>
            </a:r>
            <a:endParaRPr/>
          </a:p>
          <a:p>
            <a:pPr indent="-342900" lvl="0" marL="457200" rtl="0" algn="l">
              <a:spcBef>
                <a:spcPts val="1200"/>
              </a:spcBef>
              <a:spcAft>
                <a:spcPts val="0"/>
              </a:spcAft>
              <a:buSzPts val="1800"/>
              <a:buChar char="●"/>
            </a:pPr>
            <a:r>
              <a:rPr lang="en"/>
              <a:t>No of Records: 9644</a:t>
            </a:r>
            <a:endParaRPr/>
          </a:p>
          <a:p>
            <a:pPr indent="-342900" lvl="0" marL="457200" rtl="0" algn="l">
              <a:spcBef>
                <a:spcPts val="0"/>
              </a:spcBef>
              <a:spcAft>
                <a:spcPts val="0"/>
              </a:spcAft>
              <a:buSzPts val="1800"/>
              <a:buChar char="●"/>
            </a:pPr>
            <a:r>
              <a:rPr lang="en"/>
              <a:t>Data set contains sales for Adidas from December 2020 to December 2021</a:t>
            </a:r>
            <a:endParaRPr/>
          </a:p>
          <a:p>
            <a:pPr indent="-342900" lvl="0" marL="457200" rtl="0" algn="l">
              <a:spcBef>
                <a:spcPts val="0"/>
              </a:spcBef>
              <a:spcAft>
                <a:spcPts val="0"/>
              </a:spcAft>
              <a:buSzPts val="1800"/>
              <a:buChar char="●"/>
            </a:pPr>
            <a:r>
              <a:rPr lang="en"/>
              <a:t>Data describes the sales for adidas in different region, product style and Product Gender.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Cleaned </a:t>
            </a:r>
            <a:r>
              <a:rPr b="1" lang="en">
                <a:solidFill>
                  <a:schemeClr val="accent2"/>
                </a:solidFill>
                <a:latin typeface="Maven Pro"/>
                <a:ea typeface="Maven Pro"/>
                <a:cs typeface="Maven Pro"/>
                <a:sym typeface="Maven Pro"/>
              </a:rPr>
              <a:t>Data sheet</a:t>
            </a:r>
            <a:endParaRPr/>
          </a:p>
        </p:txBody>
      </p:sp>
      <p:pic>
        <p:nvPicPr>
          <p:cNvPr id="79" name="Google Shape;79;p16"/>
          <p:cNvPicPr preferRelativeResize="0"/>
          <p:nvPr/>
        </p:nvPicPr>
        <p:blipFill>
          <a:blip r:embed="rId3">
            <a:alphaModFix/>
          </a:blip>
          <a:stretch>
            <a:fillRect/>
          </a:stretch>
        </p:blipFill>
        <p:spPr>
          <a:xfrm>
            <a:off x="152400" y="963650"/>
            <a:ext cx="8733650" cy="402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Data Preparation </a:t>
            </a:r>
            <a:endParaRPr b="1">
              <a:solidFill>
                <a:schemeClr val="accent2"/>
              </a:solidFill>
              <a:latin typeface="Maven Pro"/>
              <a:ea typeface="Maven Pro"/>
              <a:cs typeface="Maven Pro"/>
              <a:sym typeface="Maven Pro"/>
            </a:endParaRPr>
          </a:p>
          <a:p>
            <a:pPr indent="0" lvl="0" marL="0" rtl="0" algn="l">
              <a:spcBef>
                <a:spcPts val="0"/>
              </a:spcBef>
              <a:spcAft>
                <a:spcPts val="0"/>
              </a:spcAft>
              <a:buNone/>
            </a:pPr>
            <a:r>
              <a:t/>
            </a:r>
            <a:endParaRPr b="1">
              <a:solidFill>
                <a:schemeClr val="accent2"/>
              </a:solidFill>
              <a:latin typeface="Maven Pro"/>
              <a:ea typeface="Maven Pro"/>
              <a:cs typeface="Maven Pro"/>
              <a:sym typeface="Maven Pro"/>
            </a:endParaRPr>
          </a:p>
        </p:txBody>
      </p:sp>
      <p:sp>
        <p:nvSpPr>
          <p:cNvPr id="85" name="Google Shape;85;p17"/>
          <p:cNvSpPr txBox="1"/>
          <p:nvPr>
            <p:ph idx="1" type="body"/>
          </p:nvPr>
        </p:nvSpPr>
        <p:spPr>
          <a:xfrm>
            <a:off x="311700" y="1152475"/>
            <a:ext cx="5504400" cy="3741300"/>
          </a:xfrm>
          <a:prstGeom prst="rect">
            <a:avLst/>
          </a:prstGeom>
        </p:spPr>
        <p:txBody>
          <a:bodyPr anchorCtr="0" anchor="t" bIns="91425" lIns="91425" spcFirstLastPara="1" rIns="91425" wrap="square" tIns="91425">
            <a:normAutofit lnSpcReduction="10000"/>
          </a:bodyPr>
          <a:lstStyle/>
          <a:p>
            <a:pPr indent="-355600" lvl="0" marL="457200" rtl="0" algn="just">
              <a:spcBef>
                <a:spcPts val="0"/>
              </a:spcBef>
              <a:spcAft>
                <a:spcPts val="0"/>
              </a:spcAft>
              <a:buSzPts val="2000"/>
              <a:buChar char="●"/>
            </a:pPr>
            <a:r>
              <a:rPr lang="en" sz="2000"/>
              <a:t>Removed unnecessary information on the datasheet</a:t>
            </a:r>
            <a:endParaRPr sz="2000"/>
          </a:p>
          <a:p>
            <a:pPr indent="-355600" lvl="0" marL="457200" rtl="0" algn="just">
              <a:spcBef>
                <a:spcPts val="0"/>
              </a:spcBef>
              <a:spcAft>
                <a:spcPts val="0"/>
              </a:spcAft>
              <a:buSzPts val="2000"/>
              <a:buChar char="●"/>
            </a:pPr>
            <a:r>
              <a:rPr lang="en" sz="2000"/>
              <a:t>Removed blank rows and columns in the dataset</a:t>
            </a:r>
            <a:endParaRPr sz="2000"/>
          </a:p>
          <a:p>
            <a:pPr indent="-355600" lvl="0" marL="457200" rtl="0" algn="just">
              <a:spcBef>
                <a:spcPts val="0"/>
              </a:spcBef>
              <a:spcAft>
                <a:spcPts val="0"/>
              </a:spcAft>
              <a:buSzPts val="2000"/>
              <a:buChar char="●"/>
            </a:pPr>
            <a:r>
              <a:rPr lang="en" sz="2000"/>
              <a:t>Added product style and product gender categories from product category</a:t>
            </a:r>
            <a:endParaRPr sz="2000"/>
          </a:p>
          <a:p>
            <a:pPr indent="-355600" lvl="0" marL="457200" rtl="0" algn="just">
              <a:spcBef>
                <a:spcPts val="0"/>
              </a:spcBef>
              <a:spcAft>
                <a:spcPts val="0"/>
              </a:spcAft>
              <a:buSzPts val="2000"/>
              <a:buChar char="●"/>
            </a:pPr>
            <a:r>
              <a:rPr lang="en" sz="2000"/>
              <a:t>Created Price per unit category as bin ranges</a:t>
            </a:r>
            <a:endParaRPr sz="2000"/>
          </a:p>
          <a:p>
            <a:pPr indent="-355600" lvl="0" marL="457200" rtl="0" algn="just">
              <a:spcBef>
                <a:spcPts val="0"/>
              </a:spcBef>
              <a:spcAft>
                <a:spcPts val="0"/>
              </a:spcAft>
              <a:buSzPts val="2000"/>
              <a:buChar char="●"/>
            </a:pPr>
            <a:r>
              <a:rPr lang="en" sz="2000"/>
              <a:t>Added month, quarter and year categories</a:t>
            </a:r>
            <a:endParaRPr sz="2000"/>
          </a:p>
          <a:p>
            <a:pPr indent="0" lvl="0" marL="457200" rtl="0" algn="l">
              <a:spcBef>
                <a:spcPts val="120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5968500" y="1139850"/>
            <a:ext cx="2863800" cy="286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Research Questions</a:t>
            </a:r>
            <a:endParaRPr/>
          </a:p>
        </p:txBody>
      </p:sp>
      <p:sp>
        <p:nvSpPr>
          <p:cNvPr id="92" name="Google Shape;92;p18"/>
          <p:cNvSpPr txBox="1"/>
          <p:nvPr>
            <p:ph idx="1" type="body"/>
          </p:nvPr>
        </p:nvSpPr>
        <p:spPr>
          <a:xfrm>
            <a:off x="311700" y="1017725"/>
            <a:ext cx="8520600" cy="40476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AutoNum type="arabicPeriod"/>
            </a:pPr>
            <a:r>
              <a:rPr b="1" lang="en"/>
              <a:t>Kirthana-</a:t>
            </a:r>
            <a:r>
              <a:rPr lang="en"/>
              <a:t> What is the contribution of each category to overall sales, and are there trends in these contributions over the two-year period? </a:t>
            </a:r>
            <a:endParaRPr/>
          </a:p>
          <a:p>
            <a:pPr indent="-342900" lvl="0" marL="457200" rtl="0" algn="just">
              <a:spcBef>
                <a:spcPts val="0"/>
              </a:spcBef>
              <a:spcAft>
                <a:spcPts val="0"/>
              </a:spcAft>
              <a:buSzPts val="1800"/>
              <a:buFont typeface="Times New Roman"/>
              <a:buAutoNum type="arabicPeriod"/>
            </a:pPr>
            <a:r>
              <a:rPr b="1" lang="en"/>
              <a:t>Sowmya-</a:t>
            </a:r>
            <a:r>
              <a:rPr lang="en"/>
              <a:t> How do product performance and regional preferences correlate? Are there regions that show a clear preference for specific products? </a:t>
            </a:r>
            <a:endParaRPr/>
          </a:p>
          <a:p>
            <a:pPr indent="-342900" lvl="0" marL="457200" rtl="0" algn="just">
              <a:spcBef>
                <a:spcPts val="0"/>
              </a:spcBef>
              <a:spcAft>
                <a:spcPts val="0"/>
              </a:spcAft>
              <a:buSzPts val="1800"/>
              <a:buFont typeface="Times New Roman"/>
              <a:buAutoNum type="arabicPeriod"/>
            </a:pPr>
            <a:r>
              <a:rPr b="1" lang="en"/>
              <a:t>Meera-</a:t>
            </a:r>
            <a:r>
              <a:rPr lang="en"/>
              <a:t> Is there a significant difference in the performance of women's product styles compared to men's in terms of total sales and operating profit? </a:t>
            </a:r>
            <a:endParaRPr/>
          </a:p>
          <a:p>
            <a:pPr indent="-342900" lvl="0" marL="457200" rtl="0" algn="just">
              <a:spcBef>
                <a:spcPts val="0"/>
              </a:spcBef>
              <a:spcAft>
                <a:spcPts val="0"/>
              </a:spcAft>
              <a:buSzPts val="1800"/>
              <a:buFont typeface="Times New Roman"/>
              <a:buAutoNum type="arabicPeriod"/>
            </a:pPr>
            <a:r>
              <a:rPr b="1" lang="en"/>
              <a:t>Sithara-</a:t>
            </a:r>
            <a:r>
              <a:rPr lang="en"/>
              <a:t> To what extent is the method of sales related to operating profit and Operating margin? How are the two related to each other for each method of sales ?</a:t>
            </a:r>
            <a:endParaRPr/>
          </a:p>
          <a:p>
            <a:pPr indent="-342900" lvl="0" marL="457200" rtl="0" algn="just">
              <a:spcBef>
                <a:spcPts val="0"/>
              </a:spcBef>
              <a:spcAft>
                <a:spcPts val="0"/>
              </a:spcAft>
              <a:buSzPts val="1800"/>
              <a:buFont typeface="Times New Roman"/>
              <a:buAutoNum type="arabicPeriod"/>
            </a:pPr>
            <a:r>
              <a:rPr b="1" lang="en"/>
              <a:t>Sreenija-</a:t>
            </a:r>
            <a:r>
              <a:rPr lang="en"/>
              <a:t> How do retailers perform in relation to their total sales and total units sold? Are there any retailers that consistently excel in both aspects?</a:t>
            </a:r>
            <a:endParaRPr/>
          </a:p>
          <a:p>
            <a:pPr indent="-342900" lvl="0" marL="457200" rtl="0" algn="just">
              <a:spcBef>
                <a:spcPts val="0"/>
              </a:spcBef>
              <a:spcAft>
                <a:spcPts val="0"/>
              </a:spcAft>
              <a:buSzPts val="1800"/>
              <a:buFont typeface="Times New Roman"/>
              <a:buAutoNum type="arabicPeriod"/>
            </a:pPr>
            <a:r>
              <a:rPr b="1" lang="en"/>
              <a:t>Ananya-</a:t>
            </a:r>
            <a:r>
              <a:rPr lang="en"/>
              <a:t> Is there a correlation between the price per unit and the operating profit for the products sold?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accent2"/>
                </a:solidFill>
                <a:latin typeface="Maven Pro"/>
                <a:ea typeface="Maven Pro"/>
                <a:cs typeface="Maven Pro"/>
                <a:sym typeface="Maven Pro"/>
              </a:rPr>
              <a:t>Methodologies Used </a:t>
            </a:r>
            <a:endParaRPr/>
          </a:p>
        </p:txBody>
      </p:sp>
      <p:sp>
        <p:nvSpPr>
          <p:cNvPr id="98" name="Google Shape;98;p19"/>
          <p:cNvSpPr txBox="1"/>
          <p:nvPr>
            <p:ph idx="2" type="body"/>
          </p:nvPr>
        </p:nvSpPr>
        <p:spPr>
          <a:xfrm>
            <a:off x="4642550" y="1088900"/>
            <a:ext cx="21135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000"/>
              <a:t>Bar chart</a:t>
            </a:r>
            <a:endParaRPr sz="2000"/>
          </a:p>
          <a:p>
            <a:pPr indent="0" lvl="0" marL="0" rtl="0" algn="l">
              <a:lnSpc>
                <a:spcPct val="150000"/>
              </a:lnSpc>
              <a:spcBef>
                <a:spcPts val="1200"/>
              </a:spcBef>
              <a:spcAft>
                <a:spcPts val="0"/>
              </a:spcAft>
              <a:buNone/>
            </a:pPr>
            <a:r>
              <a:rPr lang="en" sz="2000"/>
              <a:t>Bubble graph</a:t>
            </a:r>
            <a:endParaRPr sz="2000"/>
          </a:p>
          <a:p>
            <a:pPr indent="0" lvl="0" marL="0" rtl="0" algn="l">
              <a:lnSpc>
                <a:spcPct val="150000"/>
              </a:lnSpc>
              <a:spcBef>
                <a:spcPts val="1200"/>
              </a:spcBef>
              <a:spcAft>
                <a:spcPts val="0"/>
              </a:spcAft>
              <a:buNone/>
            </a:pPr>
            <a:r>
              <a:rPr lang="en" sz="2000"/>
              <a:t>Line graph</a:t>
            </a:r>
            <a:endParaRPr sz="2000"/>
          </a:p>
          <a:p>
            <a:pPr indent="0" lvl="0" marL="0" rtl="0" algn="l">
              <a:lnSpc>
                <a:spcPct val="150000"/>
              </a:lnSpc>
              <a:spcBef>
                <a:spcPts val="1200"/>
              </a:spcBef>
              <a:spcAft>
                <a:spcPts val="0"/>
              </a:spcAft>
              <a:buNone/>
            </a:pPr>
            <a:r>
              <a:rPr lang="en" sz="2000"/>
              <a:t>Scatter graph</a:t>
            </a:r>
            <a:endParaRPr sz="2000"/>
          </a:p>
          <a:p>
            <a:pPr indent="0" lvl="0" marL="0" rtl="0" algn="l">
              <a:lnSpc>
                <a:spcPct val="150000"/>
              </a:lnSpc>
              <a:spcBef>
                <a:spcPts val="1200"/>
              </a:spcBef>
              <a:spcAft>
                <a:spcPts val="1200"/>
              </a:spcAft>
              <a:buNone/>
            </a:pPr>
            <a:r>
              <a:rPr lang="en" sz="2000"/>
              <a:t>Pie Chart</a:t>
            </a:r>
            <a:endParaRPr/>
          </a:p>
        </p:txBody>
      </p:sp>
      <p:pic>
        <p:nvPicPr>
          <p:cNvPr id="99" name="Google Shape;99;p19"/>
          <p:cNvPicPr preferRelativeResize="0"/>
          <p:nvPr/>
        </p:nvPicPr>
        <p:blipFill>
          <a:blip r:embed="rId3">
            <a:alphaModFix/>
          </a:blip>
          <a:stretch>
            <a:fillRect/>
          </a:stretch>
        </p:blipFill>
        <p:spPr>
          <a:xfrm>
            <a:off x="3028725" y="1152475"/>
            <a:ext cx="559525" cy="475025"/>
          </a:xfrm>
          <a:prstGeom prst="rect">
            <a:avLst/>
          </a:prstGeom>
          <a:noFill/>
          <a:ln>
            <a:noFill/>
          </a:ln>
        </p:spPr>
      </p:pic>
      <p:pic>
        <p:nvPicPr>
          <p:cNvPr id="100" name="Google Shape;100;p19"/>
          <p:cNvPicPr preferRelativeResize="0"/>
          <p:nvPr/>
        </p:nvPicPr>
        <p:blipFill>
          <a:blip r:embed="rId4">
            <a:alphaModFix/>
          </a:blip>
          <a:stretch>
            <a:fillRect/>
          </a:stretch>
        </p:blipFill>
        <p:spPr>
          <a:xfrm>
            <a:off x="3028725" y="1704075"/>
            <a:ext cx="526550" cy="475025"/>
          </a:xfrm>
          <a:prstGeom prst="rect">
            <a:avLst/>
          </a:prstGeom>
          <a:noFill/>
          <a:ln>
            <a:noFill/>
          </a:ln>
        </p:spPr>
      </p:pic>
      <p:pic>
        <p:nvPicPr>
          <p:cNvPr id="101" name="Google Shape;101;p19"/>
          <p:cNvPicPr preferRelativeResize="0"/>
          <p:nvPr/>
        </p:nvPicPr>
        <p:blipFill>
          <a:blip r:embed="rId5">
            <a:alphaModFix/>
          </a:blip>
          <a:stretch>
            <a:fillRect/>
          </a:stretch>
        </p:blipFill>
        <p:spPr>
          <a:xfrm>
            <a:off x="3045212" y="2237063"/>
            <a:ext cx="526550" cy="475025"/>
          </a:xfrm>
          <a:prstGeom prst="rect">
            <a:avLst/>
          </a:prstGeom>
          <a:noFill/>
          <a:ln>
            <a:noFill/>
          </a:ln>
        </p:spPr>
      </p:pic>
      <p:pic>
        <p:nvPicPr>
          <p:cNvPr id="102" name="Google Shape;102;p19"/>
          <p:cNvPicPr preferRelativeResize="0"/>
          <p:nvPr/>
        </p:nvPicPr>
        <p:blipFill>
          <a:blip r:embed="rId6">
            <a:alphaModFix/>
          </a:blip>
          <a:stretch>
            <a:fillRect/>
          </a:stretch>
        </p:blipFill>
        <p:spPr>
          <a:xfrm>
            <a:off x="3061700" y="2786550"/>
            <a:ext cx="526550" cy="475025"/>
          </a:xfrm>
          <a:prstGeom prst="rect">
            <a:avLst/>
          </a:prstGeom>
          <a:noFill/>
          <a:ln>
            <a:noFill/>
          </a:ln>
        </p:spPr>
      </p:pic>
      <p:pic>
        <p:nvPicPr>
          <p:cNvPr id="103" name="Google Shape;103;p19"/>
          <p:cNvPicPr preferRelativeResize="0"/>
          <p:nvPr/>
        </p:nvPicPr>
        <p:blipFill>
          <a:blip r:embed="rId7">
            <a:alphaModFix/>
          </a:blip>
          <a:stretch>
            <a:fillRect/>
          </a:stretch>
        </p:blipFill>
        <p:spPr>
          <a:xfrm>
            <a:off x="3038625" y="3336025"/>
            <a:ext cx="526550" cy="52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688" y="7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Visualization Dashboard</a:t>
            </a:r>
            <a:endParaRPr b="1">
              <a:solidFill>
                <a:schemeClr val="accent2"/>
              </a:solidFill>
              <a:latin typeface="Maven Pro"/>
              <a:ea typeface="Maven Pro"/>
              <a:cs typeface="Maven Pro"/>
              <a:sym typeface="Maven Pro"/>
            </a:endParaRPr>
          </a:p>
          <a:p>
            <a:pPr indent="0" lvl="0" marL="0" rtl="0" algn="l">
              <a:spcBef>
                <a:spcPts val="0"/>
              </a:spcBef>
              <a:spcAft>
                <a:spcPts val="0"/>
              </a:spcAft>
              <a:buNone/>
            </a:pPr>
            <a:r>
              <a:t/>
            </a:r>
            <a:endParaRPr b="1">
              <a:solidFill>
                <a:schemeClr val="accent2"/>
              </a:solidFill>
              <a:latin typeface="Maven Pro"/>
              <a:ea typeface="Maven Pro"/>
              <a:cs typeface="Maven Pro"/>
              <a:sym typeface="Maven Pro"/>
            </a:endParaRPr>
          </a:p>
        </p:txBody>
      </p:sp>
      <p:pic>
        <p:nvPicPr>
          <p:cNvPr id="109" name="Google Shape;109;p20"/>
          <p:cNvPicPr preferRelativeResize="0"/>
          <p:nvPr/>
        </p:nvPicPr>
        <p:blipFill>
          <a:blip r:embed="rId3">
            <a:alphaModFix/>
          </a:blip>
          <a:stretch>
            <a:fillRect/>
          </a:stretch>
        </p:blipFill>
        <p:spPr>
          <a:xfrm>
            <a:off x="152400" y="598825"/>
            <a:ext cx="8890551" cy="4392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0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Visualization Dashboard</a:t>
            </a:r>
            <a:endParaRPr b="1">
              <a:solidFill>
                <a:schemeClr val="accent2"/>
              </a:solidFill>
              <a:latin typeface="Maven Pro"/>
              <a:ea typeface="Maven Pro"/>
              <a:cs typeface="Maven Pro"/>
              <a:sym typeface="Maven Pro"/>
            </a:endParaRPr>
          </a:p>
          <a:p>
            <a:pPr indent="0" lvl="0" marL="0" rtl="0" algn="l">
              <a:spcBef>
                <a:spcPts val="0"/>
              </a:spcBef>
              <a:spcAft>
                <a:spcPts val="0"/>
              </a:spcAft>
              <a:buNone/>
            </a:pPr>
            <a:r>
              <a:t/>
            </a:r>
            <a:endParaRPr b="1">
              <a:solidFill>
                <a:schemeClr val="accent2"/>
              </a:solidFill>
              <a:latin typeface="Maven Pro"/>
              <a:ea typeface="Maven Pro"/>
              <a:cs typeface="Maven Pro"/>
              <a:sym typeface="Maven Pro"/>
            </a:endParaRPr>
          </a:p>
        </p:txBody>
      </p:sp>
      <p:pic>
        <p:nvPicPr>
          <p:cNvPr id="115" name="Google Shape;115;p21"/>
          <p:cNvPicPr preferRelativeResize="0"/>
          <p:nvPr/>
        </p:nvPicPr>
        <p:blipFill>
          <a:blip r:embed="rId3">
            <a:alphaModFix/>
          </a:blip>
          <a:stretch>
            <a:fillRect/>
          </a:stretch>
        </p:blipFill>
        <p:spPr>
          <a:xfrm>
            <a:off x="374850" y="608675"/>
            <a:ext cx="8232052" cy="432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