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34EB35-A074-48FC-B50D-6F61814E1DDB}" v="414" dt="2023-12-04T04:10:57.808"/>
    <p1510:client id="{E7B7FED3-A59B-41AC-A110-28E6FB404F74}" v="25" dt="2023-12-04T17:08:5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FA82F-62AF-4C1B-94DB-917039A3878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6B62215-BA28-4DDE-9AB9-74845609E1ED}">
      <dgm:prSet/>
      <dgm:spPr/>
      <dgm:t>
        <a:bodyPr/>
        <a:lstStyle/>
        <a:p>
          <a:r>
            <a:rPr lang="en-US"/>
            <a:t>Will Travis Kelce and Taylor Swift announce or acknowledge they are engaged to be married before May 10, 2024?</a:t>
          </a:r>
        </a:p>
      </dgm:t>
    </dgm:pt>
    <dgm:pt modelId="{BF1E5592-486C-4A20-9D72-D0E9F636E609}" type="parTrans" cxnId="{C5A201D6-AA08-4302-AB15-900B6CE6ED12}">
      <dgm:prSet/>
      <dgm:spPr/>
      <dgm:t>
        <a:bodyPr/>
        <a:lstStyle/>
        <a:p>
          <a:endParaRPr lang="en-US"/>
        </a:p>
      </dgm:t>
    </dgm:pt>
    <dgm:pt modelId="{189D02CA-8CFD-4D76-B04A-59B41D753DDF}" type="sibTrans" cxnId="{C5A201D6-AA08-4302-AB15-900B6CE6ED12}">
      <dgm:prSet/>
      <dgm:spPr/>
      <dgm:t>
        <a:bodyPr/>
        <a:lstStyle/>
        <a:p>
          <a:endParaRPr lang="en-US"/>
        </a:p>
      </dgm:t>
    </dgm:pt>
    <dgm:pt modelId="{E9F90203-A6FC-4CD2-B9C3-75DF5241B5DF}">
      <dgm:prSet/>
      <dgm:spPr/>
      <dgm:t>
        <a:bodyPr/>
        <a:lstStyle/>
        <a:p>
          <a:r>
            <a:rPr lang="en-US"/>
            <a:t>What percentage of the vote will the MORENA party candidate receive in the next Mexican general election for president?</a:t>
          </a:r>
        </a:p>
      </dgm:t>
    </dgm:pt>
    <dgm:pt modelId="{1CB53FF1-2124-4A3E-A0C7-82BC1AC3ABE1}" type="parTrans" cxnId="{4EDB0880-51E4-43F1-8E80-9A992E8AB52B}">
      <dgm:prSet/>
      <dgm:spPr/>
      <dgm:t>
        <a:bodyPr/>
        <a:lstStyle/>
        <a:p>
          <a:endParaRPr lang="en-US"/>
        </a:p>
      </dgm:t>
    </dgm:pt>
    <dgm:pt modelId="{2F153E13-6E4B-4875-837D-FFB610A8D875}" type="sibTrans" cxnId="{4EDB0880-51E4-43F1-8E80-9A992E8AB52B}">
      <dgm:prSet/>
      <dgm:spPr/>
      <dgm:t>
        <a:bodyPr/>
        <a:lstStyle/>
        <a:p>
          <a:endParaRPr lang="en-US"/>
        </a:p>
      </dgm:t>
    </dgm:pt>
    <dgm:pt modelId="{A552B3C4-0E4D-4871-A0E4-5BEBAF397CEC}">
      <dgm:prSet/>
      <dgm:spPr/>
      <dgm:t>
        <a:bodyPr/>
        <a:lstStyle/>
        <a:p>
          <a:r>
            <a:rPr lang="en-US"/>
            <a:t>When will Russia and Ukraine sign or announce an agreement to end the current conflict in Ukraine?</a:t>
          </a:r>
        </a:p>
      </dgm:t>
    </dgm:pt>
    <dgm:pt modelId="{74E64271-3813-48D2-914D-16594C46FE74}" type="parTrans" cxnId="{687B8AF4-2A9C-407B-8D2B-2DC816620779}">
      <dgm:prSet/>
      <dgm:spPr/>
      <dgm:t>
        <a:bodyPr/>
        <a:lstStyle/>
        <a:p>
          <a:endParaRPr lang="en-US"/>
        </a:p>
      </dgm:t>
    </dgm:pt>
    <dgm:pt modelId="{C6FAF588-80E4-481D-AFAA-6C3626063658}" type="sibTrans" cxnId="{687B8AF4-2A9C-407B-8D2B-2DC816620779}">
      <dgm:prSet/>
      <dgm:spPr/>
      <dgm:t>
        <a:bodyPr/>
        <a:lstStyle/>
        <a:p>
          <a:endParaRPr lang="en-US"/>
        </a:p>
      </dgm:t>
    </dgm:pt>
    <dgm:pt modelId="{6802E0AF-3357-429B-9525-6A966E877A5B}" type="pres">
      <dgm:prSet presAssocID="{0FBFA82F-62AF-4C1B-94DB-917039A38785}" presName="vert0" presStyleCnt="0">
        <dgm:presLayoutVars>
          <dgm:dir/>
          <dgm:animOne val="branch"/>
          <dgm:animLvl val="lvl"/>
        </dgm:presLayoutVars>
      </dgm:prSet>
      <dgm:spPr/>
    </dgm:pt>
    <dgm:pt modelId="{1E53D81C-C0E5-4E04-B25C-C93AF1DF43BC}" type="pres">
      <dgm:prSet presAssocID="{D6B62215-BA28-4DDE-9AB9-74845609E1ED}" presName="thickLine" presStyleLbl="alignNode1" presStyleIdx="0" presStyleCnt="3"/>
      <dgm:spPr/>
    </dgm:pt>
    <dgm:pt modelId="{5C00978B-C98B-4F19-80B0-3D5AF758C00C}" type="pres">
      <dgm:prSet presAssocID="{D6B62215-BA28-4DDE-9AB9-74845609E1ED}" presName="horz1" presStyleCnt="0"/>
      <dgm:spPr/>
    </dgm:pt>
    <dgm:pt modelId="{4DE15CDA-6B83-446F-8F8A-6236E97881B6}" type="pres">
      <dgm:prSet presAssocID="{D6B62215-BA28-4DDE-9AB9-74845609E1ED}" presName="tx1" presStyleLbl="revTx" presStyleIdx="0" presStyleCnt="3"/>
      <dgm:spPr/>
    </dgm:pt>
    <dgm:pt modelId="{86642520-FDFD-4325-830B-63657FA804BA}" type="pres">
      <dgm:prSet presAssocID="{D6B62215-BA28-4DDE-9AB9-74845609E1ED}" presName="vert1" presStyleCnt="0"/>
      <dgm:spPr/>
    </dgm:pt>
    <dgm:pt modelId="{A2218D4A-7DF8-4C99-B94D-DD3DB3D5CE2E}" type="pres">
      <dgm:prSet presAssocID="{E9F90203-A6FC-4CD2-B9C3-75DF5241B5DF}" presName="thickLine" presStyleLbl="alignNode1" presStyleIdx="1" presStyleCnt="3"/>
      <dgm:spPr/>
    </dgm:pt>
    <dgm:pt modelId="{2403FE4D-40BC-462D-8F6F-9C703F3488E6}" type="pres">
      <dgm:prSet presAssocID="{E9F90203-A6FC-4CD2-B9C3-75DF5241B5DF}" presName="horz1" presStyleCnt="0"/>
      <dgm:spPr/>
    </dgm:pt>
    <dgm:pt modelId="{95CC6506-D83C-424B-B126-22FB860EF155}" type="pres">
      <dgm:prSet presAssocID="{E9F90203-A6FC-4CD2-B9C3-75DF5241B5DF}" presName="tx1" presStyleLbl="revTx" presStyleIdx="1" presStyleCnt="3"/>
      <dgm:spPr/>
    </dgm:pt>
    <dgm:pt modelId="{78776909-720C-4F40-9092-8879E15835E3}" type="pres">
      <dgm:prSet presAssocID="{E9F90203-A6FC-4CD2-B9C3-75DF5241B5DF}" presName="vert1" presStyleCnt="0"/>
      <dgm:spPr/>
    </dgm:pt>
    <dgm:pt modelId="{91887A7A-F695-4908-8147-5C43589432F8}" type="pres">
      <dgm:prSet presAssocID="{A552B3C4-0E4D-4871-A0E4-5BEBAF397CEC}" presName="thickLine" presStyleLbl="alignNode1" presStyleIdx="2" presStyleCnt="3"/>
      <dgm:spPr/>
    </dgm:pt>
    <dgm:pt modelId="{870937F1-ABDB-4D4E-9B61-19C920BD245C}" type="pres">
      <dgm:prSet presAssocID="{A552B3C4-0E4D-4871-A0E4-5BEBAF397CEC}" presName="horz1" presStyleCnt="0"/>
      <dgm:spPr/>
    </dgm:pt>
    <dgm:pt modelId="{69CC6825-F9F5-48D3-9803-A2648B086565}" type="pres">
      <dgm:prSet presAssocID="{A552B3C4-0E4D-4871-A0E4-5BEBAF397CEC}" presName="tx1" presStyleLbl="revTx" presStyleIdx="2" presStyleCnt="3"/>
      <dgm:spPr/>
    </dgm:pt>
    <dgm:pt modelId="{3C683655-A554-428F-853C-760BE9AE5CCA}" type="pres">
      <dgm:prSet presAssocID="{A552B3C4-0E4D-4871-A0E4-5BEBAF397CEC}" presName="vert1" presStyleCnt="0"/>
      <dgm:spPr/>
    </dgm:pt>
  </dgm:ptLst>
  <dgm:cxnLst>
    <dgm:cxn modelId="{C0ED3D5D-04EB-49E1-8075-926F02A95D2C}" type="presOf" srcId="{E9F90203-A6FC-4CD2-B9C3-75DF5241B5DF}" destId="{95CC6506-D83C-424B-B126-22FB860EF155}" srcOrd="0" destOrd="0" presId="urn:microsoft.com/office/officeart/2008/layout/LinedList"/>
    <dgm:cxn modelId="{DBE00358-4389-471B-AF26-07CC2FF3AE69}" type="presOf" srcId="{A552B3C4-0E4D-4871-A0E4-5BEBAF397CEC}" destId="{69CC6825-F9F5-48D3-9803-A2648B086565}" srcOrd="0" destOrd="0" presId="urn:microsoft.com/office/officeart/2008/layout/LinedList"/>
    <dgm:cxn modelId="{4EDB0880-51E4-43F1-8E80-9A992E8AB52B}" srcId="{0FBFA82F-62AF-4C1B-94DB-917039A38785}" destId="{E9F90203-A6FC-4CD2-B9C3-75DF5241B5DF}" srcOrd="1" destOrd="0" parTransId="{1CB53FF1-2124-4A3E-A0C7-82BC1AC3ABE1}" sibTransId="{2F153E13-6E4B-4875-837D-FFB610A8D875}"/>
    <dgm:cxn modelId="{2C71A4CD-4497-4327-AAC3-544B633B6A55}" type="presOf" srcId="{D6B62215-BA28-4DDE-9AB9-74845609E1ED}" destId="{4DE15CDA-6B83-446F-8F8A-6236E97881B6}" srcOrd="0" destOrd="0" presId="urn:microsoft.com/office/officeart/2008/layout/LinedList"/>
    <dgm:cxn modelId="{C5A201D6-AA08-4302-AB15-900B6CE6ED12}" srcId="{0FBFA82F-62AF-4C1B-94DB-917039A38785}" destId="{D6B62215-BA28-4DDE-9AB9-74845609E1ED}" srcOrd="0" destOrd="0" parTransId="{BF1E5592-486C-4A20-9D72-D0E9F636E609}" sibTransId="{189D02CA-8CFD-4D76-B04A-59B41D753DDF}"/>
    <dgm:cxn modelId="{687B8AF4-2A9C-407B-8D2B-2DC816620779}" srcId="{0FBFA82F-62AF-4C1B-94DB-917039A38785}" destId="{A552B3C4-0E4D-4871-A0E4-5BEBAF397CEC}" srcOrd="2" destOrd="0" parTransId="{74E64271-3813-48D2-914D-16594C46FE74}" sibTransId="{C6FAF588-80E4-481D-AFAA-6C3626063658}"/>
    <dgm:cxn modelId="{3AFADEF5-5329-4F51-AB96-2FF84CCA7390}" type="presOf" srcId="{0FBFA82F-62AF-4C1B-94DB-917039A38785}" destId="{6802E0AF-3357-429B-9525-6A966E877A5B}" srcOrd="0" destOrd="0" presId="urn:microsoft.com/office/officeart/2008/layout/LinedList"/>
    <dgm:cxn modelId="{8A5A6EE3-4CF2-4C5B-BFF0-737266F58956}" type="presParOf" srcId="{6802E0AF-3357-429B-9525-6A966E877A5B}" destId="{1E53D81C-C0E5-4E04-B25C-C93AF1DF43BC}" srcOrd="0" destOrd="0" presId="urn:microsoft.com/office/officeart/2008/layout/LinedList"/>
    <dgm:cxn modelId="{47BF9092-FFD1-4DAA-80CE-490DA6605AFF}" type="presParOf" srcId="{6802E0AF-3357-429B-9525-6A966E877A5B}" destId="{5C00978B-C98B-4F19-80B0-3D5AF758C00C}" srcOrd="1" destOrd="0" presId="urn:microsoft.com/office/officeart/2008/layout/LinedList"/>
    <dgm:cxn modelId="{CDB6C883-8EF2-485D-9560-463672E6E5CA}" type="presParOf" srcId="{5C00978B-C98B-4F19-80B0-3D5AF758C00C}" destId="{4DE15CDA-6B83-446F-8F8A-6236E97881B6}" srcOrd="0" destOrd="0" presId="urn:microsoft.com/office/officeart/2008/layout/LinedList"/>
    <dgm:cxn modelId="{C87A4BD4-37AD-4C16-9E92-F4099CBB965B}" type="presParOf" srcId="{5C00978B-C98B-4F19-80B0-3D5AF758C00C}" destId="{86642520-FDFD-4325-830B-63657FA804BA}" srcOrd="1" destOrd="0" presId="urn:microsoft.com/office/officeart/2008/layout/LinedList"/>
    <dgm:cxn modelId="{43C6F131-24AE-419B-88E1-BDA262198CFA}" type="presParOf" srcId="{6802E0AF-3357-429B-9525-6A966E877A5B}" destId="{A2218D4A-7DF8-4C99-B94D-DD3DB3D5CE2E}" srcOrd="2" destOrd="0" presId="urn:microsoft.com/office/officeart/2008/layout/LinedList"/>
    <dgm:cxn modelId="{B2D7EB26-E68C-4232-9F69-E01DBD16C85C}" type="presParOf" srcId="{6802E0AF-3357-429B-9525-6A966E877A5B}" destId="{2403FE4D-40BC-462D-8F6F-9C703F3488E6}" srcOrd="3" destOrd="0" presId="urn:microsoft.com/office/officeart/2008/layout/LinedList"/>
    <dgm:cxn modelId="{6D6AA395-37C7-495F-AED1-0C60321783AE}" type="presParOf" srcId="{2403FE4D-40BC-462D-8F6F-9C703F3488E6}" destId="{95CC6506-D83C-424B-B126-22FB860EF155}" srcOrd="0" destOrd="0" presId="urn:microsoft.com/office/officeart/2008/layout/LinedList"/>
    <dgm:cxn modelId="{53D3042B-07B2-47AB-8BF0-510AF4279EF1}" type="presParOf" srcId="{2403FE4D-40BC-462D-8F6F-9C703F3488E6}" destId="{78776909-720C-4F40-9092-8879E15835E3}" srcOrd="1" destOrd="0" presId="urn:microsoft.com/office/officeart/2008/layout/LinedList"/>
    <dgm:cxn modelId="{BCB9BE99-7AFB-4C4B-AA1B-5AC21D24AD45}" type="presParOf" srcId="{6802E0AF-3357-429B-9525-6A966E877A5B}" destId="{91887A7A-F695-4908-8147-5C43589432F8}" srcOrd="4" destOrd="0" presId="urn:microsoft.com/office/officeart/2008/layout/LinedList"/>
    <dgm:cxn modelId="{0CE3C0BA-F2E7-4D14-89DC-6C496701A6CD}" type="presParOf" srcId="{6802E0AF-3357-429B-9525-6A966E877A5B}" destId="{870937F1-ABDB-4D4E-9B61-19C920BD245C}" srcOrd="5" destOrd="0" presId="urn:microsoft.com/office/officeart/2008/layout/LinedList"/>
    <dgm:cxn modelId="{AB07F5C1-F6EB-4A8F-8215-F13032F34DB2}" type="presParOf" srcId="{870937F1-ABDB-4D4E-9B61-19C920BD245C}" destId="{69CC6825-F9F5-48D3-9803-A2648B086565}" srcOrd="0" destOrd="0" presId="urn:microsoft.com/office/officeart/2008/layout/LinedList"/>
    <dgm:cxn modelId="{61D8DEBE-0276-4830-A700-1BD456AE0EB0}" type="presParOf" srcId="{870937F1-ABDB-4D4E-9B61-19C920BD245C}" destId="{3C683655-A554-428F-853C-760BE9AE5C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E0CFB-5B45-43FE-911A-998C2B45AF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6166AF-40B4-4459-BF03-B46E9C44794F}">
      <dgm:prSet/>
      <dgm:spPr/>
      <dgm:t>
        <a:bodyPr/>
        <a:lstStyle/>
        <a:p>
          <a:r>
            <a:rPr lang="en-US"/>
            <a:t>Average relationship lasted </a:t>
          </a:r>
          <a:r>
            <a:rPr lang="en-US" b="1"/>
            <a:t>8.14 months</a:t>
          </a:r>
        </a:p>
      </dgm:t>
    </dgm:pt>
    <dgm:pt modelId="{70B69299-C403-49F9-A99D-B62A82CD3DF4}" type="parTrans" cxnId="{34CBCC6B-3DB7-4B9E-873F-AC68942CE9A2}">
      <dgm:prSet/>
      <dgm:spPr/>
      <dgm:t>
        <a:bodyPr/>
        <a:lstStyle/>
        <a:p>
          <a:endParaRPr lang="en-US"/>
        </a:p>
      </dgm:t>
    </dgm:pt>
    <dgm:pt modelId="{BF260ED7-5A8B-49EA-A558-08245B4F957F}" type="sibTrans" cxnId="{34CBCC6B-3DB7-4B9E-873F-AC68942CE9A2}">
      <dgm:prSet/>
      <dgm:spPr/>
      <dgm:t>
        <a:bodyPr/>
        <a:lstStyle/>
        <a:p>
          <a:endParaRPr lang="en-US"/>
        </a:p>
      </dgm:t>
    </dgm:pt>
    <dgm:pt modelId="{E9AC11AD-ED7F-4E07-9859-55F362B9C93A}">
      <dgm:prSet/>
      <dgm:spPr/>
      <dgm:t>
        <a:bodyPr/>
        <a:lstStyle/>
        <a:p>
          <a:r>
            <a:rPr lang="en-US"/>
            <a:t>Decrease by 25%</a:t>
          </a:r>
        </a:p>
      </dgm:t>
    </dgm:pt>
    <dgm:pt modelId="{342868D7-3ED8-4A50-8F68-6F268AD217BC}" type="parTrans" cxnId="{02F41631-001F-44DB-8ECF-E7532C4F196D}">
      <dgm:prSet/>
      <dgm:spPr/>
      <dgm:t>
        <a:bodyPr/>
        <a:lstStyle/>
        <a:p>
          <a:endParaRPr lang="en-US"/>
        </a:p>
      </dgm:t>
    </dgm:pt>
    <dgm:pt modelId="{83F0A38B-59ED-440D-879D-4DD1B6A44C27}" type="sibTrans" cxnId="{02F41631-001F-44DB-8ECF-E7532C4F196D}">
      <dgm:prSet/>
      <dgm:spPr/>
      <dgm:t>
        <a:bodyPr/>
        <a:lstStyle/>
        <a:p>
          <a:endParaRPr lang="en-US"/>
        </a:p>
      </dgm:t>
    </dgm:pt>
    <dgm:pt modelId="{2D491316-54E5-4015-8F8C-7B62EDCCB18C}">
      <dgm:prSet/>
      <dgm:spPr/>
      <dgm:t>
        <a:bodyPr/>
        <a:lstStyle/>
        <a:p>
          <a:r>
            <a:rPr lang="en-US"/>
            <a:t>20%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15%</a:t>
          </a:r>
        </a:p>
      </dgm:t>
    </dgm:pt>
    <dgm:pt modelId="{96FA8F38-4252-4861-A423-344919658041}" type="parTrans" cxnId="{086C4A21-DE50-4101-8D63-495A68E43CC7}">
      <dgm:prSet/>
      <dgm:spPr/>
      <dgm:t>
        <a:bodyPr/>
        <a:lstStyle/>
        <a:p>
          <a:endParaRPr lang="en-US"/>
        </a:p>
      </dgm:t>
    </dgm:pt>
    <dgm:pt modelId="{D49EECFB-F2F4-4C4E-BAB1-13C0E5753CC9}" type="sibTrans" cxnId="{086C4A21-DE50-4101-8D63-495A68E43CC7}">
      <dgm:prSet/>
      <dgm:spPr/>
      <dgm:t>
        <a:bodyPr/>
        <a:lstStyle/>
        <a:p>
          <a:endParaRPr lang="en-US"/>
        </a:p>
      </dgm:t>
    </dgm:pt>
    <dgm:pt modelId="{45482E38-F8F3-4023-9336-08B3E4B9397B}">
      <dgm:prSet/>
      <dgm:spPr/>
      <dgm:t>
        <a:bodyPr/>
        <a:lstStyle/>
        <a:p>
          <a:r>
            <a:rPr lang="en-US"/>
            <a:t>25%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18.75%</a:t>
          </a:r>
        </a:p>
      </dgm:t>
    </dgm:pt>
    <dgm:pt modelId="{6C89E8A6-4C9A-424F-AFD2-17A407A43D4D}" type="parTrans" cxnId="{864C7862-948F-402B-A4D0-B383CEC5F772}">
      <dgm:prSet/>
      <dgm:spPr/>
      <dgm:t>
        <a:bodyPr/>
        <a:lstStyle/>
        <a:p>
          <a:endParaRPr lang="en-US"/>
        </a:p>
      </dgm:t>
    </dgm:pt>
    <dgm:pt modelId="{EF9ADA6D-1663-464D-A548-8DF26329AE44}" type="sibTrans" cxnId="{864C7862-948F-402B-A4D0-B383CEC5F772}">
      <dgm:prSet/>
      <dgm:spPr/>
      <dgm:t>
        <a:bodyPr/>
        <a:lstStyle/>
        <a:p>
          <a:endParaRPr lang="en-US"/>
        </a:p>
      </dgm:t>
    </dgm:pt>
    <dgm:pt modelId="{E13CE4F9-D70A-401E-A825-AAE3C920683F}">
      <dgm:prSet/>
      <dgm:spPr/>
      <dgm:t>
        <a:bodyPr/>
        <a:lstStyle/>
        <a:p>
          <a:r>
            <a:rPr lang="en-US"/>
            <a:t>Currently </a:t>
          </a:r>
          <a:r>
            <a:rPr lang="en-US" b="1"/>
            <a:t>34 years old</a:t>
          </a:r>
        </a:p>
      </dgm:t>
    </dgm:pt>
    <dgm:pt modelId="{63AB5E60-FAED-4017-8691-B88AA86460DA}" type="parTrans" cxnId="{447B21BF-793A-4C53-939A-D7E75DADFD14}">
      <dgm:prSet/>
      <dgm:spPr/>
      <dgm:t>
        <a:bodyPr/>
        <a:lstStyle/>
        <a:p>
          <a:endParaRPr lang="en-US"/>
        </a:p>
      </dgm:t>
    </dgm:pt>
    <dgm:pt modelId="{7889FF6E-B684-4919-A72D-D632C56FEACD}" type="sibTrans" cxnId="{447B21BF-793A-4C53-939A-D7E75DADFD14}">
      <dgm:prSet/>
      <dgm:spPr/>
      <dgm:t>
        <a:bodyPr/>
        <a:lstStyle/>
        <a:p>
          <a:endParaRPr lang="en-US"/>
        </a:p>
      </dgm:t>
    </dgm:pt>
    <dgm:pt modelId="{6CEB0FF2-D81E-40EB-8263-2B67FDF16556}">
      <dgm:prSet/>
      <dgm:spPr/>
      <dgm:t>
        <a:bodyPr/>
        <a:lstStyle/>
        <a:p>
          <a:r>
            <a:rPr lang="en-US"/>
            <a:t>Less than half of women born in the 90s have babies before turning 30</a:t>
          </a:r>
        </a:p>
      </dgm:t>
    </dgm:pt>
    <dgm:pt modelId="{79CDD2B9-D56C-4031-B79E-1A3B52E9AB77}" type="parTrans" cxnId="{CE6831B9-7AA1-4128-81A0-20AABE8393A6}">
      <dgm:prSet/>
      <dgm:spPr/>
      <dgm:t>
        <a:bodyPr/>
        <a:lstStyle/>
        <a:p>
          <a:endParaRPr lang="en-US"/>
        </a:p>
      </dgm:t>
    </dgm:pt>
    <dgm:pt modelId="{81935E26-712B-41CA-B7CD-2D60E5D976DC}" type="sibTrans" cxnId="{CE6831B9-7AA1-4128-81A0-20AABE8393A6}">
      <dgm:prSet/>
      <dgm:spPr/>
      <dgm:t>
        <a:bodyPr/>
        <a:lstStyle/>
        <a:p>
          <a:endParaRPr lang="en-US"/>
        </a:p>
      </dgm:t>
    </dgm:pt>
    <dgm:pt modelId="{7623EE0A-5F7C-4AE4-A08C-683A7D384DB6}">
      <dgm:prSet/>
      <dgm:spPr/>
      <dgm:t>
        <a:bodyPr/>
        <a:lstStyle/>
        <a:p>
          <a:r>
            <a:rPr lang="en-US"/>
            <a:t>Taylor Swift indicates she wants children preferably by her mid-30s</a:t>
          </a:r>
        </a:p>
      </dgm:t>
    </dgm:pt>
    <dgm:pt modelId="{27186870-A3DF-43A6-BCDC-C4659BA071BF}" type="parTrans" cxnId="{A49FF891-3BEF-4B36-ACA9-A38D2DAD2F5F}">
      <dgm:prSet/>
      <dgm:spPr/>
      <dgm:t>
        <a:bodyPr/>
        <a:lstStyle/>
        <a:p>
          <a:endParaRPr lang="en-US"/>
        </a:p>
      </dgm:t>
    </dgm:pt>
    <dgm:pt modelId="{D10D2AA5-3D5D-4160-8211-896EBF45A2A0}" type="sibTrans" cxnId="{A49FF891-3BEF-4B36-ACA9-A38D2DAD2F5F}">
      <dgm:prSet/>
      <dgm:spPr/>
      <dgm:t>
        <a:bodyPr/>
        <a:lstStyle/>
        <a:p>
          <a:endParaRPr lang="en-US"/>
        </a:p>
      </dgm:t>
    </dgm:pt>
    <dgm:pt modelId="{B1CBFB52-59F6-41F2-92E1-42F04A7F36AD}">
      <dgm:prSet/>
      <dgm:spPr/>
      <dgm:t>
        <a:bodyPr/>
        <a:lstStyle/>
        <a:p>
          <a:r>
            <a:rPr lang="en-US"/>
            <a:t>Add 5%</a:t>
          </a:r>
        </a:p>
      </dgm:t>
    </dgm:pt>
    <dgm:pt modelId="{A975C8AC-ADE4-49DD-BD69-7A049B271EBD}" type="parTrans" cxnId="{A604A854-4B9C-47A2-9AEE-8EEA998FE353}">
      <dgm:prSet/>
      <dgm:spPr/>
      <dgm:t>
        <a:bodyPr/>
        <a:lstStyle/>
        <a:p>
          <a:endParaRPr lang="en-US"/>
        </a:p>
      </dgm:t>
    </dgm:pt>
    <dgm:pt modelId="{85D4BAB8-E1A2-4933-9A04-5B204B4F57C5}" type="sibTrans" cxnId="{A604A854-4B9C-47A2-9AEE-8EEA998FE353}">
      <dgm:prSet/>
      <dgm:spPr/>
      <dgm:t>
        <a:bodyPr/>
        <a:lstStyle/>
        <a:p>
          <a:endParaRPr lang="en-US"/>
        </a:p>
      </dgm:t>
    </dgm:pt>
    <dgm:pt modelId="{8D463E29-1751-4240-8726-B2A358BA8CC3}">
      <dgm:prSet/>
      <dgm:spPr/>
      <dgm:t>
        <a:bodyPr/>
        <a:lstStyle/>
        <a:p>
          <a:r>
            <a:rPr lang="en-US"/>
            <a:t>15%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20%</a:t>
          </a:r>
        </a:p>
      </dgm:t>
    </dgm:pt>
    <dgm:pt modelId="{C48A8B86-00D4-4350-9E3E-D4A242F50823}" type="parTrans" cxnId="{1B178C5B-8387-4AF7-A944-1A59FA2F3E71}">
      <dgm:prSet/>
      <dgm:spPr/>
      <dgm:t>
        <a:bodyPr/>
        <a:lstStyle/>
        <a:p>
          <a:endParaRPr lang="en-US"/>
        </a:p>
      </dgm:t>
    </dgm:pt>
    <dgm:pt modelId="{C682FC1E-D2B5-454A-9C68-15721CDBF461}" type="sibTrans" cxnId="{1B178C5B-8387-4AF7-A944-1A59FA2F3E71}">
      <dgm:prSet/>
      <dgm:spPr/>
      <dgm:t>
        <a:bodyPr/>
        <a:lstStyle/>
        <a:p>
          <a:endParaRPr lang="en-US"/>
        </a:p>
      </dgm:t>
    </dgm:pt>
    <dgm:pt modelId="{5AF573C9-3E7D-4D56-9D16-71A5EF717B20}">
      <dgm:prSet/>
      <dgm:spPr/>
      <dgm:t>
        <a:bodyPr/>
        <a:lstStyle/>
        <a:p>
          <a:r>
            <a:rPr lang="en-US"/>
            <a:t>18.75%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23.75%</a:t>
          </a:r>
        </a:p>
      </dgm:t>
    </dgm:pt>
    <dgm:pt modelId="{0957C985-D3BA-4BD0-8891-4D80687D0993}" type="parTrans" cxnId="{89BFFAC3-0583-425D-B5EB-7B3C2FB2FF0E}">
      <dgm:prSet/>
      <dgm:spPr/>
      <dgm:t>
        <a:bodyPr/>
        <a:lstStyle/>
        <a:p>
          <a:endParaRPr lang="en-US"/>
        </a:p>
      </dgm:t>
    </dgm:pt>
    <dgm:pt modelId="{1AA65201-3AB4-4627-92C8-DB3C2971BAA2}" type="sibTrans" cxnId="{89BFFAC3-0583-425D-B5EB-7B3C2FB2FF0E}">
      <dgm:prSet/>
      <dgm:spPr/>
      <dgm:t>
        <a:bodyPr/>
        <a:lstStyle/>
        <a:p>
          <a:endParaRPr lang="en-US"/>
        </a:p>
      </dgm:t>
    </dgm:pt>
    <dgm:pt modelId="{74207CE2-2061-4D3C-A617-1DDC7AE9FD1C}" type="pres">
      <dgm:prSet presAssocID="{BE4E0CFB-5B45-43FE-911A-998C2B45AF00}" presName="linear" presStyleCnt="0">
        <dgm:presLayoutVars>
          <dgm:animLvl val="lvl"/>
          <dgm:resizeHandles val="exact"/>
        </dgm:presLayoutVars>
      </dgm:prSet>
      <dgm:spPr/>
    </dgm:pt>
    <dgm:pt modelId="{A8EEDFAB-3330-4904-B304-F60ABA953AE7}" type="pres">
      <dgm:prSet presAssocID="{306166AF-40B4-4459-BF03-B46E9C4479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C0F592-C279-40DD-BCBD-E0DDD8960598}" type="pres">
      <dgm:prSet presAssocID="{306166AF-40B4-4459-BF03-B46E9C44794F}" presName="childText" presStyleLbl="revTx" presStyleIdx="0" presStyleCnt="2">
        <dgm:presLayoutVars>
          <dgm:bulletEnabled val="1"/>
        </dgm:presLayoutVars>
      </dgm:prSet>
      <dgm:spPr/>
    </dgm:pt>
    <dgm:pt modelId="{61AB4DE3-8189-4F8C-913B-728D1A5A08AB}" type="pres">
      <dgm:prSet presAssocID="{E13CE4F9-D70A-401E-A825-AAE3C92068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945EE4-51C9-4A14-8341-C224942A491B}" type="pres">
      <dgm:prSet presAssocID="{E13CE4F9-D70A-401E-A825-AAE3C920683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6C4A21-DE50-4101-8D63-495A68E43CC7}" srcId="{E9AC11AD-ED7F-4E07-9859-55F362B9C93A}" destId="{2D491316-54E5-4015-8F8C-7B62EDCCB18C}" srcOrd="0" destOrd="0" parTransId="{96FA8F38-4252-4861-A423-344919658041}" sibTransId="{D49EECFB-F2F4-4C4E-BAB1-13C0E5753CC9}"/>
    <dgm:cxn modelId="{02F41631-001F-44DB-8ECF-E7532C4F196D}" srcId="{306166AF-40B4-4459-BF03-B46E9C44794F}" destId="{E9AC11AD-ED7F-4E07-9859-55F362B9C93A}" srcOrd="0" destOrd="0" parTransId="{342868D7-3ED8-4A50-8F68-6F268AD217BC}" sibTransId="{83F0A38B-59ED-440D-879D-4DD1B6A44C27}"/>
    <dgm:cxn modelId="{1B178C5B-8387-4AF7-A944-1A59FA2F3E71}" srcId="{B1CBFB52-59F6-41F2-92E1-42F04A7F36AD}" destId="{8D463E29-1751-4240-8726-B2A358BA8CC3}" srcOrd="0" destOrd="0" parTransId="{C48A8B86-00D4-4350-9E3E-D4A242F50823}" sibTransId="{C682FC1E-D2B5-454A-9C68-15721CDBF461}"/>
    <dgm:cxn modelId="{864C7862-948F-402B-A4D0-B383CEC5F772}" srcId="{E9AC11AD-ED7F-4E07-9859-55F362B9C93A}" destId="{45482E38-F8F3-4023-9336-08B3E4B9397B}" srcOrd="1" destOrd="0" parTransId="{6C89E8A6-4C9A-424F-AFD2-17A407A43D4D}" sibTransId="{EF9ADA6D-1663-464D-A548-8DF26329AE44}"/>
    <dgm:cxn modelId="{F69CC54A-0A12-4A26-9555-435FF9E55C63}" type="presOf" srcId="{B1CBFB52-59F6-41F2-92E1-42F04A7F36AD}" destId="{83945EE4-51C9-4A14-8341-C224942A491B}" srcOrd="0" destOrd="2" presId="urn:microsoft.com/office/officeart/2005/8/layout/vList2"/>
    <dgm:cxn modelId="{34CBCC6B-3DB7-4B9E-873F-AC68942CE9A2}" srcId="{BE4E0CFB-5B45-43FE-911A-998C2B45AF00}" destId="{306166AF-40B4-4459-BF03-B46E9C44794F}" srcOrd="0" destOrd="0" parTransId="{70B69299-C403-49F9-A99D-B62A82CD3DF4}" sibTransId="{BF260ED7-5A8B-49EA-A558-08245B4F957F}"/>
    <dgm:cxn modelId="{035A404C-FFE4-4A6B-A196-EA6C9F497548}" type="presOf" srcId="{8D463E29-1751-4240-8726-B2A358BA8CC3}" destId="{83945EE4-51C9-4A14-8341-C224942A491B}" srcOrd="0" destOrd="3" presId="urn:microsoft.com/office/officeart/2005/8/layout/vList2"/>
    <dgm:cxn modelId="{A604A854-4B9C-47A2-9AEE-8EEA998FE353}" srcId="{E13CE4F9-D70A-401E-A825-AAE3C920683F}" destId="{B1CBFB52-59F6-41F2-92E1-42F04A7F36AD}" srcOrd="2" destOrd="0" parTransId="{A975C8AC-ADE4-49DD-BD69-7A049B271EBD}" sibTransId="{85D4BAB8-E1A2-4933-9A04-5B204B4F57C5}"/>
    <dgm:cxn modelId="{BF2A8E77-343A-48DC-B100-A9B75A91A398}" type="presOf" srcId="{2D491316-54E5-4015-8F8C-7B62EDCCB18C}" destId="{F8C0F592-C279-40DD-BCBD-E0DDD8960598}" srcOrd="0" destOrd="1" presId="urn:microsoft.com/office/officeart/2005/8/layout/vList2"/>
    <dgm:cxn modelId="{FC32418C-0C4F-45F0-B668-E0481620E416}" type="presOf" srcId="{BE4E0CFB-5B45-43FE-911A-998C2B45AF00}" destId="{74207CE2-2061-4D3C-A617-1DDC7AE9FD1C}" srcOrd="0" destOrd="0" presId="urn:microsoft.com/office/officeart/2005/8/layout/vList2"/>
    <dgm:cxn modelId="{A49FF891-3BEF-4B36-ACA9-A38D2DAD2F5F}" srcId="{E13CE4F9-D70A-401E-A825-AAE3C920683F}" destId="{7623EE0A-5F7C-4AE4-A08C-683A7D384DB6}" srcOrd="1" destOrd="0" parTransId="{27186870-A3DF-43A6-BCDC-C4659BA071BF}" sibTransId="{D10D2AA5-3D5D-4160-8211-896EBF45A2A0}"/>
    <dgm:cxn modelId="{375C57B4-449E-47C3-B69F-C8BD0304D4C0}" type="presOf" srcId="{5AF573C9-3E7D-4D56-9D16-71A5EF717B20}" destId="{83945EE4-51C9-4A14-8341-C224942A491B}" srcOrd="0" destOrd="4" presId="urn:microsoft.com/office/officeart/2005/8/layout/vList2"/>
    <dgm:cxn modelId="{09A267B8-61BE-440C-ABE7-5AE46B73264C}" type="presOf" srcId="{45482E38-F8F3-4023-9336-08B3E4B9397B}" destId="{F8C0F592-C279-40DD-BCBD-E0DDD8960598}" srcOrd="0" destOrd="2" presId="urn:microsoft.com/office/officeart/2005/8/layout/vList2"/>
    <dgm:cxn modelId="{CE6831B9-7AA1-4128-81A0-20AABE8393A6}" srcId="{E13CE4F9-D70A-401E-A825-AAE3C920683F}" destId="{6CEB0FF2-D81E-40EB-8263-2B67FDF16556}" srcOrd="0" destOrd="0" parTransId="{79CDD2B9-D56C-4031-B79E-1A3B52E9AB77}" sibTransId="{81935E26-712B-41CA-B7CD-2D60E5D976DC}"/>
    <dgm:cxn modelId="{965276BA-D196-467A-BF1C-494DC633FBC7}" type="presOf" srcId="{E13CE4F9-D70A-401E-A825-AAE3C920683F}" destId="{61AB4DE3-8189-4F8C-913B-728D1A5A08AB}" srcOrd="0" destOrd="0" presId="urn:microsoft.com/office/officeart/2005/8/layout/vList2"/>
    <dgm:cxn modelId="{447B21BF-793A-4C53-939A-D7E75DADFD14}" srcId="{BE4E0CFB-5B45-43FE-911A-998C2B45AF00}" destId="{E13CE4F9-D70A-401E-A825-AAE3C920683F}" srcOrd="1" destOrd="0" parTransId="{63AB5E60-FAED-4017-8691-B88AA86460DA}" sibTransId="{7889FF6E-B684-4919-A72D-D632C56FEACD}"/>
    <dgm:cxn modelId="{89BFFAC3-0583-425D-B5EB-7B3C2FB2FF0E}" srcId="{B1CBFB52-59F6-41F2-92E1-42F04A7F36AD}" destId="{5AF573C9-3E7D-4D56-9D16-71A5EF717B20}" srcOrd="1" destOrd="0" parTransId="{0957C985-D3BA-4BD0-8891-4D80687D0993}" sibTransId="{1AA65201-3AB4-4627-92C8-DB3C2971BAA2}"/>
    <dgm:cxn modelId="{44C2EDCB-418B-4D6C-A551-F50D00EB5FFC}" type="presOf" srcId="{306166AF-40B4-4459-BF03-B46E9C44794F}" destId="{A8EEDFAB-3330-4904-B304-F60ABA953AE7}" srcOrd="0" destOrd="0" presId="urn:microsoft.com/office/officeart/2005/8/layout/vList2"/>
    <dgm:cxn modelId="{5688D3E1-9394-4E5C-B6F3-8DE08FD40FE0}" type="presOf" srcId="{E9AC11AD-ED7F-4E07-9859-55F362B9C93A}" destId="{F8C0F592-C279-40DD-BCBD-E0DDD8960598}" srcOrd="0" destOrd="0" presId="urn:microsoft.com/office/officeart/2005/8/layout/vList2"/>
    <dgm:cxn modelId="{6457A1F0-DC15-49D8-8D81-9AEEC6F5BA10}" type="presOf" srcId="{7623EE0A-5F7C-4AE4-A08C-683A7D384DB6}" destId="{83945EE4-51C9-4A14-8341-C224942A491B}" srcOrd="0" destOrd="1" presId="urn:microsoft.com/office/officeart/2005/8/layout/vList2"/>
    <dgm:cxn modelId="{541898FC-7FA3-4193-B8D2-7242E922998C}" type="presOf" srcId="{6CEB0FF2-D81E-40EB-8263-2B67FDF16556}" destId="{83945EE4-51C9-4A14-8341-C224942A491B}" srcOrd="0" destOrd="0" presId="urn:microsoft.com/office/officeart/2005/8/layout/vList2"/>
    <dgm:cxn modelId="{E29D259C-3013-465C-8174-CD23B12DE742}" type="presParOf" srcId="{74207CE2-2061-4D3C-A617-1DDC7AE9FD1C}" destId="{A8EEDFAB-3330-4904-B304-F60ABA953AE7}" srcOrd="0" destOrd="0" presId="urn:microsoft.com/office/officeart/2005/8/layout/vList2"/>
    <dgm:cxn modelId="{1AA543C2-7F52-445C-85D2-CDA5F6948372}" type="presParOf" srcId="{74207CE2-2061-4D3C-A617-1DDC7AE9FD1C}" destId="{F8C0F592-C279-40DD-BCBD-E0DDD8960598}" srcOrd="1" destOrd="0" presId="urn:microsoft.com/office/officeart/2005/8/layout/vList2"/>
    <dgm:cxn modelId="{D1E1F9FE-35BC-408A-96AF-0A05429DF3A3}" type="presParOf" srcId="{74207CE2-2061-4D3C-A617-1DDC7AE9FD1C}" destId="{61AB4DE3-8189-4F8C-913B-728D1A5A08AB}" srcOrd="2" destOrd="0" presId="urn:microsoft.com/office/officeart/2005/8/layout/vList2"/>
    <dgm:cxn modelId="{D14C619A-2858-4EDB-B5D0-EE89E3D2512B}" type="presParOf" srcId="{74207CE2-2061-4D3C-A617-1DDC7AE9FD1C}" destId="{83945EE4-51C9-4A14-8341-C224942A491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6A257C-1846-4DD7-B6A1-9BEF6C6695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CDCAC-29B2-43A0-B1D5-1ABFF051B5E8}">
      <dgm:prSet/>
      <dgm:spPr/>
      <dgm:t>
        <a:bodyPr/>
        <a:lstStyle/>
        <a:p>
          <a:r>
            <a:rPr lang="en-US"/>
            <a:t>La R</a:t>
          </a:r>
          <a:r>
            <a:rPr lang="en-US" b="0" i="0"/>
            <a:t>é</a:t>
          </a:r>
          <a:r>
            <a:rPr lang="en-US"/>
            <a:t>publique En Marche (France)</a:t>
          </a:r>
        </a:p>
      </dgm:t>
    </dgm:pt>
    <dgm:pt modelId="{FB8A7227-3FF9-4B30-8185-991247FC6B33}" type="parTrans" cxnId="{079280D6-606C-465F-93B8-550D704B3356}">
      <dgm:prSet/>
      <dgm:spPr/>
      <dgm:t>
        <a:bodyPr/>
        <a:lstStyle/>
        <a:p>
          <a:endParaRPr lang="en-US"/>
        </a:p>
      </dgm:t>
    </dgm:pt>
    <dgm:pt modelId="{56BD710E-65CF-4EC9-991B-286D1B9A1B06}" type="sibTrans" cxnId="{079280D6-606C-465F-93B8-550D704B3356}">
      <dgm:prSet/>
      <dgm:spPr/>
      <dgm:t>
        <a:bodyPr/>
        <a:lstStyle/>
        <a:p>
          <a:endParaRPr lang="en-US"/>
        </a:p>
      </dgm:t>
    </dgm:pt>
    <dgm:pt modelId="{0F382CC5-5ADD-46FB-AE45-3394A21D5908}">
      <dgm:prSet/>
      <dgm:spPr/>
      <dgm:t>
        <a:bodyPr/>
        <a:lstStyle/>
        <a:p>
          <a:r>
            <a:rPr lang="en-US"/>
            <a:t>Justice and Development Party Turkey</a:t>
          </a:r>
        </a:p>
      </dgm:t>
    </dgm:pt>
    <dgm:pt modelId="{DEBFA958-714E-406B-889D-10B014399F01}" type="parTrans" cxnId="{B7AD12B6-3C32-4759-B55B-9734427E5DD3}">
      <dgm:prSet/>
      <dgm:spPr/>
      <dgm:t>
        <a:bodyPr/>
        <a:lstStyle/>
        <a:p>
          <a:endParaRPr lang="en-US"/>
        </a:p>
      </dgm:t>
    </dgm:pt>
    <dgm:pt modelId="{921B8BD9-D12A-4876-B168-95F5AA1AB960}" type="sibTrans" cxnId="{B7AD12B6-3C32-4759-B55B-9734427E5DD3}">
      <dgm:prSet/>
      <dgm:spPr/>
      <dgm:t>
        <a:bodyPr/>
        <a:lstStyle/>
        <a:p>
          <a:endParaRPr lang="en-US"/>
        </a:p>
      </dgm:t>
    </dgm:pt>
    <dgm:pt modelId="{40A0FBBE-AC2F-4DD2-B543-CF6B70FD3515}">
      <dgm:prSet/>
      <dgm:spPr/>
      <dgm:t>
        <a:bodyPr/>
        <a:lstStyle/>
        <a:p>
          <a:r>
            <a:rPr lang="en-US"/>
            <a:t>Founded in 2001, Won 2002, 46.58% in 2007 (+12.3%)</a:t>
          </a:r>
        </a:p>
      </dgm:t>
    </dgm:pt>
    <dgm:pt modelId="{79F4CB13-501F-4947-96AC-B9981F243DB2}" type="parTrans" cxnId="{F6ACC373-4EB8-49C3-AB56-EB695E9A0477}">
      <dgm:prSet/>
      <dgm:spPr/>
      <dgm:t>
        <a:bodyPr/>
        <a:lstStyle/>
        <a:p>
          <a:endParaRPr lang="en-US"/>
        </a:p>
      </dgm:t>
    </dgm:pt>
    <dgm:pt modelId="{26646121-3E20-4799-BA20-93E11DFA33EE}" type="sibTrans" cxnId="{F6ACC373-4EB8-49C3-AB56-EB695E9A0477}">
      <dgm:prSet/>
      <dgm:spPr/>
      <dgm:t>
        <a:bodyPr/>
        <a:lstStyle/>
        <a:p>
          <a:endParaRPr lang="en-US"/>
        </a:p>
      </dgm:t>
    </dgm:pt>
    <dgm:pt modelId="{5A71F1D6-6120-4B8B-8D6C-FE461512E240}">
      <dgm:prSet/>
      <dgm:spPr/>
      <dgm:t>
        <a:bodyPr/>
        <a:lstStyle/>
        <a:p>
          <a:r>
            <a:rPr lang="en-US"/>
            <a:t>Syriza (Greece)</a:t>
          </a:r>
        </a:p>
      </dgm:t>
    </dgm:pt>
    <dgm:pt modelId="{1376ADA2-B489-4F21-9DA1-16D76653107F}" type="parTrans" cxnId="{8CBAA692-FFA5-4C9E-9F62-9548FBA6845A}">
      <dgm:prSet/>
      <dgm:spPr/>
      <dgm:t>
        <a:bodyPr/>
        <a:lstStyle/>
        <a:p>
          <a:endParaRPr lang="en-US"/>
        </a:p>
      </dgm:t>
    </dgm:pt>
    <dgm:pt modelId="{0CD5282A-49BD-46A0-91FB-ECB246C6D4A9}" type="sibTrans" cxnId="{8CBAA692-FFA5-4C9E-9F62-9548FBA6845A}">
      <dgm:prSet/>
      <dgm:spPr/>
      <dgm:t>
        <a:bodyPr/>
        <a:lstStyle/>
        <a:p>
          <a:endParaRPr lang="en-US"/>
        </a:p>
      </dgm:t>
    </dgm:pt>
    <dgm:pt modelId="{61330818-72CA-41F9-9C8B-2C67B5175E13}">
      <dgm:prSet/>
      <dgm:spPr/>
      <dgm:t>
        <a:bodyPr/>
        <a:lstStyle/>
        <a:p>
          <a:r>
            <a:rPr lang="en-US"/>
            <a:t>Founded in 2012, Won 2015, 31.53% in 2019 (-4.81%)</a:t>
          </a:r>
        </a:p>
      </dgm:t>
    </dgm:pt>
    <dgm:pt modelId="{F46D0F03-9768-4350-A7ED-5A41158F11C6}" type="parTrans" cxnId="{E3C81AC0-E5BB-40CD-B03A-27FC81C22D3F}">
      <dgm:prSet/>
      <dgm:spPr/>
      <dgm:t>
        <a:bodyPr/>
        <a:lstStyle/>
        <a:p>
          <a:endParaRPr lang="en-US"/>
        </a:p>
      </dgm:t>
    </dgm:pt>
    <dgm:pt modelId="{1F39AB11-1261-480F-8324-8F0819EA89DF}" type="sibTrans" cxnId="{E3C81AC0-E5BB-40CD-B03A-27FC81C22D3F}">
      <dgm:prSet/>
      <dgm:spPr/>
      <dgm:t>
        <a:bodyPr/>
        <a:lstStyle/>
        <a:p>
          <a:endParaRPr lang="en-US"/>
        </a:p>
      </dgm:t>
    </dgm:pt>
    <dgm:pt modelId="{BAF9DCCD-146D-4AA5-A7E3-D295750E7EC0}">
      <dgm:prSet/>
      <dgm:spPr/>
      <dgm:t>
        <a:bodyPr/>
        <a:lstStyle/>
        <a:p>
          <a:r>
            <a:rPr lang="en-US"/>
            <a:t>Law and Justice (Poland)</a:t>
          </a:r>
        </a:p>
      </dgm:t>
    </dgm:pt>
    <dgm:pt modelId="{E03EEA51-F8DD-42FB-8C82-33F36D2609F9}" type="parTrans" cxnId="{86E52706-A2F5-4F28-8FBA-D6F2F53FD8E5}">
      <dgm:prSet/>
      <dgm:spPr/>
      <dgm:t>
        <a:bodyPr/>
        <a:lstStyle/>
        <a:p>
          <a:endParaRPr lang="en-US"/>
        </a:p>
      </dgm:t>
    </dgm:pt>
    <dgm:pt modelId="{12920728-9D5A-4E6B-B63E-45EC069EE8FC}" type="sibTrans" cxnId="{86E52706-A2F5-4F28-8FBA-D6F2F53FD8E5}">
      <dgm:prSet/>
      <dgm:spPr/>
      <dgm:t>
        <a:bodyPr/>
        <a:lstStyle/>
        <a:p>
          <a:endParaRPr lang="en-US"/>
        </a:p>
      </dgm:t>
    </dgm:pt>
    <dgm:pt modelId="{A460DAA1-8F0E-40CB-9597-7AE72ED44C16}">
      <dgm:prSet/>
      <dgm:spPr/>
      <dgm:t>
        <a:bodyPr/>
        <a:lstStyle/>
        <a:p>
          <a:r>
            <a:rPr lang="en-US"/>
            <a:t>Founded 2001, Won 2005, 32.1% in 2007 (+5.1%)</a:t>
          </a:r>
        </a:p>
      </dgm:t>
    </dgm:pt>
    <dgm:pt modelId="{9BD13937-15D1-42EB-87C0-30F1D8574A55}" type="parTrans" cxnId="{8B4A9324-D0D5-4A95-95AA-D26B365B0454}">
      <dgm:prSet/>
      <dgm:spPr/>
      <dgm:t>
        <a:bodyPr/>
        <a:lstStyle/>
        <a:p>
          <a:endParaRPr lang="en-US"/>
        </a:p>
      </dgm:t>
    </dgm:pt>
    <dgm:pt modelId="{4DBE05DC-AD16-472C-8A26-7E4534902955}" type="sibTrans" cxnId="{8B4A9324-D0D5-4A95-95AA-D26B365B0454}">
      <dgm:prSet/>
      <dgm:spPr/>
      <dgm:t>
        <a:bodyPr/>
        <a:lstStyle/>
        <a:p>
          <a:endParaRPr lang="en-US"/>
        </a:p>
      </dgm:t>
    </dgm:pt>
    <dgm:pt modelId="{4B08E7A1-17D1-4B88-A04F-D29BB0C6C4C9}">
      <dgm:prSet/>
      <dgm:spPr/>
      <dgm:t>
        <a:bodyPr/>
        <a:lstStyle/>
        <a:p>
          <a:r>
            <a:rPr lang="en-US"/>
            <a:t>Founded in 2016, Won 2017, 58.55% in 2022 (-7.55%)</a:t>
          </a:r>
        </a:p>
      </dgm:t>
    </dgm:pt>
    <dgm:pt modelId="{89EAFC99-E2D5-4AC6-9B93-9DFA897D4C61}" type="parTrans" cxnId="{32E9249B-552D-46B8-BE40-3716C7A35D5D}">
      <dgm:prSet/>
      <dgm:spPr/>
      <dgm:t>
        <a:bodyPr/>
        <a:lstStyle/>
        <a:p>
          <a:endParaRPr lang="en-US"/>
        </a:p>
      </dgm:t>
    </dgm:pt>
    <dgm:pt modelId="{A17FD7FE-D38A-4038-A328-BAC4A46002DF}" type="sibTrans" cxnId="{32E9249B-552D-46B8-BE40-3716C7A35D5D}">
      <dgm:prSet/>
      <dgm:spPr/>
      <dgm:t>
        <a:bodyPr/>
        <a:lstStyle/>
        <a:p>
          <a:endParaRPr lang="en-US"/>
        </a:p>
      </dgm:t>
    </dgm:pt>
    <dgm:pt modelId="{3F72D8BA-F653-4D4C-96AD-862D080D28AA}" type="pres">
      <dgm:prSet presAssocID="{466A257C-1846-4DD7-B6A1-9BEF6C6695F7}" presName="Name0" presStyleCnt="0">
        <dgm:presLayoutVars>
          <dgm:dir/>
          <dgm:animLvl val="lvl"/>
          <dgm:resizeHandles val="exact"/>
        </dgm:presLayoutVars>
      </dgm:prSet>
      <dgm:spPr/>
    </dgm:pt>
    <dgm:pt modelId="{97D4F055-F246-4BD6-BEE5-90466F4F387B}" type="pres">
      <dgm:prSet presAssocID="{02ACDCAC-29B2-43A0-B1D5-1ABFF051B5E8}" presName="linNode" presStyleCnt="0"/>
      <dgm:spPr/>
    </dgm:pt>
    <dgm:pt modelId="{43D323EE-D312-4187-905D-4E22A3C384DB}" type="pres">
      <dgm:prSet presAssocID="{02ACDCAC-29B2-43A0-B1D5-1ABFF051B5E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D9D8725-1F88-4E28-A86A-458A756DBAA0}" type="pres">
      <dgm:prSet presAssocID="{02ACDCAC-29B2-43A0-B1D5-1ABFF051B5E8}" presName="descendantText" presStyleLbl="alignAccFollowNode1" presStyleIdx="0" presStyleCnt="4">
        <dgm:presLayoutVars>
          <dgm:bulletEnabled val="1"/>
        </dgm:presLayoutVars>
      </dgm:prSet>
      <dgm:spPr/>
    </dgm:pt>
    <dgm:pt modelId="{ECCFC4CB-5E55-48EF-90DF-BB4791C1F813}" type="pres">
      <dgm:prSet presAssocID="{56BD710E-65CF-4EC9-991B-286D1B9A1B06}" presName="sp" presStyleCnt="0"/>
      <dgm:spPr/>
    </dgm:pt>
    <dgm:pt modelId="{C9CA1F46-26AD-4D4A-A216-0BC22C95C208}" type="pres">
      <dgm:prSet presAssocID="{0F382CC5-5ADD-46FB-AE45-3394A21D5908}" presName="linNode" presStyleCnt="0"/>
      <dgm:spPr/>
    </dgm:pt>
    <dgm:pt modelId="{A530EB02-F4DF-4AE4-9A16-E36A91A8BA9C}" type="pres">
      <dgm:prSet presAssocID="{0F382CC5-5ADD-46FB-AE45-3394A21D590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FD1D723-25B3-4BE8-88EA-C7EB1D2C2BC1}" type="pres">
      <dgm:prSet presAssocID="{0F382CC5-5ADD-46FB-AE45-3394A21D5908}" presName="descendantText" presStyleLbl="alignAccFollowNode1" presStyleIdx="1" presStyleCnt="4">
        <dgm:presLayoutVars>
          <dgm:bulletEnabled val="1"/>
        </dgm:presLayoutVars>
      </dgm:prSet>
      <dgm:spPr/>
    </dgm:pt>
    <dgm:pt modelId="{84F22B77-3829-4A50-837E-C7AAB680B901}" type="pres">
      <dgm:prSet presAssocID="{921B8BD9-D12A-4876-B168-95F5AA1AB960}" presName="sp" presStyleCnt="0"/>
      <dgm:spPr/>
    </dgm:pt>
    <dgm:pt modelId="{B26138DB-6488-4485-AB00-F331A7953C18}" type="pres">
      <dgm:prSet presAssocID="{5A71F1D6-6120-4B8B-8D6C-FE461512E240}" presName="linNode" presStyleCnt="0"/>
      <dgm:spPr/>
    </dgm:pt>
    <dgm:pt modelId="{D5D99BFF-FE66-421A-A711-950D50330354}" type="pres">
      <dgm:prSet presAssocID="{5A71F1D6-6120-4B8B-8D6C-FE461512E24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0D67E7E-8762-4051-A078-C16ED462B6A7}" type="pres">
      <dgm:prSet presAssocID="{5A71F1D6-6120-4B8B-8D6C-FE461512E240}" presName="descendantText" presStyleLbl="alignAccFollowNode1" presStyleIdx="2" presStyleCnt="4">
        <dgm:presLayoutVars>
          <dgm:bulletEnabled val="1"/>
        </dgm:presLayoutVars>
      </dgm:prSet>
      <dgm:spPr/>
    </dgm:pt>
    <dgm:pt modelId="{BBF63B02-EFCA-452C-8D87-58DCD4DEC45A}" type="pres">
      <dgm:prSet presAssocID="{0CD5282A-49BD-46A0-91FB-ECB246C6D4A9}" presName="sp" presStyleCnt="0"/>
      <dgm:spPr/>
    </dgm:pt>
    <dgm:pt modelId="{FB50C529-C9C4-48E0-8CD1-7749E8E81AFB}" type="pres">
      <dgm:prSet presAssocID="{BAF9DCCD-146D-4AA5-A7E3-D295750E7EC0}" presName="linNode" presStyleCnt="0"/>
      <dgm:spPr/>
    </dgm:pt>
    <dgm:pt modelId="{2AFB5F00-D80D-4DB2-8DE9-9EDF977049AB}" type="pres">
      <dgm:prSet presAssocID="{BAF9DCCD-146D-4AA5-A7E3-D295750E7EC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F8F7874-8558-42CC-ADF4-1937FAE11597}" type="pres">
      <dgm:prSet presAssocID="{BAF9DCCD-146D-4AA5-A7E3-D295750E7EC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6E52706-A2F5-4F28-8FBA-D6F2F53FD8E5}" srcId="{466A257C-1846-4DD7-B6A1-9BEF6C6695F7}" destId="{BAF9DCCD-146D-4AA5-A7E3-D295750E7EC0}" srcOrd="3" destOrd="0" parTransId="{E03EEA51-F8DD-42FB-8C82-33F36D2609F9}" sibTransId="{12920728-9D5A-4E6B-B63E-45EC069EE8FC}"/>
    <dgm:cxn modelId="{58496B0F-5113-4580-8404-FBE0C9A80532}" type="presOf" srcId="{BAF9DCCD-146D-4AA5-A7E3-D295750E7EC0}" destId="{2AFB5F00-D80D-4DB2-8DE9-9EDF977049AB}" srcOrd="0" destOrd="0" presId="urn:microsoft.com/office/officeart/2005/8/layout/vList5"/>
    <dgm:cxn modelId="{D45E781B-B9BC-47D2-9596-439CF0169774}" type="presOf" srcId="{4B08E7A1-17D1-4B88-A04F-D29BB0C6C4C9}" destId="{CD9D8725-1F88-4E28-A86A-458A756DBAA0}" srcOrd="0" destOrd="0" presId="urn:microsoft.com/office/officeart/2005/8/layout/vList5"/>
    <dgm:cxn modelId="{8B4A9324-D0D5-4A95-95AA-D26B365B0454}" srcId="{BAF9DCCD-146D-4AA5-A7E3-D295750E7EC0}" destId="{A460DAA1-8F0E-40CB-9597-7AE72ED44C16}" srcOrd="0" destOrd="0" parTransId="{9BD13937-15D1-42EB-87C0-30F1D8574A55}" sibTransId="{4DBE05DC-AD16-472C-8A26-7E4534902955}"/>
    <dgm:cxn modelId="{F6B8D76D-C6D2-4C5B-B72E-567E2FCDC6BD}" type="presOf" srcId="{5A71F1D6-6120-4B8B-8D6C-FE461512E240}" destId="{D5D99BFF-FE66-421A-A711-950D50330354}" srcOrd="0" destOrd="0" presId="urn:microsoft.com/office/officeart/2005/8/layout/vList5"/>
    <dgm:cxn modelId="{F6ACC373-4EB8-49C3-AB56-EB695E9A0477}" srcId="{0F382CC5-5ADD-46FB-AE45-3394A21D5908}" destId="{40A0FBBE-AC2F-4DD2-B543-CF6B70FD3515}" srcOrd="0" destOrd="0" parTransId="{79F4CB13-501F-4947-96AC-B9981F243DB2}" sibTransId="{26646121-3E20-4799-BA20-93E11DFA33EE}"/>
    <dgm:cxn modelId="{412C1984-B8B0-4759-B19E-8E5D1D51ED86}" type="presOf" srcId="{466A257C-1846-4DD7-B6A1-9BEF6C6695F7}" destId="{3F72D8BA-F653-4D4C-96AD-862D080D28AA}" srcOrd="0" destOrd="0" presId="urn:microsoft.com/office/officeart/2005/8/layout/vList5"/>
    <dgm:cxn modelId="{F523B48A-0920-409F-957A-CC5644363247}" type="presOf" srcId="{A460DAA1-8F0E-40CB-9597-7AE72ED44C16}" destId="{1F8F7874-8558-42CC-ADF4-1937FAE11597}" srcOrd="0" destOrd="0" presId="urn:microsoft.com/office/officeart/2005/8/layout/vList5"/>
    <dgm:cxn modelId="{DEE6FA8F-6034-4618-AECD-0F8740A32779}" type="presOf" srcId="{40A0FBBE-AC2F-4DD2-B543-CF6B70FD3515}" destId="{8FD1D723-25B3-4BE8-88EA-C7EB1D2C2BC1}" srcOrd="0" destOrd="0" presId="urn:microsoft.com/office/officeart/2005/8/layout/vList5"/>
    <dgm:cxn modelId="{8CBAA692-FFA5-4C9E-9F62-9548FBA6845A}" srcId="{466A257C-1846-4DD7-B6A1-9BEF6C6695F7}" destId="{5A71F1D6-6120-4B8B-8D6C-FE461512E240}" srcOrd="2" destOrd="0" parTransId="{1376ADA2-B489-4F21-9DA1-16D76653107F}" sibTransId="{0CD5282A-49BD-46A0-91FB-ECB246C6D4A9}"/>
    <dgm:cxn modelId="{32E9249B-552D-46B8-BE40-3716C7A35D5D}" srcId="{02ACDCAC-29B2-43A0-B1D5-1ABFF051B5E8}" destId="{4B08E7A1-17D1-4B88-A04F-D29BB0C6C4C9}" srcOrd="0" destOrd="0" parTransId="{89EAFC99-E2D5-4AC6-9B93-9DFA897D4C61}" sibTransId="{A17FD7FE-D38A-4038-A328-BAC4A46002DF}"/>
    <dgm:cxn modelId="{6B11BEA4-C8E2-4994-9E57-6116D450AEBF}" type="presOf" srcId="{0F382CC5-5ADD-46FB-AE45-3394A21D5908}" destId="{A530EB02-F4DF-4AE4-9A16-E36A91A8BA9C}" srcOrd="0" destOrd="0" presId="urn:microsoft.com/office/officeart/2005/8/layout/vList5"/>
    <dgm:cxn modelId="{B7AD12B6-3C32-4759-B55B-9734427E5DD3}" srcId="{466A257C-1846-4DD7-B6A1-9BEF6C6695F7}" destId="{0F382CC5-5ADD-46FB-AE45-3394A21D5908}" srcOrd="1" destOrd="0" parTransId="{DEBFA958-714E-406B-889D-10B014399F01}" sibTransId="{921B8BD9-D12A-4876-B168-95F5AA1AB960}"/>
    <dgm:cxn modelId="{78A305BB-7CA3-4D4C-878E-26AEC9A023D6}" type="presOf" srcId="{61330818-72CA-41F9-9C8B-2C67B5175E13}" destId="{F0D67E7E-8762-4051-A078-C16ED462B6A7}" srcOrd="0" destOrd="0" presId="urn:microsoft.com/office/officeart/2005/8/layout/vList5"/>
    <dgm:cxn modelId="{E3C81AC0-E5BB-40CD-B03A-27FC81C22D3F}" srcId="{5A71F1D6-6120-4B8B-8D6C-FE461512E240}" destId="{61330818-72CA-41F9-9C8B-2C67B5175E13}" srcOrd="0" destOrd="0" parTransId="{F46D0F03-9768-4350-A7ED-5A41158F11C6}" sibTransId="{1F39AB11-1261-480F-8324-8F0819EA89DF}"/>
    <dgm:cxn modelId="{96E47FC4-FDBA-4380-AD6B-CACC74D97156}" type="presOf" srcId="{02ACDCAC-29B2-43A0-B1D5-1ABFF051B5E8}" destId="{43D323EE-D312-4187-905D-4E22A3C384DB}" srcOrd="0" destOrd="0" presId="urn:microsoft.com/office/officeart/2005/8/layout/vList5"/>
    <dgm:cxn modelId="{079280D6-606C-465F-93B8-550D704B3356}" srcId="{466A257C-1846-4DD7-B6A1-9BEF6C6695F7}" destId="{02ACDCAC-29B2-43A0-B1D5-1ABFF051B5E8}" srcOrd="0" destOrd="0" parTransId="{FB8A7227-3FF9-4B30-8185-991247FC6B33}" sibTransId="{56BD710E-65CF-4EC9-991B-286D1B9A1B06}"/>
    <dgm:cxn modelId="{D8910D02-29E5-4F90-BC3D-8BF5417399F2}" type="presParOf" srcId="{3F72D8BA-F653-4D4C-96AD-862D080D28AA}" destId="{97D4F055-F246-4BD6-BEE5-90466F4F387B}" srcOrd="0" destOrd="0" presId="urn:microsoft.com/office/officeart/2005/8/layout/vList5"/>
    <dgm:cxn modelId="{9DE4F05E-A8F7-45E9-BDBD-AD1DDCD6D6A9}" type="presParOf" srcId="{97D4F055-F246-4BD6-BEE5-90466F4F387B}" destId="{43D323EE-D312-4187-905D-4E22A3C384DB}" srcOrd="0" destOrd="0" presId="urn:microsoft.com/office/officeart/2005/8/layout/vList5"/>
    <dgm:cxn modelId="{C29DABB4-9B7E-4E89-9192-B17D6A40BC7B}" type="presParOf" srcId="{97D4F055-F246-4BD6-BEE5-90466F4F387B}" destId="{CD9D8725-1F88-4E28-A86A-458A756DBAA0}" srcOrd="1" destOrd="0" presId="urn:microsoft.com/office/officeart/2005/8/layout/vList5"/>
    <dgm:cxn modelId="{83425B83-D3C5-435A-A5F8-44150E6E8A78}" type="presParOf" srcId="{3F72D8BA-F653-4D4C-96AD-862D080D28AA}" destId="{ECCFC4CB-5E55-48EF-90DF-BB4791C1F813}" srcOrd="1" destOrd="0" presId="urn:microsoft.com/office/officeart/2005/8/layout/vList5"/>
    <dgm:cxn modelId="{3E5658EC-4FF4-427C-92C1-C9CA68A4D6E6}" type="presParOf" srcId="{3F72D8BA-F653-4D4C-96AD-862D080D28AA}" destId="{C9CA1F46-26AD-4D4A-A216-0BC22C95C208}" srcOrd="2" destOrd="0" presId="urn:microsoft.com/office/officeart/2005/8/layout/vList5"/>
    <dgm:cxn modelId="{6C2E23A7-7ED6-4679-AA79-B8D736980225}" type="presParOf" srcId="{C9CA1F46-26AD-4D4A-A216-0BC22C95C208}" destId="{A530EB02-F4DF-4AE4-9A16-E36A91A8BA9C}" srcOrd="0" destOrd="0" presId="urn:microsoft.com/office/officeart/2005/8/layout/vList5"/>
    <dgm:cxn modelId="{55F40AB1-F6C8-4475-B354-21C372E3541A}" type="presParOf" srcId="{C9CA1F46-26AD-4D4A-A216-0BC22C95C208}" destId="{8FD1D723-25B3-4BE8-88EA-C7EB1D2C2BC1}" srcOrd="1" destOrd="0" presId="urn:microsoft.com/office/officeart/2005/8/layout/vList5"/>
    <dgm:cxn modelId="{394C19F3-5F20-45A2-A3F0-165CF909683F}" type="presParOf" srcId="{3F72D8BA-F653-4D4C-96AD-862D080D28AA}" destId="{84F22B77-3829-4A50-837E-C7AAB680B901}" srcOrd="3" destOrd="0" presId="urn:microsoft.com/office/officeart/2005/8/layout/vList5"/>
    <dgm:cxn modelId="{22D9A3F4-2C57-4CBC-A065-8B4569D9984C}" type="presParOf" srcId="{3F72D8BA-F653-4D4C-96AD-862D080D28AA}" destId="{B26138DB-6488-4485-AB00-F331A7953C18}" srcOrd="4" destOrd="0" presId="urn:microsoft.com/office/officeart/2005/8/layout/vList5"/>
    <dgm:cxn modelId="{4771BCAE-97E5-4DD6-BADC-A039DE2687E6}" type="presParOf" srcId="{B26138DB-6488-4485-AB00-F331A7953C18}" destId="{D5D99BFF-FE66-421A-A711-950D50330354}" srcOrd="0" destOrd="0" presId="urn:microsoft.com/office/officeart/2005/8/layout/vList5"/>
    <dgm:cxn modelId="{B838CE60-84DC-4923-8828-DFB0296FDBD8}" type="presParOf" srcId="{B26138DB-6488-4485-AB00-F331A7953C18}" destId="{F0D67E7E-8762-4051-A078-C16ED462B6A7}" srcOrd="1" destOrd="0" presId="urn:microsoft.com/office/officeart/2005/8/layout/vList5"/>
    <dgm:cxn modelId="{19D28654-35D0-4185-AD65-1B58211427E9}" type="presParOf" srcId="{3F72D8BA-F653-4D4C-96AD-862D080D28AA}" destId="{BBF63B02-EFCA-452C-8D87-58DCD4DEC45A}" srcOrd="5" destOrd="0" presId="urn:microsoft.com/office/officeart/2005/8/layout/vList5"/>
    <dgm:cxn modelId="{7A4457B0-10C5-4388-86A2-92D7202A3615}" type="presParOf" srcId="{3F72D8BA-F653-4D4C-96AD-862D080D28AA}" destId="{FB50C529-C9C4-48E0-8CD1-7749E8E81AFB}" srcOrd="6" destOrd="0" presId="urn:microsoft.com/office/officeart/2005/8/layout/vList5"/>
    <dgm:cxn modelId="{454A3F69-345D-4818-8C67-B8F5A47C4E5C}" type="presParOf" srcId="{FB50C529-C9C4-48E0-8CD1-7749E8E81AFB}" destId="{2AFB5F00-D80D-4DB2-8DE9-9EDF977049AB}" srcOrd="0" destOrd="0" presId="urn:microsoft.com/office/officeart/2005/8/layout/vList5"/>
    <dgm:cxn modelId="{A4E0ED62-02CA-47F2-9B4C-D5E8D83369AC}" type="presParOf" srcId="{FB50C529-C9C4-48E0-8CD1-7749E8E81AFB}" destId="{1F8F7874-8558-42CC-ADF4-1937FAE115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FCB9D8-1BBA-442B-A639-3C225F9916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B5BACC-135B-4CE4-B454-5E7BDC39805F}">
      <dgm:prSet/>
      <dgm:spPr/>
      <dgm:t>
        <a:bodyPr/>
        <a:lstStyle/>
        <a:p>
          <a:r>
            <a:rPr lang="en-US"/>
            <a:t>Russia-Ukraine conflict duration (as of 2023): </a:t>
          </a:r>
          <a:r>
            <a:rPr lang="en-US" b="0" i="0"/>
            <a:t>~</a:t>
          </a:r>
          <a:r>
            <a:rPr lang="en-US"/>
            <a:t> 9 years</a:t>
          </a:r>
        </a:p>
      </dgm:t>
    </dgm:pt>
    <dgm:pt modelId="{5D0113B9-7C3A-47F8-90BF-0497EFF705C0}" type="parTrans" cxnId="{32534611-72DC-4325-8B37-AF7D8C8C3223}">
      <dgm:prSet/>
      <dgm:spPr/>
      <dgm:t>
        <a:bodyPr/>
        <a:lstStyle/>
        <a:p>
          <a:endParaRPr lang="en-US"/>
        </a:p>
      </dgm:t>
    </dgm:pt>
    <dgm:pt modelId="{012ECBF7-20C9-4D8A-8F17-CC1C2091F705}" type="sibTrans" cxnId="{32534611-72DC-4325-8B37-AF7D8C8C3223}">
      <dgm:prSet/>
      <dgm:spPr/>
      <dgm:t>
        <a:bodyPr/>
        <a:lstStyle/>
        <a:p>
          <a:endParaRPr lang="en-US"/>
        </a:p>
      </dgm:t>
    </dgm:pt>
    <dgm:pt modelId="{4EABA1CD-1E97-4875-9A2F-2E3505271144}">
      <dgm:prSet/>
      <dgm:spPr/>
      <dgm:t>
        <a:bodyPr/>
        <a:lstStyle/>
        <a:p>
          <a:r>
            <a:rPr lang="en-US"/>
            <a:t>Probability of conflicts lasting 9 years or less: 51.26%</a:t>
          </a:r>
        </a:p>
      </dgm:t>
    </dgm:pt>
    <dgm:pt modelId="{B7EAC375-8442-42E3-B8A9-C5D52C978A4D}" type="parTrans" cxnId="{2B238EDD-0D14-48A2-A8E4-4C11B589D6B0}">
      <dgm:prSet/>
      <dgm:spPr/>
      <dgm:t>
        <a:bodyPr/>
        <a:lstStyle/>
        <a:p>
          <a:endParaRPr lang="en-US"/>
        </a:p>
      </dgm:t>
    </dgm:pt>
    <dgm:pt modelId="{7EC246D0-E850-4AB0-A9E7-6F2080CC27C0}" type="sibTrans" cxnId="{2B238EDD-0D14-48A2-A8E4-4C11B589D6B0}">
      <dgm:prSet/>
      <dgm:spPr/>
      <dgm:t>
        <a:bodyPr/>
        <a:lstStyle/>
        <a:p>
          <a:endParaRPr lang="en-US"/>
        </a:p>
      </dgm:t>
    </dgm:pt>
    <dgm:pt modelId="{BAC4D913-099B-4C18-BF1F-57A4FB0A32FA}">
      <dgm:prSet/>
      <dgm:spPr/>
      <dgm:t>
        <a:bodyPr/>
        <a:lstStyle/>
        <a:p>
          <a:r>
            <a:rPr lang="en-US"/>
            <a:t>Probability of conflicts exceeding 9 years: 48.74%</a:t>
          </a:r>
        </a:p>
      </dgm:t>
    </dgm:pt>
    <dgm:pt modelId="{472A747C-2C60-4373-BE5F-4CC8653EA742}" type="parTrans" cxnId="{DF5178EF-211E-4EA3-A374-A5FBA84940CB}">
      <dgm:prSet/>
      <dgm:spPr/>
      <dgm:t>
        <a:bodyPr/>
        <a:lstStyle/>
        <a:p>
          <a:endParaRPr lang="en-US"/>
        </a:p>
      </dgm:t>
    </dgm:pt>
    <dgm:pt modelId="{695E9E62-08A7-45C8-9819-5DE2AAC93F8C}" type="sibTrans" cxnId="{DF5178EF-211E-4EA3-A374-A5FBA84940CB}">
      <dgm:prSet/>
      <dgm:spPr/>
      <dgm:t>
        <a:bodyPr/>
        <a:lstStyle/>
        <a:p>
          <a:endParaRPr lang="en-US"/>
        </a:p>
      </dgm:t>
    </dgm:pt>
    <dgm:pt modelId="{AE6E398F-C425-47E7-BDC5-691F108EB039}">
      <dgm:prSet/>
      <dgm:spPr/>
      <dgm:t>
        <a:bodyPr/>
        <a:lstStyle/>
        <a:p>
          <a:r>
            <a:rPr lang="en-US"/>
            <a:t>Implication: Equal chance of the conflict ending soon or continuing</a:t>
          </a:r>
        </a:p>
      </dgm:t>
    </dgm:pt>
    <dgm:pt modelId="{3AD78F8E-03FC-4FF4-AD13-90706E2E7D2C}" type="parTrans" cxnId="{5A8900CC-4252-4860-A3B1-B9DD11F4C60F}">
      <dgm:prSet/>
      <dgm:spPr/>
      <dgm:t>
        <a:bodyPr/>
        <a:lstStyle/>
        <a:p>
          <a:endParaRPr lang="en-US"/>
        </a:p>
      </dgm:t>
    </dgm:pt>
    <dgm:pt modelId="{9DE802D4-F8B9-4E50-80F7-B9506CF68B56}" type="sibTrans" cxnId="{5A8900CC-4252-4860-A3B1-B9DD11F4C60F}">
      <dgm:prSet/>
      <dgm:spPr/>
      <dgm:t>
        <a:bodyPr/>
        <a:lstStyle/>
        <a:p>
          <a:endParaRPr lang="en-US"/>
        </a:p>
      </dgm:t>
    </dgm:pt>
    <dgm:pt modelId="{0C245150-DD6D-428F-8DA4-25AF74A158B1}" type="pres">
      <dgm:prSet presAssocID="{85FCB9D8-1BBA-442B-A639-3C225F9916D2}" presName="Name0" presStyleCnt="0">
        <dgm:presLayoutVars>
          <dgm:dir/>
          <dgm:animLvl val="lvl"/>
          <dgm:resizeHandles val="exact"/>
        </dgm:presLayoutVars>
      </dgm:prSet>
      <dgm:spPr/>
    </dgm:pt>
    <dgm:pt modelId="{DD3379F8-A6DE-4009-8523-B174CE1F33F4}" type="pres">
      <dgm:prSet presAssocID="{2CB5BACC-135B-4CE4-B454-5E7BDC39805F}" presName="linNode" presStyleCnt="0"/>
      <dgm:spPr/>
    </dgm:pt>
    <dgm:pt modelId="{DE56DEC2-7225-42B5-84AE-4FDFECA3188A}" type="pres">
      <dgm:prSet presAssocID="{2CB5BACC-135B-4CE4-B454-5E7BDC39805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C61DFB1-E310-4E32-93A8-03DB895BECCA}" type="pres">
      <dgm:prSet presAssocID="{012ECBF7-20C9-4D8A-8F17-CC1C2091F705}" presName="sp" presStyleCnt="0"/>
      <dgm:spPr/>
    </dgm:pt>
    <dgm:pt modelId="{2EB13479-6B32-4627-AB6D-C8C30D3B6CF5}" type="pres">
      <dgm:prSet presAssocID="{4EABA1CD-1E97-4875-9A2F-2E3505271144}" presName="linNode" presStyleCnt="0"/>
      <dgm:spPr/>
    </dgm:pt>
    <dgm:pt modelId="{BAB0D37F-9552-479E-80B7-852CC8C73D3A}" type="pres">
      <dgm:prSet presAssocID="{4EABA1CD-1E97-4875-9A2F-2E350527114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1AFCC94-886D-4778-B8DE-36EE036DCEF6}" type="pres">
      <dgm:prSet presAssocID="{7EC246D0-E850-4AB0-A9E7-6F2080CC27C0}" presName="sp" presStyleCnt="0"/>
      <dgm:spPr/>
    </dgm:pt>
    <dgm:pt modelId="{48ABDB5F-A851-4C6A-8D47-0AA0193F3E32}" type="pres">
      <dgm:prSet presAssocID="{BAC4D913-099B-4C18-BF1F-57A4FB0A32FA}" presName="linNode" presStyleCnt="0"/>
      <dgm:spPr/>
    </dgm:pt>
    <dgm:pt modelId="{4A2DC874-E155-4AD0-A123-F1F833AD12F5}" type="pres">
      <dgm:prSet presAssocID="{BAC4D913-099B-4C18-BF1F-57A4FB0A32F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154E531-CFE2-4F05-AAA3-9FD2DA1F6038}" type="pres">
      <dgm:prSet presAssocID="{695E9E62-08A7-45C8-9819-5DE2AAC93F8C}" presName="sp" presStyleCnt="0"/>
      <dgm:spPr/>
    </dgm:pt>
    <dgm:pt modelId="{BCCD3B4E-B22A-462C-ABF9-B732FF79767C}" type="pres">
      <dgm:prSet presAssocID="{AE6E398F-C425-47E7-BDC5-691F108EB039}" presName="linNode" presStyleCnt="0"/>
      <dgm:spPr/>
    </dgm:pt>
    <dgm:pt modelId="{FBC8F44D-8DAC-4E14-AD85-009A7B429CAC}" type="pres">
      <dgm:prSet presAssocID="{AE6E398F-C425-47E7-BDC5-691F108EB03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73A810D-8156-4C0A-8675-FDFA63EADBC5}" type="presOf" srcId="{4EABA1CD-1E97-4875-9A2F-2E3505271144}" destId="{BAB0D37F-9552-479E-80B7-852CC8C73D3A}" srcOrd="0" destOrd="0" presId="urn:microsoft.com/office/officeart/2005/8/layout/vList5"/>
    <dgm:cxn modelId="{32534611-72DC-4325-8B37-AF7D8C8C3223}" srcId="{85FCB9D8-1BBA-442B-A639-3C225F9916D2}" destId="{2CB5BACC-135B-4CE4-B454-5E7BDC39805F}" srcOrd="0" destOrd="0" parTransId="{5D0113B9-7C3A-47F8-90BF-0497EFF705C0}" sibTransId="{012ECBF7-20C9-4D8A-8F17-CC1C2091F705}"/>
    <dgm:cxn modelId="{E796BA5E-B6A5-4877-8CA9-9B18941E4412}" type="presOf" srcId="{85FCB9D8-1BBA-442B-A639-3C225F9916D2}" destId="{0C245150-DD6D-428F-8DA4-25AF74A158B1}" srcOrd="0" destOrd="0" presId="urn:microsoft.com/office/officeart/2005/8/layout/vList5"/>
    <dgm:cxn modelId="{2BBC2A71-04C9-4162-BEE6-693FA2D3B378}" type="presOf" srcId="{BAC4D913-099B-4C18-BF1F-57A4FB0A32FA}" destId="{4A2DC874-E155-4AD0-A123-F1F833AD12F5}" srcOrd="0" destOrd="0" presId="urn:microsoft.com/office/officeart/2005/8/layout/vList5"/>
    <dgm:cxn modelId="{DDBF19AB-CBFD-4B1A-AE24-66EAFA9F8385}" type="presOf" srcId="{AE6E398F-C425-47E7-BDC5-691F108EB039}" destId="{FBC8F44D-8DAC-4E14-AD85-009A7B429CAC}" srcOrd="0" destOrd="0" presId="urn:microsoft.com/office/officeart/2005/8/layout/vList5"/>
    <dgm:cxn modelId="{5A8900CC-4252-4860-A3B1-B9DD11F4C60F}" srcId="{85FCB9D8-1BBA-442B-A639-3C225F9916D2}" destId="{AE6E398F-C425-47E7-BDC5-691F108EB039}" srcOrd="3" destOrd="0" parTransId="{3AD78F8E-03FC-4FF4-AD13-90706E2E7D2C}" sibTransId="{9DE802D4-F8B9-4E50-80F7-B9506CF68B56}"/>
    <dgm:cxn modelId="{2B238EDD-0D14-48A2-A8E4-4C11B589D6B0}" srcId="{85FCB9D8-1BBA-442B-A639-3C225F9916D2}" destId="{4EABA1CD-1E97-4875-9A2F-2E3505271144}" srcOrd="1" destOrd="0" parTransId="{B7EAC375-8442-42E3-B8A9-C5D52C978A4D}" sibTransId="{7EC246D0-E850-4AB0-A9E7-6F2080CC27C0}"/>
    <dgm:cxn modelId="{71CF3FE2-8AF6-4614-AD35-42672AB415DB}" type="presOf" srcId="{2CB5BACC-135B-4CE4-B454-5E7BDC39805F}" destId="{DE56DEC2-7225-42B5-84AE-4FDFECA3188A}" srcOrd="0" destOrd="0" presId="urn:microsoft.com/office/officeart/2005/8/layout/vList5"/>
    <dgm:cxn modelId="{DF5178EF-211E-4EA3-A374-A5FBA84940CB}" srcId="{85FCB9D8-1BBA-442B-A639-3C225F9916D2}" destId="{BAC4D913-099B-4C18-BF1F-57A4FB0A32FA}" srcOrd="2" destOrd="0" parTransId="{472A747C-2C60-4373-BE5F-4CC8653EA742}" sibTransId="{695E9E62-08A7-45C8-9819-5DE2AAC93F8C}"/>
    <dgm:cxn modelId="{2E8C0966-81B5-4AC0-B408-E033B67E2C74}" type="presParOf" srcId="{0C245150-DD6D-428F-8DA4-25AF74A158B1}" destId="{DD3379F8-A6DE-4009-8523-B174CE1F33F4}" srcOrd="0" destOrd="0" presId="urn:microsoft.com/office/officeart/2005/8/layout/vList5"/>
    <dgm:cxn modelId="{A2FD0058-F9B0-47F2-A269-13E60472B8B8}" type="presParOf" srcId="{DD3379F8-A6DE-4009-8523-B174CE1F33F4}" destId="{DE56DEC2-7225-42B5-84AE-4FDFECA3188A}" srcOrd="0" destOrd="0" presId="urn:microsoft.com/office/officeart/2005/8/layout/vList5"/>
    <dgm:cxn modelId="{AB741752-15B6-49BD-8006-BF86DC9EBD5E}" type="presParOf" srcId="{0C245150-DD6D-428F-8DA4-25AF74A158B1}" destId="{6C61DFB1-E310-4E32-93A8-03DB895BECCA}" srcOrd="1" destOrd="0" presId="urn:microsoft.com/office/officeart/2005/8/layout/vList5"/>
    <dgm:cxn modelId="{EAAB5A9E-EBB7-4EE7-8AEA-153F69DCE3F0}" type="presParOf" srcId="{0C245150-DD6D-428F-8DA4-25AF74A158B1}" destId="{2EB13479-6B32-4627-AB6D-C8C30D3B6CF5}" srcOrd="2" destOrd="0" presId="urn:microsoft.com/office/officeart/2005/8/layout/vList5"/>
    <dgm:cxn modelId="{34B94E67-D96C-407B-9425-14A13438B72F}" type="presParOf" srcId="{2EB13479-6B32-4627-AB6D-C8C30D3B6CF5}" destId="{BAB0D37F-9552-479E-80B7-852CC8C73D3A}" srcOrd="0" destOrd="0" presId="urn:microsoft.com/office/officeart/2005/8/layout/vList5"/>
    <dgm:cxn modelId="{1B2AB627-144D-4C76-9F4A-30806C19DC9E}" type="presParOf" srcId="{0C245150-DD6D-428F-8DA4-25AF74A158B1}" destId="{21AFCC94-886D-4778-B8DE-36EE036DCEF6}" srcOrd="3" destOrd="0" presId="urn:microsoft.com/office/officeart/2005/8/layout/vList5"/>
    <dgm:cxn modelId="{100E51CA-19ED-4801-BDAC-8A20A88F51B8}" type="presParOf" srcId="{0C245150-DD6D-428F-8DA4-25AF74A158B1}" destId="{48ABDB5F-A851-4C6A-8D47-0AA0193F3E32}" srcOrd="4" destOrd="0" presId="urn:microsoft.com/office/officeart/2005/8/layout/vList5"/>
    <dgm:cxn modelId="{8BB354A1-5DFB-4A97-BA15-6BC3AF04668C}" type="presParOf" srcId="{48ABDB5F-A851-4C6A-8D47-0AA0193F3E32}" destId="{4A2DC874-E155-4AD0-A123-F1F833AD12F5}" srcOrd="0" destOrd="0" presId="urn:microsoft.com/office/officeart/2005/8/layout/vList5"/>
    <dgm:cxn modelId="{D2FE2F6F-EEF3-4705-BCE8-86297208D1B4}" type="presParOf" srcId="{0C245150-DD6D-428F-8DA4-25AF74A158B1}" destId="{0154E531-CFE2-4F05-AAA3-9FD2DA1F6038}" srcOrd="5" destOrd="0" presId="urn:microsoft.com/office/officeart/2005/8/layout/vList5"/>
    <dgm:cxn modelId="{02CB3858-778C-44A4-8A70-CDD8B5A85140}" type="presParOf" srcId="{0C245150-DD6D-428F-8DA4-25AF74A158B1}" destId="{BCCD3B4E-B22A-462C-ABF9-B732FF79767C}" srcOrd="6" destOrd="0" presId="urn:microsoft.com/office/officeart/2005/8/layout/vList5"/>
    <dgm:cxn modelId="{F6AEEA7F-8E24-429F-B49D-449ADAE194D2}" type="presParOf" srcId="{BCCD3B4E-B22A-462C-ABF9-B732FF79767C}" destId="{FBC8F44D-8DAC-4E14-AD85-009A7B429CA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1945E5-DDD2-4BFC-8176-ACA6B98645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986B2-EDE9-4F93-B8A1-B762761846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Post-escalation (post-September 2022) mean duration update: </a:t>
          </a:r>
          <a:r>
            <a:rPr lang="en-US" b="1"/>
            <a:t>10.38%</a:t>
          </a:r>
        </a:p>
      </dgm:t>
    </dgm:pt>
    <dgm:pt modelId="{3D10BC78-A265-4090-A8E7-DB6BA8842329}" type="parTrans" cxnId="{444B99DD-4C87-46FE-A7C1-B3081C0CBE25}">
      <dgm:prSet/>
      <dgm:spPr/>
      <dgm:t>
        <a:bodyPr/>
        <a:lstStyle/>
        <a:p>
          <a:endParaRPr lang="en-US"/>
        </a:p>
      </dgm:t>
    </dgm:pt>
    <dgm:pt modelId="{E0E21DB7-CC60-4461-83BF-5B0688497343}" type="sibTrans" cxnId="{444B99DD-4C87-46FE-A7C1-B3081C0CBE25}">
      <dgm:prSet/>
      <dgm:spPr/>
      <dgm:t>
        <a:bodyPr/>
        <a:lstStyle/>
        <a:p>
          <a:endParaRPr lang="en-US"/>
        </a:p>
      </dgm:t>
    </dgm:pt>
    <dgm:pt modelId="{DA039560-78EA-4660-9AEB-F39B354BD2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Probability of conflict ending within the next year: </a:t>
          </a:r>
          <a:r>
            <a:rPr lang="en-US" b="1"/>
            <a:t>48.63%</a:t>
          </a:r>
        </a:p>
      </dgm:t>
    </dgm:pt>
    <dgm:pt modelId="{726BF3A7-2117-4CA6-BE71-963342C8D00B}" type="parTrans" cxnId="{7B83E25E-2976-409F-8FD7-A561F929FC89}">
      <dgm:prSet/>
      <dgm:spPr/>
      <dgm:t>
        <a:bodyPr/>
        <a:lstStyle/>
        <a:p>
          <a:endParaRPr lang="en-US"/>
        </a:p>
      </dgm:t>
    </dgm:pt>
    <dgm:pt modelId="{D51590B0-9BD4-4D00-A6CD-48A58F4DCAD8}" type="sibTrans" cxnId="{7B83E25E-2976-409F-8FD7-A561F929FC89}">
      <dgm:prSet/>
      <dgm:spPr/>
      <dgm:t>
        <a:bodyPr/>
        <a:lstStyle/>
        <a:p>
          <a:endParaRPr lang="en-US"/>
        </a:p>
      </dgm:t>
    </dgm:pt>
    <dgm:pt modelId="{C12A8BD2-EE5A-4EF8-9169-13D36F1C2B4D}" type="pres">
      <dgm:prSet presAssocID="{2C1945E5-DDD2-4BFC-8176-ACA6B98645A2}" presName="root" presStyleCnt="0">
        <dgm:presLayoutVars>
          <dgm:dir/>
          <dgm:resizeHandles val="exact"/>
        </dgm:presLayoutVars>
      </dgm:prSet>
      <dgm:spPr/>
    </dgm:pt>
    <dgm:pt modelId="{D453B6E1-6211-4A5B-94B9-FB295472E2EE}" type="pres">
      <dgm:prSet presAssocID="{5E5986B2-EDE9-4F93-B8A1-B762761846AF}" presName="compNode" presStyleCnt="0"/>
      <dgm:spPr/>
    </dgm:pt>
    <dgm:pt modelId="{C8F51C20-D7B8-41F0-8CF8-6B1E3E24E77A}" type="pres">
      <dgm:prSet presAssocID="{5E5986B2-EDE9-4F93-B8A1-B762761846AF}" presName="bgRect" presStyleLbl="bgShp" presStyleIdx="0" presStyleCnt="2"/>
      <dgm:spPr/>
    </dgm:pt>
    <dgm:pt modelId="{6AED2040-A74A-45BF-A3EE-F179C64896D8}" type="pres">
      <dgm:prSet presAssocID="{5E5986B2-EDE9-4F93-B8A1-B762761846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CB2F6CDC-A916-4BAF-A92A-CCF045D8196E}" type="pres">
      <dgm:prSet presAssocID="{5E5986B2-EDE9-4F93-B8A1-B762761846AF}" presName="spaceRect" presStyleCnt="0"/>
      <dgm:spPr/>
    </dgm:pt>
    <dgm:pt modelId="{7255F6D0-4D6E-4E11-AA2F-568C30AC93CB}" type="pres">
      <dgm:prSet presAssocID="{5E5986B2-EDE9-4F93-B8A1-B762761846AF}" presName="parTx" presStyleLbl="revTx" presStyleIdx="0" presStyleCnt="2">
        <dgm:presLayoutVars>
          <dgm:chMax val="0"/>
          <dgm:chPref val="0"/>
        </dgm:presLayoutVars>
      </dgm:prSet>
      <dgm:spPr/>
    </dgm:pt>
    <dgm:pt modelId="{F8275D7F-0531-40C0-933B-5F4C85FAA3B0}" type="pres">
      <dgm:prSet presAssocID="{E0E21DB7-CC60-4461-83BF-5B0688497343}" presName="sibTrans" presStyleCnt="0"/>
      <dgm:spPr/>
    </dgm:pt>
    <dgm:pt modelId="{90D4D34F-5B13-4BF3-A478-5EA3F53177A5}" type="pres">
      <dgm:prSet presAssocID="{DA039560-78EA-4660-9AEB-F39B354BD28B}" presName="compNode" presStyleCnt="0"/>
      <dgm:spPr/>
    </dgm:pt>
    <dgm:pt modelId="{60927056-095C-4A5F-837E-607DACDB37AD}" type="pres">
      <dgm:prSet presAssocID="{DA039560-78EA-4660-9AEB-F39B354BD28B}" presName="bgRect" presStyleLbl="bgShp" presStyleIdx="1" presStyleCnt="2"/>
      <dgm:spPr/>
    </dgm:pt>
    <dgm:pt modelId="{C28E5AC2-F282-4D6C-8262-15C66A64BEC9}" type="pres">
      <dgm:prSet presAssocID="{DA039560-78EA-4660-9AEB-F39B354BD2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51CB5CD4-AD76-48DE-845C-31BE4EDDDE74}" type="pres">
      <dgm:prSet presAssocID="{DA039560-78EA-4660-9AEB-F39B354BD28B}" presName="spaceRect" presStyleCnt="0"/>
      <dgm:spPr/>
    </dgm:pt>
    <dgm:pt modelId="{1EABD84A-84F0-42A6-974E-A724210BDEB8}" type="pres">
      <dgm:prSet presAssocID="{DA039560-78EA-4660-9AEB-F39B354BD28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3380B13-CCB6-4B03-AE9E-A534940849FA}" type="presOf" srcId="{5E5986B2-EDE9-4F93-B8A1-B762761846AF}" destId="{7255F6D0-4D6E-4E11-AA2F-568C30AC93CB}" srcOrd="0" destOrd="0" presId="urn:microsoft.com/office/officeart/2018/2/layout/IconVerticalSolidList"/>
    <dgm:cxn modelId="{5BCCFB36-3912-4A10-8782-847A3CBFFCDB}" type="presOf" srcId="{DA039560-78EA-4660-9AEB-F39B354BD28B}" destId="{1EABD84A-84F0-42A6-974E-A724210BDEB8}" srcOrd="0" destOrd="0" presId="urn:microsoft.com/office/officeart/2018/2/layout/IconVerticalSolidList"/>
    <dgm:cxn modelId="{7B83E25E-2976-409F-8FD7-A561F929FC89}" srcId="{2C1945E5-DDD2-4BFC-8176-ACA6B98645A2}" destId="{DA039560-78EA-4660-9AEB-F39B354BD28B}" srcOrd="1" destOrd="0" parTransId="{726BF3A7-2117-4CA6-BE71-963342C8D00B}" sibTransId="{D51590B0-9BD4-4D00-A6CD-48A58F4DCAD8}"/>
    <dgm:cxn modelId="{F144409C-18C3-40BB-853F-8D2C43B23824}" type="presOf" srcId="{2C1945E5-DDD2-4BFC-8176-ACA6B98645A2}" destId="{C12A8BD2-EE5A-4EF8-9169-13D36F1C2B4D}" srcOrd="0" destOrd="0" presId="urn:microsoft.com/office/officeart/2018/2/layout/IconVerticalSolidList"/>
    <dgm:cxn modelId="{444B99DD-4C87-46FE-A7C1-B3081C0CBE25}" srcId="{2C1945E5-DDD2-4BFC-8176-ACA6B98645A2}" destId="{5E5986B2-EDE9-4F93-B8A1-B762761846AF}" srcOrd="0" destOrd="0" parTransId="{3D10BC78-A265-4090-A8E7-DB6BA8842329}" sibTransId="{E0E21DB7-CC60-4461-83BF-5B0688497343}"/>
    <dgm:cxn modelId="{D795D380-9818-458C-A168-DA55F59C8115}" type="presParOf" srcId="{C12A8BD2-EE5A-4EF8-9169-13D36F1C2B4D}" destId="{D453B6E1-6211-4A5B-94B9-FB295472E2EE}" srcOrd="0" destOrd="0" presId="urn:microsoft.com/office/officeart/2018/2/layout/IconVerticalSolidList"/>
    <dgm:cxn modelId="{8748AB92-7C48-424B-B381-BF9F79B6A284}" type="presParOf" srcId="{D453B6E1-6211-4A5B-94B9-FB295472E2EE}" destId="{C8F51C20-D7B8-41F0-8CF8-6B1E3E24E77A}" srcOrd="0" destOrd="0" presId="urn:microsoft.com/office/officeart/2018/2/layout/IconVerticalSolidList"/>
    <dgm:cxn modelId="{99651B1B-C411-4807-96E8-6883A0458605}" type="presParOf" srcId="{D453B6E1-6211-4A5B-94B9-FB295472E2EE}" destId="{6AED2040-A74A-45BF-A3EE-F179C64896D8}" srcOrd="1" destOrd="0" presId="urn:microsoft.com/office/officeart/2018/2/layout/IconVerticalSolidList"/>
    <dgm:cxn modelId="{47F3B496-23E3-447B-A0CA-370CCC4EB96B}" type="presParOf" srcId="{D453B6E1-6211-4A5B-94B9-FB295472E2EE}" destId="{CB2F6CDC-A916-4BAF-A92A-CCF045D8196E}" srcOrd="2" destOrd="0" presId="urn:microsoft.com/office/officeart/2018/2/layout/IconVerticalSolidList"/>
    <dgm:cxn modelId="{C05B83C5-D0FA-4FF9-B4AB-20843868A8AF}" type="presParOf" srcId="{D453B6E1-6211-4A5B-94B9-FB295472E2EE}" destId="{7255F6D0-4D6E-4E11-AA2F-568C30AC93CB}" srcOrd="3" destOrd="0" presId="urn:microsoft.com/office/officeart/2018/2/layout/IconVerticalSolidList"/>
    <dgm:cxn modelId="{00CCD206-F11F-466C-8FEB-22DA75D88C8E}" type="presParOf" srcId="{C12A8BD2-EE5A-4EF8-9169-13D36F1C2B4D}" destId="{F8275D7F-0531-40C0-933B-5F4C85FAA3B0}" srcOrd="1" destOrd="0" presId="urn:microsoft.com/office/officeart/2018/2/layout/IconVerticalSolidList"/>
    <dgm:cxn modelId="{95B7492A-EE6D-47F2-A096-197D0AEBD020}" type="presParOf" srcId="{C12A8BD2-EE5A-4EF8-9169-13D36F1C2B4D}" destId="{90D4D34F-5B13-4BF3-A478-5EA3F53177A5}" srcOrd="2" destOrd="0" presId="urn:microsoft.com/office/officeart/2018/2/layout/IconVerticalSolidList"/>
    <dgm:cxn modelId="{E2171891-1481-45FF-8F02-1CDB373D201C}" type="presParOf" srcId="{90D4D34F-5B13-4BF3-A478-5EA3F53177A5}" destId="{60927056-095C-4A5F-837E-607DACDB37AD}" srcOrd="0" destOrd="0" presId="urn:microsoft.com/office/officeart/2018/2/layout/IconVerticalSolidList"/>
    <dgm:cxn modelId="{31E42737-D370-4952-A748-FC59E0F8D068}" type="presParOf" srcId="{90D4D34F-5B13-4BF3-A478-5EA3F53177A5}" destId="{C28E5AC2-F282-4D6C-8262-15C66A64BEC9}" srcOrd="1" destOrd="0" presId="urn:microsoft.com/office/officeart/2018/2/layout/IconVerticalSolidList"/>
    <dgm:cxn modelId="{2A8A76AB-E52A-4864-99B3-C2F506365FDC}" type="presParOf" srcId="{90D4D34F-5B13-4BF3-A478-5EA3F53177A5}" destId="{51CB5CD4-AD76-48DE-845C-31BE4EDDDE74}" srcOrd="2" destOrd="0" presId="urn:microsoft.com/office/officeart/2018/2/layout/IconVerticalSolidList"/>
    <dgm:cxn modelId="{2FD7D262-E93E-4A94-8385-F127B17ADF99}" type="presParOf" srcId="{90D4D34F-5B13-4BF3-A478-5EA3F53177A5}" destId="{1EABD84A-84F0-42A6-974E-A724210BDE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81C-C0E5-4E04-B25C-C93AF1DF43BC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15CDA-6B83-446F-8F8A-6236E97881B6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Will Travis Kelce and Taylor Swift announce or acknowledge they are engaged to be married before May 10, 2024?</a:t>
          </a:r>
        </a:p>
      </dsp:txBody>
      <dsp:txXfrm>
        <a:off x="0" y="2703"/>
        <a:ext cx="6900512" cy="1843578"/>
      </dsp:txXfrm>
    </dsp:sp>
    <dsp:sp modelId="{A2218D4A-7DF8-4C99-B94D-DD3DB3D5CE2E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C6506-D83C-424B-B126-22FB860EF155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percentage of the vote will the MORENA party candidate receive in the next Mexican general election for president?</a:t>
          </a:r>
        </a:p>
      </dsp:txBody>
      <dsp:txXfrm>
        <a:off x="0" y="1846281"/>
        <a:ext cx="6900512" cy="1843578"/>
      </dsp:txXfrm>
    </dsp:sp>
    <dsp:sp modelId="{91887A7A-F695-4908-8147-5C43589432F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6825-F9F5-48D3-9803-A2648B086565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will Russia and Ukraine sign or announce an agreement to end the current conflict in Ukraine?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EDFAB-3330-4904-B304-F60ABA953AE7}">
      <dsp:nvSpPr>
        <dsp:cNvPr id="0" name=""/>
        <dsp:cNvSpPr/>
      </dsp:nvSpPr>
      <dsp:spPr>
        <a:xfrm>
          <a:off x="0" y="18447"/>
          <a:ext cx="671355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Average relationship lasted </a:t>
          </a:r>
          <a:r>
            <a:rPr lang="en-US" sz="2500" b="1" kern="1200"/>
            <a:t>8.14 months</a:t>
          </a:r>
        </a:p>
      </dsp:txBody>
      <dsp:txXfrm>
        <a:off x="29271" y="47718"/>
        <a:ext cx="6655010" cy="541083"/>
      </dsp:txXfrm>
    </dsp:sp>
    <dsp:sp modelId="{F8C0F592-C279-40DD-BCBD-E0DDD8960598}">
      <dsp:nvSpPr>
        <dsp:cNvPr id="0" name=""/>
        <dsp:cNvSpPr/>
      </dsp:nvSpPr>
      <dsp:spPr>
        <a:xfrm>
          <a:off x="0" y="618072"/>
          <a:ext cx="6713552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Decrease by 25%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20% </a:t>
          </a: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15%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25% </a:t>
          </a: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18.75%</a:t>
          </a:r>
        </a:p>
      </dsp:txBody>
      <dsp:txXfrm>
        <a:off x="0" y="618072"/>
        <a:ext cx="6713552" cy="1035000"/>
      </dsp:txXfrm>
    </dsp:sp>
    <dsp:sp modelId="{61AB4DE3-8189-4F8C-913B-728D1A5A08AB}">
      <dsp:nvSpPr>
        <dsp:cNvPr id="0" name=""/>
        <dsp:cNvSpPr/>
      </dsp:nvSpPr>
      <dsp:spPr>
        <a:xfrm>
          <a:off x="0" y="1653072"/>
          <a:ext cx="6713552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Currently </a:t>
          </a:r>
          <a:r>
            <a:rPr lang="en-US" sz="2500" b="1" kern="1200"/>
            <a:t>34 years old</a:t>
          </a:r>
        </a:p>
      </dsp:txBody>
      <dsp:txXfrm>
        <a:off x="29271" y="1682343"/>
        <a:ext cx="6655010" cy="541083"/>
      </dsp:txXfrm>
    </dsp:sp>
    <dsp:sp modelId="{83945EE4-51C9-4A14-8341-C224942A491B}">
      <dsp:nvSpPr>
        <dsp:cNvPr id="0" name=""/>
        <dsp:cNvSpPr/>
      </dsp:nvSpPr>
      <dsp:spPr>
        <a:xfrm>
          <a:off x="0" y="2252697"/>
          <a:ext cx="6713552" cy="22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Less than half of women born in the 90s have babies before turning 30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Taylor Swift indicates she wants children preferably by her mid-30s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 5%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15% </a:t>
          </a: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20%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18.75% </a:t>
          </a:r>
          <a:r>
            <a:rPr lang="en-US" sz="2000" kern="1200">
              <a:sym typeface="Wingdings" panose="05000000000000000000" pitchFamily="2" charset="2"/>
            </a:rPr>
            <a:t></a:t>
          </a:r>
          <a:r>
            <a:rPr lang="en-US" sz="2000" kern="1200"/>
            <a:t> 23.75%</a:t>
          </a:r>
        </a:p>
      </dsp:txBody>
      <dsp:txXfrm>
        <a:off x="0" y="2252697"/>
        <a:ext cx="6713552" cy="227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8725-1F88-4E28-A86A-458A756DBAA0}">
      <dsp:nvSpPr>
        <dsp:cNvPr id="0" name=""/>
        <dsp:cNvSpPr/>
      </dsp:nvSpPr>
      <dsp:spPr>
        <a:xfrm rot="5400000">
          <a:off x="5751890" y="-2475703"/>
          <a:ext cx="589002" cy="56907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Founded in 2016, Won 2017, 58.55% in 2022 (-7.55%)</a:t>
          </a:r>
        </a:p>
      </dsp:txBody>
      <dsp:txXfrm rot="-5400000">
        <a:off x="3201031" y="103909"/>
        <a:ext cx="5661968" cy="531496"/>
      </dsp:txXfrm>
    </dsp:sp>
    <dsp:sp modelId="{43D323EE-D312-4187-905D-4E22A3C384DB}">
      <dsp:nvSpPr>
        <dsp:cNvPr id="0" name=""/>
        <dsp:cNvSpPr/>
      </dsp:nvSpPr>
      <dsp:spPr>
        <a:xfrm>
          <a:off x="0" y="1530"/>
          <a:ext cx="3201030" cy="736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 R</a:t>
          </a:r>
          <a:r>
            <a:rPr lang="en-US" sz="2000" b="0" i="0" kern="1200"/>
            <a:t>é</a:t>
          </a:r>
          <a:r>
            <a:rPr lang="en-US" sz="2000" kern="1200"/>
            <a:t>publique En Marche (France)</a:t>
          </a:r>
        </a:p>
      </dsp:txBody>
      <dsp:txXfrm>
        <a:off x="35941" y="37471"/>
        <a:ext cx="3129148" cy="664370"/>
      </dsp:txXfrm>
    </dsp:sp>
    <dsp:sp modelId="{8FD1D723-25B3-4BE8-88EA-C7EB1D2C2BC1}">
      <dsp:nvSpPr>
        <dsp:cNvPr id="0" name=""/>
        <dsp:cNvSpPr/>
      </dsp:nvSpPr>
      <dsp:spPr>
        <a:xfrm rot="5400000">
          <a:off x="5751890" y="-1702638"/>
          <a:ext cx="589002" cy="56907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Founded in 2001, Won 2002, 46.58% in 2007 (+12.3%)</a:t>
          </a:r>
        </a:p>
      </dsp:txBody>
      <dsp:txXfrm rot="-5400000">
        <a:off x="3201031" y="876974"/>
        <a:ext cx="5661968" cy="531496"/>
      </dsp:txXfrm>
    </dsp:sp>
    <dsp:sp modelId="{A530EB02-F4DF-4AE4-9A16-E36A91A8BA9C}">
      <dsp:nvSpPr>
        <dsp:cNvPr id="0" name=""/>
        <dsp:cNvSpPr/>
      </dsp:nvSpPr>
      <dsp:spPr>
        <a:xfrm>
          <a:off x="0" y="774596"/>
          <a:ext cx="3201030" cy="736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Justice and Development Party Turkey</a:t>
          </a:r>
        </a:p>
      </dsp:txBody>
      <dsp:txXfrm>
        <a:off x="35941" y="810537"/>
        <a:ext cx="3129148" cy="664370"/>
      </dsp:txXfrm>
    </dsp:sp>
    <dsp:sp modelId="{F0D67E7E-8762-4051-A078-C16ED462B6A7}">
      <dsp:nvSpPr>
        <dsp:cNvPr id="0" name=""/>
        <dsp:cNvSpPr/>
      </dsp:nvSpPr>
      <dsp:spPr>
        <a:xfrm rot="5400000">
          <a:off x="5751890" y="-929572"/>
          <a:ext cx="589002" cy="56907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Founded in 2012, Won 2015, 31.53% in 2019 (-4.81%)</a:t>
          </a:r>
        </a:p>
      </dsp:txBody>
      <dsp:txXfrm rot="-5400000">
        <a:off x="3201031" y="1650040"/>
        <a:ext cx="5661968" cy="531496"/>
      </dsp:txXfrm>
    </dsp:sp>
    <dsp:sp modelId="{D5D99BFF-FE66-421A-A711-950D50330354}">
      <dsp:nvSpPr>
        <dsp:cNvPr id="0" name=""/>
        <dsp:cNvSpPr/>
      </dsp:nvSpPr>
      <dsp:spPr>
        <a:xfrm>
          <a:off x="0" y="1547661"/>
          <a:ext cx="3201030" cy="736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Syriza (Greece)</a:t>
          </a:r>
        </a:p>
      </dsp:txBody>
      <dsp:txXfrm>
        <a:off x="35941" y="1583602"/>
        <a:ext cx="3129148" cy="664370"/>
      </dsp:txXfrm>
    </dsp:sp>
    <dsp:sp modelId="{1F8F7874-8558-42CC-ADF4-1937FAE11597}">
      <dsp:nvSpPr>
        <dsp:cNvPr id="0" name=""/>
        <dsp:cNvSpPr/>
      </dsp:nvSpPr>
      <dsp:spPr>
        <a:xfrm rot="5400000">
          <a:off x="5751890" y="-156507"/>
          <a:ext cx="589002" cy="56907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Founded 2001, Won 2005, 32.1% in 2007 (+5.1%)</a:t>
          </a:r>
        </a:p>
      </dsp:txBody>
      <dsp:txXfrm rot="-5400000">
        <a:off x="3201031" y="2423105"/>
        <a:ext cx="5661968" cy="531496"/>
      </dsp:txXfrm>
    </dsp:sp>
    <dsp:sp modelId="{2AFB5F00-D80D-4DB2-8DE9-9EDF977049AB}">
      <dsp:nvSpPr>
        <dsp:cNvPr id="0" name=""/>
        <dsp:cNvSpPr/>
      </dsp:nvSpPr>
      <dsp:spPr>
        <a:xfrm>
          <a:off x="0" y="2320726"/>
          <a:ext cx="3201030" cy="736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Law and Justice (Poland)</a:t>
          </a:r>
        </a:p>
      </dsp:txBody>
      <dsp:txXfrm>
        <a:off x="35941" y="2356667"/>
        <a:ext cx="3129148" cy="664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6DEC2-7225-42B5-84AE-4FDFECA3188A}">
      <dsp:nvSpPr>
        <dsp:cNvPr id="0" name=""/>
        <dsp:cNvSpPr/>
      </dsp:nvSpPr>
      <dsp:spPr>
        <a:xfrm>
          <a:off x="3364992" y="1976"/>
          <a:ext cx="3785616" cy="95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Russia-Ukraine conflict duration (as of 2023): </a:t>
          </a:r>
          <a:r>
            <a:rPr lang="en-US" sz="2000" b="0" i="0" kern="1200"/>
            <a:t>~</a:t>
          </a:r>
          <a:r>
            <a:rPr lang="en-US" sz="2000" kern="1200"/>
            <a:t> 9 years</a:t>
          </a:r>
        </a:p>
      </dsp:txBody>
      <dsp:txXfrm>
        <a:off x="3411396" y="48380"/>
        <a:ext cx="3692808" cy="857775"/>
      </dsp:txXfrm>
    </dsp:sp>
    <dsp:sp modelId="{BAB0D37F-9552-479E-80B7-852CC8C73D3A}">
      <dsp:nvSpPr>
        <dsp:cNvPr id="0" name=""/>
        <dsp:cNvSpPr/>
      </dsp:nvSpPr>
      <dsp:spPr>
        <a:xfrm>
          <a:off x="3364992" y="1000089"/>
          <a:ext cx="3785616" cy="95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Probability of conflicts lasting 9 years or less: 51.26%</a:t>
          </a:r>
        </a:p>
      </dsp:txBody>
      <dsp:txXfrm>
        <a:off x="3411396" y="1046493"/>
        <a:ext cx="3692808" cy="857775"/>
      </dsp:txXfrm>
    </dsp:sp>
    <dsp:sp modelId="{4A2DC874-E155-4AD0-A123-F1F833AD12F5}">
      <dsp:nvSpPr>
        <dsp:cNvPr id="0" name=""/>
        <dsp:cNvSpPr/>
      </dsp:nvSpPr>
      <dsp:spPr>
        <a:xfrm>
          <a:off x="3364992" y="1998202"/>
          <a:ext cx="3785616" cy="95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Probability of conflicts exceeding 9 years: 48.74%</a:t>
          </a:r>
        </a:p>
      </dsp:txBody>
      <dsp:txXfrm>
        <a:off x="3411396" y="2044606"/>
        <a:ext cx="3692808" cy="857775"/>
      </dsp:txXfrm>
    </dsp:sp>
    <dsp:sp modelId="{FBC8F44D-8DAC-4E14-AD85-009A7B429CAC}">
      <dsp:nvSpPr>
        <dsp:cNvPr id="0" name=""/>
        <dsp:cNvSpPr/>
      </dsp:nvSpPr>
      <dsp:spPr>
        <a:xfrm>
          <a:off x="3364992" y="2996315"/>
          <a:ext cx="3785616" cy="9505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Implication: Equal chance of the conflict ending soon or continuing</a:t>
          </a:r>
        </a:p>
      </dsp:txBody>
      <dsp:txXfrm>
        <a:off x="3411396" y="3042719"/>
        <a:ext cx="3692808" cy="857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51C20-D7B8-41F0-8CF8-6B1E3E24E77A}">
      <dsp:nvSpPr>
        <dsp:cNvPr id="0" name=""/>
        <dsp:cNvSpPr/>
      </dsp:nvSpPr>
      <dsp:spPr>
        <a:xfrm>
          <a:off x="0" y="690943"/>
          <a:ext cx="10515600" cy="1275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D2040-A74A-45BF-A3EE-F179C64896D8}">
      <dsp:nvSpPr>
        <dsp:cNvPr id="0" name=""/>
        <dsp:cNvSpPr/>
      </dsp:nvSpPr>
      <dsp:spPr>
        <a:xfrm>
          <a:off x="385865" y="977950"/>
          <a:ext cx="701573" cy="7015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5F6D0-4D6E-4E11-AA2F-568C30AC93CB}">
      <dsp:nvSpPr>
        <dsp:cNvPr id="0" name=""/>
        <dsp:cNvSpPr/>
      </dsp:nvSpPr>
      <dsp:spPr>
        <a:xfrm>
          <a:off x="1473304" y="690943"/>
          <a:ext cx="9042295" cy="127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00" tIns="135000" rIns="135000" bIns="1350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Post-escalation (post-September 2022) mean duration update: </a:t>
          </a:r>
          <a:r>
            <a:rPr lang="en-US" sz="2500" b="1" kern="1200"/>
            <a:t>10.38%</a:t>
          </a:r>
        </a:p>
      </dsp:txBody>
      <dsp:txXfrm>
        <a:off x="1473304" y="690943"/>
        <a:ext cx="9042295" cy="1275588"/>
      </dsp:txXfrm>
    </dsp:sp>
    <dsp:sp modelId="{60927056-095C-4A5F-837E-607DACDB37AD}">
      <dsp:nvSpPr>
        <dsp:cNvPr id="0" name=""/>
        <dsp:cNvSpPr/>
      </dsp:nvSpPr>
      <dsp:spPr>
        <a:xfrm>
          <a:off x="0" y="2285428"/>
          <a:ext cx="10515600" cy="12755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E5AC2-F282-4D6C-8262-15C66A64BEC9}">
      <dsp:nvSpPr>
        <dsp:cNvPr id="0" name=""/>
        <dsp:cNvSpPr/>
      </dsp:nvSpPr>
      <dsp:spPr>
        <a:xfrm>
          <a:off x="385865" y="2572435"/>
          <a:ext cx="701573" cy="7015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BD84A-84F0-42A6-974E-A724210BDEB8}">
      <dsp:nvSpPr>
        <dsp:cNvPr id="0" name=""/>
        <dsp:cNvSpPr/>
      </dsp:nvSpPr>
      <dsp:spPr>
        <a:xfrm>
          <a:off x="1473304" y="2285428"/>
          <a:ext cx="9042295" cy="1275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00" tIns="135000" rIns="135000" bIns="1350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Probability of conflict ending within the next year: </a:t>
          </a:r>
          <a:r>
            <a:rPr lang="en-US" sz="2500" b="1" kern="1200"/>
            <a:t>48.63%</a:t>
          </a:r>
        </a:p>
      </dsp:txBody>
      <dsp:txXfrm>
        <a:off x="1473304" y="2285428"/>
        <a:ext cx="9042295" cy="1275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85DBC-3250-4380-A593-911F5EC462E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7ED04-1F9E-4B7E-ACB7-EC171F0F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7ED04-1F9E-4B7E-ACB7-EC171F0FD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7ED04-1F9E-4B7E-ACB7-EC171F0F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historical conflict duration data, the prior value for the average duration of a conflict is:</a:t>
            </a:r>
          </a:p>
          <a:p>
            <a:r>
              <a:rPr lang="en-US" dirty="0"/>
              <a:t>Mean (μ): 8.65 years</a:t>
            </a:r>
            <a:endParaRPr lang="en-US" dirty="0">
              <a:cs typeface="Calibri"/>
            </a:endParaRPr>
          </a:p>
          <a:p>
            <a:r>
              <a:rPr lang="en-US" dirty="0"/>
              <a:t>Standard Deviation (σ): 11.07 years</a:t>
            </a:r>
            <a:endParaRPr lang="en-US" dirty="0">
              <a:cs typeface="Calibri"/>
            </a:endParaRPr>
          </a:p>
          <a:p>
            <a:r>
              <a:rPr lang="en-US" dirty="0"/>
              <a:t>This prior suggests that, conflicts have a wide range of durations but tend to average around 8.65 years. The large standard deviation indicates that there is a lot of uncertainty and variability in conflict durations.</a:t>
            </a:r>
            <a:endParaRPr lang="en-US" dirty="0"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7ED04-1F9E-4B7E-ACB7-EC171F0FD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Russia-Ukraine conflict (2014 to 2023 ongoing) ~ 9 years in duration.</a:t>
            </a:r>
          </a:p>
          <a:p>
            <a:r>
              <a:rPr lang="en-US" b="1" dirty="0"/>
              <a:t>What is the probability that conflicts similar to the Russia-Ukraine conflict would have lasted at least as long as the Russia-Ukraine conflict has?"</a:t>
            </a:r>
            <a:endParaRPr lang="en-US" dirty="0"/>
          </a:p>
          <a:p>
            <a:r>
              <a:rPr lang="en-US" dirty="0"/>
              <a:t>Probability that conflict would last 9 years or less ~ 51.26%.</a:t>
            </a:r>
          </a:p>
          <a:p>
            <a:r>
              <a:rPr lang="en-US" dirty="0"/>
              <a:t>Probability that a conflict would last more than 9 years ~ 48.74%.</a:t>
            </a:r>
          </a:p>
          <a:p>
            <a:r>
              <a:rPr lang="en-US" dirty="0"/>
              <a:t>The current duration of the Russia-Ukraine conflict —&gt; 9 years —-&gt;  close to the median duration of historical conflicts. </a:t>
            </a:r>
          </a:p>
          <a:p>
            <a:r>
              <a:rPr lang="en-US" b="1" dirty="0"/>
              <a:t>It suggests that, if the Russia-Ukraine conflict were an average conflict, there would be roughly an equal chance of it ending soon as there would be of it continuing based on the duration alone.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7ED04-1F9E-4B7E-ACB7-EC171F0FD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of the conflict duration being less than or equal to the current duration plus one year. </a:t>
            </a:r>
          </a:p>
          <a:p>
            <a:r>
              <a:rPr lang="en-US" dirty="0"/>
              <a:t>After the “</a:t>
            </a:r>
            <a:r>
              <a:rPr lang="en-US" b="1" dirty="0"/>
              <a:t>Counteroffensive and Recapture of Territories (September 2022)</a:t>
            </a:r>
            <a:r>
              <a:rPr lang="en-US" dirty="0"/>
              <a:t>” escalation (20% increase in duration in reaching resolution)</a:t>
            </a:r>
            <a:endParaRPr lang="en-US" dirty="0">
              <a:cs typeface="Calibri"/>
            </a:endParaRPr>
          </a:p>
          <a:p>
            <a:r>
              <a:rPr lang="en-US" dirty="0"/>
              <a:t>Updated mean → 10.38 years </a:t>
            </a:r>
          </a:p>
          <a:p>
            <a:r>
              <a:rPr lang="en-US" dirty="0"/>
              <a:t>Based on the updated mean duration of conflicts due to the assumed escalation (10.38 years), the likelihood of the Russia-Ukraine conflict ending within the next year (making the conflict last 10 years in total) ~ </a:t>
            </a:r>
            <a:r>
              <a:rPr lang="en-US" b="1" dirty="0"/>
              <a:t> 48.63%.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7ED04-1F9E-4B7E-ACB7-EC171F0FD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dirty="0">
                <a:effectLst/>
                <a:cs typeface="+mn-lt"/>
              </a:rPr>
            </a:br>
            <a:r>
              <a:rPr lang="en-US" dirty="0"/>
              <a:t>Likelihood of the conflict ending within the next year: Based on the updated mean duration due to the assumed escalation, there is roughly a 48.63% chance that the conflict could end within the next year, given the prior distribution.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dirty="0"/>
              <a:t>Comparison with historical average: The current duration of the Russia-Ukraine conflict is close to the historical median duration of conflicts, which suggests that it is at a point where many historical conflicts have either ended or continued for a significantly longer period.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7ED04-1F9E-4B7E-ACB7-EC171F0F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88F-2184-3E2B-726F-D75270E97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7A43F-A088-884B-943D-5CA67436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1AA8-6EB7-8B26-6DBC-AB8CAB50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D6826-579D-ED1A-90F5-042A1697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2132-5662-4F62-D062-64C2C29D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A3C4-E6FA-15A7-4C74-A2ED2E68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F7113-C55D-7B1D-5558-4434EAF7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845D-48E5-9804-A4AB-23436C67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E3C1-EF0B-4BDE-91B3-7BF7269C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7E4C-C9D9-702D-A6EF-AB92BD8A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BA5C4-9DD7-D2B9-92E0-C6D975C5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19CCA-BD27-FF4F-3481-8F89DE079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88A1A-FF26-EFE3-8D76-F9D98DD7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119DA-2027-FC5F-7756-AB9C25B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DC05-8BCE-8E62-CDE2-C3623B32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06E8-55AF-28BC-3BB1-B5357D77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5844-16DA-0FCA-9244-376FA7A7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6852-7351-357B-C039-953763DE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EB101-2EE4-9B73-479B-16610743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91F3-60C7-3C73-4D9E-609A899F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A031-F081-D1EF-D5C4-33B72D7B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0ACB-AB85-4632-5C16-443F717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5247-DF21-BEC4-E1C5-D13BF2E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52D5-F8D7-68AD-6201-4F26D4B0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037-7D8D-A1E3-3118-2094E5B9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BF1-F44A-D150-E1F3-B5E1848A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9F00-A966-1AC3-E373-5BF233607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D1C2-5CA8-F0F4-DF72-C6F11C2A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E829-9B84-72FF-C79B-1EB00935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8BF84-4708-CE72-FDB8-9E832E77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038C0-8E7E-E920-E4D6-9B93E3B6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4307-EC89-3169-32F4-1FCD7BDF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5A3C-CA28-79B0-B66A-0B173168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F0856-17DF-5D3A-F29E-B0C44CED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4326A-E26B-AF02-312F-27DCF54F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C1815-8690-09DF-6628-A9174F26C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84CA8-3683-5DC9-DF5F-950B14BE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C7E76-FD56-3B19-E6DE-4F5D9481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D1DA-B39D-D9E4-66F5-33152007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A2E3-443E-3697-E1B0-4EDB9BDD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3100D-6950-7DCE-7556-DADAA465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AC128-6B5C-727E-BA5B-9521FB70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1E184-1656-890E-5A7B-406C84ED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02241-AC41-3D0F-0781-EEC40376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1399B-4BF8-6D38-044E-FB89F8E2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D6F2-F598-5CA3-7725-DF236C8A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2F79-A3ED-C913-5A5E-9B26772C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5A56-0BF2-EF22-1D76-B5646B6D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69814-C8BF-EC0B-D0BB-8D92C2D7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37C70-41BD-734F-C2CD-E2AA00C2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C462-CEC9-6E53-E6E7-0B6DB26B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FA498-49E6-9152-BEEE-5ED132B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BC23-D442-6266-1F2D-5418C882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5A003-3367-9BD3-1C51-A94F4775C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FD323-9202-B6DE-EC94-1B30BAFA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4394-E806-7C19-6490-922EDFD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602B2-3C7A-AAD1-E432-7A3237B1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EF81E-D672-0F07-CE4B-AA774527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8CBB1-0926-D887-B607-81336BC6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C721-5F29-C14F-1889-15D52781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DE52-CBEC-6057-B7D5-A31FE4B66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D0D7-1736-4923-9182-B600BD66575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52A9-A3D2-EC92-5160-E79DF5982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6193-3988-417F-E7CF-5F82F1CA2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E588-77DB-42C2-B41E-C6B7BD0EC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9FD4A-3660-3438-4F2B-4A3D1F33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Group 5 Super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E3ED8-BFE8-E440-1182-43C0EEE08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Meera </a:t>
            </a:r>
            <a:r>
              <a:rPr lang="en-US" err="1"/>
              <a:t>Duvvada</a:t>
            </a:r>
            <a:r>
              <a:rPr lang="en-US"/>
              <a:t>, Amaryllis Gu, and Todd Robinson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C0BBC5-C553-1CEB-D275-45D9A941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15" t="10686" b="-3"/>
          <a:stretch/>
        </p:blipFill>
        <p:spPr>
          <a:xfrm>
            <a:off x="7157545" y="4277289"/>
            <a:ext cx="4612306" cy="1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2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60" name="Rectangle 31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4B7EE-3463-5D3D-A968-0BDF45AA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MORENA Historical Data</a:t>
            </a:r>
          </a:p>
        </p:txBody>
      </p:sp>
      <p:sp>
        <p:nvSpPr>
          <p:cNvPr id="316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4" name="Content Placeholder 2">
            <a:extLst>
              <a:ext uri="{FF2B5EF4-FFF2-40B4-BE49-F238E27FC236}">
                <a16:creationId xmlns:a16="http://schemas.microsoft.com/office/drawing/2014/main" id="{2231427C-573A-C25B-1565-FB69A6C1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038514" cy="431119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What do the polls say?</a:t>
            </a:r>
          </a:p>
          <a:p>
            <a:r>
              <a:rPr lang="en-US" sz="1700"/>
              <a:t>As of November 2023, the MORENA party has 42% of the polling votes</a:t>
            </a:r>
          </a:p>
          <a:p>
            <a:r>
              <a:rPr lang="en-US" sz="1700"/>
              <a:t>In the 2018 polls, the MORENA party had 36.2% of the votes and ended with 53.1% of the total votes. That’s a 16.9% increase</a:t>
            </a:r>
          </a:p>
          <a:p>
            <a:r>
              <a:rPr lang="en-US" sz="1700"/>
              <a:t>If this trend repeated itself in 2024 MORENA will receive 58.9% of the votes</a:t>
            </a:r>
          </a:p>
          <a:p>
            <a:pPr marL="0" indent="0">
              <a:buNone/>
            </a:pPr>
            <a:r>
              <a:rPr lang="en-US" sz="1700"/>
              <a:t>How have past winners done in following elections?</a:t>
            </a:r>
          </a:p>
          <a:p>
            <a:r>
              <a:rPr lang="en-US" sz="1700"/>
              <a:t>Since 1934, on average the winning party lost 7.2% of the vote the following year</a:t>
            </a:r>
          </a:p>
          <a:p>
            <a:r>
              <a:rPr lang="en-US" sz="1700"/>
              <a:t>If this trend continues MORENA party would get 45.9% of the votes in 2024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956F605-E859-2BF5-5FF3-69D1435F2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2367" r="2040"/>
          <a:stretch/>
        </p:blipFill>
        <p:spPr bwMode="auto">
          <a:xfrm>
            <a:off x="6765613" y="2537552"/>
            <a:ext cx="4992415" cy="311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1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A5AC8-3EB3-BE2E-1E1B-A9DC43FD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Final Forecast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A6B0-6702-D702-EA3A-B6DCED64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Based on the prior and the question clusters it is almost certain that the MORENA party will receive between 49.5% and 58.9% of the votes in 2024 Mexican General Election. If we average the three percentages, we can say that the chances are about even that the MORENA party will receive </a:t>
            </a:r>
            <a:r>
              <a:rPr lang="en-US" sz="2200" b="1"/>
              <a:t>53.4% </a:t>
            </a:r>
            <a:r>
              <a:rPr lang="en-US" sz="2200"/>
              <a:t>of the vote.</a:t>
            </a:r>
          </a:p>
        </p:txBody>
      </p:sp>
      <p:pic>
        <p:nvPicPr>
          <p:cNvPr id="14" name="Picture 13" descr="Large skydiving group mid-air">
            <a:extLst>
              <a:ext uri="{FF2B5EF4-FFF2-40B4-BE49-F238E27FC236}">
                <a16:creationId xmlns:a16="http://schemas.microsoft.com/office/drawing/2014/main" id="{65218118-F48E-271E-F3F5-82D320877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3" r="160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831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C405-59F3-3771-E9BF-DCEE5392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128D-FFA7-0BBE-8258-144D67C7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 2015 Greek legislative election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September 13). Wikipedia. http://en.wikipedia.org/wiki/January_2015_Greek_legislative_election</a:t>
            </a:r>
            <a:endParaRPr lang="en-US" sz="1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0" i="1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Mexico Election 2018: A Historic Vote across the Nation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(2018, June 25). Wilson Center. http://www.wilsoncenter.org/event/mexico-election-2018-historic-vote-across-the-nation</a:t>
            </a:r>
            <a:endParaRPr lang="en-US" sz="1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0" i="1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 Mexican general election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October 24). Wikipedia. http://wikipedia.org/wiki/2018_Mexican_general_election</a:t>
            </a:r>
            <a:endParaRPr lang="en-US" sz="1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0" i="1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2022 French presidential election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November 19). Wikipedia. http://en.wikipedia.org/wiki/2022_French_presidential_election</a:t>
            </a:r>
            <a:endParaRPr lang="en-US" sz="1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0" i="1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2005 Polish parliamentary election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November 27). Wikipedia. http://en.wikipedia.org/wiki/2005_Polish_parliamentary_election</a:t>
            </a:r>
            <a:endParaRPr lang="en-US" sz="1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0" i="1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2002 Turkish general election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July 23). Wikipedia. http://en.wikipedia.org/wiki/2002_Turkish_general_election</a:t>
            </a:r>
            <a:endParaRPr lang="en-US" sz="1200" b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endParaRPr lang="en-US" sz="1200" b="0" i="0" u="none" strike="noStrike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Zissis, C. (2023, November 29). </a:t>
            </a:r>
            <a:r>
              <a:rPr lang="en-US" sz="1200" b="0" i="1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Poll Tracker: Contenders for Mexico's 2024 Presidential Vote</a:t>
            </a:r>
            <a:r>
              <a:rPr lang="en-US" sz="1200" b="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AS/COA. http://www.as-coa.org/articles/poll-tracker-contenders-mexicos-2024-presidential-vote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2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6065-7C3B-555E-ECDD-0E16DB91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will Russia and Ukraine sign or announce an agreement to end the current conflict in Ukraine?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57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" name="Rectangle 419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4FFF9-A690-1E60-0F46-4A83BBEC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Bayesian Prior: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Analyzing the past conflicts of similar nature and understanding their resolutions. In how many years did they sign or announce an agreement to end the conflict?</a:t>
            </a:r>
          </a:p>
        </p:txBody>
      </p:sp>
      <p:sp>
        <p:nvSpPr>
          <p:cNvPr id="420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18C33D-DB33-18D2-84A6-DACD800E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12399"/>
            <a:ext cx="6894576" cy="35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1BF6-C287-5408-DF69-240BA859D87A}"/>
              </a:ext>
            </a:extLst>
          </p:cNvPr>
          <p:cNvSpPr>
            <a:spLocks/>
          </p:cNvSpPr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Average duration of similar conflicts: </a:t>
            </a:r>
            <a:r>
              <a:rPr lang="en-US" sz="2200" b="1"/>
              <a:t>8.65 years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High variability in conflict durations indicated by a standard deviation of </a:t>
            </a:r>
            <a:r>
              <a:rPr lang="en-US" sz="2200" b="1"/>
              <a:t>11.07 years</a:t>
            </a:r>
          </a:p>
        </p:txBody>
      </p:sp>
    </p:spTree>
    <p:extLst>
      <p:ext uri="{BB962C8B-B14F-4D97-AF65-F5344CB8AC3E}">
        <p14:creationId xmlns:p14="http://schemas.microsoft.com/office/powerpoint/2010/main" val="345902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4F71-7722-50D5-FA4A-B547AEDE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Current Conflict Duration Comparison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E036453-D4BA-8559-4AE8-D1ED5B4E4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7819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500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CC766-C15F-C0E5-AAED-292C2B2E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Likelihood of Conflict Ending Within Next Year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0732BF4-E466-368F-25F6-4283DEDEE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2046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824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715AA-375A-3DD0-53DC-210CCAA9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Final Forecast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9FEE-A90F-1A95-2B06-D60288C0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When combining these insights with the previously calculated Bayesian prior, we can infer that the Russia-Ukraine conflict is at a juncture where it could either end soon or continue for an extended period, as some conflicts historically have.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61038E9-3E7D-4A5A-AEEA-3534AB77EE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5" r="966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825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A0C0-65DC-A0ED-D296-6139C881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ECC3-DA27-DBAE-6733-20851407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History. (2009, October 29). </a:t>
            </a:r>
            <a:r>
              <a:rPr lang="en-US" sz="1200" b="0" i="1" u="none" strike="noStrike">
                <a:effectLst/>
                <a:latin typeface="Arial" panose="020B0604020202020204" pitchFamily="34" charset="0"/>
              </a:rPr>
              <a:t>Vietnam War</a:t>
            </a: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. Vietnam War: Causes, Facts &amp; Impact. https://www.history.com/topics/vietnam-war/vietnam-war-history</a:t>
            </a:r>
            <a:endParaRPr lang="en-US" sz="1200" b="0">
              <a:effectLst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effectLst/>
              <a:latin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Kusa, I. (2023, November 8). </a:t>
            </a:r>
            <a:r>
              <a:rPr lang="en-US" sz="1200" b="0" i="1" u="none" strike="noStrike">
                <a:effectLst/>
                <a:latin typeface="Arial" panose="020B0604020202020204" pitchFamily="34" charset="0"/>
              </a:rPr>
              <a:t>What Does the Conflict in the Middle East Mean for Ukraine?</a:t>
            </a: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 Carnegie Endowment for International Peace. https://carnegieendowment.org/politika/90945</a:t>
            </a:r>
            <a:endParaRPr lang="en-US" sz="1200" b="0">
              <a:effectLst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effectLst/>
              <a:latin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Shah, H. A. (2021). </a:t>
            </a:r>
            <a:r>
              <a:rPr lang="en-US" sz="1200" b="0" i="1" u="none" strike="noStrike">
                <a:effectLst/>
                <a:latin typeface="Arial" panose="020B0604020202020204" pitchFamily="34" charset="0"/>
              </a:rPr>
              <a:t>"There are obvious parallels between Ukraine and Palestine — despite the mainstream media coverage"</a:t>
            </a: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. Islam Channel. https://www.islamchannel.tv/blog-posts/there-are-obvious-parallels-between-ukraine-and-palestine-despite-the-mainstream-media-coverage</a:t>
            </a:r>
            <a:endParaRPr lang="en-US" sz="1200" b="0">
              <a:effectLst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effectLst/>
              <a:latin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Trofimov, Y. (2023, December 1). </a:t>
            </a:r>
            <a:r>
              <a:rPr lang="en-US" sz="1200" b="0" i="1" u="none" strike="noStrike">
                <a:effectLst/>
                <a:latin typeface="Arial" panose="020B0604020202020204" pitchFamily="34" charset="0"/>
              </a:rPr>
              <a:t>Essay | Does the West Have a Double Standard for Ukraine and Gaza?</a:t>
            </a: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 </a:t>
            </a: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The Wall Street Journal. https://www.wsj.com/world/does-the-west-have-a-double-standard-for-ukraine-and-gaza-81f72163</a:t>
            </a:r>
            <a:endParaRPr lang="en-US" sz="1200" b="0">
              <a:effectLst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>
              <a:effectLst/>
              <a:latin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Ukraine-Palestine Solidarity Group. (2023, November 8). </a:t>
            </a:r>
            <a:r>
              <a:rPr lang="en-US" sz="1200" b="0" i="1" u="none" strike="noStrike">
                <a:effectLst/>
                <a:latin typeface="Arial" panose="020B0604020202020204" pitchFamily="34" charset="0"/>
              </a:rPr>
              <a:t>Ukrainian letter of solidarity with the Palestinian people</a:t>
            </a: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. Al Jazeera. https://www.aljazeera.com/opinions/2023/11/8/ukrainian-letter-of-solidarity-with-the-palestinian</a:t>
            </a:r>
            <a:endParaRPr lang="en-US" sz="1200" b="0">
              <a:effectLst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1" u="none" strike="noStrike">
              <a:effectLst/>
              <a:latin typeface="Arial" panose="020B0604020202020204" pitchFamily="34" charset="0"/>
            </a:endParaRPr>
          </a:p>
          <a:p>
            <a:pPr marL="461963" indent="-461963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>
                <a:effectLst/>
                <a:latin typeface="Arial" panose="020B0604020202020204" pitchFamily="34" charset="0"/>
              </a:rPr>
              <a:t>U.N. Resolution on Chechnya Welcomed</a:t>
            </a:r>
            <a:r>
              <a:rPr lang="en-US" sz="1200" b="0" i="0" u="none" strike="noStrike">
                <a:effectLst/>
                <a:latin typeface="Arial" panose="020B0604020202020204" pitchFamily="34" charset="0"/>
              </a:rPr>
              <a:t>. (2001, April 19). Human Rights Watch. https://www.hrw.org/news/2001/04/19/un-resolution-chechnya-welcomed</a:t>
            </a:r>
            <a:br>
              <a:rPr lang="en-US" sz="1200"/>
            </a:br>
            <a:endParaRPr lang="en-US" sz="1200" b="0" i="0" u="none" strike="noStrike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824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0E996-8C3D-F528-51B0-9BE90799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01EE298-447C-B5DB-C22B-9C84555CC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953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79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529B9-C8B9-FD89-12C0-980CC577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Will Travis Kelce and Taylor Swift announce or acknowledge they are engaged to be married before May 10, 2024?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94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CB49F-897E-E499-64EB-AE2E493FA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Bayesian Prior: How long did Musician-Athlete relationships take to get engaged?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2C1-1534-B2B7-332C-15A3C3FF41D7}"/>
              </a:ext>
            </a:extLst>
          </p:cNvPr>
          <p:cNvSpPr>
            <a:spLocks/>
          </p:cNvSpPr>
          <p:nvPr/>
        </p:nvSpPr>
        <p:spPr>
          <a:xfrm>
            <a:off x="952499" y="5013361"/>
            <a:ext cx="10424160" cy="1723672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time it takes for a Musician-Athlete relationship to get engaged is </a:t>
            </a:r>
            <a:r>
              <a:rPr lang="en-US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16.4 months</a:t>
            </a:r>
            <a:r>
              <a: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Travis and Taylor started dating in September, the likelihood of them getting engaged in 8 months is between </a:t>
            </a:r>
            <a:r>
              <a:rPr lang="en-US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20-25%</a:t>
            </a:r>
            <a:r>
              <a: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6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62E215-3B39-D4E1-AC58-DD854A9B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980" y="2253834"/>
            <a:ext cx="6324599" cy="23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E9BA6-23CF-02DC-D27E-525AD565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Taylor Swift’s Profile</a:t>
            </a:r>
          </a:p>
        </p:txBody>
      </p:sp>
      <p:sp>
        <p:nvSpPr>
          <p:cNvPr id="207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76" name="Content Placeholder 2">
            <a:extLst>
              <a:ext uri="{FF2B5EF4-FFF2-40B4-BE49-F238E27FC236}">
                <a16:creationId xmlns:a16="http://schemas.microsoft.com/office/drawing/2014/main" id="{C0A4A5F6-14FE-5D06-1A1F-4F8A40B9F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586658"/>
              </p:ext>
            </p:extLst>
          </p:nvPr>
        </p:nvGraphicFramePr>
        <p:xfrm>
          <a:off x="572493" y="1868159"/>
          <a:ext cx="6713552" cy="4548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A17F68B1-BC18-9B47-8A0C-5A0B71830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1" r="-4" b="1378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9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9072F-DDE7-CB69-1A40-D15B4AC6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Final Forecast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1F10-B5CB-49C8-6B40-F8E3F560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The chances of Taylor Swift and Travis Kelce announcing or acknowledging they are engaged to be married before May 10, 2024 is between </a:t>
            </a:r>
            <a:r>
              <a:rPr lang="en-US" sz="2200" b="1"/>
              <a:t>20-23.75%</a:t>
            </a:r>
            <a:r>
              <a:rPr lang="en-US" sz="2200"/>
              <a:t>. This means that they will </a:t>
            </a:r>
            <a:r>
              <a:rPr lang="en-US" sz="2200" b="1"/>
              <a:t>probably not</a:t>
            </a:r>
            <a:r>
              <a:rPr lang="en-US" sz="2200"/>
              <a:t> get engaged by May 10, 2024.</a:t>
            </a:r>
          </a:p>
        </p:txBody>
      </p:sp>
      <p:pic>
        <p:nvPicPr>
          <p:cNvPr id="14" name="Picture 13" descr="Calendar on table">
            <a:extLst>
              <a:ext uri="{FF2B5EF4-FFF2-40B4-BE49-F238E27FC236}">
                <a16:creationId xmlns:a16="http://schemas.microsoft.com/office/drawing/2014/main" id="{20218EA6-27F2-5608-F95C-FC7CDBA11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540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7C9B-A932-02B9-6F40-ED9CB37B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77842A8-9488-EF46-376E-CC522D2D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070"/>
            <a:ext cx="10515600" cy="4780722"/>
          </a:xfrm>
        </p:spPr>
        <p:txBody>
          <a:bodyPr>
            <a:normAutofit fontScale="92500" lnSpcReduction="10000"/>
          </a:bodyPr>
          <a:lstStyle/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Balogun, T. (2023, November 27). </a:t>
            </a:r>
            <a:r>
              <a:rPr lang="en-US" sz="1400" b="0" i="1" u="none" strike="noStrike" err="1">
                <a:effectLst/>
                <a:latin typeface="Arial" panose="020B0604020202020204" pitchFamily="34" charset="0"/>
              </a:rPr>
              <a:t>Teyana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 Taylor and Iman Shumpert's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People. https://people.com/music/teyana-taylor-iman-shumpert-relationship-timeline/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Blanchard, S. (2022, January 27).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Less than half of women born in '90s have babies before turning 30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The US Sun. https://www.the-sun.com/health/4557480/women-born-1990-under-half-have-baby-before-30/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Booth, J. (2023, August 30).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Jessica Simpson and Eric Johnson's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People. https://people.com/music/jessica-simpson-eric-johnson-relationship-timeline/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Caruso, S. (2023, October 29).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Ciara and Russell Wilson's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People. https://people.com/music/ciara-and-russell-wilson-relationship-timeline/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Desk, W. (2023, October 4).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Taylor Swift plans to settle down, have kids amid Travis Kelce romance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Geo News. https://www.geo.tv/latest/513000-taylor-swift-plans-to-settle-down-have-kids-amid-travis-kelce-romance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Gibson, K. (2023, November 20).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Taylor Swift and Travis Kelce's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People. https://people.com/taylor-swift-and-travis-kelce-relationship-timeline-7974203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Gibson, K. (2023, November 30).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Vanessa Hudgens and Cole Tucker's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People. https://people.com/tv/vanessa-hudgens-and-cole-tucker-relationship-timeline/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err="1">
                <a:effectLst/>
                <a:latin typeface="Arial" panose="020B0604020202020204" pitchFamily="34" charset="0"/>
              </a:rPr>
              <a:t>Weisholtz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, D., &amp; Jeffrey, J. (2023, October 27).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Ciara and Russell Wilson's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The Today Show. https://www.today.com/popculture/music/ciara-russell-wilson-relationship-timeline-rcna111362</a:t>
            </a:r>
            <a:endParaRPr lang="en-US" sz="1400" b="0">
              <a:effectLst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>
              <a:effectLst/>
              <a:latin typeface="Arial" panose="020B0604020202020204" pitchFamily="34" charset="0"/>
            </a:endParaRPr>
          </a:p>
          <a:p>
            <a:pPr marL="460375" indent="-4603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Wurzburger, A. (2021, April 15). </a:t>
            </a:r>
            <a:r>
              <a:rPr lang="en-US" sz="1400" b="0" i="1" u="none" strike="noStrike">
                <a:effectLst/>
                <a:latin typeface="Arial" panose="020B0604020202020204" pitchFamily="34" charset="0"/>
              </a:rPr>
              <a:t>Jennifer Lopez and Alex Rodriguez's Relationship Timeline</a:t>
            </a:r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. People. https://people.com/music/jennifer-lopez-alex-rodriguez-relationship-timeline/</a:t>
            </a:r>
            <a:endParaRPr lang="en-US" sz="1400" b="0">
              <a:effectLst/>
            </a:endParaRPr>
          </a:p>
          <a:p>
            <a:pPr marL="0" indent="0">
              <a:buNone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6517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327DB-5243-B58F-7B7C-F12613C0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percentage of the vote will the MORENA party candidate receive in the next Mexican general election for president?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B822D-8715-C9BF-BFC8-1C1FEA6F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/>
              <a:t>Bayesian Prior: Parties that won their firs election and their year 2 voting 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07CA4F7-5066-B96A-426F-5B74E7BEF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88283"/>
              </p:ext>
            </p:extLst>
          </p:nvPr>
        </p:nvGraphicFramePr>
        <p:xfrm>
          <a:off x="1545022" y="1885051"/>
          <a:ext cx="8891752" cy="305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C057-B34D-3BD6-6C1E-D1FDE2C5EDCC}"/>
              </a:ext>
            </a:extLst>
          </p:cNvPr>
          <p:cNvSpPr txBox="1"/>
          <p:nvPr/>
        </p:nvSpPr>
        <p:spPr>
          <a:xfrm>
            <a:off x="696100" y="4958400"/>
            <a:ext cx="107967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94944" fontAlgn="base"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these four elections, a party that wins its first election on average increases its votes by 1.26%. The MORENA party got 54.71% of the vote in the 2018 general election. We can forecast that they will get </a:t>
            </a:r>
            <a:r>
              <a:rPr lang="en-US"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55.4%</a:t>
            </a:r>
            <a:r>
              <a:rPr lang="en-US" sz="2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vote in the upcoming election.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81185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Group 5 Super Forecasting</vt:lpstr>
      <vt:lpstr>Overview</vt:lpstr>
      <vt:lpstr>Will Travis Kelce and Taylor Swift announce or acknowledge they are engaged to be married before May 10, 2024? </vt:lpstr>
      <vt:lpstr>Bayesian Prior: How long did Musician-Athlete relationships take to get engaged?</vt:lpstr>
      <vt:lpstr>Taylor Swift’s Profile</vt:lpstr>
      <vt:lpstr>Final Forecast</vt:lpstr>
      <vt:lpstr>References</vt:lpstr>
      <vt:lpstr>What percentage of the vote will the MORENA party candidate receive in the next Mexican general election for president?</vt:lpstr>
      <vt:lpstr>Bayesian Prior: Parties that won their firs election and their year 2 voting %</vt:lpstr>
      <vt:lpstr>MORENA Historical Data</vt:lpstr>
      <vt:lpstr>Final Forecast</vt:lpstr>
      <vt:lpstr>References</vt:lpstr>
      <vt:lpstr>When will Russia and Ukraine sign or announce an agreement to end the current conflict in Ukraine?</vt:lpstr>
      <vt:lpstr>Bayesian Prior: Analyzing the past conflicts of similar nature and understanding their resolutions. In how many years did they sign or announce an agreement to end the conflict?</vt:lpstr>
      <vt:lpstr>Current Conflict Duration Comparison</vt:lpstr>
      <vt:lpstr>Likelihood of Conflict Ending Within Next Year</vt:lpstr>
      <vt:lpstr>Final Forecast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Super Forecasting</dc:title>
  <dc:creator>Amaryllis Gu</dc:creator>
  <cp:revision>9</cp:revision>
  <dcterms:created xsi:type="dcterms:W3CDTF">2023-12-04T00:57:32Z</dcterms:created>
  <dcterms:modified xsi:type="dcterms:W3CDTF">2023-12-04T17:09:50Z</dcterms:modified>
</cp:coreProperties>
</file>