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4092" r:id="rId2"/>
    <p:sldId id="4130" r:id="rId3"/>
    <p:sldId id="4448" r:id="rId4"/>
    <p:sldId id="4445" r:id="rId5"/>
    <p:sldId id="303" r:id="rId6"/>
    <p:sldId id="304" r:id="rId7"/>
    <p:sldId id="305" r:id="rId8"/>
    <p:sldId id="306" r:id="rId9"/>
    <p:sldId id="308" r:id="rId10"/>
    <p:sldId id="310" r:id="rId11"/>
    <p:sldId id="312" r:id="rId12"/>
    <p:sldId id="4127" r:id="rId13"/>
    <p:sldId id="4459" r:id="rId14"/>
    <p:sldId id="4128" r:id="rId15"/>
    <p:sldId id="315" r:id="rId16"/>
    <p:sldId id="4124" r:id="rId17"/>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66D166"/>
    <a:srgbClr val="000000"/>
    <a:srgbClr val="FFFFFF"/>
    <a:srgbClr val="E2ECF1"/>
    <a:srgbClr val="F1F6F8"/>
    <a:srgbClr val="DBE9F0"/>
    <a:srgbClr val="073B4C"/>
    <a:srgbClr val="335FFE"/>
    <a:srgbClr val="ECF3F6"/>
    <a:srgbClr val="B5B5B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97" autoAdjust="0"/>
    <p:restoredTop sz="97155" autoAdjust="0"/>
  </p:normalViewPr>
  <p:slideViewPr>
    <p:cSldViewPr snapToGrid="0" snapToObjects="1">
      <p:cViewPr varScale="1">
        <p:scale>
          <a:sx n="41" d="100"/>
          <a:sy n="41" d="100"/>
        </p:scale>
        <p:origin x="82" y="413"/>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82" d="100"/>
        <a:sy n="182"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pitchFamily="2" charset="77"/>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pitchFamily="2" charset="77"/>
              </a:defRPr>
            </a:lvl1pPr>
          </a:lstStyle>
          <a:p>
            <a:fld id="{EFC10EE1-B198-C942-8235-326C972CBB30}" type="datetimeFigureOut">
              <a:rPr lang="en-US" smtClean="0"/>
              <a:pPr/>
              <a:t>9/17/2023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pitchFamily="2" charset="77"/>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pitchFamily="2" charset="77"/>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pitchFamily="2" charset="77"/>
        <a:ea typeface="+mn-ea"/>
        <a:cs typeface="+mn-cs"/>
      </a:defRPr>
    </a:lvl1pPr>
    <a:lvl2pPr marL="914217" algn="l" defTabSz="914217" rtl="0" eaLnBrk="1" latinLnBrk="0" hangingPunct="1">
      <a:defRPr sz="2400" b="0" i="0" kern="1200">
        <a:solidFill>
          <a:schemeClr val="tx1"/>
        </a:solidFill>
        <a:latin typeface="Montserrat" pitchFamily="2" charset="77"/>
        <a:ea typeface="+mn-ea"/>
        <a:cs typeface="+mn-cs"/>
      </a:defRPr>
    </a:lvl2pPr>
    <a:lvl3pPr marL="1828434" algn="l" defTabSz="914217" rtl="0" eaLnBrk="1" latinLnBrk="0" hangingPunct="1">
      <a:defRPr sz="2400" b="0" i="0" kern="1200">
        <a:solidFill>
          <a:schemeClr val="tx1"/>
        </a:solidFill>
        <a:latin typeface="Montserrat" pitchFamily="2" charset="77"/>
        <a:ea typeface="+mn-ea"/>
        <a:cs typeface="+mn-cs"/>
      </a:defRPr>
    </a:lvl3pPr>
    <a:lvl4pPr marL="2742651" algn="l" defTabSz="914217" rtl="0" eaLnBrk="1" latinLnBrk="0" hangingPunct="1">
      <a:defRPr sz="2400" b="0" i="0" kern="1200">
        <a:solidFill>
          <a:schemeClr val="tx1"/>
        </a:solidFill>
        <a:latin typeface="Montserrat" pitchFamily="2" charset="77"/>
        <a:ea typeface="+mn-ea"/>
        <a:cs typeface="+mn-cs"/>
      </a:defRPr>
    </a:lvl4pPr>
    <a:lvl5pPr marL="3656868" algn="l" defTabSz="914217" rtl="0" eaLnBrk="1" latinLnBrk="0" hangingPunct="1">
      <a:defRPr sz="2400" b="0" i="0" kern="1200">
        <a:solidFill>
          <a:schemeClr val="tx1"/>
        </a:solidFill>
        <a:latin typeface="Montserrat" pitchFamily="2" charset="77"/>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256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6349" y="12801600"/>
            <a:ext cx="24371302" cy="9144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8229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193989" y="573207"/>
            <a:ext cx="20111561" cy="290151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193989" y="4241801"/>
            <a:ext cx="9277055" cy="74963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028495" y="4241800"/>
            <a:ext cx="9277055" cy="7496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4829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9/17/2023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597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49AD254-44AB-3540-8B57-229A4FA0B7EA}"/>
              </a:ext>
            </a:extLst>
          </p:cNvPr>
          <p:cNvSpPr>
            <a:spLocks noGrp="1"/>
          </p:cNvSpPr>
          <p:nvPr>
            <p:ph type="pic" sz="quarter" idx="10"/>
          </p:nvPr>
        </p:nvSpPr>
        <p:spPr>
          <a:xfrm>
            <a:off x="0" y="0"/>
            <a:ext cx="10750378" cy="13716000"/>
          </a:xfrm>
          <a:prstGeom prst="rect">
            <a:avLst/>
          </a:prstGeom>
          <a:solidFill>
            <a:schemeClr val="bg2">
              <a:lumMod val="90000"/>
              <a:lumOff val="10000"/>
            </a:schemeClr>
          </a:solidFill>
          <a:ln>
            <a:noFill/>
          </a:ln>
          <a:effectLst/>
        </p:spPr>
        <p:txBody>
          <a:bodyPr wrap="square" anchor="ctr">
            <a:noAutofit/>
          </a:bodyPr>
          <a:lstStyle>
            <a:lvl1pPr marL="0" indent="0" algn="ctr">
              <a:buFontTx/>
              <a:buNone/>
              <a:defRPr sz="3100" b="0" i="0">
                <a:latin typeface="Montserrat" pitchFamily="2" charset="77"/>
              </a:defRPr>
            </a:lvl1pPr>
          </a:lstStyle>
          <a:p>
            <a:endParaRPr lang="en-US" dirty="0"/>
          </a:p>
        </p:txBody>
      </p:sp>
    </p:spTree>
    <p:extLst>
      <p:ext uri="{BB962C8B-B14F-4D97-AF65-F5344CB8AC3E}">
        <p14:creationId xmlns:p14="http://schemas.microsoft.com/office/powerpoint/2010/main" val="277126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Left + Text R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DF19DB9-F387-584A-B0AD-EF976BAD088C}"/>
              </a:ext>
            </a:extLst>
          </p:cNvPr>
          <p:cNvSpPr>
            <a:spLocks noGrp="1"/>
          </p:cNvSpPr>
          <p:nvPr>
            <p:ph type="pic" sz="quarter" idx="10"/>
          </p:nvPr>
        </p:nvSpPr>
        <p:spPr>
          <a:xfrm>
            <a:off x="1812177" y="1535246"/>
            <a:ext cx="9460212" cy="10645510"/>
          </a:xfrm>
          <a:prstGeom prst="rect">
            <a:avLst/>
          </a:prstGeom>
          <a:solidFill>
            <a:schemeClr val="bg2">
              <a:lumMod val="90000"/>
              <a:lumOff val="10000"/>
            </a:schemeClr>
          </a:solidFill>
          <a:ln>
            <a:noFill/>
          </a:ln>
          <a:effectLst/>
        </p:spPr>
        <p:txBody>
          <a:bodyPr vert="horz" wrap="square" lIns="182843" tIns="91422" rIns="182843" bIns="91422" rtlCol="0" anchor="ctr">
            <a:noAutofit/>
          </a:bodyPr>
          <a:lstStyle>
            <a:lvl1pPr>
              <a:defRPr lang="en-US" sz="3100" dirty="0">
                <a:solidFill>
                  <a:schemeClr val="tx1"/>
                </a:solidFill>
                <a:latin typeface="Montserrat" pitchFamily="2" charset="77"/>
                <a:ea typeface="Open Sans Light" panose="020B0306030504020204" pitchFamily="34" charset="0"/>
                <a:cs typeface="Open Sans" charset="0"/>
              </a:defRPr>
            </a:lvl1pPr>
          </a:lstStyle>
          <a:p>
            <a:pPr marL="0" lvl="0" indent="0" algn="ctr">
              <a:buFontTx/>
              <a:buNone/>
            </a:pPr>
            <a:endParaRPr lang="en-US" dirty="0"/>
          </a:p>
        </p:txBody>
      </p:sp>
    </p:spTree>
    <p:extLst>
      <p:ext uri="{BB962C8B-B14F-4D97-AF65-F5344CB8AC3E}">
        <p14:creationId xmlns:p14="http://schemas.microsoft.com/office/powerpoint/2010/main" val="793066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Right + Text Lef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AEAD89C-426D-B61F-3AE0-7CB9CBF9D529}"/>
              </a:ext>
            </a:extLst>
          </p:cNvPr>
          <p:cNvSpPr>
            <a:spLocks noGrp="1"/>
          </p:cNvSpPr>
          <p:nvPr>
            <p:ph type="pic" sz="quarter" idx="10"/>
          </p:nvPr>
        </p:nvSpPr>
        <p:spPr>
          <a:xfrm>
            <a:off x="12188825" y="7661188"/>
            <a:ext cx="12188825" cy="6054811"/>
          </a:xfrm>
          <a:prstGeom prst="rect">
            <a:avLst/>
          </a:prstGeom>
          <a:solidFill>
            <a:schemeClr val="bg2">
              <a:lumMod val="90000"/>
              <a:lumOff val="10000"/>
            </a:schemeClr>
          </a:solidFill>
          <a:ln>
            <a:noFill/>
          </a:ln>
          <a:effectLst/>
        </p:spPr>
        <p:txBody>
          <a:bodyPr vert="horz" wrap="square" lIns="182843" tIns="91422" rIns="182843" bIns="91422" rtlCol="0" anchor="ctr">
            <a:noAutofit/>
          </a:bodyPr>
          <a:lstStyle>
            <a:lvl1pPr>
              <a:defRPr lang="en-US" sz="3100" dirty="0"/>
            </a:lvl1pPr>
          </a:lstStyle>
          <a:p>
            <a:pPr marL="0" lvl="0" indent="0" algn="ctr">
              <a:buFontTx/>
              <a:buNone/>
            </a:pPr>
            <a:endParaRPr lang="en-US" dirty="0"/>
          </a:p>
        </p:txBody>
      </p:sp>
      <p:sp>
        <p:nvSpPr>
          <p:cNvPr id="2" name="Picture Placeholder 4">
            <a:extLst>
              <a:ext uri="{FF2B5EF4-FFF2-40B4-BE49-F238E27FC236}">
                <a16:creationId xmlns:a16="http://schemas.microsoft.com/office/drawing/2014/main" id="{03436CC2-F8B9-837B-1FE8-B992B4B6B603}"/>
              </a:ext>
            </a:extLst>
          </p:cNvPr>
          <p:cNvSpPr>
            <a:spLocks noGrp="1"/>
          </p:cNvSpPr>
          <p:nvPr>
            <p:ph type="pic" sz="quarter" idx="11"/>
          </p:nvPr>
        </p:nvSpPr>
        <p:spPr>
          <a:xfrm>
            <a:off x="12188825" y="0"/>
            <a:ext cx="12188825" cy="6054811"/>
          </a:xfrm>
          <a:prstGeom prst="rect">
            <a:avLst/>
          </a:prstGeom>
          <a:solidFill>
            <a:schemeClr val="bg2">
              <a:lumMod val="90000"/>
              <a:lumOff val="10000"/>
            </a:schemeClr>
          </a:solidFill>
          <a:ln>
            <a:noFill/>
          </a:ln>
          <a:effectLst/>
        </p:spPr>
        <p:txBody>
          <a:bodyPr vert="horz" wrap="square" lIns="182843" tIns="91422" rIns="182843" bIns="91422" rtlCol="0" anchor="ctr">
            <a:noAutofit/>
          </a:bodyPr>
          <a:lstStyle>
            <a:lvl1pPr>
              <a:defRPr lang="en-US" sz="3100" dirty="0"/>
            </a:lvl1pPr>
          </a:lstStyle>
          <a:p>
            <a:pPr marL="0" lvl="0" indent="0" algn="ctr">
              <a:buFontTx/>
              <a:buNone/>
            </a:pPr>
            <a:endParaRPr lang="en-US" dirty="0"/>
          </a:p>
        </p:txBody>
      </p:sp>
    </p:spTree>
    <p:extLst>
      <p:ext uri="{BB962C8B-B14F-4D97-AF65-F5344CB8AC3E}">
        <p14:creationId xmlns:p14="http://schemas.microsoft.com/office/powerpoint/2010/main" val="25047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et Our CEO">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E71A846-9B6C-2A4B-86D7-034603431559}"/>
              </a:ext>
            </a:extLst>
          </p:cNvPr>
          <p:cNvSpPr>
            <a:spLocks noGrp="1"/>
          </p:cNvSpPr>
          <p:nvPr>
            <p:ph type="pic" sz="quarter" idx="10"/>
          </p:nvPr>
        </p:nvSpPr>
        <p:spPr>
          <a:xfrm>
            <a:off x="13290680" y="2268205"/>
            <a:ext cx="7998938" cy="8002656"/>
          </a:xfrm>
          <a:prstGeom prst="rect">
            <a:avLst/>
          </a:prstGeom>
          <a:solidFill>
            <a:schemeClr val="bg2">
              <a:lumMod val="90000"/>
              <a:lumOff val="10000"/>
            </a:schemeClr>
          </a:solidFill>
          <a:ln>
            <a:noFill/>
          </a:ln>
          <a:effectLst/>
        </p:spPr>
        <p:txBody>
          <a:bodyPr vert="horz" wrap="square" lIns="182843" tIns="91422" rIns="182843" bIns="91422" rtlCol="0" anchor="ctr">
            <a:noAutofit/>
          </a:bodyPr>
          <a:lstStyle>
            <a:lvl1pPr>
              <a:defRPr lang="en-US" sz="3100" dirty="0">
                <a:solidFill>
                  <a:schemeClr val="tx1"/>
                </a:solidFill>
                <a:latin typeface="Montserrat" pitchFamily="2" charset="77"/>
                <a:ea typeface="Open Sans Light" panose="020B0306030504020204" pitchFamily="34" charset="0"/>
                <a:cs typeface="Open Sans" charset="0"/>
              </a:defRPr>
            </a:lvl1pPr>
          </a:lstStyle>
          <a:p>
            <a:pPr marL="0" lvl="0" indent="0" algn="ctr">
              <a:buFontTx/>
              <a:buNone/>
            </a:pPr>
            <a:endParaRPr lang="en-US" dirty="0"/>
          </a:p>
        </p:txBody>
      </p:sp>
    </p:spTree>
    <p:extLst>
      <p:ext uri="{BB962C8B-B14F-4D97-AF65-F5344CB8AC3E}">
        <p14:creationId xmlns:p14="http://schemas.microsoft.com/office/powerpoint/2010/main" val="4145494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6" name="Picture Placeholder 9">
            <a:extLst>
              <a:ext uri="{FF2B5EF4-FFF2-40B4-BE49-F238E27FC236}">
                <a16:creationId xmlns:a16="http://schemas.microsoft.com/office/drawing/2014/main" id="{0489F703-DDC4-8D4A-D046-D0A0C7BA3695}"/>
              </a:ext>
            </a:extLst>
          </p:cNvPr>
          <p:cNvSpPr>
            <a:spLocks noGrp="1"/>
          </p:cNvSpPr>
          <p:nvPr>
            <p:ph type="pic" sz="quarter" idx="14"/>
          </p:nvPr>
        </p:nvSpPr>
        <p:spPr>
          <a:xfrm>
            <a:off x="2885588" y="4027424"/>
            <a:ext cx="3449768" cy="3449768"/>
          </a:xfrm>
          <a:prstGeom prst="rect">
            <a:avLst/>
          </a:prstGeom>
          <a:solidFill>
            <a:schemeClr val="bg2">
              <a:lumMod val="90000"/>
              <a:lumOff val="10000"/>
            </a:schemeClr>
          </a:solidFill>
          <a:ln>
            <a:noFill/>
          </a:ln>
          <a:effectLst/>
        </p:spPr>
        <p:txBody>
          <a:bodyPr vert="horz" wrap="square" lIns="182843" tIns="91422" rIns="182843" bIns="91422" rtlCol="0" anchor="ctr">
            <a:noAutofit/>
          </a:bodyPr>
          <a:lstStyle>
            <a:lvl1pPr>
              <a:defRPr lang="en-US" sz="3100" dirty="0">
                <a:solidFill>
                  <a:schemeClr val="tx1"/>
                </a:solidFill>
                <a:latin typeface="Montserrat" pitchFamily="2" charset="77"/>
                <a:ea typeface="Open Sans Light" panose="020B0306030504020204" pitchFamily="34" charset="0"/>
                <a:cs typeface="Open Sans" charset="0"/>
              </a:defRPr>
            </a:lvl1pPr>
          </a:lstStyle>
          <a:p>
            <a:pPr marL="0" lvl="0" indent="0" algn="ctr">
              <a:buFontTx/>
              <a:buNone/>
            </a:pPr>
            <a:endParaRPr lang="en-US" dirty="0"/>
          </a:p>
        </p:txBody>
      </p:sp>
      <p:sp>
        <p:nvSpPr>
          <p:cNvPr id="5" name="Picture Placeholder 9">
            <a:extLst>
              <a:ext uri="{FF2B5EF4-FFF2-40B4-BE49-F238E27FC236}">
                <a16:creationId xmlns:a16="http://schemas.microsoft.com/office/drawing/2014/main" id="{8AB5D26C-C90C-1A42-F210-610BC25C93EF}"/>
              </a:ext>
            </a:extLst>
          </p:cNvPr>
          <p:cNvSpPr>
            <a:spLocks noGrp="1"/>
          </p:cNvSpPr>
          <p:nvPr>
            <p:ph type="pic" sz="quarter" idx="15"/>
          </p:nvPr>
        </p:nvSpPr>
        <p:spPr>
          <a:xfrm>
            <a:off x="16906139" y="4027424"/>
            <a:ext cx="3449768" cy="3449768"/>
          </a:xfrm>
          <a:prstGeom prst="rect">
            <a:avLst/>
          </a:prstGeom>
          <a:solidFill>
            <a:schemeClr val="bg2">
              <a:lumMod val="90000"/>
              <a:lumOff val="10000"/>
            </a:schemeClr>
          </a:solidFill>
          <a:ln>
            <a:noFill/>
          </a:ln>
          <a:effectLst/>
        </p:spPr>
        <p:txBody>
          <a:bodyPr vert="horz" wrap="square" lIns="182843" tIns="91422" rIns="182843" bIns="91422" rtlCol="0" anchor="ctr">
            <a:noAutofit/>
          </a:bodyPr>
          <a:lstStyle>
            <a:lvl1pPr>
              <a:defRPr lang="en-US" sz="3100" dirty="0">
                <a:solidFill>
                  <a:schemeClr val="tx1"/>
                </a:solidFill>
                <a:latin typeface="Montserrat" pitchFamily="2" charset="77"/>
                <a:ea typeface="Open Sans Light" panose="020B0306030504020204" pitchFamily="34" charset="0"/>
                <a:cs typeface="Open Sans" charset="0"/>
              </a:defRPr>
            </a:lvl1pPr>
          </a:lstStyle>
          <a:p>
            <a:pPr marL="0" lvl="0" indent="0" algn="ctr">
              <a:buFontTx/>
              <a:buNone/>
            </a:pPr>
            <a:endParaRPr lang="en-US" dirty="0"/>
          </a:p>
        </p:txBody>
      </p:sp>
      <p:sp>
        <p:nvSpPr>
          <p:cNvPr id="9" name="Picture Placeholder 9">
            <a:extLst>
              <a:ext uri="{FF2B5EF4-FFF2-40B4-BE49-F238E27FC236}">
                <a16:creationId xmlns:a16="http://schemas.microsoft.com/office/drawing/2014/main" id="{CDCBF4BD-A11C-3EB7-AA30-456D2F1A5DEB}"/>
              </a:ext>
            </a:extLst>
          </p:cNvPr>
          <p:cNvSpPr>
            <a:spLocks noGrp="1"/>
          </p:cNvSpPr>
          <p:nvPr>
            <p:ph type="pic" sz="quarter" idx="16"/>
          </p:nvPr>
        </p:nvSpPr>
        <p:spPr>
          <a:xfrm>
            <a:off x="9895863" y="4027424"/>
            <a:ext cx="3449768" cy="3449768"/>
          </a:xfrm>
          <a:prstGeom prst="rect">
            <a:avLst/>
          </a:prstGeom>
          <a:solidFill>
            <a:schemeClr val="bg2">
              <a:lumMod val="90000"/>
              <a:lumOff val="10000"/>
            </a:schemeClr>
          </a:solidFill>
          <a:ln>
            <a:noFill/>
          </a:ln>
          <a:effectLst/>
        </p:spPr>
        <p:txBody>
          <a:bodyPr vert="horz" wrap="square" lIns="182843" tIns="91422" rIns="182843" bIns="91422" rtlCol="0" anchor="ctr">
            <a:noAutofit/>
          </a:bodyPr>
          <a:lstStyle>
            <a:lvl1pPr>
              <a:defRPr lang="en-US" sz="3100" dirty="0">
                <a:solidFill>
                  <a:schemeClr val="tx1"/>
                </a:solidFill>
                <a:latin typeface="Montserrat" pitchFamily="2" charset="77"/>
                <a:ea typeface="Open Sans Light" panose="020B0306030504020204" pitchFamily="34" charset="0"/>
                <a:cs typeface="Open Sans" charset="0"/>
              </a:defRPr>
            </a:lvl1pPr>
          </a:lstStyle>
          <a:p>
            <a:pPr marL="0" lvl="0" indent="0" algn="ctr">
              <a:buFontTx/>
              <a:buNone/>
            </a:pPr>
            <a:endParaRPr lang="en-US" dirty="0"/>
          </a:p>
        </p:txBody>
      </p:sp>
    </p:spTree>
    <p:extLst>
      <p:ext uri="{BB962C8B-B14F-4D97-AF65-F5344CB8AC3E}">
        <p14:creationId xmlns:p14="http://schemas.microsoft.com/office/powerpoint/2010/main" val="2877191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bile Device Mockup">
    <p:spTree>
      <p:nvGrpSpPr>
        <p:cNvPr id="1" name=""/>
        <p:cNvGrpSpPr/>
        <p:nvPr/>
      </p:nvGrpSpPr>
      <p:grpSpPr>
        <a:xfrm>
          <a:off x="0" y="0"/>
          <a:ext cx="0" cy="0"/>
          <a:chOff x="0" y="0"/>
          <a:chExt cx="0" cy="0"/>
        </a:xfrm>
      </p:grpSpPr>
      <p:sp>
        <p:nvSpPr>
          <p:cNvPr id="13" name="Picture Placeholder 130">
            <a:extLst>
              <a:ext uri="{FF2B5EF4-FFF2-40B4-BE49-F238E27FC236}">
                <a16:creationId xmlns:a16="http://schemas.microsoft.com/office/drawing/2014/main" id="{C7973B5A-47EF-9524-8206-E5C99B4B17BE}"/>
              </a:ext>
            </a:extLst>
          </p:cNvPr>
          <p:cNvSpPr>
            <a:spLocks noGrp="1"/>
          </p:cNvSpPr>
          <p:nvPr>
            <p:ph type="pic" sz="quarter" idx="27"/>
          </p:nvPr>
        </p:nvSpPr>
        <p:spPr>
          <a:xfrm>
            <a:off x="2095237" y="3938340"/>
            <a:ext cx="3590682" cy="7751868"/>
          </a:xfrm>
          <a:custGeom>
            <a:avLst/>
            <a:gdLst>
              <a:gd name="connsiteX0" fmla="*/ 290146 w 2048458"/>
              <a:gd name="connsiteY0" fmla="*/ 0 h 4422384"/>
              <a:gd name="connsiteX1" fmla="*/ 575312 w 2048458"/>
              <a:gd name="connsiteY1" fmla="*/ 0 h 4422384"/>
              <a:gd name="connsiteX2" fmla="*/ 605198 w 2048458"/>
              <a:gd name="connsiteY2" fmla="*/ 28677 h 4422384"/>
              <a:gd name="connsiteX3" fmla="*/ 605198 w 2048458"/>
              <a:gd name="connsiteY3" fmla="*/ 108472 h 4422384"/>
              <a:gd name="connsiteX4" fmla="*/ 683650 w 2048458"/>
              <a:gd name="connsiteY4" fmla="*/ 188267 h 4422384"/>
              <a:gd name="connsiteX5" fmla="*/ 1364808 w 2048458"/>
              <a:gd name="connsiteY5" fmla="*/ 188267 h 4422384"/>
              <a:gd name="connsiteX6" fmla="*/ 1444506 w 2048458"/>
              <a:gd name="connsiteY6" fmla="*/ 108472 h 4422384"/>
              <a:gd name="connsiteX7" fmla="*/ 1444506 w 2048458"/>
              <a:gd name="connsiteY7" fmla="*/ 36157 h 4422384"/>
              <a:gd name="connsiteX8" fmla="*/ 1480618 w 2048458"/>
              <a:gd name="connsiteY8" fmla="*/ 0 h 4422384"/>
              <a:gd name="connsiteX9" fmla="*/ 1748350 w 2048458"/>
              <a:gd name="connsiteY9" fmla="*/ 0 h 4422384"/>
              <a:gd name="connsiteX10" fmla="*/ 2048458 w 2048458"/>
              <a:gd name="connsiteY10" fmla="*/ 299231 h 4422384"/>
              <a:gd name="connsiteX11" fmla="*/ 2048458 w 2048458"/>
              <a:gd name="connsiteY11" fmla="*/ 4160557 h 4422384"/>
              <a:gd name="connsiteX12" fmla="*/ 1788198 w 2048458"/>
              <a:gd name="connsiteY12" fmla="*/ 4422384 h 4422384"/>
              <a:gd name="connsiteX13" fmla="*/ 280184 w 2048458"/>
              <a:gd name="connsiteY13" fmla="*/ 4422384 h 4422384"/>
              <a:gd name="connsiteX14" fmla="*/ 0 w 2048458"/>
              <a:gd name="connsiteY14" fmla="*/ 4141855 h 4422384"/>
              <a:gd name="connsiteX15" fmla="*/ 0 w 2048458"/>
              <a:gd name="connsiteY15" fmla="*/ 289257 h 4422384"/>
              <a:gd name="connsiteX16" fmla="*/ 290146 w 2048458"/>
              <a:gd name="connsiteY16" fmla="*/ 0 h 442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48458" h="4422384">
                <a:moveTo>
                  <a:pt x="290146" y="0"/>
                </a:moveTo>
                <a:lnTo>
                  <a:pt x="575312" y="0"/>
                </a:lnTo>
                <a:cubicBezTo>
                  <a:pt x="592744" y="0"/>
                  <a:pt x="605198" y="12468"/>
                  <a:pt x="605198" y="28677"/>
                </a:cubicBezTo>
                <a:lnTo>
                  <a:pt x="605198" y="108472"/>
                </a:lnTo>
                <a:cubicBezTo>
                  <a:pt x="605198" y="152109"/>
                  <a:pt x="641310" y="188267"/>
                  <a:pt x="683650" y="188267"/>
                </a:cubicBezTo>
                <a:lnTo>
                  <a:pt x="1364808" y="188267"/>
                </a:lnTo>
                <a:cubicBezTo>
                  <a:pt x="1408392" y="188267"/>
                  <a:pt x="1444506" y="152109"/>
                  <a:pt x="1444506" y="108472"/>
                </a:cubicBezTo>
                <a:lnTo>
                  <a:pt x="1444506" y="36157"/>
                </a:lnTo>
                <a:cubicBezTo>
                  <a:pt x="1444506" y="16209"/>
                  <a:pt x="1460694" y="0"/>
                  <a:pt x="1480618" y="0"/>
                </a:cubicBezTo>
                <a:lnTo>
                  <a:pt x="1748350" y="0"/>
                </a:lnTo>
                <a:cubicBezTo>
                  <a:pt x="1913970" y="0"/>
                  <a:pt x="2048458" y="134654"/>
                  <a:pt x="2048458" y="299231"/>
                </a:cubicBezTo>
                <a:lnTo>
                  <a:pt x="2048458" y="4160557"/>
                </a:lnTo>
                <a:cubicBezTo>
                  <a:pt x="2048458" y="4305186"/>
                  <a:pt x="1931404" y="4422384"/>
                  <a:pt x="1788198" y="4422384"/>
                </a:cubicBezTo>
                <a:lnTo>
                  <a:pt x="280184" y="4422384"/>
                </a:lnTo>
                <a:cubicBezTo>
                  <a:pt x="125770" y="4422384"/>
                  <a:pt x="0" y="4296458"/>
                  <a:pt x="0" y="4141855"/>
                </a:cubicBezTo>
                <a:lnTo>
                  <a:pt x="0" y="289257"/>
                </a:lnTo>
                <a:cubicBezTo>
                  <a:pt x="0" y="129667"/>
                  <a:pt x="129506" y="0"/>
                  <a:pt x="290146" y="0"/>
                </a:cubicBezTo>
                <a:close/>
              </a:path>
            </a:pathLst>
          </a:custGeom>
          <a:solidFill>
            <a:schemeClr val="bg2">
              <a:lumMod val="90000"/>
              <a:lumOff val="10000"/>
            </a:schemeClr>
          </a:solidFill>
        </p:spPr>
        <p:txBody>
          <a:bodyPr wrap="square" anchor="ctr">
            <a:noAutofit/>
          </a:bodyPr>
          <a:lstStyle>
            <a:lvl1pPr marL="0" indent="0" algn="ctr">
              <a:buNone/>
              <a:defRPr sz="2400"/>
            </a:lvl1pPr>
          </a:lstStyle>
          <a:p>
            <a:endParaRPr lang="en-US"/>
          </a:p>
        </p:txBody>
      </p:sp>
      <p:sp>
        <p:nvSpPr>
          <p:cNvPr id="21" name="Picture Placeholder 127">
            <a:extLst>
              <a:ext uri="{FF2B5EF4-FFF2-40B4-BE49-F238E27FC236}">
                <a16:creationId xmlns:a16="http://schemas.microsoft.com/office/drawing/2014/main" id="{8186DE04-10E5-5194-5191-23A44F9E87C1}"/>
              </a:ext>
            </a:extLst>
          </p:cNvPr>
          <p:cNvSpPr>
            <a:spLocks noGrp="1"/>
          </p:cNvSpPr>
          <p:nvPr>
            <p:ph type="pic" sz="quarter" idx="30"/>
          </p:nvPr>
        </p:nvSpPr>
        <p:spPr>
          <a:xfrm>
            <a:off x="6885116" y="2223491"/>
            <a:ext cx="3936544" cy="8066398"/>
          </a:xfrm>
          <a:custGeom>
            <a:avLst/>
            <a:gdLst>
              <a:gd name="connsiteX0" fmla="*/ 112068 w 1927570"/>
              <a:gd name="connsiteY0" fmla="*/ 0 h 3949796"/>
              <a:gd name="connsiteX1" fmla="*/ 1815502 w 1927570"/>
              <a:gd name="connsiteY1" fmla="*/ 0 h 3949796"/>
              <a:gd name="connsiteX2" fmla="*/ 1927570 w 1927570"/>
              <a:gd name="connsiteY2" fmla="*/ 110929 h 3949796"/>
              <a:gd name="connsiteX3" fmla="*/ 1927570 w 1927570"/>
              <a:gd name="connsiteY3" fmla="*/ 3837621 h 3949796"/>
              <a:gd name="connsiteX4" fmla="*/ 1815502 w 1927570"/>
              <a:gd name="connsiteY4" fmla="*/ 3949796 h 3949796"/>
              <a:gd name="connsiteX5" fmla="*/ 112068 w 1927570"/>
              <a:gd name="connsiteY5" fmla="*/ 3949796 h 3949796"/>
              <a:gd name="connsiteX6" fmla="*/ 0 w 1927570"/>
              <a:gd name="connsiteY6" fmla="*/ 3837621 h 3949796"/>
              <a:gd name="connsiteX7" fmla="*/ 0 w 1927570"/>
              <a:gd name="connsiteY7" fmla="*/ 110929 h 3949796"/>
              <a:gd name="connsiteX8" fmla="*/ 112068 w 1927570"/>
              <a:gd name="connsiteY8" fmla="*/ 0 h 3949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7570" h="3949796">
                <a:moveTo>
                  <a:pt x="112068" y="0"/>
                </a:moveTo>
                <a:lnTo>
                  <a:pt x="1815502" y="0"/>
                </a:lnTo>
                <a:cubicBezTo>
                  <a:pt x="1877762" y="0"/>
                  <a:pt x="1927570" y="49856"/>
                  <a:pt x="1927570" y="110929"/>
                </a:cubicBezTo>
                <a:lnTo>
                  <a:pt x="1927570" y="3837621"/>
                </a:lnTo>
                <a:cubicBezTo>
                  <a:pt x="1927570" y="3898694"/>
                  <a:pt x="1877762" y="3949796"/>
                  <a:pt x="1815502" y="3949796"/>
                </a:cubicBezTo>
                <a:lnTo>
                  <a:pt x="112068" y="3949796"/>
                </a:lnTo>
                <a:cubicBezTo>
                  <a:pt x="51054" y="3949796"/>
                  <a:pt x="0" y="3898694"/>
                  <a:pt x="0" y="3837621"/>
                </a:cubicBezTo>
                <a:lnTo>
                  <a:pt x="0" y="110929"/>
                </a:lnTo>
                <a:cubicBezTo>
                  <a:pt x="0" y="49856"/>
                  <a:pt x="51054" y="0"/>
                  <a:pt x="112068" y="0"/>
                </a:cubicBezTo>
                <a:close/>
              </a:path>
            </a:pathLst>
          </a:custGeom>
          <a:solidFill>
            <a:schemeClr val="bg2">
              <a:lumMod val="90000"/>
              <a:lumOff val="10000"/>
            </a:schemeClr>
          </a:solidFill>
        </p:spPr>
        <p:txBody>
          <a:bodyPr wrap="square" anchor="ctr">
            <a:noAutofit/>
          </a:bodyPr>
          <a:lstStyle>
            <a:lvl1pPr marL="0" indent="0" algn="ctr">
              <a:buNone/>
              <a:defRPr sz="2400"/>
            </a:lvl1pPr>
          </a:lstStyle>
          <a:p>
            <a:endParaRPr lang="en-US"/>
          </a:p>
        </p:txBody>
      </p:sp>
    </p:spTree>
    <p:extLst>
      <p:ext uri="{BB962C8B-B14F-4D97-AF65-F5344CB8AC3E}">
        <p14:creationId xmlns:p14="http://schemas.microsoft.com/office/powerpoint/2010/main" val="1003720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sktop Device Mockup">
    <p:spTree>
      <p:nvGrpSpPr>
        <p:cNvPr id="1" name=""/>
        <p:cNvGrpSpPr/>
        <p:nvPr/>
      </p:nvGrpSpPr>
      <p:grpSpPr>
        <a:xfrm>
          <a:off x="0" y="0"/>
          <a:ext cx="0" cy="0"/>
          <a:chOff x="0" y="0"/>
          <a:chExt cx="0" cy="0"/>
        </a:xfrm>
      </p:grpSpPr>
      <p:sp>
        <p:nvSpPr>
          <p:cNvPr id="12" name="Picture Placeholder 133">
            <a:extLst>
              <a:ext uri="{FF2B5EF4-FFF2-40B4-BE49-F238E27FC236}">
                <a16:creationId xmlns:a16="http://schemas.microsoft.com/office/drawing/2014/main" id="{48410FE3-6256-E72E-2475-D00389258460}"/>
              </a:ext>
            </a:extLst>
          </p:cNvPr>
          <p:cNvSpPr>
            <a:spLocks noGrp="1"/>
          </p:cNvSpPr>
          <p:nvPr>
            <p:ph type="pic" sz="quarter" idx="24"/>
          </p:nvPr>
        </p:nvSpPr>
        <p:spPr>
          <a:xfrm>
            <a:off x="12624975" y="3470940"/>
            <a:ext cx="10230704" cy="5607602"/>
          </a:xfrm>
          <a:custGeom>
            <a:avLst/>
            <a:gdLst>
              <a:gd name="connsiteX0" fmla="*/ 0 w 4669668"/>
              <a:gd name="connsiteY0" fmla="*/ 0 h 2559515"/>
              <a:gd name="connsiteX1" fmla="*/ 4669668 w 4669668"/>
              <a:gd name="connsiteY1" fmla="*/ 0 h 2559515"/>
              <a:gd name="connsiteX2" fmla="*/ 4669668 w 4669668"/>
              <a:gd name="connsiteY2" fmla="*/ 2559515 h 2559515"/>
              <a:gd name="connsiteX3" fmla="*/ 0 w 4669668"/>
              <a:gd name="connsiteY3" fmla="*/ 2559515 h 2559515"/>
            </a:gdLst>
            <a:ahLst/>
            <a:cxnLst>
              <a:cxn ang="0">
                <a:pos x="connsiteX0" y="connsiteY0"/>
              </a:cxn>
              <a:cxn ang="0">
                <a:pos x="connsiteX1" y="connsiteY1"/>
              </a:cxn>
              <a:cxn ang="0">
                <a:pos x="connsiteX2" y="connsiteY2"/>
              </a:cxn>
              <a:cxn ang="0">
                <a:pos x="connsiteX3" y="connsiteY3"/>
              </a:cxn>
            </a:cxnLst>
            <a:rect l="l" t="t" r="r" b="b"/>
            <a:pathLst>
              <a:path w="4669668" h="2559515">
                <a:moveTo>
                  <a:pt x="0" y="0"/>
                </a:moveTo>
                <a:lnTo>
                  <a:pt x="4669668" y="0"/>
                </a:lnTo>
                <a:lnTo>
                  <a:pt x="4669668" y="2559515"/>
                </a:lnTo>
                <a:lnTo>
                  <a:pt x="0" y="2559515"/>
                </a:lnTo>
                <a:close/>
              </a:path>
            </a:pathLst>
          </a:custGeom>
          <a:solidFill>
            <a:schemeClr val="bg2">
              <a:lumMod val="90000"/>
              <a:lumOff val="10000"/>
            </a:schemeClr>
          </a:solidFill>
        </p:spPr>
        <p:txBody>
          <a:bodyPr wrap="square" anchor="ctr">
            <a:noAutofit/>
          </a:bodyPr>
          <a:lstStyle>
            <a:lvl1pPr marL="0" indent="0" algn="ctr">
              <a:buNone/>
              <a:defRPr sz="2400"/>
            </a:lvl1pPr>
          </a:lstStyle>
          <a:p>
            <a:endParaRPr lang="en-US"/>
          </a:p>
        </p:txBody>
      </p:sp>
    </p:spTree>
    <p:extLst>
      <p:ext uri="{BB962C8B-B14F-4D97-AF65-F5344CB8AC3E}">
        <p14:creationId xmlns:p14="http://schemas.microsoft.com/office/powerpoint/2010/main" val="2971510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E61068B4-2298-9DFC-FBAA-5A33D3A52F55}"/>
              </a:ext>
            </a:extLst>
          </p:cNvPr>
          <p:cNvSpPr>
            <a:spLocks noGrp="1"/>
          </p:cNvSpPr>
          <p:nvPr>
            <p:ph type="pic" sz="quarter" idx="11"/>
          </p:nvPr>
        </p:nvSpPr>
        <p:spPr>
          <a:xfrm>
            <a:off x="13553133" y="1535246"/>
            <a:ext cx="9460212" cy="10645510"/>
          </a:xfrm>
          <a:prstGeom prst="rect">
            <a:avLst/>
          </a:prstGeom>
          <a:solidFill>
            <a:schemeClr val="bg2">
              <a:lumMod val="90000"/>
              <a:lumOff val="10000"/>
            </a:schemeClr>
          </a:solidFill>
          <a:ln>
            <a:noFill/>
          </a:ln>
          <a:effectLst/>
        </p:spPr>
        <p:txBody>
          <a:bodyPr vert="horz" wrap="square" lIns="182843" tIns="91422" rIns="182843" bIns="91422" rtlCol="0" anchor="ctr">
            <a:noAutofit/>
          </a:bodyPr>
          <a:lstStyle>
            <a:lvl1pPr>
              <a:defRPr lang="en-US" sz="3100" dirty="0">
                <a:solidFill>
                  <a:schemeClr val="tx1"/>
                </a:solidFill>
                <a:latin typeface="Montserrat" pitchFamily="2" charset="77"/>
                <a:ea typeface="Open Sans Light" panose="020B0306030504020204" pitchFamily="34" charset="0"/>
                <a:cs typeface="Open Sans" charset="0"/>
              </a:defRPr>
            </a:lvl1pPr>
          </a:lstStyle>
          <a:p>
            <a:pPr marL="0" lvl="0" indent="0" algn="ctr">
              <a:buFontTx/>
              <a:buNone/>
            </a:pPr>
            <a:endParaRPr lang="en-US" dirty="0"/>
          </a:p>
        </p:txBody>
      </p:sp>
    </p:spTree>
    <p:extLst>
      <p:ext uri="{BB962C8B-B14F-4D97-AF65-F5344CB8AC3E}">
        <p14:creationId xmlns:p14="http://schemas.microsoft.com/office/powerpoint/2010/main" val="1584728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4018" r:id="rId1"/>
    <p:sldLayoutId id="2147484021" r:id="rId2"/>
    <p:sldLayoutId id="2147484022" r:id="rId3"/>
    <p:sldLayoutId id="2147484023" r:id="rId4"/>
    <p:sldLayoutId id="2147484024" r:id="rId5"/>
    <p:sldLayoutId id="2147484031" r:id="rId6"/>
    <p:sldLayoutId id="2147484027" r:id="rId7"/>
    <p:sldLayoutId id="2147484029" r:id="rId8"/>
    <p:sldLayoutId id="2147484020" r:id="rId9"/>
    <p:sldLayoutId id="2147484032" r:id="rId10"/>
    <p:sldLayoutId id="2147484033" r:id="rId11"/>
    <p:sldLayoutId id="2147484034" r:id="rId12"/>
  </p:sldLayoutIdLst>
  <p:hf hdr="0" ftr="0" dt="0"/>
  <p:txStyles>
    <p:titleStyle>
      <a:lvl1pPr algn="ctr" defTabSz="1828434" rtl="0" eaLnBrk="1" latinLnBrk="0" hangingPunct="1">
        <a:lnSpc>
          <a:spcPct val="90000"/>
        </a:lnSpc>
        <a:spcBef>
          <a:spcPct val="0"/>
        </a:spcBef>
        <a:buNone/>
        <a:defRPr lang="en-US" sz="8800" b="1" i="0" kern="1200">
          <a:solidFill>
            <a:schemeClr val="tx2"/>
          </a:solidFill>
          <a:latin typeface="League Spartan" pitchFamily="2" charset="77"/>
          <a:ea typeface="League Spartan" pitchFamily="2" charset="77"/>
          <a:cs typeface="League Spartan" pitchFamily="2" charset="77"/>
        </a:defRPr>
      </a:lvl1pPr>
    </p:titleStyle>
    <p:bodyStyle>
      <a:lvl1pPr marL="457109" indent="-457109" algn="l" defTabSz="1828434" rtl="0" eaLnBrk="1" latinLnBrk="0" hangingPunct="1">
        <a:lnSpc>
          <a:spcPts val="4200"/>
        </a:lnSpc>
        <a:spcBef>
          <a:spcPts val="2000"/>
        </a:spcBef>
        <a:buFont typeface="Arial" panose="020B0604020202020204" pitchFamily="34" charset="0"/>
        <a:buChar char="•"/>
        <a:defRPr lang="en-US" sz="4000" b="0" i="0" kern="1200" dirty="0" smtClean="0">
          <a:solidFill>
            <a:schemeClr val="tx1"/>
          </a:solidFill>
          <a:effectLst/>
          <a:latin typeface="Montserrat" pitchFamily="2" charset="77"/>
          <a:ea typeface="Open Sans Light" panose="020B0306030504020204" pitchFamily="34" charset="0"/>
          <a:cs typeface="Open Sans" charset="0"/>
        </a:defRPr>
      </a:lvl1pPr>
      <a:lvl2pPr marL="1371326" indent="-457109" algn="l" defTabSz="1828434" rtl="0" eaLnBrk="1" latinLnBrk="0" hangingPunct="1">
        <a:lnSpc>
          <a:spcPts val="4200"/>
        </a:lnSpc>
        <a:spcBef>
          <a:spcPts val="1000"/>
        </a:spcBef>
        <a:buFont typeface="Arial" panose="020B0604020202020204" pitchFamily="34" charset="0"/>
        <a:buChar char="•"/>
        <a:defRPr lang="en-US" sz="3200" b="0" i="0" kern="1200" dirty="0" smtClean="0">
          <a:solidFill>
            <a:schemeClr val="tx1"/>
          </a:solidFill>
          <a:effectLst/>
          <a:latin typeface="Montserrat" pitchFamily="2" charset="77"/>
          <a:ea typeface="Open Sans Light" panose="020B0306030504020204" pitchFamily="34" charset="0"/>
          <a:cs typeface="Open Sans" charset="0"/>
        </a:defRPr>
      </a:lvl2pPr>
      <a:lvl3pPr marL="2285543" indent="-457109" algn="l" defTabSz="1828434" rtl="0" eaLnBrk="1" latinLnBrk="0" hangingPunct="1">
        <a:lnSpc>
          <a:spcPts val="4200"/>
        </a:lnSpc>
        <a:spcBef>
          <a:spcPts val="1000"/>
        </a:spcBef>
        <a:buFont typeface="Arial" panose="020B0604020202020204" pitchFamily="34" charset="0"/>
        <a:buChar char="•"/>
        <a:defRPr lang="en-US" sz="2800" b="0" i="0" kern="1200" dirty="0" smtClean="0">
          <a:solidFill>
            <a:schemeClr val="tx1"/>
          </a:solidFill>
          <a:effectLst/>
          <a:latin typeface="Montserrat" pitchFamily="2" charset="77"/>
          <a:ea typeface="Open Sans Light" panose="020B0306030504020204" pitchFamily="34" charset="0"/>
          <a:cs typeface="Open Sans" charset="0"/>
        </a:defRPr>
      </a:lvl3pPr>
      <a:lvl4pPr marL="3199760" indent="-457109" algn="l" defTabSz="1828434" rtl="0" eaLnBrk="1" latinLnBrk="0" hangingPunct="1">
        <a:lnSpc>
          <a:spcPts val="4200"/>
        </a:lnSpc>
        <a:spcBef>
          <a:spcPts val="1000"/>
        </a:spcBef>
        <a:buFont typeface="Arial" panose="020B0604020202020204" pitchFamily="34" charset="0"/>
        <a:buChar char="•"/>
        <a:defRPr lang="en-US" sz="2400" b="0" i="0" kern="1200" dirty="0" smtClean="0">
          <a:solidFill>
            <a:schemeClr val="tx1"/>
          </a:solidFill>
          <a:effectLst/>
          <a:latin typeface="Montserrat" pitchFamily="2" charset="77"/>
          <a:ea typeface="Open Sans Light" panose="020B0306030504020204" pitchFamily="34" charset="0"/>
          <a:cs typeface="Open Sans" charset="0"/>
        </a:defRPr>
      </a:lvl4pPr>
      <a:lvl5pPr marL="4113977" indent="-457109" algn="l" defTabSz="1828434" rtl="0" eaLnBrk="1" latinLnBrk="0" hangingPunct="1">
        <a:lnSpc>
          <a:spcPts val="4200"/>
        </a:lnSpc>
        <a:spcBef>
          <a:spcPts val="1000"/>
        </a:spcBef>
        <a:buFont typeface="Arial" panose="020B0604020202020204" pitchFamily="34" charset="0"/>
        <a:buChar char="•"/>
        <a:defRPr lang="en-US" sz="2400" b="0" i="0" kern="1200" dirty="0">
          <a:solidFill>
            <a:schemeClr val="tx1"/>
          </a:solidFill>
          <a:effectLst/>
          <a:latin typeface="Montserrat" pitchFamily="2" charset="77"/>
          <a:ea typeface="Open Sans Light" panose="020B0306030504020204" pitchFamily="34" charset="0"/>
          <a:cs typeface="Open Sans"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A4A3A4"/>
          </p15:clr>
        </p15:guide>
        <p15:guide id="2" pos="7678">
          <p15:clr>
            <a:srgbClr val="A4A3A4"/>
          </p15:clr>
        </p15:guide>
        <p15:guide id="3" pos="958">
          <p15:clr>
            <a:srgbClr val="A4A3A4"/>
          </p15:clr>
        </p15:guide>
        <p15:guide id="4" pos="14398">
          <p15:clr>
            <a:srgbClr val="A4A3A4"/>
          </p15:clr>
        </p15:guide>
        <p15:guide id="5" orient="horz" pos="8160">
          <p15:clr>
            <a:srgbClr val="A4A3A4"/>
          </p15:clr>
        </p15:guide>
        <p15:guide id="6" orient="horz" pos="480">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C641A9-2FFC-96F1-A99B-B850FB8186B8}"/>
              </a:ext>
            </a:extLst>
          </p:cNvPr>
          <p:cNvSpPr/>
          <p:nvPr/>
        </p:nvSpPr>
        <p:spPr>
          <a:xfrm>
            <a:off x="17096988" y="0"/>
            <a:ext cx="1413433"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itchFamily="2" charset="77"/>
            </a:endParaRPr>
          </a:p>
        </p:txBody>
      </p:sp>
      <p:sp>
        <p:nvSpPr>
          <p:cNvPr id="5" name="Rectangle 4">
            <a:extLst>
              <a:ext uri="{FF2B5EF4-FFF2-40B4-BE49-F238E27FC236}">
                <a16:creationId xmlns:a16="http://schemas.microsoft.com/office/drawing/2014/main" id="{0234EB68-4125-1F88-A344-2D3530489FE2}"/>
              </a:ext>
            </a:extLst>
          </p:cNvPr>
          <p:cNvSpPr/>
          <p:nvPr/>
        </p:nvSpPr>
        <p:spPr>
          <a:xfrm>
            <a:off x="19583229" y="0"/>
            <a:ext cx="4794421" cy="13716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endParaRPr lang="en-US" sz="4400" b="1" dirty="0">
              <a:solidFill>
                <a:schemeClr val="accent5">
                  <a:lumMod val="60000"/>
                  <a:lumOff val="40000"/>
                </a:schemeClr>
              </a:solidFill>
              <a:latin typeface="Montserrat" pitchFamily="2" charset="77"/>
            </a:endParaRPr>
          </a:p>
          <a:p>
            <a:pPr lvl="1">
              <a:lnSpc>
                <a:spcPct val="150000"/>
              </a:lnSpc>
            </a:pPr>
            <a:endParaRPr lang="en-US" sz="4400" b="1" dirty="0">
              <a:solidFill>
                <a:schemeClr val="accent5">
                  <a:lumMod val="60000"/>
                  <a:lumOff val="40000"/>
                </a:schemeClr>
              </a:solidFill>
              <a:latin typeface="Montserrat" pitchFamily="2" charset="77"/>
            </a:endParaRPr>
          </a:p>
          <a:p>
            <a:pPr lvl="1">
              <a:lnSpc>
                <a:spcPct val="150000"/>
              </a:lnSpc>
            </a:pPr>
            <a:endParaRPr lang="en-US" sz="4400" b="1" dirty="0">
              <a:solidFill>
                <a:schemeClr val="accent5">
                  <a:lumMod val="60000"/>
                  <a:lumOff val="40000"/>
                </a:schemeClr>
              </a:solidFill>
              <a:latin typeface="Montserrat" pitchFamily="2" charset="77"/>
            </a:endParaRPr>
          </a:p>
          <a:p>
            <a:pPr lvl="1">
              <a:lnSpc>
                <a:spcPct val="150000"/>
              </a:lnSpc>
            </a:pPr>
            <a:endParaRPr lang="en-US" sz="4400" b="1" dirty="0">
              <a:solidFill>
                <a:schemeClr val="accent5">
                  <a:lumMod val="60000"/>
                  <a:lumOff val="40000"/>
                </a:schemeClr>
              </a:solidFill>
              <a:latin typeface="Montserrat" pitchFamily="2" charset="77"/>
            </a:endParaRPr>
          </a:p>
          <a:p>
            <a:pPr lvl="1">
              <a:lnSpc>
                <a:spcPct val="150000"/>
              </a:lnSpc>
            </a:pPr>
            <a:endParaRPr lang="en-US" sz="4400" b="1" dirty="0">
              <a:solidFill>
                <a:schemeClr val="accent5">
                  <a:lumMod val="60000"/>
                  <a:lumOff val="40000"/>
                </a:schemeClr>
              </a:solidFill>
              <a:latin typeface="Montserrat" pitchFamily="2" charset="77"/>
            </a:endParaRPr>
          </a:p>
          <a:p>
            <a:pPr lvl="1">
              <a:lnSpc>
                <a:spcPct val="150000"/>
              </a:lnSpc>
            </a:pPr>
            <a:endParaRPr lang="en-US" sz="4400" b="1" dirty="0">
              <a:solidFill>
                <a:schemeClr val="accent5">
                  <a:lumMod val="60000"/>
                  <a:lumOff val="40000"/>
                </a:schemeClr>
              </a:solidFill>
              <a:latin typeface="Montserrat" pitchFamily="2" charset="77"/>
            </a:endParaRPr>
          </a:p>
          <a:p>
            <a:pPr lvl="1">
              <a:lnSpc>
                <a:spcPct val="150000"/>
              </a:lnSpc>
            </a:pPr>
            <a:endParaRPr lang="en-US" sz="4400" b="1" dirty="0">
              <a:solidFill>
                <a:schemeClr val="accent5">
                  <a:lumMod val="60000"/>
                  <a:lumOff val="40000"/>
                </a:schemeClr>
              </a:solidFill>
              <a:latin typeface="Montserrat" pitchFamily="2" charset="77"/>
            </a:endParaRPr>
          </a:p>
          <a:p>
            <a:pPr lvl="1">
              <a:lnSpc>
                <a:spcPct val="150000"/>
              </a:lnSpc>
            </a:pPr>
            <a:endParaRPr lang="en-US" sz="4400" b="1" dirty="0">
              <a:solidFill>
                <a:schemeClr val="accent5">
                  <a:lumMod val="60000"/>
                  <a:lumOff val="40000"/>
                </a:schemeClr>
              </a:solidFill>
              <a:latin typeface="Montserrat" pitchFamily="2" charset="77"/>
            </a:endParaRPr>
          </a:p>
          <a:p>
            <a:pPr lvl="1">
              <a:lnSpc>
                <a:spcPct val="150000"/>
              </a:lnSpc>
            </a:pPr>
            <a:endParaRPr lang="en-US" sz="4400" b="1" dirty="0">
              <a:solidFill>
                <a:schemeClr val="accent5">
                  <a:lumMod val="60000"/>
                  <a:lumOff val="40000"/>
                </a:schemeClr>
              </a:solidFill>
              <a:latin typeface="Montserrat" pitchFamily="2" charset="77"/>
            </a:endParaRPr>
          </a:p>
          <a:p>
            <a:pPr lvl="1">
              <a:lnSpc>
                <a:spcPct val="150000"/>
              </a:lnSpc>
            </a:pPr>
            <a:r>
              <a:rPr lang="en-US" sz="4400" b="1" dirty="0">
                <a:solidFill>
                  <a:schemeClr val="accent5">
                    <a:lumMod val="60000"/>
                    <a:lumOff val="40000"/>
                  </a:schemeClr>
                </a:solidFill>
                <a:latin typeface="Montserrat" pitchFamily="2" charset="77"/>
              </a:rPr>
              <a:t>Mentor:-</a:t>
            </a:r>
          </a:p>
          <a:p>
            <a:pPr lvl="1">
              <a:lnSpc>
                <a:spcPct val="150000"/>
              </a:lnSpc>
            </a:pPr>
            <a:r>
              <a:rPr lang="en-US" dirty="0">
                <a:latin typeface="Montserrat" pitchFamily="2" charset="77"/>
              </a:rPr>
              <a:t>Abdul Rahman</a:t>
            </a:r>
          </a:p>
        </p:txBody>
      </p:sp>
      <p:sp>
        <p:nvSpPr>
          <p:cNvPr id="3" name="Frame 2">
            <a:extLst>
              <a:ext uri="{FF2B5EF4-FFF2-40B4-BE49-F238E27FC236}">
                <a16:creationId xmlns:a16="http://schemas.microsoft.com/office/drawing/2014/main" id="{E0B823BB-B02F-6944-9753-44553E316ACD}"/>
              </a:ext>
            </a:extLst>
          </p:cNvPr>
          <p:cNvSpPr/>
          <p:nvPr/>
        </p:nvSpPr>
        <p:spPr>
          <a:xfrm>
            <a:off x="8366263" y="6794581"/>
            <a:ext cx="7645123" cy="6463308"/>
          </a:xfrm>
          <a:prstGeom prst="frame">
            <a:avLst>
              <a:gd name="adj1" fmla="val 59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tserrat" pitchFamily="2" charset="77"/>
            </a:endParaRPr>
          </a:p>
        </p:txBody>
      </p:sp>
      <p:sp>
        <p:nvSpPr>
          <p:cNvPr id="6" name="TextBox 5">
            <a:extLst>
              <a:ext uri="{FF2B5EF4-FFF2-40B4-BE49-F238E27FC236}">
                <a16:creationId xmlns:a16="http://schemas.microsoft.com/office/drawing/2014/main" id="{0A0C432B-EF8A-E202-03FD-A72793BBD194}"/>
              </a:ext>
            </a:extLst>
          </p:cNvPr>
          <p:cNvSpPr txBox="1"/>
          <p:nvPr/>
        </p:nvSpPr>
        <p:spPr>
          <a:xfrm>
            <a:off x="1523829" y="-167951"/>
            <a:ext cx="8686800" cy="6463308"/>
          </a:xfrm>
          <a:prstGeom prst="rect">
            <a:avLst/>
          </a:prstGeom>
          <a:noFill/>
        </p:spPr>
        <p:txBody>
          <a:bodyPr wrap="square" rtlCol="0" anchor="b">
            <a:spAutoFit/>
          </a:bodyPr>
          <a:lstStyle>
            <a:defPPr>
              <a:defRPr lang="en-US"/>
            </a:defPPr>
            <a:lvl1pPr>
              <a:defRPr sz="6000" b="1">
                <a:solidFill>
                  <a:schemeClr val="tx2"/>
                </a:solidFill>
                <a:latin typeface="Krona One" panose="02010605030500060004" pitchFamily="2" charset="77"/>
                <a:ea typeface="Arimo" panose="020B0604020202020204" pitchFamily="34" charset="0"/>
                <a:cs typeface="Space Grotesk" pitchFamily="2" charset="77"/>
              </a:defRPr>
            </a:lvl1pPr>
          </a:lstStyle>
          <a:p>
            <a:r>
              <a:rPr lang="en-US" sz="13800" dirty="0">
                <a:solidFill>
                  <a:schemeClr val="accent2">
                    <a:lumMod val="60000"/>
                    <a:lumOff val="40000"/>
                  </a:schemeClr>
                </a:solidFill>
                <a:latin typeface="League Spartan" pitchFamily="2" charset="77"/>
              </a:rPr>
              <a:t>HUMAN RESOURCE PROJECT</a:t>
            </a:r>
          </a:p>
        </p:txBody>
      </p:sp>
      <p:sp>
        <p:nvSpPr>
          <p:cNvPr id="7" name="TextBox 6">
            <a:extLst>
              <a:ext uri="{FF2B5EF4-FFF2-40B4-BE49-F238E27FC236}">
                <a16:creationId xmlns:a16="http://schemas.microsoft.com/office/drawing/2014/main" id="{F4D14AA6-AF65-5FA4-5A68-B035A17C57E2}"/>
              </a:ext>
            </a:extLst>
          </p:cNvPr>
          <p:cNvSpPr txBox="1"/>
          <p:nvPr/>
        </p:nvSpPr>
        <p:spPr>
          <a:xfrm>
            <a:off x="9500956" y="7297096"/>
            <a:ext cx="6658150" cy="5632311"/>
          </a:xfrm>
          <a:prstGeom prst="rect">
            <a:avLst/>
          </a:prstGeom>
          <a:noFill/>
        </p:spPr>
        <p:txBody>
          <a:bodyPr wrap="square" rtlCol="0" anchor="t">
            <a:spAutoFit/>
          </a:bodyPr>
          <a:lstStyle>
            <a:defPPr>
              <a:defRPr lang="en-US"/>
            </a:defPPr>
            <a:lvl1pPr>
              <a:defRPr sz="4800" b="1">
                <a:solidFill>
                  <a:schemeClr val="tx2"/>
                </a:solidFill>
                <a:latin typeface="League Spartan" pitchFamily="2" charset="77"/>
                <a:ea typeface="Arimo" panose="020B0604020202020204" pitchFamily="34" charset="0"/>
                <a:cs typeface="Space Grotesk" pitchFamily="2" charset="77"/>
              </a:defRPr>
            </a:lvl1pPr>
          </a:lstStyle>
          <a:p>
            <a:r>
              <a:rPr lang="en-US" sz="6000" b="0" dirty="0">
                <a:solidFill>
                  <a:schemeClr val="accent4">
                    <a:lumMod val="40000"/>
                    <a:lumOff val="60000"/>
                  </a:schemeClr>
                </a:solidFill>
                <a:latin typeface="League Spartan" pitchFamily="2" charset="0"/>
              </a:rPr>
              <a:t>Group 4</a:t>
            </a:r>
          </a:p>
          <a:p>
            <a:r>
              <a:rPr lang="en-US" sz="6000" b="0" dirty="0">
                <a:latin typeface="League Spartan" pitchFamily="2" charset="0"/>
              </a:rPr>
              <a:t>Robin Roy</a:t>
            </a:r>
          </a:p>
          <a:p>
            <a:r>
              <a:rPr lang="en-US" sz="6000" b="0" dirty="0">
                <a:latin typeface="League Spartan" pitchFamily="2" charset="0"/>
              </a:rPr>
              <a:t>Vrushali Shinde</a:t>
            </a:r>
          </a:p>
          <a:p>
            <a:r>
              <a:rPr lang="en-US" sz="6000" b="0" dirty="0">
                <a:latin typeface="League Spartan" pitchFamily="2" charset="0"/>
              </a:rPr>
              <a:t>Meera Pal</a:t>
            </a:r>
          </a:p>
          <a:p>
            <a:r>
              <a:rPr lang="en-US" sz="6000" b="0" dirty="0">
                <a:latin typeface="League Spartan" pitchFamily="2" charset="0"/>
              </a:rPr>
              <a:t>Abhinandan kumar</a:t>
            </a:r>
          </a:p>
          <a:p>
            <a:r>
              <a:rPr lang="en-US" sz="6000" b="0" dirty="0">
                <a:latin typeface="League Spartan" pitchFamily="2" charset="0"/>
              </a:rPr>
              <a:t>Devesh Gaonkar</a:t>
            </a:r>
          </a:p>
        </p:txBody>
      </p:sp>
    </p:spTree>
    <p:extLst>
      <p:ext uri="{BB962C8B-B14F-4D97-AF65-F5344CB8AC3E}">
        <p14:creationId xmlns:p14="http://schemas.microsoft.com/office/powerpoint/2010/main" val="376668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F02E-4767-38B1-2F3F-8D0A5C25F4B8}"/>
              </a:ext>
            </a:extLst>
          </p:cNvPr>
          <p:cNvSpPr>
            <a:spLocks noGrp="1"/>
          </p:cNvSpPr>
          <p:nvPr>
            <p:ph type="title"/>
          </p:nvPr>
        </p:nvSpPr>
        <p:spPr>
          <a:xfrm>
            <a:off x="2193989" y="573207"/>
            <a:ext cx="20111561" cy="2474793"/>
          </a:xfrm>
        </p:spPr>
        <p:txBody>
          <a:bodyPr>
            <a:normAutofit fontScale="90000"/>
          </a:bodyPr>
          <a:lstStyle/>
          <a:p>
            <a:r>
              <a:rPr lang="en-US" sz="8798" dirty="0">
                <a:solidFill>
                  <a:schemeClr val="accent5">
                    <a:lumMod val="40000"/>
                    <a:lumOff val="60000"/>
                  </a:schemeClr>
                </a:solidFill>
                <a:latin typeface="Algerian" panose="04020705040A02060702" pitchFamily="82" charset="0"/>
              </a:rPr>
              <a:t>KPI 5.Job Role VS Work life Balance</a:t>
            </a:r>
            <a:br>
              <a:rPr lang="en-US" sz="8798" dirty="0"/>
            </a:br>
            <a:endParaRPr lang="en-IN" sz="8798" dirty="0"/>
          </a:p>
        </p:txBody>
      </p:sp>
      <p:sp>
        <p:nvSpPr>
          <p:cNvPr id="3" name="Content Placeholder 2">
            <a:extLst>
              <a:ext uri="{FF2B5EF4-FFF2-40B4-BE49-F238E27FC236}">
                <a16:creationId xmlns:a16="http://schemas.microsoft.com/office/drawing/2014/main" id="{BBFB5844-AEA6-9454-D04A-9512C8007C20}"/>
              </a:ext>
            </a:extLst>
          </p:cNvPr>
          <p:cNvSpPr>
            <a:spLocks noGrp="1"/>
          </p:cNvSpPr>
          <p:nvPr>
            <p:ph sz="half" idx="1"/>
          </p:nvPr>
        </p:nvSpPr>
        <p:spPr>
          <a:xfrm>
            <a:off x="2193989" y="3650286"/>
            <a:ext cx="9277055" cy="8311784"/>
          </a:xfrm>
        </p:spPr>
        <p:txBody>
          <a:bodyPr>
            <a:normAutofit/>
          </a:bodyPr>
          <a:lstStyle/>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This KPI is about Job Role VS Work life Balance for Total Employee.</a:t>
            </a:r>
          </a:p>
          <a:p>
            <a:pPr>
              <a:buFont typeface="Wingdings" panose="05000000000000000000" pitchFamily="2" charset="2"/>
              <a:buChar char="Ø"/>
            </a:pPr>
            <a:r>
              <a:rPr lang="en-US" sz="3600" dirty="0"/>
              <a:t>Insight :-</a:t>
            </a:r>
          </a:p>
          <a:p>
            <a:pPr marL="0" indent="0">
              <a:buNone/>
            </a:pPr>
            <a:endParaRPr lang="en-US" sz="3600" dirty="0"/>
          </a:p>
          <a:p>
            <a:pPr>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Developer and Human Resource has poor work life balance</a:t>
            </a:r>
          </a:p>
          <a:p>
            <a:pPr>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Laboratory Technician and Manufacturing Directors  has average work life balance.</a:t>
            </a:r>
          </a:p>
          <a:p>
            <a:pPr>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Research Scientist and Research Director has fair work life balance</a:t>
            </a:r>
          </a:p>
          <a:p>
            <a:pPr>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Manager and Sales Representative and Sales Executive has good work life balance</a:t>
            </a:r>
          </a:p>
          <a:p>
            <a:pPr>
              <a:buFont typeface="Wingdings" panose="05000000000000000000" pitchFamily="2" charset="2"/>
              <a:buChar char="Ø"/>
            </a:pPr>
            <a:endParaRPr lang="en-US" sz="3600" dirty="0"/>
          </a:p>
          <a:p>
            <a:pPr>
              <a:buFont typeface="Wingdings" panose="05000000000000000000" pitchFamily="2" charset="2"/>
              <a:buChar char="Ø"/>
            </a:pPr>
            <a:endParaRPr lang="en-IN" sz="36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4B03A479-8974-EAC0-8967-7093476E2AFE}"/>
              </a:ext>
            </a:extLst>
          </p:cNvPr>
          <p:cNvPicPr>
            <a:picLocks noGrp="1" noChangeAspect="1"/>
          </p:cNvPicPr>
          <p:nvPr>
            <p:ph sz="half" idx="2"/>
          </p:nvPr>
        </p:nvPicPr>
        <p:blipFill>
          <a:blip r:embed="rId2"/>
          <a:stretch>
            <a:fillRect/>
          </a:stretch>
        </p:blipFill>
        <p:spPr>
          <a:xfrm>
            <a:off x="12188826" y="3650285"/>
            <a:ext cx="11122301" cy="8311785"/>
          </a:xfrm>
        </p:spPr>
      </p:pic>
    </p:spTree>
    <p:extLst>
      <p:ext uri="{BB962C8B-B14F-4D97-AF65-F5344CB8AC3E}">
        <p14:creationId xmlns:p14="http://schemas.microsoft.com/office/powerpoint/2010/main" val="4049011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27C8-592C-B41F-47BC-71E2B9A4974C}"/>
              </a:ext>
            </a:extLst>
          </p:cNvPr>
          <p:cNvSpPr>
            <a:spLocks noGrp="1"/>
          </p:cNvSpPr>
          <p:nvPr>
            <p:ph type="title"/>
          </p:nvPr>
        </p:nvSpPr>
        <p:spPr>
          <a:xfrm>
            <a:off x="2193989" y="162660"/>
            <a:ext cx="20111561" cy="2058026"/>
          </a:xfrm>
        </p:spPr>
        <p:txBody>
          <a:bodyPr>
            <a:normAutofit/>
          </a:bodyPr>
          <a:lstStyle/>
          <a:p>
            <a:pPr algn="ctr"/>
            <a:r>
              <a:rPr lang="en-US" sz="6398" dirty="0">
                <a:solidFill>
                  <a:schemeClr val="accent5">
                    <a:lumMod val="40000"/>
                    <a:lumOff val="60000"/>
                  </a:schemeClr>
                </a:solidFill>
                <a:latin typeface="Algerian" panose="04020705040A02060702" pitchFamily="82" charset="0"/>
              </a:rPr>
              <a:t>KPI 6. Attrition Rate VS Last Year Promotion</a:t>
            </a:r>
            <a:endParaRPr lang="en-IN" sz="6398" dirty="0">
              <a:solidFill>
                <a:schemeClr val="accent5">
                  <a:lumMod val="40000"/>
                  <a:lumOff val="60000"/>
                </a:schemeClr>
              </a:solidFill>
              <a:latin typeface="Algerian" panose="04020705040A02060702" pitchFamily="82" charset="0"/>
            </a:endParaRPr>
          </a:p>
        </p:txBody>
      </p:sp>
      <p:pic>
        <p:nvPicPr>
          <p:cNvPr id="10" name="Content Placeholder 9">
            <a:extLst>
              <a:ext uri="{FF2B5EF4-FFF2-40B4-BE49-F238E27FC236}">
                <a16:creationId xmlns:a16="http://schemas.microsoft.com/office/drawing/2014/main" id="{56378430-883D-6641-718E-8485625963D9}"/>
              </a:ext>
            </a:extLst>
          </p:cNvPr>
          <p:cNvPicPr>
            <a:picLocks noGrp="1" noChangeAspect="1"/>
          </p:cNvPicPr>
          <p:nvPr>
            <p:ph sz="half" idx="1"/>
          </p:nvPr>
        </p:nvPicPr>
        <p:blipFill>
          <a:blip r:embed="rId2"/>
          <a:stretch>
            <a:fillRect/>
          </a:stretch>
        </p:blipFill>
        <p:spPr>
          <a:xfrm>
            <a:off x="2193989" y="3639389"/>
            <a:ext cx="10490641" cy="7964213"/>
          </a:xfrm>
        </p:spPr>
      </p:pic>
      <p:sp>
        <p:nvSpPr>
          <p:cNvPr id="8" name="Content Placeholder 7">
            <a:extLst>
              <a:ext uri="{FF2B5EF4-FFF2-40B4-BE49-F238E27FC236}">
                <a16:creationId xmlns:a16="http://schemas.microsoft.com/office/drawing/2014/main" id="{A2F16227-A32D-560B-B0A8-9729483745A6}"/>
              </a:ext>
            </a:extLst>
          </p:cNvPr>
          <p:cNvSpPr>
            <a:spLocks noGrp="1"/>
          </p:cNvSpPr>
          <p:nvPr>
            <p:ph sz="half" idx="2"/>
          </p:nvPr>
        </p:nvSpPr>
        <p:spPr>
          <a:xfrm>
            <a:off x="13028495" y="3639389"/>
            <a:ext cx="9277055" cy="8341117"/>
          </a:xfrm>
        </p:spPr>
        <p:txBody>
          <a:bodyPr>
            <a:normAutofit/>
          </a:bodyPr>
          <a:lstStyle/>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This KPI shows attrition rate vs since last year promotion.</a:t>
            </a:r>
          </a:p>
          <a:p>
            <a:pPr>
              <a:buFont typeface="Wingdings" panose="05000000000000000000" pitchFamily="2" charset="2"/>
              <a:buChar char="Ø"/>
            </a:pPr>
            <a:r>
              <a:rPr lang="en-US" sz="3600" dirty="0"/>
              <a:t>Insight :-</a:t>
            </a:r>
          </a:p>
          <a:p>
            <a:pPr marL="0" indent="0">
              <a:buNone/>
            </a:pPr>
            <a:endParaRPr lang="en-US" sz="3600" dirty="0"/>
          </a:p>
          <a:p>
            <a:pPr>
              <a:buFont typeface="Wingdings" panose="05000000000000000000" pitchFamily="2" charset="2"/>
              <a:buChar char="Ø"/>
            </a:pPr>
            <a:r>
              <a:rPr lang="en-US" sz="3600" dirty="0"/>
              <a:t>From KPI 6 we can conclude that attrition rate for Research and Development is compared to other Department .</a:t>
            </a:r>
          </a:p>
          <a:p>
            <a:pPr>
              <a:buFont typeface="Wingdings" panose="05000000000000000000" pitchFamily="2" charset="2"/>
              <a:buChar char="Ø"/>
            </a:pPr>
            <a:r>
              <a:rPr lang="en-US" sz="3600" dirty="0"/>
              <a:t>Human Resource and Sales Representative of avg since last year promotion is higher as compared to other department</a:t>
            </a:r>
          </a:p>
          <a:p>
            <a:pPr>
              <a:buFont typeface="Wingdings" panose="05000000000000000000" pitchFamily="2" charset="2"/>
              <a:buChar char="Ø"/>
            </a:pPr>
            <a:endParaRPr lang="en-US" sz="3600" dirty="0"/>
          </a:p>
          <a:p>
            <a:pPr>
              <a:buFont typeface="Wingdings" panose="05000000000000000000" pitchFamily="2" charset="2"/>
              <a:buChar char="Ø"/>
            </a:pP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4952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A467483-20A8-8258-9D0D-9813C9D94C7D}"/>
              </a:ext>
            </a:extLst>
          </p:cNvPr>
          <p:cNvSpPr/>
          <p:nvPr/>
        </p:nvSpPr>
        <p:spPr>
          <a:xfrm flipH="1">
            <a:off x="7507846" y="0"/>
            <a:ext cx="122615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itchFamily="2" charset="77"/>
            </a:endParaRPr>
          </a:p>
        </p:txBody>
      </p:sp>
      <p:sp>
        <p:nvSpPr>
          <p:cNvPr id="2" name="Frame 1">
            <a:extLst>
              <a:ext uri="{FF2B5EF4-FFF2-40B4-BE49-F238E27FC236}">
                <a16:creationId xmlns:a16="http://schemas.microsoft.com/office/drawing/2014/main" id="{65D82074-7439-A8A8-9458-054601A1EC7D}"/>
              </a:ext>
            </a:extLst>
          </p:cNvPr>
          <p:cNvSpPr/>
          <p:nvPr/>
        </p:nvSpPr>
        <p:spPr>
          <a:xfrm>
            <a:off x="21061414" y="-990819"/>
            <a:ext cx="3955774" cy="6289271"/>
          </a:xfrm>
          <a:prstGeom prst="frame">
            <a:avLst>
              <a:gd name="adj1" fmla="val 5967"/>
            </a:avLst>
          </a:prstGeom>
          <a:solidFill>
            <a:srgbClr val="66D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tserrat" pitchFamily="2" charset="77"/>
            </a:endParaRPr>
          </a:p>
        </p:txBody>
      </p:sp>
      <p:sp>
        <p:nvSpPr>
          <p:cNvPr id="3" name="Rectangle 2">
            <a:extLst>
              <a:ext uri="{FF2B5EF4-FFF2-40B4-BE49-F238E27FC236}">
                <a16:creationId xmlns:a16="http://schemas.microsoft.com/office/drawing/2014/main" id="{14AC21D7-DE7A-B082-5E16-69426DE71316}"/>
              </a:ext>
            </a:extLst>
          </p:cNvPr>
          <p:cNvSpPr/>
          <p:nvPr/>
        </p:nvSpPr>
        <p:spPr>
          <a:xfrm>
            <a:off x="0" y="0"/>
            <a:ext cx="6079524"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itchFamily="2" charset="77"/>
            </a:endParaRPr>
          </a:p>
        </p:txBody>
      </p:sp>
      <p:sp>
        <p:nvSpPr>
          <p:cNvPr id="4" name="TextBox 3">
            <a:extLst>
              <a:ext uri="{FF2B5EF4-FFF2-40B4-BE49-F238E27FC236}">
                <a16:creationId xmlns:a16="http://schemas.microsoft.com/office/drawing/2014/main" id="{977152E4-FECB-20DC-BB18-C491236A72B0}"/>
              </a:ext>
            </a:extLst>
          </p:cNvPr>
          <p:cNvSpPr txBox="1"/>
          <p:nvPr/>
        </p:nvSpPr>
        <p:spPr>
          <a:xfrm>
            <a:off x="8120921" y="62314"/>
            <a:ext cx="8529333" cy="1384995"/>
          </a:xfrm>
          <a:prstGeom prst="rect">
            <a:avLst/>
          </a:prstGeom>
          <a:noFill/>
        </p:spPr>
        <p:txBody>
          <a:bodyPr wrap="square" rtlCol="0" anchor="b">
            <a:spAutoFit/>
          </a:bodyPr>
          <a:lstStyle>
            <a:defPPr>
              <a:defRPr lang="en-US"/>
            </a:defPPr>
            <a:lvl1pPr>
              <a:defRPr sz="6000" b="1">
                <a:solidFill>
                  <a:schemeClr val="tx2"/>
                </a:solidFill>
                <a:latin typeface="Krona One" panose="02010605030500060004" pitchFamily="2" charset="77"/>
                <a:ea typeface="Arimo" panose="020B0604020202020204" pitchFamily="34" charset="0"/>
                <a:cs typeface="Space Grotesk" pitchFamily="2" charset="77"/>
              </a:defRPr>
            </a:lvl1pPr>
          </a:lstStyle>
          <a:p>
            <a:r>
              <a:rPr lang="en-US" sz="8400" dirty="0">
                <a:latin typeface="League Spartan" pitchFamily="2" charset="77"/>
              </a:rPr>
              <a:t>Excel Dashboard</a:t>
            </a:r>
          </a:p>
        </p:txBody>
      </p:sp>
      <p:sp>
        <p:nvSpPr>
          <p:cNvPr id="7" name="Frame 6">
            <a:extLst>
              <a:ext uri="{FF2B5EF4-FFF2-40B4-BE49-F238E27FC236}">
                <a16:creationId xmlns:a16="http://schemas.microsoft.com/office/drawing/2014/main" id="{D35E3343-7367-9AF3-056B-7A0E5A9ABA7B}"/>
              </a:ext>
            </a:extLst>
          </p:cNvPr>
          <p:cNvSpPr/>
          <p:nvPr/>
        </p:nvSpPr>
        <p:spPr>
          <a:xfrm>
            <a:off x="1633219" y="1861629"/>
            <a:ext cx="20549870" cy="10849314"/>
          </a:xfrm>
          <a:prstGeom prst="frame">
            <a:avLst>
              <a:gd name="adj1" fmla="val 1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tserrat" pitchFamily="2" charset="77"/>
            </a:endParaRPr>
          </a:p>
        </p:txBody>
      </p:sp>
      <p:pic>
        <p:nvPicPr>
          <p:cNvPr id="17" name="Picture 16">
            <a:extLst>
              <a:ext uri="{FF2B5EF4-FFF2-40B4-BE49-F238E27FC236}">
                <a16:creationId xmlns:a16="http://schemas.microsoft.com/office/drawing/2014/main" id="{114CCC4E-83D9-C8F4-E03B-7440A3C05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9480" y="2382416"/>
            <a:ext cx="18511934" cy="9596363"/>
          </a:xfrm>
          <a:prstGeom prst="rect">
            <a:avLst/>
          </a:prstGeom>
        </p:spPr>
      </p:pic>
    </p:spTree>
    <p:extLst>
      <p:ext uri="{BB962C8B-B14F-4D97-AF65-F5344CB8AC3E}">
        <p14:creationId xmlns:p14="http://schemas.microsoft.com/office/powerpoint/2010/main" val="2997332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890D17-6001-822D-116F-15457442590B}"/>
              </a:ext>
            </a:extLst>
          </p:cNvPr>
          <p:cNvSpPr/>
          <p:nvPr/>
        </p:nvSpPr>
        <p:spPr>
          <a:xfrm>
            <a:off x="17096988" y="0"/>
            <a:ext cx="1413433"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itchFamily="2" charset="77"/>
            </a:endParaRPr>
          </a:p>
        </p:txBody>
      </p:sp>
      <p:sp>
        <p:nvSpPr>
          <p:cNvPr id="4" name="Rectangle 3">
            <a:extLst>
              <a:ext uri="{FF2B5EF4-FFF2-40B4-BE49-F238E27FC236}">
                <a16:creationId xmlns:a16="http://schemas.microsoft.com/office/drawing/2014/main" id="{A32F1F03-437F-D62B-BC94-24C423E306B2}"/>
              </a:ext>
            </a:extLst>
          </p:cNvPr>
          <p:cNvSpPr/>
          <p:nvPr/>
        </p:nvSpPr>
        <p:spPr>
          <a:xfrm>
            <a:off x="19583229" y="0"/>
            <a:ext cx="4794421"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itchFamily="2" charset="77"/>
            </a:endParaRPr>
          </a:p>
        </p:txBody>
      </p:sp>
      <p:sp>
        <p:nvSpPr>
          <p:cNvPr id="15" name="Rectangle: Rounded Corners 5">
            <a:extLst>
              <a:ext uri="{FF2B5EF4-FFF2-40B4-BE49-F238E27FC236}">
                <a16:creationId xmlns:a16="http://schemas.microsoft.com/office/drawing/2014/main" id="{EB1E94EF-E581-517B-052A-E377758F1663}"/>
              </a:ext>
            </a:extLst>
          </p:cNvPr>
          <p:cNvSpPr/>
          <p:nvPr/>
        </p:nvSpPr>
        <p:spPr>
          <a:xfrm>
            <a:off x="2273686" y="2628482"/>
            <a:ext cx="20458297" cy="10118254"/>
          </a:xfrm>
          <a:prstGeom prst="rect">
            <a:avLst/>
          </a:prstGeom>
          <a:solidFill>
            <a:srgbClr val="92D05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itchFamily="2" charset="77"/>
            </a:endParaRPr>
          </a:p>
        </p:txBody>
      </p:sp>
      <p:pic>
        <p:nvPicPr>
          <p:cNvPr id="8" name="Picture Placeholder 7">
            <a:extLst>
              <a:ext uri="{FF2B5EF4-FFF2-40B4-BE49-F238E27FC236}">
                <a16:creationId xmlns:a16="http://schemas.microsoft.com/office/drawing/2014/main" id="{C641DAEC-C5C5-13DC-20B6-2C5ACBC8C93E}"/>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a:stretch/>
        </p:blipFill>
        <p:spPr>
          <a:xfrm>
            <a:off x="2468880" y="2913225"/>
            <a:ext cx="19994880" cy="9601154"/>
          </a:xfrm>
        </p:spPr>
      </p:pic>
      <p:sp>
        <p:nvSpPr>
          <p:cNvPr id="7" name="TextBox 6">
            <a:extLst>
              <a:ext uri="{FF2B5EF4-FFF2-40B4-BE49-F238E27FC236}">
                <a16:creationId xmlns:a16="http://schemas.microsoft.com/office/drawing/2014/main" id="{43A4539F-D7E8-76F2-ADE8-0BE49AAAA17A}"/>
              </a:ext>
            </a:extLst>
          </p:cNvPr>
          <p:cNvSpPr txBox="1"/>
          <p:nvPr/>
        </p:nvSpPr>
        <p:spPr>
          <a:xfrm>
            <a:off x="8868075" y="222075"/>
            <a:ext cx="14441512" cy="1862048"/>
          </a:xfrm>
          <a:prstGeom prst="rect">
            <a:avLst/>
          </a:prstGeom>
          <a:noFill/>
        </p:spPr>
        <p:txBody>
          <a:bodyPr wrap="square" rtlCol="0" anchor="b">
            <a:spAutoFit/>
          </a:bodyPr>
          <a:lstStyle>
            <a:defPPr>
              <a:defRPr lang="en-US"/>
            </a:defPPr>
            <a:lvl1pPr>
              <a:defRPr sz="6000" b="1">
                <a:solidFill>
                  <a:schemeClr val="tx2"/>
                </a:solidFill>
                <a:latin typeface="Krona One" panose="02010605030500060004" pitchFamily="2" charset="77"/>
                <a:ea typeface="Arimo" panose="020B0604020202020204" pitchFamily="34" charset="0"/>
                <a:cs typeface="Space Grotesk" pitchFamily="2" charset="77"/>
              </a:defRPr>
            </a:lvl1pPr>
          </a:lstStyle>
          <a:p>
            <a:pPr algn="r"/>
            <a:r>
              <a:rPr lang="en-US" sz="11500" dirty="0">
                <a:latin typeface="League Spartan" pitchFamily="2" charset="77"/>
              </a:rPr>
              <a:t>Tableau Dashboard</a:t>
            </a:r>
          </a:p>
        </p:txBody>
      </p:sp>
      <p:sp>
        <p:nvSpPr>
          <p:cNvPr id="2" name="Frame 1">
            <a:extLst>
              <a:ext uri="{FF2B5EF4-FFF2-40B4-BE49-F238E27FC236}">
                <a16:creationId xmlns:a16="http://schemas.microsoft.com/office/drawing/2014/main" id="{54BA171A-BDFC-5B98-E75E-67D23D4A317A}"/>
              </a:ext>
            </a:extLst>
          </p:cNvPr>
          <p:cNvSpPr/>
          <p:nvPr/>
        </p:nvSpPr>
        <p:spPr>
          <a:xfrm>
            <a:off x="1913890" y="2316480"/>
            <a:ext cx="21068030" cy="10796016"/>
          </a:xfrm>
          <a:prstGeom prst="frame">
            <a:avLst>
              <a:gd name="adj1" fmla="val 76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tserrat" pitchFamily="2" charset="77"/>
            </a:endParaRPr>
          </a:p>
        </p:txBody>
      </p:sp>
    </p:spTree>
    <p:extLst>
      <p:ext uri="{BB962C8B-B14F-4D97-AF65-F5344CB8AC3E}">
        <p14:creationId xmlns:p14="http://schemas.microsoft.com/office/powerpoint/2010/main" val="2748638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623F971A-98A5-8D1B-7AE1-7624CC55E2A2}"/>
              </a:ext>
            </a:extLst>
          </p:cNvPr>
          <p:cNvSpPr/>
          <p:nvPr/>
        </p:nvSpPr>
        <p:spPr>
          <a:xfrm>
            <a:off x="-450504" y="6858000"/>
            <a:ext cx="3955774" cy="6289271"/>
          </a:xfrm>
          <a:prstGeom prst="frame">
            <a:avLst>
              <a:gd name="adj1" fmla="val 59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tserrat" pitchFamily="2" charset="77"/>
            </a:endParaRPr>
          </a:p>
        </p:txBody>
      </p:sp>
      <p:sp>
        <p:nvSpPr>
          <p:cNvPr id="7" name="Rectangle 6">
            <a:extLst>
              <a:ext uri="{FF2B5EF4-FFF2-40B4-BE49-F238E27FC236}">
                <a16:creationId xmlns:a16="http://schemas.microsoft.com/office/drawing/2014/main" id="{FCCED8AA-F81A-5628-512A-B73382599769}"/>
              </a:ext>
            </a:extLst>
          </p:cNvPr>
          <p:cNvSpPr/>
          <p:nvPr/>
        </p:nvSpPr>
        <p:spPr>
          <a:xfrm>
            <a:off x="17096988" y="0"/>
            <a:ext cx="1413433" cy="1371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itchFamily="2" charset="77"/>
            </a:endParaRPr>
          </a:p>
        </p:txBody>
      </p:sp>
      <p:sp>
        <p:nvSpPr>
          <p:cNvPr id="8" name="Rectangle 7">
            <a:extLst>
              <a:ext uri="{FF2B5EF4-FFF2-40B4-BE49-F238E27FC236}">
                <a16:creationId xmlns:a16="http://schemas.microsoft.com/office/drawing/2014/main" id="{48BF0F3A-D30F-9FDD-6210-B4D86E2C22E3}"/>
              </a:ext>
            </a:extLst>
          </p:cNvPr>
          <p:cNvSpPr/>
          <p:nvPr/>
        </p:nvSpPr>
        <p:spPr>
          <a:xfrm>
            <a:off x="10972800" y="0"/>
            <a:ext cx="4794421" cy="1371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itchFamily="2" charset="77"/>
            </a:endParaRPr>
          </a:p>
        </p:txBody>
      </p:sp>
      <p:pic>
        <p:nvPicPr>
          <p:cNvPr id="11" name="Picture Placeholder 10">
            <a:extLst>
              <a:ext uri="{FF2B5EF4-FFF2-40B4-BE49-F238E27FC236}">
                <a16:creationId xmlns:a16="http://schemas.microsoft.com/office/drawing/2014/main" id="{7D43ECE6-982C-A2AC-C0A1-62366226EEC6}"/>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a:xfrm>
            <a:off x="22112044" y="11141872"/>
            <a:ext cx="1328336" cy="659852"/>
          </a:xfrm>
        </p:spPr>
      </p:pic>
      <p:grpSp>
        <p:nvGrpSpPr>
          <p:cNvPr id="22" name="Group 21">
            <a:extLst>
              <a:ext uri="{FF2B5EF4-FFF2-40B4-BE49-F238E27FC236}">
                <a16:creationId xmlns:a16="http://schemas.microsoft.com/office/drawing/2014/main" id="{FF5FEEAA-36DF-A9B4-2DA4-752CB225D640}"/>
              </a:ext>
            </a:extLst>
          </p:cNvPr>
          <p:cNvGrpSpPr/>
          <p:nvPr/>
        </p:nvGrpSpPr>
        <p:grpSpPr>
          <a:xfrm>
            <a:off x="-1" y="3257382"/>
            <a:ext cx="22652866" cy="10458549"/>
            <a:chOff x="-1" y="3257382"/>
            <a:chExt cx="22652866" cy="10458549"/>
          </a:xfrm>
        </p:grpSpPr>
        <p:sp>
          <p:nvSpPr>
            <p:cNvPr id="23" name="Freeform 69">
              <a:extLst>
                <a:ext uri="{FF2B5EF4-FFF2-40B4-BE49-F238E27FC236}">
                  <a16:creationId xmlns:a16="http://schemas.microsoft.com/office/drawing/2014/main" id="{F55491B8-2A0F-AF91-9B14-CE50483FA0E7}"/>
                </a:ext>
              </a:extLst>
            </p:cNvPr>
            <p:cNvSpPr>
              <a:spLocks noChangeArrowheads="1"/>
            </p:cNvSpPr>
            <p:nvPr/>
          </p:nvSpPr>
          <p:spPr bwMode="auto">
            <a:xfrm>
              <a:off x="2416894" y="6267511"/>
              <a:ext cx="3328719" cy="2389425"/>
            </a:xfrm>
            <a:custGeom>
              <a:avLst/>
              <a:gdLst>
                <a:gd name="T0" fmla="*/ 2671 w 2674"/>
                <a:gd name="T1" fmla="*/ 169 h 1920"/>
                <a:gd name="T2" fmla="*/ 2671 w 2674"/>
                <a:gd name="T3" fmla="*/ 169 h 1920"/>
                <a:gd name="T4" fmla="*/ 2665 w 2674"/>
                <a:gd name="T5" fmla="*/ 0 h 1920"/>
                <a:gd name="T6" fmla="*/ 2665 w 2674"/>
                <a:gd name="T7" fmla="*/ 0 h 1920"/>
                <a:gd name="T8" fmla="*/ 2621 w 2674"/>
                <a:gd name="T9" fmla="*/ 201 h 1920"/>
                <a:gd name="T10" fmla="*/ 2621 w 2674"/>
                <a:gd name="T11" fmla="*/ 201 h 1920"/>
                <a:gd name="T12" fmla="*/ 2471 w 2674"/>
                <a:gd name="T13" fmla="*/ 404 h 1920"/>
                <a:gd name="T14" fmla="*/ 2471 w 2674"/>
                <a:gd name="T15" fmla="*/ 404 h 1920"/>
                <a:gd name="T16" fmla="*/ 2213 w 2674"/>
                <a:gd name="T17" fmla="*/ 598 h 1920"/>
                <a:gd name="T18" fmla="*/ 2213 w 2674"/>
                <a:gd name="T19" fmla="*/ 598 h 1920"/>
                <a:gd name="T20" fmla="*/ 1845 w 2674"/>
                <a:gd name="T21" fmla="*/ 778 h 1920"/>
                <a:gd name="T22" fmla="*/ 362 w 2674"/>
                <a:gd name="T23" fmla="*/ 1364 h 1920"/>
                <a:gd name="T24" fmla="*/ 362 w 2674"/>
                <a:gd name="T25" fmla="*/ 1364 h 1920"/>
                <a:gd name="T26" fmla="*/ 202 w 2674"/>
                <a:gd name="T27" fmla="*/ 1443 h 1920"/>
                <a:gd name="T28" fmla="*/ 202 w 2674"/>
                <a:gd name="T29" fmla="*/ 1443 h 1920"/>
                <a:gd name="T30" fmla="*/ 87 w 2674"/>
                <a:gd name="T31" fmla="*/ 1534 h 1920"/>
                <a:gd name="T32" fmla="*/ 87 w 2674"/>
                <a:gd name="T33" fmla="*/ 1534 h 1920"/>
                <a:gd name="T34" fmla="*/ 20 w 2674"/>
                <a:gd name="T35" fmla="*/ 1632 h 1920"/>
                <a:gd name="T36" fmla="*/ 20 w 2674"/>
                <a:gd name="T37" fmla="*/ 1632 h 1920"/>
                <a:gd name="T38" fmla="*/ 3 w 2674"/>
                <a:gd name="T39" fmla="*/ 1732 h 1920"/>
                <a:gd name="T40" fmla="*/ 21 w 2674"/>
                <a:gd name="T41" fmla="*/ 1919 h 1920"/>
                <a:gd name="T42" fmla="*/ 21 w 2674"/>
                <a:gd name="T43" fmla="*/ 1919 h 1920"/>
                <a:gd name="T44" fmla="*/ 37 w 2674"/>
                <a:gd name="T45" fmla="*/ 1817 h 1920"/>
                <a:gd name="T46" fmla="*/ 37 w 2674"/>
                <a:gd name="T47" fmla="*/ 1817 h 1920"/>
                <a:gd name="T48" fmla="*/ 104 w 2674"/>
                <a:gd name="T49" fmla="*/ 1719 h 1920"/>
                <a:gd name="T50" fmla="*/ 104 w 2674"/>
                <a:gd name="T51" fmla="*/ 1719 h 1920"/>
                <a:gd name="T52" fmla="*/ 219 w 2674"/>
                <a:gd name="T53" fmla="*/ 1627 h 1920"/>
                <a:gd name="T54" fmla="*/ 219 w 2674"/>
                <a:gd name="T55" fmla="*/ 1627 h 1920"/>
                <a:gd name="T56" fmla="*/ 377 w 2674"/>
                <a:gd name="T57" fmla="*/ 1547 h 1920"/>
                <a:gd name="T58" fmla="*/ 1854 w 2674"/>
                <a:gd name="T59" fmla="*/ 955 h 1920"/>
                <a:gd name="T60" fmla="*/ 1854 w 2674"/>
                <a:gd name="T61" fmla="*/ 955 h 1920"/>
                <a:gd name="T62" fmla="*/ 2221 w 2674"/>
                <a:gd name="T63" fmla="*/ 773 h 1920"/>
                <a:gd name="T64" fmla="*/ 2221 w 2674"/>
                <a:gd name="T65" fmla="*/ 773 h 1920"/>
                <a:gd name="T66" fmla="*/ 2478 w 2674"/>
                <a:gd name="T67" fmla="*/ 575 h 1920"/>
                <a:gd name="T68" fmla="*/ 2478 w 2674"/>
                <a:gd name="T69" fmla="*/ 575 h 1920"/>
                <a:gd name="T70" fmla="*/ 2627 w 2674"/>
                <a:gd name="T71" fmla="*/ 372 h 1920"/>
                <a:gd name="T72" fmla="*/ 2627 w 2674"/>
                <a:gd name="T73" fmla="*/ 372 h 1920"/>
                <a:gd name="T74" fmla="*/ 2671 w 2674"/>
                <a:gd name="T75" fmla="*/ 169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74" h="1920">
                  <a:moveTo>
                    <a:pt x="2671" y="169"/>
                  </a:moveTo>
                  <a:lnTo>
                    <a:pt x="2671" y="169"/>
                  </a:lnTo>
                  <a:cubicBezTo>
                    <a:pt x="2669" y="113"/>
                    <a:pt x="2667" y="56"/>
                    <a:pt x="2665" y="0"/>
                  </a:cubicBezTo>
                  <a:lnTo>
                    <a:pt x="2665" y="0"/>
                  </a:lnTo>
                  <a:cubicBezTo>
                    <a:pt x="2667" y="66"/>
                    <a:pt x="2653" y="133"/>
                    <a:pt x="2621" y="201"/>
                  </a:cubicBezTo>
                  <a:lnTo>
                    <a:pt x="2621" y="201"/>
                  </a:lnTo>
                  <a:cubicBezTo>
                    <a:pt x="2588" y="269"/>
                    <a:pt x="2539" y="337"/>
                    <a:pt x="2471" y="404"/>
                  </a:cubicBezTo>
                  <a:lnTo>
                    <a:pt x="2471" y="404"/>
                  </a:lnTo>
                  <a:cubicBezTo>
                    <a:pt x="2403" y="471"/>
                    <a:pt x="2317" y="535"/>
                    <a:pt x="2213" y="598"/>
                  </a:cubicBezTo>
                  <a:lnTo>
                    <a:pt x="2213" y="598"/>
                  </a:lnTo>
                  <a:cubicBezTo>
                    <a:pt x="2108" y="662"/>
                    <a:pt x="1985" y="722"/>
                    <a:pt x="1845" y="778"/>
                  </a:cubicBezTo>
                  <a:lnTo>
                    <a:pt x="362" y="1364"/>
                  </a:lnTo>
                  <a:lnTo>
                    <a:pt x="362" y="1364"/>
                  </a:lnTo>
                  <a:cubicBezTo>
                    <a:pt x="301" y="1388"/>
                    <a:pt x="247" y="1415"/>
                    <a:pt x="202" y="1443"/>
                  </a:cubicBezTo>
                  <a:lnTo>
                    <a:pt x="202" y="1443"/>
                  </a:lnTo>
                  <a:cubicBezTo>
                    <a:pt x="156" y="1472"/>
                    <a:pt x="118" y="1502"/>
                    <a:pt x="87" y="1534"/>
                  </a:cubicBezTo>
                  <a:lnTo>
                    <a:pt x="87" y="1534"/>
                  </a:lnTo>
                  <a:cubicBezTo>
                    <a:pt x="56" y="1566"/>
                    <a:pt x="34" y="1599"/>
                    <a:pt x="20" y="1632"/>
                  </a:cubicBezTo>
                  <a:lnTo>
                    <a:pt x="20" y="1632"/>
                  </a:lnTo>
                  <a:cubicBezTo>
                    <a:pt x="6" y="1665"/>
                    <a:pt x="0" y="1699"/>
                    <a:pt x="3" y="1732"/>
                  </a:cubicBezTo>
                  <a:lnTo>
                    <a:pt x="21" y="1919"/>
                  </a:lnTo>
                  <a:lnTo>
                    <a:pt x="21" y="1919"/>
                  </a:lnTo>
                  <a:cubicBezTo>
                    <a:pt x="18" y="1885"/>
                    <a:pt x="23" y="1851"/>
                    <a:pt x="37" y="1817"/>
                  </a:cubicBezTo>
                  <a:lnTo>
                    <a:pt x="37" y="1817"/>
                  </a:lnTo>
                  <a:cubicBezTo>
                    <a:pt x="52" y="1784"/>
                    <a:pt x="73" y="1750"/>
                    <a:pt x="104" y="1719"/>
                  </a:cubicBezTo>
                  <a:lnTo>
                    <a:pt x="104" y="1719"/>
                  </a:lnTo>
                  <a:cubicBezTo>
                    <a:pt x="134" y="1686"/>
                    <a:pt x="173" y="1656"/>
                    <a:pt x="219" y="1627"/>
                  </a:cubicBezTo>
                  <a:lnTo>
                    <a:pt x="219" y="1627"/>
                  </a:lnTo>
                  <a:cubicBezTo>
                    <a:pt x="264" y="1598"/>
                    <a:pt x="317" y="1571"/>
                    <a:pt x="377" y="1547"/>
                  </a:cubicBezTo>
                  <a:lnTo>
                    <a:pt x="1854" y="955"/>
                  </a:lnTo>
                  <a:lnTo>
                    <a:pt x="1854" y="955"/>
                  </a:lnTo>
                  <a:cubicBezTo>
                    <a:pt x="1994" y="898"/>
                    <a:pt x="2117" y="837"/>
                    <a:pt x="2221" y="773"/>
                  </a:cubicBezTo>
                  <a:lnTo>
                    <a:pt x="2221" y="773"/>
                  </a:lnTo>
                  <a:cubicBezTo>
                    <a:pt x="2325" y="710"/>
                    <a:pt x="2410" y="643"/>
                    <a:pt x="2478" y="575"/>
                  </a:cubicBezTo>
                  <a:lnTo>
                    <a:pt x="2478" y="575"/>
                  </a:lnTo>
                  <a:cubicBezTo>
                    <a:pt x="2545" y="508"/>
                    <a:pt x="2595" y="440"/>
                    <a:pt x="2627" y="372"/>
                  </a:cubicBezTo>
                  <a:lnTo>
                    <a:pt x="2627" y="372"/>
                  </a:lnTo>
                  <a:cubicBezTo>
                    <a:pt x="2659" y="303"/>
                    <a:pt x="2673" y="235"/>
                    <a:pt x="2671" y="169"/>
                  </a:cubicBezTo>
                </a:path>
              </a:pathLst>
            </a:custGeom>
            <a:gradFill>
              <a:gsLst>
                <a:gs pos="0">
                  <a:schemeClr val="accent2"/>
                </a:gs>
                <a:gs pos="100000">
                  <a:schemeClr val="accent3"/>
                </a:gs>
              </a:gsLst>
              <a:lin ang="0" scaled="0"/>
            </a:gradFill>
            <a:ln>
              <a:noFill/>
            </a:ln>
            <a:effectLst/>
          </p:spPr>
          <p:txBody>
            <a:bodyPr wrap="none" anchor="ctr"/>
            <a:lstStyle/>
            <a:p>
              <a:endParaRPr lang="en-US" sz="3599" dirty="0">
                <a:latin typeface="Montserrat" pitchFamily="2" charset="77"/>
              </a:endParaRPr>
            </a:p>
          </p:txBody>
        </p:sp>
        <p:sp>
          <p:nvSpPr>
            <p:cNvPr id="24" name="Freeform 70">
              <a:extLst>
                <a:ext uri="{FF2B5EF4-FFF2-40B4-BE49-F238E27FC236}">
                  <a16:creationId xmlns:a16="http://schemas.microsoft.com/office/drawing/2014/main" id="{D88984DF-727D-9DA1-B759-8B635ACA1529}"/>
                </a:ext>
              </a:extLst>
            </p:cNvPr>
            <p:cNvSpPr>
              <a:spLocks noChangeArrowheads="1"/>
            </p:cNvSpPr>
            <p:nvPr/>
          </p:nvSpPr>
          <p:spPr bwMode="auto">
            <a:xfrm>
              <a:off x="12974316" y="7322154"/>
              <a:ext cx="2136750" cy="1906047"/>
            </a:xfrm>
            <a:custGeom>
              <a:avLst/>
              <a:gdLst>
                <a:gd name="T0" fmla="*/ 1705 w 1715"/>
                <a:gd name="T1" fmla="*/ 51 h 1531"/>
                <a:gd name="T2" fmla="*/ 1705 w 1715"/>
                <a:gd name="T3" fmla="*/ 51 h 1531"/>
                <a:gd name="T4" fmla="*/ 1676 w 1715"/>
                <a:gd name="T5" fmla="*/ 134 h 1531"/>
                <a:gd name="T6" fmla="*/ 1676 w 1715"/>
                <a:gd name="T7" fmla="*/ 134 h 1531"/>
                <a:gd name="T8" fmla="*/ 1593 w 1715"/>
                <a:gd name="T9" fmla="*/ 266 h 1531"/>
                <a:gd name="T10" fmla="*/ 1593 w 1715"/>
                <a:gd name="T11" fmla="*/ 266 h 1531"/>
                <a:gd name="T12" fmla="*/ 1464 w 1715"/>
                <a:gd name="T13" fmla="*/ 391 h 1531"/>
                <a:gd name="T14" fmla="*/ 1464 w 1715"/>
                <a:gd name="T15" fmla="*/ 391 h 1531"/>
                <a:gd name="T16" fmla="*/ 1286 w 1715"/>
                <a:gd name="T17" fmla="*/ 508 h 1531"/>
                <a:gd name="T18" fmla="*/ 199 w 1715"/>
                <a:gd name="T19" fmla="*/ 1110 h 1531"/>
                <a:gd name="T20" fmla="*/ 199 w 1715"/>
                <a:gd name="T21" fmla="*/ 1110 h 1531"/>
                <a:gd name="T22" fmla="*/ 123 w 1715"/>
                <a:gd name="T23" fmla="*/ 1160 h 1531"/>
                <a:gd name="T24" fmla="*/ 123 w 1715"/>
                <a:gd name="T25" fmla="*/ 1160 h 1531"/>
                <a:gd name="T26" fmla="*/ 68 w 1715"/>
                <a:gd name="T27" fmla="*/ 1216 h 1531"/>
                <a:gd name="T28" fmla="*/ 68 w 1715"/>
                <a:gd name="T29" fmla="*/ 1216 h 1531"/>
                <a:gd name="T30" fmla="*/ 32 w 1715"/>
                <a:gd name="T31" fmla="*/ 1276 h 1531"/>
                <a:gd name="T32" fmla="*/ 32 w 1715"/>
                <a:gd name="T33" fmla="*/ 1276 h 1531"/>
                <a:gd name="T34" fmla="*/ 17 w 1715"/>
                <a:gd name="T35" fmla="*/ 1339 h 1531"/>
                <a:gd name="T36" fmla="*/ 17 w 1715"/>
                <a:gd name="T37" fmla="*/ 1339 h 1531"/>
                <a:gd name="T38" fmla="*/ 0 w 1715"/>
                <a:gd name="T39" fmla="*/ 1530 h 1531"/>
                <a:gd name="T40" fmla="*/ 0 w 1715"/>
                <a:gd name="T41" fmla="*/ 1530 h 1531"/>
                <a:gd name="T42" fmla="*/ 15 w 1715"/>
                <a:gd name="T43" fmla="*/ 1466 h 1531"/>
                <a:gd name="T44" fmla="*/ 15 w 1715"/>
                <a:gd name="T45" fmla="*/ 1466 h 1531"/>
                <a:gd name="T46" fmla="*/ 51 w 1715"/>
                <a:gd name="T47" fmla="*/ 1405 h 1531"/>
                <a:gd name="T48" fmla="*/ 51 w 1715"/>
                <a:gd name="T49" fmla="*/ 1405 h 1531"/>
                <a:gd name="T50" fmla="*/ 106 w 1715"/>
                <a:gd name="T51" fmla="*/ 1349 h 1531"/>
                <a:gd name="T52" fmla="*/ 106 w 1715"/>
                <a:gd name="T53" fmla="*/ 1349 h 1531"/>
                <a:gd name="T54" fmla="*/ 181 w 1715"/>
                <a:gd name="T55" fmla="*/ 1298 h 1531"/>
                <a:gd name="T56" fmla="*/ 1265 w 1715"/>
                <a:gd name="T57" fmla="*/ 691 h 1531"/>
                <a:gd name="T58" fmla="*/ 1265 w 1715"/>
                <a:gd name="T59" fmla="*/ 691 h 1531"/>
                <a:gd name="T60" fmla="*/ 1442 w 1715"/>
                <a:gd name="T61" fmla="*/ 573 h 1531"/>
                <a:gd name="T62" fmla="*/ 1442 w 1715"/>
                <a:gd name="T63" fmla="*/ 573 h 1531"/>
                <a:gd name="T64" fmla="*/ 1572 w 1715"/>
                <a:gd name="T65" fmla="*/ 445 h 1531"/>
                <a:gd name="T66" fmla="*/ 1572 w 1715"/>
                <a:gd name="T67" fmla="*/ 445 h 1531"/>
                <a:gd name="T68" fmla="*/ 1654 w 1715"/>
                <a:gd name="T69" fmla="*/ 313 h 1531"/>
                <a:gd name="T70" fmla="*/ 1654 w 1715"/>
                <a:gd name="T71" fmla="*/ 313 h 1531"/>
                <a:gd name="T72" fmla="*/ 1692 w 1715"/>
                <a:gd name="T73" fmla="*/ 178 h 1531"/>
                <a:gd name="T74" fmla="*/ 1714 w 1715"/>
                <a:gd name="T75" fmla="*/ 0 h 1531"/>
                <a:gd name="T76" fmla="*/ 1714 w 1715"/>
                <a:gd name="T77" fmla="*/ 0 h 1531"/>
                <a:gd name="T78" fmla="*/ 1705 w 1715"/>
                <a:gd name="T79" fmla="*/ 51 h 1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15" h="1531">
                  <a:moveTo>
                    <a:pt x="1705" y="51"/>
                  </a:moveTo>
                  <a:lnTo>
                    <a:pt x="1705" y="51"/>
                  </a:lnTo>
                  <a:cubicBezTo>
                    <a:pt x="1698" y="79"/>
                    <a:pt x="1688" y="107"/>
                    <a:pt x="1676" y="134"/>
                  </a:cubicBezTo>
                  <a:lnTo>
                    <a:pt x="1676" y="134"/>
                  </a:lnTo>
                  <a:cubicBezTo>
                    <a:pt x="1656" y="179"/>
                    <a:pt x="1628" y="223"/>
                    <a:pt x="1593" y="266"/>
                  </a:cubicBezTo>
                  <a:lnTo>
                    <a:pt x="1593" y="266"/>
                  </a:lnTo>
                  <a:cubicBezTo>
                    <a:pt x="1558" y="308"/>
                    <a:pt x="1515" y="351"/>
                    <a:pt x="1464" y="391"/>
                  </a:cubicBezTo>
                  <a:lnTo>
                    <a:pt x="1464" y="391"/>
                  </a:lnTo>
                  <a:cubicBezTo>
                    <a:pt x="1412" y="432"/>
                    <a:pt x="1353" y="471"/>
                    <a:pt x="1286" y="508"/>
                  </a:cubicBezTo>
                  <a:lnTo>
                    <a:pt x="199" y="1110"/>
                  </a:lnTo>
                  <a:lnTo>
                    <a:pt x="199" y="1110"/>
                  </a:lnTo>
                  <a:cubicBezTo>
                    <a:pt x="170" y="1126"/>
                    <a:pt x="145" y="1143"/>
                    <a:pt x="123" y="1160"/>
                  </a:cubicBezTo>
                  <a:lnTo>
                    <a:pt x="123" y="1160"/>
                  </a:lnTo>
                  <a:cubicBezTo>
                    <a:pt x="101" y="1178"/>
                    <a:pt x="83" y="1196"/>
                    <a:pt x="68" y="1216"/>
                  </a:cubicBezTo>
                  <a:lnTo>
                    <a:pt x="68" y="1216"/>
                  </a:lnTo>
                  <a:cubicBezTo>
                    <a:pt x="53" y="1235"/>
                    <a:pt x="41" y="1255"/>
                    <a:pt x="32" y="1276"/>
                  </a:cubicBezTo>
                  <a:lnTo>
                    <a:pt x="32" y="1276"/>
                  </a:lnTo>
                  <a:cubicBezTo>
                    <a:pt x="24" y="1297"/>
                    <a:pt x="18" y="1317"/>
                    <a:pt x="17" y="1339"/>
                  </a:cubicBezTo>
                  <a:lnTo>
                    <a:pt x="17" y="1339"/>
                  </a:lnTo>
                  <a:cubicBezTo>
                    <a:pt x="11" y="1402"/>
                    <a:pt x="6" y="1466"/>
                    <a:pt x="0" y="1530"/>
                  </a:cubicBezTo>
                  <a:lnTo>
                    <a:pt x="0" y="1530"/>
                  </a:lnTo>
                  <a:cubicBezTo>
                    <a:pt x="2" y="1508"/>
                    <a:pt x="7" y="1487"/>
                    <a:pt x="15" y="1466"/>
                  </a:cubicBezTo>
                  <a:lnTo>
                    <a:pt x="15" y="1466"/>
                  </a:lnTo>
                  <a:cubicBezTo>
                    <a:pt x="24" y="1445"/>
                    <a:pt x="36" y="1425"/>
                    <a:pt x="51" y="1405"/>
                  </a:cubicBezTo>
                  <a:lnTo>
                    <a:pt x="51" y="1405"/>
                  </a:lnTo>
                  <a:cubicBezTo>
                    <a:pt x="66" y="1386"/>
                    <a:pt x="84" y="1367"/>
                    <a:pt x="106" y="1349"/>
                  </a:cubicBezTo>
                  <a:lnTo>
                    <a:pt x="106" y="1349"/>
                  </a:lnTo>
                  <a:cubicBezTo>
                    <a:pt x="128" y="1331"/>
                    <a:pt x="153" y="1314"/>
                    <a:pt x="181" y="1298"/>
                  </a:cubicBezTo>
                  <a:lnTo>
                    <a:pt x="1265" y="691"/>
                  </a:lnTo>
                  <a:lnTo>
                    <a:pt x="1265" y="691"/>
                  </a:lnTo>
                  <a:cubicBezTo>
                    <a:pt x="1332" y="653"/>
                    <a:pt x="1391" y="614"/>
                    <a:pt x="1442" y="573"/>
                  </a:cubicBezTo>
                  <a:lnTo>
                    <a:pt x="1442" y="573"/>
                  </a:lnTo>
                  <a:cubicBezTo>
                    <a:pt x="1494" y="532"/>
                    <a:pt x="1536" y="489"/>
                    <a:pt x="1572" y="445"/>
                  </a:cubicBezTo>
                  <a:lnTo>
                    <a:pt x="1572" y="445"/>
                  </a:lnTo>
                  <a:cubicBezTo>
                    <a:pt x="1607" y="403"/>
                    <a:pt x="1634" y="358"/>
                    <a:pt x="1654" y="313"/>
                  </a:cubicBezTo>
                  <a:lnTo>
                    <a:pt x="1654" y="313"/>
                  </a:lnTo>
                  <a:cubicBezTo>
                    <a:pt x="1674" y="269"/>
                    <a:pt x="1687" y="223"/>
                    <a:pt x="1692" y="178"/>
                  </a:cubicBezTo>
                  <a:lnTo>
                    <a:pt x="1714" y="0"/>
                  </a:lnTo>
                  <a:lnTo>
                    <a:pt x="1714" y="0"/>
                  </a:lnTo>
                  <a:cubicBezTo>
                    <a:pt x="1712" y="17"/>
                    <a:pt x="1709" y="34"/>
                    <a:pt x="1705" y="51"/>
                  </a:cubicBezTo>
                </a:path>
              </a:pathLst>
            </a:custGeom>
            <a:gradFill>
              <a:gsLst>
                <a:gs pos="0">
                  <a:schemeClr val="accent2"/>
                </a:gs>
                <a:gs pos="100000">
                  <a:schemeClr val="accent3"/>
                </a:gs>
              </a:gsLst>
              <a:lin ang="0" scaled="0"/>
            </a:gradFill>
            <a:ln>
              <a:noFill/>
            </a:ln>
            <a:effectLst/>
          </p:spPr>
          <p:txBody>
            <a:bodyPr wrap="none" anchor="ctr"/>
            <a:lstStyle/>
            <a:p>
              <a:endParaRPr lang="en-US" sz="3599" dirty="0">
                <a:latin typeface="Montserrat" pitchFamily="2" charset="77"/>
              </a:endParaRPr>
            </a:p>
          </p:txBody>
        </p:sp>
        <p:sp>
          <p:nvSpPr>
            <p:cNvPr id="25" name="Freeform 71">
              <a:extLst>
                <a:ext uri="{FF2B5EF4-FFF2-40B4-BE49-F238E27FC236}">
                  <a16:creationId xmlns:a16="http://schemas.microsoft.com/office/drawing/2014/main" id="{AA44EF92-9CB3-E07F-3DA8-9D971851D6FE}"/>
                </a:ext>
              </a:extLst>
            </p:cNvPr>
            <p:cNvSpPr>
              <a:spLocks noChangeArrowheads="1"/>
            </p:cNvSpPr>
            <p:nvPr/>
          </p:nvSpPr>
          <p:spPr bwMode="auto">
            <a:xfrm>
              <a:off x="329579" y="6580610"/>
              <a:ext cx="12864455" cy="3614351"/>
            </a:xfrm>
            <a:custGeom>
              <a:avLst/>
              <a:gdLst>
                <a:gd name="T0" fmla="*/ 10322 w 10328"/>
                <a:gd name="T1" fmla="*/ 346 h 2902"/>
                <a:gd name="T2" fmla="*/ 10308 w 10328"/>
                <a:gd name="T3" fmla="*/ 308 h 2902"/>
                <a:gd name="T4" fmla="*/ 10288 w 10328"/>
                <a:gd name="T5" fmla="*/ 276 h 2902"/>
                <a:gd name="T6" fmla="*/ 10256 w 10328"/>
                <a:gd name="T7" fmla="*/ 239 h 2902"/>
                <a:gd name="T8" fmla="*/ 10220 w 10328"/>
                <a:gd name="T9" fmla="*/ 208 h 2902"/>
                <a:gd name="T10" fmla="*/ 10175 w 10328"/>
                <a:gd name="T11" fmla="*/ 176 h 2902"/>
                <a:gd name="T12" fmla="*/ 10121 w 10328"/>
                <a:gd name="T13" fmla="*/ 144 h 2902"/>
                <a:gd name="T14" fmla="*/ 10045 w 10328"/>
                <a:gd name="T15" fmla="*/ 109 h 2902"/>
                <a:gd name="T16" fmla="*/ 9927 w 10328"/>
                <a:gd name="T17" fmla="*/ 67 h 2902"/>
                <a:gd name="T18" fmla="*/ 9791 w 10328"/>
                <a:gd name="T19" fmla="*/ 34 h 2902"/>
                <a:gd name="T20" fmla="*/ 9646 w 10328"/>
                <a:gd name="T21" fmla="*/ 11 h 2902"/>
                <a:gd name="T22" fmla="*/ 9525 w 10328"/>
                <a:gd name="T23" fmla="*/ 2 h 2902"/>
                <a:gd name="T24" fmla="*/ 9426 w 10328"/>
                <a:gd name="T25" fmla="*/ 0 h 2902"/>
                <a:gd name="T26" fmla="*/ 9322 w 10328"/>
                <a:gd name="T27" fmla="*/ 5 h 2902"/>
                <a:gd name="T28" fmla="*/ 9217 w 10328"/>
                <a:gd name="T29" fmla="*/ 17 h 2902"/>
                <a:gd name="T30" fmla="*/ 9122 w 10328"/>
                <a:gd name="T31" fmla="*/ 34 h 2902"/>
                <a:gd name="T32" fmla="*/ 9028 w 10328"/>
                <a:gd name="T33" fmla="*/ 60 h 2902"/>
                <a:gd name="T34" fmla="*/ 4127 w 10328"/>
                <a:gd name="T35" fmla="*/ 2314 h 2902"/>
                <a:gd name="T36" fmla="*/ 3737 w 10328"/>
                <a:gd name="T37" fmla="*/ 2466 h 2902"/>
                <a:gd name="T38" fmla="*/ 3355 w 10328"/>
                <a:gd name="T39" fmla="*/ 2572 h 2902"/>
                <a:gd name="T40" fmla="*/ 2977 w 10328"/>
                <a:gd name="T41" fmla="*/ 2643 h 2902"/>
                <a:gd name="T42" fmla="*/ 2536 w 10328"/>
                <a:gd name="T43" fmla="*/ 2691 h 2902"/>
                <a:gd name="T44" fmla="*/ 2181 w 10328"/>
                <a:gd name="T45" fmla="*/ 2703 h 2902"/>
                <a:gd name="T46" fmla="*/ 1774 w 10328"/>
                <a:gd name="T47" fmla="*/ 2686 h 2902"/>
                <a:gd name="T48" fmla="*/ 1306 w 10328"/>
                <a:gd name="T49" fmla="*/ 2622 h 2902"/>
                <a:gd name="T50" fmla="*/ 910 w 10328"/>
                <a:gd name="T51" fmla="*/ 2520 h 2902"/>
                <a:gd name="T52" fmla="*/ 564 w 10328"/>
                <a:gd name="T53" fmla="*/ 2377 h 2902"/>
                <a:gd name="T54" fmla="*/ 329 w 10328"/>
                <a:gd name="T55" fmla="*/ 2230 h 2902"/>
                <a:gd name="T56" fmla="*/ 210 w 10328"/>
                <a:gd name="T57" fmla="*/ 2126 h 2902"/>
                <a:gd name="T58" fmla="*/ 89 w 10328"/>
                <a:gd name="T59" fmla="*/ 1976 h 2902"/>
                <a:gd name="T60" fmla="*/ 21 w 10328"/>
                <a:gd name="T61" fmla="*/ 1827 h 2902"/>
                <a:gd name="T62" fmla="*/ 28 w 10328"/>
                <a:gd name="T63" fmla="*/ 1942 h 2902"/>
                <a:gd name="T64" fmla="*/ 54 w 10328"/>
                <a:gd name="T65" fmla="*/ 2042 h 2902"/>
                <a:gd name="T66" fmla="*/ 89 w 10328"/>
                <a:gd name="T67" fmla="*/ 2122 h 2902"/>
                <a:gd name="T68" fmla="*/ 154 w 10328"/>
                <a:gd name="T69" fmla="*/ 2226 h 2902"/>
                <a:gd name="T70" fmla="*/ 242 w 10328"/>
                <a:gd name="T71" fmla="*/ 2326 h 2902"/>
                <a:gd name="T72" fmla="*/ 332 w 10328"/>
                <a:gd name="T73" fmla="*/ 2407 h 2902"/>
                <a:gd name="T74" fmla="*/ 463 w 10328"/>
                <a:gd name="T75" fmla="*/ 2500 h 2902"/>
                <a:gd name="T76" fmla="*/ 670 w 10328"/>
                <a:gd name="T77" fmla="*/ 2613 h 2902"/>
                <a:gd name="T78" fmla="*/ 932 w 10328"/>
                <a:gd name="T79" fmla="*/ 2716 h 2902"/>
                <a:gd name="T80" fmla="*/ 1202 w 10328"/>
                <a:gd name="T81" fmla="*/ 2792 h 2902"/>
                <a:gd name="T82" fmla="*/ 1596 w 10328"/>
                <a:gd name="T83" fmla="*/ 2863 h 2902"/>
                <a:gd name="T84" fmla="*/ 1883 w 10328"/>
                <a:gd name="T85" fmla="*/ 2890 h 2902"/>
                <a:gd name="T86" fmla="*/ 2136 w 10328"/>
                <a:gd name="T87" fmla="*/ 2900 h 2902"/>
                <a:gd name="T88" fmla="*/ 2405 w 10328"/>
                <a:gd name="T89" fmla="*/ 2896 h 2902"/>
                <a:gd name="T90" fmla="*/ 2670 w 10328"/>
                <a:gd name="T91" fmla="*/ 2880 h 2902"/>
                <a:gd name="T92" fmla="*/ 2929 w 10328"/>
                <a:gd name="T93" fmla="*/ 2850 h 2902"/>
                <a:gd name="T94" fmla="*/ 3191 w 10328"/>
                <a:gd name="T95" fmla="*/ 2807 h 2902"/>
                <a:gd name="T96" fmla="*/ 3393 w 10328"/>
                <a:gd name="T97" fmla="*/ 2762 h 2902"/>
                <a:gd name="T98" fmla="*/ 3632 w 10328"/>
                <a:gd name="T99" fmla="*/ 2698 h 2902"/>
                <a:gd name="T100" fmla="*/ 3888 w 10328"/>
                <a:gd name="T101" fmla="*/ 2612 h 2902"/>
                <a:gd name="T102" fmla="*/ 4108 w 10328"/>
                <a:gd name="T103" fmla="*/ 2521 h 2902"/>
                <a:gd name="T104" fmla="*/ 9108 w 10328"/>
                <a:gd name="T105" fmla="*/ 207 h 2902"/>
                <a:gd name="T106" fmla="*/ 9310 w 10328"/>
                <a:gd name="T107" fmla="*/ 176 h 2902"/>
                <a:gd name="T108" fmla="*/ 9562 w 10328"/>
                <a:gd name="T109" fmla="*/ 176 h 2902"/>
                <a:gd name="T110" fmla="*/ 9846 w 10328"/>
                <a:gd name="T111" fmla="*/ 220 h 2902"/>
                <a:gd name="T112" fmla="*/ 10031 w 10328"/>
                <a:gd name="T113" fmla="*/ 280 h 2902"/>
                <a:gd name="T114" fmla="*/ 10143 w 10328"/>
                <a:gd name="T115" fmla="*/ 337 h 2902"/>
                <a:gd name="T116" fmla="*/ 10221 w 10328"/>
                <a:gd name="T117" fmla="*/ 393 h 2902"/>
                <a:gd name="T118" fmla="*/ 10275 w 10328"/>
                <a:gd name="T119" fmla="*/ 453 h 2902"/>
                <a:gd name="T120" fmla="*/ 10304 w 10328"/>
                <a:gd name="T121" fmla="*/ 513 h 2902"/>
                <a:gd name="T122" fmla="*/ 10327 w 10328"/>
                <a:gd name="T123" fmla="*/ 397 h 2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8" h="2902">
                  <a:moveTo>
                    <a:pt x="10327" y="379"/>
                  </a:moveTo>
                  <a:lnTo>
                    <a:pt x="10327" y="379"/>
                  </a:lnTo>
                  <a:cubicBezTo>
                    <a:pt x="10327" y="379"/>
                    <a:pt x="10327" y="379"/>
                    <a:pt x="10327" y="378"/>
                  </a:cubicBezTo>
                  <a:lnTo>
                    <a:pt x="10327" y="377"/>
                  </a:lnTo>
                  <a:lnTo>
                    <a:pt x="10327" y="377"/>
                  </a:lnTo>
                  <a:cubicBezTo>
                    <a:pt x="10327" y="375"/>
                    <a:pt x="10327" y="372"/>
                    <a:pt x="10326" y="370"/>
                  </a:cubicBezTo>
                  <a:lnTo>
                    <a:pt x="10326" y="370"/>
                  </a:lnTo>
                  <a:cubicBezTo>
                    <a:pt x="10326" y="369"/>
                    <a:pt x="10326" y="369"/>
                    <a:pt x="10326" y="369"/>
                  </a:cubicBezTo>
                  <a:lnTo>
                    <a:pt x="10326" y="369"/>
                  </a:lnTo>
                  <a:cubicBezTo>
                    <a:pt x="10326" y="368"/>
                    <a:pt x="10326" y="367"/>
                    <a:pt x="10326" y="366"/>
                  </a:cubicBezTo>
                  <a:lnTo>
                    <a:pt x="10326" y="366"/>
                  </a:lnTo>
                  <a:cubicBezTo>
                    <a:pt x="10325" y="364"/>
                    <a:pt x="10325" y="363"/>
                    <a:pt x="10325" y="361"/>
                  </a:cubicBezTo>
                  <a:lnTo>
                    <a:pt x="10325" y="361"/>
                  </a:lnTo>
                  <a:cubicBezTo>
                    <a:pt x="10325" y="360"/>
                    <a:pt x="10325" y="360"/>
                    <a:pt x="10325" y="359"/>
                  </a:cubicBezTo>
                  <a:lnTo>
                    <a:pt x="10325" y="359"/>
                  </a:lnTo>
                  <a:lnTo>
                    <a:pt x="10324" y="357"/>
                  </a:lnTo>
                  <a:lnTo>
                    <a:pt x="10324" y="357"/>
                  </a:lnTo>
                  <a:cubicBezTo>
                    <a:pt x="10324" y="355"/>
                    <a:pt x="10324" y="354"/>
                    <a:pt x="10324" y="354"/>
                  </a:cubicBezTo>
                  <a:lnTo>
                    <a:pt x="10324" y="354"/>
                  </a:lnTo>
                  <a:cubicBezTo>
                    <a:pt x="10324" y="352"/>
                    <a:pt x="10323" y="350"/>
                    <a:pt x="10323" y="349"/>
                  </a:cubicBezTo>
                  <a:lnTo>
                    <a:pt x="10323" y="349"/>
                  </a:lnTo>
                  <a:cubicBezTo>
                    <a:pt x="10323" y="349"/>
                    <a:pt x="10323" y="348"/>
                    <a:pt x="10323" y="347"/>
                  </a:cubicBezTo>
                  <a:lnTo>
                    <a:pt x="10323" y="347"/>
                  </a:lnTo>
                  <a:cubicBezTo>
                    <a:pt x="10323" y="347"/>
                    <a:pt x="10323" y="346"/>
                    <a:pt x="10322" y="346"/>
                  </a:cubicBezTo>
                  <a:lnTo>
                    <a:pt x="10322" y="346"/>
                  </a:lnTo>
                  <a:cubicBezTo>
                    <a:pt x="10321" y="343"/>
                    <a:pt x="10321" y="341"/>
                    <a:pt x="10320" y="338"/>
                  </a:cubicBezTo>
                  <a:lnTo>
                    <a:pt x="10320" y="338"/>
                  </a:lnTo>
                  <a:lnTo>
                    <a:pt x="10320" y="338"/>
                  </a:lnTo>
                  <a:lnTo>
                    <a:pt x="10320" y="338"/>
                  </a:lnTo>
                  <a:lnTo>
                    <a:pt x="10319" y="337"/>
                  </a:lnTo>
                  <a:lnTo>
                    <a:pt x="10319" y="337"/>
                  </a:lnTo>
                  <a:cubicBezTo>
                    <a:pt x="10319" y="335"/>
                    <a:pt x="10318" y="333"/>
                    <a:pt x="10318" y="331"/>
                  </a:cubicBezTo>
                  <a:lnTo>
                    <a:pt x="10318" y="331"/>
                  </a:lnTo>
                  <a:cubicBezTo>
                    <a:pt x="10317" y="330"/>
                    <a:pt x="10317" y="330"/>
                    <a:pt x="10317" y="329"/>
                  </a:cubicBezTo>
                  <a:lnTo>
                    <a:pt x="10317" y="329"/>
                  </a:lnTo>
                  <a:cubicBezTo>
                    <a:pt x="10316" y="328"/>
                    <a:pt x="10316" y="327"/>
                    <a:pt x="10316" y="327"/>
                  </a:cubicBezTo>
                  <a:lnTo>
                    <a:pt x="10316" y="327"/>
                  </a:lnTo>
                  <a:cubicBezTo>
                    <a:pt x="10316" y="325"/>
                    <a:pt x="10315" y="325"/>
                    <a:pt x="10315" y="324"/>
                  </a:cubicBezTo>
                  <a:lnTo>
                    <a:pt x="10315" y="324"/>
                  </a:lnTo>
                  <a:cubicBezTo>
                    <a:pt x="10314" y="322"/>
                    <a:pt x="10313" y="321"/>
                    <a:pt x="10313" y="319"/>
                  </a:cubicBezTo>
                  <a:lnTo>
                    <a:pt x="10313" y="319"/>
                  </a:lnTo>
                  <a:cubicBezTo>
                    <a:pt x="10313" y="318"/>
                    <a:pt x="10312" y="318"/>
                    <a:pt x="10312" y="318"/>
                  </a:cubicBezTo>
                  <a:lnTo>
                    <a:pt x="10312" y="318"/>
                  </a:lnTo>
                  <a:lnTo>
                    <a:pt x="10312" y="318"/>
                  </a:lnTo>
                  <a:lnTo>
                    <a:pt x="10312" y="318"/>
                  </a:lnTo>
                  <a:lnTo>
                    <a:pt x="10312" y="317"/>
                  </a:lnTo>
                  <a:lnTo>
                    <a:pt x="10312" y="317"/>
                  </a:lnTo>
                  <a:cubicBezTo>
                    <a:pt x="10311" y="314"/>
                    <a:pt x="10310" y="313"/>
                    <a:pt x="10308" y="310"/>
                  </a:cubicBezTo>
                  <a:lnTo>
                    <a:pt x="10308" y="310"/>
                  </a:lnTo>
                  <a:cubicBezTo>
                    <a:pt x="10308" y="309"/>
                    <a:pt x="10308" y="309"/>
                    <a:pt x="10308" y="308"/>
                  </a:cubicBezTo>
                  <a:lnTo>
                    <a:pt x="10308" y="308"/>
                  </a:lnTo>
                  <a:cubicBezTo>
                    <a:pt x="10307" y="308"/>
                    <a:pt x="10307" y="307"/>
                    <a:pt x="10307" y="307"/>
                  </a:cubicBezTo>
                  <a:lnTo>
                    <a:pt x="10307" y="307"/>
                  </a:lnTo>
                  <a:cubicBezTo>
                    <a:pt x="10306" y="305"/>
                    <a:pt x="10305" y="304"/>
                    <a:pt x="10305" y="303"/>
                  </a:cubicBezTo>
                  <a:lnTo>
                    <a:pt x="10305" y="303"/>
                  </a:lnTo>
                  <a:cubicBezTo>
                    <a:pt x="10304" y="302"/>
                    <a:pt x="10303" y="300"/>
                    <a:pt x="10303" y="299"/>
                  </a:cubicBezTo>
                  <a:lnTo>
                    <a:pt x="10303" y="299"/>
                  </a:lnTo>
                  <a:cubicBezTo>
                    <a:pt x="10302" y="298"/>
                    <a:pt x="10302" y="298"/>
                    <a:pt x="10302" y="297"/>
                  </a:cubicBezTo>
                  <a:lnTo>
                    <a:pt x="10302" y="297"/>
                  </a:lnTo>
                  <a:cubicBezTo>
                    <a:pt x="10302" y="297"/>
                    <a:pt x="10302" y="297"/>
                    <a:pt x="10301" y="297"/>
                  </a:cubicBezTo>
                  <a:lnTo>
                    <a:pt x="10301" y="297"/>
                  </a:lnTo>
                  <a:cubicBezTo>
                    <a:pt x="10300" y="294"/>
                    <a:pt x="10299" y="292"/>
                    <a:pt x="10297" y="290"/>
                  </a:cubicBezTo>
                  <a:lnTo>
                    <a:pt x="10297" y="290"/>
                  </a:lnTo>
                  <a:cubicBezTo>
                    <a:pt x="10297" y="289"/>
                    <a:pt x="10297" y="289"/>
                    <a:pt x="10296" y="289"/>
                  </a:cubicBezTo>
                  <a:lnTo>
                    <a:pt x="10296" y="289"/>
                  </a:lnTo>
                  <a:cubicBezTo>
                    <a:pt x="10296" y="288"/>
                    <a:pt x="10296" y="287"/>
                    <a:pt x="10295" y="286"/>
                  </a:cubicBezTo>
                  <a:lnTo>
                    <a:pt x="10295" y="286"/>
                  </a:lnTo>
                  <a:cubicBezTo>
                    <a:pt x="10294" y="286"/>
                    <a:pt x="10294" y="285"/>
                    <a:pt x="10293" y="283"/>
                  </a:cubicBezTo>
                  <a:lnTo>
                    <a:pt x="10293" y="283"/>
                  </a:lnTo>
                  <a:cubicBezTo>
                    <a:pt x="10292" y="282"/>
                    <a:pt x="10291" y="280"/>
                    <a:pt x="10290" y="279"/>
                  </a:cubicBezTo>
                  <a:lnTo>
                    <a:pt x="10290" y="279"/>
                  </a:lnTo>
                  <a:cubicBezTo>
                    <a:pt x="10289" y="278"/>
                    <a:pt x="10289" y="278"/>
                    <a:pt x="10289" y="277"/>
                  </a:cubicBezTo>
                  <a:lnTo>
                    <a:pt x="10289" y="277"/>
                  </a:lnTo>
                  <a:cubicBezTo>
                    <a:pt x="10289" y="277"/>
                    <a:pt x="10289" y="277"/>
                    <a:pt x="10288" y="276"/>
                  </a:cubicBezTo>
                  <a:lnTo>
                    <a:pt x="10288" y="276"/>
                  </a:lnTo>
                  <a:cubicBezTo>
                    <a:pt x="10287" y="275"/>
                    <a:pt x="10285" y="272"/>
                    <a:pt x="10283" y="270"/>
                  </a:cubicBezTo>
                  <a:lnTo>
                    <a:pt x="10283" y="270"/>
                  </a:lnTo>
                  <a:lnTo>
                    <a:pt x="10283" y="269"/>
                  </a:lnTo>
                  <a:lnTo>
                    <a:pt x="10283" y="269"/>
                  </a:lnTo>
                  <a:cubicBezTo>
                    <a:pt x="10282" y="268"/>
                    <a:pt x="10282" y="267"/>
                    <a:pt x="10281" y="267"/>
                  </a:cubicBezTo>
                  <a:lnTo>
                    <a:pt x="10281" y="267"/>
                  </a:lnTo>
                  <a:cubicBezTo>
                    <a:pt x="10280" y="266"/>
                    <a:pt x="10280" y="265"/>
                    <a:pt x="10278" y="264"/>
                  </a:cubicBezTo>
                  <a:lnTo>
                    <a:pt x="10278" y="264"/>
                  </a:lnTo>
                  <a:cubicBezTo>
                    <a:pt x="10277" y="262"/>
                    <a:pt x="10276" y="261"/>
                    <a:pt x="10275" y="259"/>
                  </a:cubicBezTo>
                  <a:lnTo>
                    <a:pt x="10275" y="259"/>
                  </a:lnTo>
                  <a:cubicBezTo>
                    <a:pt x="10274" y="259"/>
                    <a:pt x="10274" y="258"/>
                    <a:pt x="10273" y="258"/>
                  </a:cubicBezTo>
                  <a:lnTo>
                    <a:pt x="10273" y="258"/>
                  </a:lnTo>
                  <a:cubicBezTo>
                    <a:pt x="10273" y="257"/>
                    <a:pt x="10273" y="257"/>
                    <a:pt x="10273" y="257"/>
                  </a:cubicBezTo>
                  <a:lnTo>
                    <a:pt x="10273" y="257"/>
                  </a:lnTo>
                  <a:cubicBezTo>
                    <a:pt x="10272" y="255"/>
                    <a:pt x="10269" y="253"/>
                    <a:pt x="10267" y="251"/>
                  </a:cubicBezTo>
                  <a:lnTo>
                    <a:pt x="10267" y="251"/>
                  </a:lnTo>
                  <a:cubicBezTo>
                    <a:pt x="10267" y="250"/>
                    <a:pt x="10267" y="250"/>
                    <a:pt x="10266" y="250"/>
                  </a:cubicBezTo>
                  <a:lnTo>
                    <a:pt x="10266" y="250"/>
                  </a:lnTo>
                  <a:cubicBezTo>
                    <a:pt x="10266" y="249"/>
                    <a:pt x="10265" y="248"/>
                    <a:pt x="10264" y="247"/>
                  </a:cubicBezTo>
                  <a:lnTo>
                    <a:pt x="10264" y="247"/>
                  </a:lnTo>
                  <a:cubicBezTo>
                    <a:pt x="10264" y="246"/>
                    <a:pt x="10262" y="245"/>
                    <a:pt x="10262" y="245"/>
                  </a:cubicBezTo>
                  <a:lnTo>
                    <a:pt x="10262" y="245"/>
                  </a:lnTo>
                  <a:cubicBezTo>
                    <a:pt x="10260" y="243"/>
                    <a:pt x="10258" y="241"/>
                    <a:pt x="10257" y="240"/>
                  </a:cubicBezTo>
                  <a:lnTo>
                    <a:pt x="10257" y="240"/>
                  </a:lnTo>
                  <a:cubicBezTo>
                    <a:pt x="10256" y="239"/>
                    <a:pt x="10256" y="239"/>
                    <a:pt x="10256" y="239"/>
                  </a:cubicBezTo>
                  <a:lnTo>
                    <a:pt x="10256" y="239"/>
                  </a:lnTo>
                  <a:lnTo>
                    <a:pt x="10256" y="239"/>
                  </a:lnTo>
                  <a:lnTo>
                    <a:pt x="10256" y="239"/>
                  </a:lnTo>
                  <a:lnTo>
                    <a:pt x="10256" y="239"/>
                  </a:lnTo>
                  <a:lnTo>
                    <a:pt x="10256" y="239"/>
                  </a:lnTo>
                  <a:cubicBezTo>
                    <a:pt x="10254" y="236"/>
                    <a:pt x="10251" y="234"/>
                    <a:pt x="10249" y="232"/>
                  </a:cubicBezTo>
                  <a:lnTo>
                    <a:pt x="10249" y="232"/>
                  </a:lnTo>
                  <a:cubicBezTo>
                    <a:pt x="10249" y="231"/>
                    <a:pt x="10248" y="231"/>
                    <a:pt x="10247" y="230"/>
                  </a:cubicBezTo>
                  <a:lnTo>
                    <a:pt x="10247" y="230"/>
                  </a:lnTo>
                  <a:cubicBezTo>
                    <a:pt x="10247" y="229"/>
                    <a:pt x="10246" y="229"/>
                    <a:pt x="10245" y="228"/>
                  </a:cubicBezTo>
                  <a:lnTo>
                    <a:pt x="10245" y="228"/>
                  </a:lnTo>
                  <a:cubicBezTo>
                    <a:pt x="10244" y="228"/>
                    <a:pt x="10244" y="227"/>
                    <a:pt x="10242" y="226"/>
                  </a:cubicBezTo>
                  <a:lnTo>
                    <a:pt x="10242" y="226"/>
                  </a:lnTo>
                  <a:cubicBezTo>
                    <a:pt x="10240" y="224"/>
                    <a:pt x="10239" y="222"/>
                    <a:pt x="10236" y="220"/>
                  </a:cubicBezTo>
                  <a:lnTo>
                    <a:pt x="10236" y="220"/>
                  </a:lnTo>
                  <a:lnTo>
                    <a:pt x="10236" y="220"/>
                  </a:lnTo>
                  <a:lnTo>
                    <a:pt x="10236" y="220"/>
                  </a:lnTo>
                  <a:lnTo>
                    <a:pt x="10236" y="220"/>
                  </a:lnTo>
                  <a:lnTo>
                    <a:pt x="10236" y="220"/>
                  </a:lnTo>
                  <a:cubicBezTo>
                    <a:pt x="10233" y="218"/>
                    <a:pt x="10231" y="216"/>
                    <a:pt x="10228" y="214"/>
                  </a:cubicBezTo>
                  <a:lnTo>
                    <a:pt x="10228" y="214"/>
                  </a:lnTo>
                  <a:cubicBezTo>
                    <a:pt x="10227" y="213"/>
                    <a:pt x="10226" y="213"/>
                    <a:pt x="10226" y="213"/>
                  </a:cubicBezTo>
                  <a:lnTo>
                    <a:pt x="10223" y="210"/>
                  </a:lnTo>
                  <a:lnTo>
                    <a:pt x="10223" y="210"/>
                  </a:lnTo>
                  <a:cubicBezTo>
                    <a:pt x="10222" y="210"/>
                    <a:pt x="10222" y="209"/>
                    <a:pt x="10220" y="208"/>
                  </a:cubicBezTo>
                  <a:lnTo>
                    <a:pt x="10220" y="208"/>
                  </a:lnTo>
                  <a:cubicBezTo>
                    <a:pt x="10219" y="206"/>
                    <a:pt x="10216" y="205"/>
                    <a:pt x="10214" y="203"/>
                  </a:cubicBezTo>
                  <a:lnTo>
                    <a:pt x="10214" y="203"/>
                  </a:lnTo>
                  <a:lnTo>
                    <a:pt x="10213" y="202"/>
                  </a:lnTo>
                  <a:lnTo>
                    <a:pt x="10213" y="202"/>
                  </a:lnTo>
                  <a:cubicBezTo>
                    <a:pt x="10212" y="202"/>
                    <a:pt x="10212" y="202"/>
                    <a:pt x="10212" y="202"/>
                  </a:cubicBezTo>
                  <a:lnTo>
                    <a:pt x="10212" y="202"/>
                  </a:lnTo>
                  <a:cubicBezTo>
                    <a:pt x="10209" y="199"/>
                    <a:pt x="10206" y="197"/>
                    <a:pt x="10204" y="195"/>
                  </a:cubicBezTo>
                  <a:lnTo>
                    <a:pt x="10204" y="195"/>
                  </a:lnTo>
                  <a:cubicBezTo>
                    <a:pt x="10203" y="195"/>
                    <a:pt x="10203" y="194"/>
                    <a:pt x="10202" y="194"/>
                  </a:cubicBezTo>
                  <a:lnTo>
                    <a:pt x="10202" y="194"/>
                  </a:lnTo>
                  <a:cubicBezTo>
                    <a:pt x="10201" y="193"/>
                    <a:pt x="10199" y="193"/>
                    <a:pt x="10199" y="192"/>
                  </a:cubicBezTo>
                  <a:lnTo>
                    <a:pt x="10199" y="192"/>
                  </a:lnTo>
                  <a:cubicBezTo>
                    <a:pt x="10197" y="191"/>
                    <a:pt x="10196" y="189"/>
                    <a:pt x="10195" y="189"/>
                  </a:cubicBezTo>
                  <a:lnTo>
                    <a:pt x="10195" y="189"/>
                  </a:lnTo>
                  <a:cubicBezTo>
                    <a:pt x="10193" y="188"/>
                    <a:pt x="10192" y="186"/>
                    <a:pt x="10190" y="185"/>
                  </a:cubicBezTo>
                  <a:lnTo>
                    <a:pt x="10190" y="185"/>
                  </a:lnTo>
                  <a:cubicBezTo>
                    <a:pt x="10188" y="184"/>
                    <a:pt x="10188" y="184"/>
                    <a:pt x="10187" y="183"/>
                  </a:cubicBezTo>
                  <a:lnTo>
                    <a:pt x="10187" y="183"/>
                  </a:lnTo>
                  <a:cubicBezTo>
                    <a:pt x="10186" y="183"/>
                    <a:pt x="10186" y="183"/>
                    <a:pt x="10185" y="182"/>
                  </a:cubicBezTo>
                  <a:lnTo>
                    <a:pt x="10185" y="182"/>
                  </a:lnTo>
                  <a:cubicBezTo>
                    <a:pt x="10182" y="180"/>
                    <a:pt x="10179" y="178"/>
                    <a:pt x="10175" y="176"/>
                  </a:cubicBezTo>
                  <a:lnTo>
                    <a:pt x="10175" y="176"/>
                  </a:lnTo>
                  <a:lnTo>
                    <a:pt x="10175" y="176"/>
                  </a:lnTo>
                  <a:lnTo>
                    <a:pt x="10175" y="176"/>
                  </a:lnTo>
                  <a:cubicBezTo>
                    <a:pt x="10174" y="175"/>
                    <a:pt x="10173" y="174"/>
                    <a:pt x="10172" y="173"/>
                  </a:cubicBezTo>
                  <a:lnTo>
                    <a:pt x="10172" y="173"/>
                  </a:lnTo>
                  <a:cubicBezTo>
                    <a:pt x="10170" y="172"/>
                    <a:pt x="10167" y="171"/>
                    <a:pt x="10164" y="169"/>
                  </a:cubicBezTo>
                  <a:lnTo>
                    <a:pt x="10164" y="169"/>
                  </a:lnTo>
                  <a:cubicBezTo>
                    <a:pt x="10163" y="168"/>
                    <a:pt x="10163" y="167"/>
                    <a:pt x="10162" y="167"/>
                  </a:cubicBezTo>
                  <a:lnTo>
                    <a:pt x="10162" y="167"/>
                  </a:lnTo>
                  <a:cubicBezTo>
                    <a:pt x="10161" y="167"/>
                    <a:pt x="10161" y="167"/>
                    <a:pt x="10160" y="166"/>
                  </a:cubicBezTo>
                  <a:lnTo>
                    <a:pt x="10160" y="166"/>
                  </a:lnTo>
                  <a:cubicBezTo>
                    <a:pt x="10159" y="166"/>
                    <a:pt x="10158" y="165"/>
                    <a:pt x="10157" y="165"/>
                  </a:cubicBezTo>
                  <a:lnTo>
                    <a:pt x="10157" y="165"/>
                  </a:lnTo>
                  <a:cubicBezTo>
                    <a:pt x="10156" y="164"/>
                    <a:pt x="10154" y="163"/>
                    <a:pt x="10153" y="162"/>
                  </a:cubicBezTo>
                  <a:lnTo>
                    <a:pt x="10153" y="162"/>
                  </a:lnTo>
                  <a:cubicBezTo>
                    <a:pt x="10151" y="161"/>
                    <a:pt x="10150" y="160"/>
                    <a:pt x="10148" y="159"/>
                  </a:cubicBezTo>
                  <a:lnTo>
                    <a:pt x="10148" y="159"/>
                  </a:lnTo>
                  <a:cubicBezTo>
                    <a:pt x="10147" y="158"/>
                    <a:pt x="10145" y="157"/>
                    <a:pt x="10143" y="156"/>
                  </a:cubicBezTo>
                  <a:lnTo>
                    <a:pt x="10143" y="156"/>
                  </a:lnTo>
                  <a:cubicBezTo>
                    <a:pt x="10143" y="156"/>
                    <a:pt x="10142" y="155"/>
                    <a:pt x="10141" y="155"/>
                  </a:cubicBezTo>
                  <a:lnTo>
                    <a:pt x="10141" y="155"/>
                  </a:lnTo>
                  <a:cubicBezTo>
                    <a:pt x="10139" y="153"/>
                    <a:pt x="10135" y="152"/>
                    <a:pt x="10133" y="150"/>
                  </a:cubicBezTo>
                  <a:lnTo>
                    <a:pt x="10133" y="150"/>
                  </a:lnTo>
                  <a:cubicBezTo>
                    <a:pt x="10132" y="150"/>
                    <a:pt x="10130" y="149"/>
                    <a:pt x="10130" y="148"/>
                  </a:cubicBezTo>
                  <a:lnTo>
                    <a:pt x="10129" y="148"/>
                  </a:lnTo>
                  <a:lnTo>
                    <a:pt x="10129" y="148"/>
                  </a:lnTo>
                  <a:cubicBezTo>
                    <a:pt x="10126" y="147"/>
                    <a:pt x="10123" y="145"/>
                    <a:pt x="10121" y="144"/>
                  </a:cubicBezTo>
                  <a:lnTo>
                    <a:pt x="10121" y="144"/>
                  </a:lnTo>
                  <a:cubicBezTo>
                    <a:pt x="10118" y="142"/>
                    <a:pt x="10116" y="141"/>
                    <a:pt x="10114" y="141"/>
                  </a:cubicBezTo>
                  <a:lnTo>
                    <a:pt x="10114" y="141"/>
                  </a:lnTo>
                  <a:cubicBezTo>
                    <a:pt x="10113" y="140"/>
                    <a:pt x="10113" y="140"/>
                    <a:pt x="10113" y="140"/>
                  </a:cubicBezTo>
                  <a:lnTo>
                    <a:pt x="10113" y="140"/>
                  </a:lnTo>
                  <a:cubicBezTo>
                    <a:pt x="10110" y="138"/>
                    <a:pt x="10107" y="137"/>
                    <a:pt x="10104" y="135"/>
                  </a:cubicBezTo>
                  <a:lnTo>
                    <a:pt x="10104" y="135"/>
                  </a:lnTo>
                  <a:cubicBezTo>
                    <a:pt x="10102" y="134"/>
                    <a:pt x="10099" y="133"/>
                    <a:pt x="10097" y="132"/>
                  </a:cubicBezTo>
                  <a:lnTo>
                    <a:pt x="10097" y="132"/>
                  </a:lnTo>
                  <a:lnTo>
                    <a:pt x="10097" y="132"/>
                  </a:lnTo>
                  <a:cubicBezTo>
                    <a:pt x="10093" y="130"/>
                    <a:pt x="10089" y="128"/>
                    <a:pt x="10085" y="126"/>
                  </a:cubicBezTo>
                  <a:lnTo>
                    <a:pt x="10085" y="126"/>
                  </a:lnTo>
                  <a:cubicBezTo>
                    <a:pt x="10084" y="126"/>
                    <a:pt x="10082" y="125"/>
                    <a:pt x="10080" y="124"/>
                  </a:cubicBezTo>
                  <a:lnTo>
                    <a:pt x="10080" y="124"/>
                  </a:lnTo>
                  <a:lnTo>
                    <a:pt x="10080" y="124"/>
                  </a:lnTo>
                  <a:lnTo>
                    <a:pt x="10080" y="124"/>
                  </a:lnTo>
                  <a:cubicBezTo>
                    <a:pt x="10075" y="121"/>
                    <a:pt x="10069" y="119"/>
                    <a:pt x="10063" y="116"/>
                  </a:cubicBezTo>
                  <a:lnTo>
                    <a:pt x="10063" y="116"/>
                  </a:lnTo>
                  <a:lnTo>
                    <a:pt x="10063" y="116"/>
                  </a:lnTo>
                  <a:lnTo>
                    <a:pt x="10063" y="116"/>
                  </a:lnTo>
                  <a:lnTo>
                    <a:pt x="10063" y="116"/>
                  </a:lnTo>
                  <a:lnTo>
                    <a:pt x="10063" y="116"/>
                  </a:lnTo>
                  <a:cubicBezTo>
                    <a:pt x="10060" y="115"/>
                    <a:pt x="10057" y="114"/>
                    <a:pt x="10054" y="113"/>
                  </a:cubicBezTo>
                  <a:lnTo>
                    <a:pt x="10054" y="113"/>
                  </a:lnTo>
                  <a:cubicBezTo>
                    <a:pt x="10051" y="111"/>
                    <a:pt x="10048" y="110"/>
                    <a:pt x="10045" y="109"/>
                  </a:cubicBezTo>
                  <a:lnTo>
                    <a:pt x="10045" y="109"/>
                  </a:lnTo>
                  <a:lnTo>
                    <a:pt x="10045" y="109"/>
                  </a:lnTo>
                  <a:lnTo>
                    <a:pt x="10045" y="109"/>
                  </a:lnTo>
                  <a:lnTo>
                    <a:pt x="10045" y="109"/>
                  </a:lnTo>
                  <a:lnTo>
                    <a:pt x="10045" y="109"/>
                  </a:lnTo>
                  <a:cubicBezTo>
                    <a:pt x="10042" y="107"/>
                    <a:pt x="10039" y="106"/>
                    <a:pt x="10036" y="104"/>
                  </a:cubicBezTo>
                  <a:lnTo>
                    <a:pt x="10036" y="104"/>
                  </a:lnTo>
                  <a:cubicBezTo>
                    <a:pt x="10032" y="103"/>
                    <a:pt x="10029" y="102"/>
                    <a:pt x="10026" y="101"/>
                  </a:cubicBezTo>
                  <a:lnTo>
                    <a:pt x="10026" y="101"/>
                  </a:lnTo>
                  <a:cubicBezTo>
                    <a:pt x="10018" y="98"/>
                    <a:pt x="10010" y="95"/>
                    <a:pt x="10002" y="92"/>
                  </a:cubicBezTo>
                  <a:lnTo>
                    <a:pt x="10002" y="92"/>
                  </a:lnTo>
                  <a:cubicBezTo>
                    <a:pt x="10000" y="91"/>
                    <a:pt x="9999" y="90"/>
                    <a:pt x="9997" y="90"/>
                  </a:cubicBezTo>
                  <a:lnTo>
                    <a:pt x="9997" y="90"/>
                  </a:lnTo>
                  <a:cubicBezTo>
                    <a:pt x="9995" y="89"/>
                    <a:pt x="9992" y="88"/>
                    <a:pt x="9989" y="87"/>
                  </a:cubicBezTo>
                  <a:lnTo>
                    <a:pt x="9989" y="87"/>
                  </a:lnTo>
                  <a:cubicBezTo>
                    <a:pt x="9984" y="85"/>
                    <a:pt x="9981" y="84"/>
                    <a:pt x="9977" y="83"/>
                  </a:cubicBezTo>
                  <a:lnTo>
                    <a:pt x="9977" y="83"/>
                  </a:lnTo>
                  <a:cubicBezTo>
                    <a:pt x="9974" y="82"/>
                    <a:pt x="9970" y="81"/>
                    <a:pt x="9967" y="79"/>
                  </a:cubicBezTo>
                  <a:lnTo>
                    <a:pt x="9967" y="79"/>
                  </a:lnTo>
                  <a:cubicBezTo>
                    <a:pt x="9964" y="79"/>
                    <a:pt x="9961" y="78"/>
                    <a:pt x="9958" y="76"/>
                  </a:cubicBezTo>
                  <a:lnTo>
                    <a:pt x="9958" y="76"/>
                  </a:lnTo>
                  <a:cubicBezTo>
                    <a:pt x="9956" y="76"/>
                    <a:pt x="9954" y="75"/>
                    <a:pt x="9952" y="74"/>
                  </a:cubicBezTo>
                  <a:lnTo>
                    <a:pt x="9952" y="74"/>
                  </a:lnTo>
                  <a:cubicBezTo>
                    <a:pt x="9946" y="73"/>
                    <a:pt x="9940" y="71"/>
                    <a:pt x="9934" y="69"/>
                  </a:cubicBezTo>
                  <a:lnTo>
                    <a:pt x="9934" y="69"/>
                  </a:lnTo>
                  <a:cubicBezTo>
                    <a:pt x="9932" y="68"/>
                    <a:pt x="9930" y="68"/>
                    <a:pt x="9927" y="67"/>
                  </a:cubicBezTo>
                  <a:lnTo>
                    <a:pt x="9927" y="67"/>
                  </a:lnTo>
                  <a:cubicBezTo>
                    <a:pt x="9927" y="67"/>
                    <a:pt x="9927" y="67"/>
                    <a:pt x="9926" y="67"/>
                  </a:cubicBezTo>
                  <a:lnTo>
                    <a:pt x="9926" y="67"/>
                  </a:lnTo>
                  <a:cubicBezTo>
                    <a:pt x="9918" y="64"/>
                    <a:pt x="9910" y="62"/>
                    <a:pt x="9902" y="60"/>
                  </a:cubicBezTo>
                  <a:lnTo>
                    <a:pt x="9902" y="60"/>
                  </a:lnTo>
                  <a:cubicBezTo>
                    <a:pt x="9901" y="59"/>
                    <a:pt x="9899" y="59"/>
                    <a:pt x="9898" y="58"/>
                  </a:cubicBezTo>
                  <a:lnTo>
                    <a:pt x="9898" y="58"/>
                  </a:lnTo>
                  <a:cubicBezTo>
                    <a:pt x="9896" y="58"/>
                    <a:pt x="9893" y="57"/>
                    <a:pt x="9890" y="57"/>
                  </a:cubicBezTo>
                  <a:lnTo>
                    <a:pt x="9890" y="57"/>
                  </a:lnTo>
                  <a:cubicBezTo>
                    <a:pt x="9887" y="56"/>
                    <a:pt x="9883" y="54"/>
                    <a:pt x="9879" y="54"/>
                  </a:cubicBezTo>
                  <a:lnTo>
                    <a:pt x="9879" y="54"/>
                  </a:lnTo>
                  <a:cubicBezTo>
                    <a:pt x="9874" y="52"/>
                    <a:pt x="9870" y="51"/>
                    <a:pt x="9865" y="50"/>
                  </a:cubicBezTo>
                  <a:lnTo>
                    <a:pt x="9865" y="50"/>
                  </a:lnTo>
                  <a:cubicBezTo>
                    <a:pt x="9863" y="50"/>
                    <a:pt x="9861" y="49"/>
                    <a:pt x="9858" y="48"/>
                  </a:cubicBezTo>
                  <a:lnTo>
                    <a:pt x="9858" y="48"/>
                  </a:lnTo>
                  <a:cubicBezTo>
                    <a:pt x="9858" y="48"/>
                    <a:pt x="9857" y="48"/>
                    <a:pt x="9855" y="48"/>
                  </a:cubicBezTo>
                  <a:lnTo>
                    <a:pt x="9855" y="48"/>
                  </a:lnTo>
                  <a:cubicBezTo>
                    <a:pt x="9847" y="46"/>
                    <a:pt x="9839" y="44"/>
                    <a:pt x="9831" y="42"/>
                  </a:cubicBezTo>
                  <a:lnTo>
                    <a:pt x="9831" y="42"/>
                  </a:lnTo>
                  <a:cubicBezTo>
                    <a:pt x="9830" y="41"/>
                    <a:pt x="9830" y="41"/>
                    <a:pt x="9828" y="41"/>
                  </a:cubicBezTo>
                  <a:lnTo>
                    <a:pt x="9828" y="41"/>
                  </a:lnTo>
                  <a:cubicBezTo>
                    <a:pt x="9817" y="39"/>
                    <a:pt x="9806" y="37"/>
                    <a:pt x="9794" y="34"/>
                  </a:cubicBezTo>
                  <a:lnTo>
                    <a:pt x="9794" y="34"/>
                  </a:lnTo>
                  <a:cubicBezTo>
                    <a:pt x="9793" y="34"/>
                    <a:pt x="9792" y="34"/>
                    <a:pt x="9791" y="34"/>
                  </a:cubicBezTo>
                  <a:lnTo>
                    <a:pt x="9791" y="34"/>
                  </a:lnTo>
                  <a:lnTo>
                    <a:pt x="9791" y="34"/>
                  </a:lnTo>
                  <a:lnTo>
                    <a:pt x="9791" y="34"/>
                  </a:lnTo>
                  <a:cubicBezTo>
                    <a:pt x="9779" y="31"/>
                    <a:pt x="9767" y="29"/>
                    <a:pt x="9755" y="27"/>
                  </a:cubicBezTo>
                  <a:lnTo>
                    <a:pt x="9755" y="27"/>
                  </a:lnTo>
                  <a:cubicBezTo>
                    <a:pt x="9754" y="27"/>
                    <a:pt x="9753" y="27"/>
                    <a:pt x="9752" y="26"/>
                  </a:cubicBezTo>
                  <a:lnTo>
                    <a:pt x="9752" y="26"/>
                  </a:lnTo>
                  <a:lnTo>
                    <a:pt x="9751" y="26"/>
                  </a:lnTo>
                  <a:lnTo>
                    <a:pt x="9751" y="26"/>
                  </a:lnTo>
                  <a:cubicBezTo>
                    <a:pt x="9747" y="26"/>
                    <a:pt x="9744" y="25"/>
                    <a:pt x="9740" y="24"/>
                  </a:cubicBezTo>
                  <a:lnTo>
                    <a:pt x="9740" y="24"/>
                  </a:lnTo>
                  <a:cubicBezTo>
                    <a:pt x="9732" y="23"/>
                    <a:pt x="9723" y="21"/>
                    <a:pt x="9714" y="20"/>
                  </a:cubicBezTo>
                  <a:lnTo>
                    <a:pt x="9714" y="20"/>
                  </a:lnTo>
                  <a:cubicBezTo>
                    <a:pt x="9713" y="20"/>
                    <a:pt x="9711" y="19"/>
                    <a:pt x="9710" y="19"/>
                  </a:cubicBezTo>
                  <a:lnTo>
                    <a:pt x="9710" y="19"/>
                  </a:lnTo>
                  <a:cubicBezTo>
                    <a:pt x="9706" y="19"/>
                    <a:pt x="9702" y="19"/>
                    <a:pt x="9699" y="18"/>
                  </a:cubicBezTo>
                  <a:lnTo>
                    <a:pt x="9699" y="18"/>
                  </a:lnTo>
                  <a:cubicBezTo>
                    <a:pt x="9691" y="17"/>
                    <a:pt x="9683" y="16"/>
                    <a:pt x="9675" y="15"/>
                  </a:cubicBezTo>
                  <a:lnTo>
                    <a:pt x="9675" y="15"/>
                  </a:lnTo>
                  <a:cubicBezTo>
                    <a:pt x="9673" y="15"/>
                    <a:pt x="9670" y="14"/>
                    <a:pt x="9669" y="14"/>
                  </a:cubicBezTo>
                  <a:lnTo>
                    <a:pt x="9669" y="14"/>
                  </a:lnTo>
                  <a:cubicBezTo>
                    <a:pt x="9661" y="13"/>
                    <a:pt x="9654" y="12"/>
                    <a:pt x="9647" y="11"/>
                  </a:cubicBezTo>
                  <a:lnTo>
                    <a:pt x="9647" y="11"/>
                  </a:lnTo>
                  <a:cubicBezTo>
                    <a:pt x="9647" y="11"/>
                    <a:pt x="9647" y="11"/>
                    <a:pt x="9646" y="11"/>
                  </a:cubicBezTo>
                  <a:lnTo>
                    <a:pt x="9646" y="11"/>
                  </a:lnTo>
                  <a:lnTo>
                    <a:pt x="9646" y="11"/>
                  </a:lnTo>
                  <a:lnTo>
                    <a:pt x="9646" y="11"/>
                  </a:lnTo>
                  <a:cubicBezTo>
                    <a:pt x="9639" y="10"/>
                    <a:pt x="9631" y="10"/>
                    <a:pt x="9623" y="9"/>
                  </a:cubicBezTo>
                  <a:lnTo>
                    <a:pt x="9623" y="9"/>
                  </a:lnTo>
                  <a:cubicBezTo>
                    <a:pt x="9620" y="9"/>
                    <a:pt x="9617" y="9"/>
                    <a:pt x="9614" y="8"/>
                  </a:cubicBezTo>
                  <a:lnTo>
                    <a:pt x="9614" y="8"/>
                  </a:lnTo>
                  <a:cubicBezTo>
                    <a:pt x="9611" y="8"/>
                    <a:pt x="9609" y="8"/>
                    <a:pt x="9607" y="7"/>
                  </a:cubicBezTo>
                  <a:lnTo>
                    <a:pt x="9607" y="7"/>
                  </a:lnTo>
                  <a:cubicBezTo>
                    <a:pt x="9605" y="7"/>
                    <a:pt x="9603" y="7"/>
                    <a:pt x="9601" y="7"/>
                  </a:cubicBezTo>
                  <a:lnTo>
                    <a:pt x="9601" y="7"/>
                  </a:lnTo>
                  <a:cubicBezTo>
                    <a:pt x="9594" y="6"/>
                    <a:pt x="9585" y="6"/>
                    <a:pt x="9578" y="5"/>
                  </a:cubicBezTo>
                  <a:lnTo>
                    <a:pt x="9578" y="5"/>
                  </a:lnTo>
                  <a:cubicBezTo>
                    <a:pt x="9577" y="5"/>
                    <a:pt x="9576" y="5"/>
                    <a:pt x="9574" y="5"/>
                  </a:cubicBezTo>
                  <a:lnTo>
                    <a:pt x="9574" y="5"/>
                  </a:lnTo>
                  <a:cubicBezTo>
                    <a:pt x="9573" y="5"/>
                    <a:pt x="9572" y="5"/>
                    <a:pt x="9571" y="5"/>
                  </a:cubicBezTo>
                  <a:lnTo>
                    <a:pt x="9571" y="5"/>
                  </a:lnTo>
                  <a:cubicBezTo>
                    <a:pt x="9567" y="4"/>
                    <a:pt x="9564" y="4"/>
                    <a:pt x="9560" y="4"/>
                  </a:cubicBezTo>
                  <a:lnTo>
                    <a:pt x="9560" y="4"/>
                  </a:lnTo>
                  <a:cubicBezTo>
                    <a:pt x="9554" y="4"/>
                    <a:pt x="9548" y="3"/>
                    <a:pt x="9542" y="3"/>
                  </a:cubicBezTo>
                  <a:lnTo>
                    <a:pt x="9542" y="3"/>
                  </a:lnTo>
                  <a:cubicBezTo>
                    <a:pt x="9540" y="3"/>
                    <a:pt x="9539" y="3"/>
                    <a:pt x="9538" y="3"/>
                  </a:cubicBezTo>
                  <a:lnTo>
                    <a:pt x="9538" y="3"/>
                  </a:lnTo>
                  <a:cubicBezTo>
                    <a:pt x="9537" y="3"/>
                    <a:pt x="9536" y="2"/>
                    <a:pt x="9535" y="2"/>
                  </a:cubicBezTo>
                  <a:lnTo>
                    <a:pt x="9535" y="2"/>
                  </a:lnTo>
                  <a:cubicBezTo>
                    <a:pt x="9531" y="2"/>
                    <a:pt x="9528" y="2"/>
                    <a:pt x="9525" y="2"/>
                  </a:cubicBezTo>
                  <a:lnTo>
                    <a:pt x="9525" y="2"/>
                  </a:lnTo>
                  <a:cubicBezTo>
                    <a:pt x="9519" y="2"/>
                    <a:pt x="9513" y="2"/>
                    <a:pt x="9506" y="1"/>
                  </a:cubicBezTo>
                  <a:lnTo>
                    <a:pt x="9506" y="1"/>
                  </a:lnTo>
                  <a:cubicBezTo>
                    <a:pt x="9505" y="1"/>
                    <a:pt x="9504" y="1"/>
                    <a:pt x="9503" y="1"/>
                  </a:cubicBezTo>
                  <a:lnTo>
                    <a:pt x="9503" y="1"/>
                  </a:lnTo>
                  <a:cubicBezTo>
                    <a:pt x="9502" y="1"/>
                    <a:pt x="9500" y="1"/>
                    <a:pt x="9499" y="1"/>
                  </a:cubicBezTo>
                  <a:lnTo>
                    <a:pt x="9499" y="1"/>
                  </a:lnTo>
                  <a:cubicBezTo>
                    <a:pt x="9496" y="1"/>
                    <a:pt x="9493" y="1"/>
                    <a:pt x="9490" y="1"/>
                  </a:cubicBezTo>
                  <a:lnTo>
                    <a:pt x="9490" y="1"/>
                  </a:lnTo>
                  <a:cubicBezTo>
                    <a:pt x="9484" y="1"/>
                    <a:pt x="9479" y="0"/>
                    <a:pt x="9474" y="0"/>
                  </a:cubicBezTo>
                  <a:lnTo>
                    <a:pt x="9474" y="0"/>
                  </a:lnTo>
                  <a:cubicBezTo>
                    <a:pt x="9471" y="0"/>
                    <a:pt x="9469" y="0"/>
                    <a:pt x="9467" y="0"/>
                  </a:cubicBezTo>
                  <a:lnTo>
                    <a:pt x="9467" y="0"/>
                  </a:lnTo>
                  <a:cubicBezTo>
                    <a:pt x="9466" y="0"/>
                    <a:pt x="9465" y="0"/>
                    <a:pt x="9465" y="0"/>
                  </a:cubicBezTo>
                  <a:lnTo>
                    <a:pt x="9465" y="0"/>
                  </a:lnTo>
                  <a:cubicBezTo>
                    <a:pt x="9464" y="0"/>
                    <a:pt x="9464" y="0"/>
                    <a:pt x="9463" y="0"/>
                  </a:cubicBezTo>
                  <a:lnTo>
                    <a:pt x="9463" y="0"/>
                  </a:lnTo>
                  <a:cubicBezTo>
                    <a:pt x="9461" y="0"/>
                    <a:pt x="9459" y="0"/>
                    <a:pt x="9458" y="0"/>
                  </a:cubicBezTo>
                  <a:lnTo>
                    <a:pt x="9458" y="0"/>
                  </a:lnTo>
                  <a:cubicBezTo>
                    <a:pt x="9452" y="0"/>
                    <a:pt x="9447" y="0"/>
                    <a:pt x="9441" y="0"/>
                  </a:cubicBezTo>
                  <a:lnTo>
                    <a:pt x="9441" y="0"/>
                  </a:lnTo>
                  <a:cubicBezTo>
                    <a:pt x="9437" y="0"/>
                    <a:pt x="9434" y="0"/>
                    <a:pt x="9430" y="0"/>
                  </a:cubicBezTo>
                  <a:lnTo>
                    <a:pt x="9430" y="0"/>
                  </a:lnTo>
                  <a:cubicBezTo>
                    <a:pt x="9429" y="0"/>
                    <a:pt x="9429" y="0"/>
                    <a:pt x="9428" y="0"/>
                  </a:cubicBezTo>
                  <a:lnTo>
                    <a:pt x="9428" y="0"/>
                  </a:lnTo>
                  <a:cubicBezTo>
                    <a:pt x="9427" y="0"/>
                    <a:pt x="9426" y="0"/>
                    <a:pt x="9426" y="0"/>
                  </a:cubicBezTo>
                  <a:lnTo>
                    <a:pt x="9426" y="0"/>
                  </a:lnTo>
                  <a:cubicBezTo>
                    <a:pt x="9421" y="0"/>
                    <a:pt x="9416" y="0"/>
                    <a:pt x="9411" y="1"/>
                  </a:cubicBezTo>
                  <a:lnTo>
                    <a:pt x="9411" y="1"/>
                  </a:lnTo>
                  <a:cubicBezTo>
                    <a:pt x="9406" y="1"/>
                    <a:pt x="9401" y="1"/>
                    <a:pt x="9396" y="1"/>
                  </a:cubicBezTo>
                  <a:lnTo>
                    <a:pt x="9396" y="1"/>
                  </a:lnTo>
                  <a:cubicBezTo>
                    <a:pt x="9395" y="1"/>
                    <a:pt x="9394" y="1"/>
                    <a:pt x="9393" y="1"/>
                  </a:cubicBezTo>
                  <a:lnTo>
                    <a:pt x="9393" y="1"/>
                  </a:lnTo>
                  <a:cubicBezTo>
                    <a:pt x="9393" y="1"/>
                    <a:pt x="9392" y="2"/>
                    <a:pt x="9391" y="2"/>
                  </a:cubicBezTo>
                  <a:lnTo>
                    <a:pt x="9391" y="2"/>
                  </a:lnTo>
                  <a:cubicBezTo>
                    <a:pt x="9388" y="2"/>
                    <a:pt x="9384" y="2"/>
                    <a:pt x="9380" y="2"/>
                  </a:cubicBezTo>
                  <a:lnTo>
                    <a:pt x="9380" y="2"/>
                  </a:lnTo>
                  <a:cubicBezTo>
                    <a:pt x="9376" y="2"/>
                    <a:pt x="9371" y="2"/>
                    <a:pt x="9366" y="2"/>
                  </a:cubicBezTo>
                  <a:lnTo>
                    <a:pt x="9366" y="2"/>
                  </a:lnTo>
                  <a:cubicBezTo>
                    <a:pt x="9363" y="2"/>
                    <a:pt x="9361" y="3"/>
                    <a:pt x="9359" y="3"/>
                  </a:cubicBezTo>
                  <a:lnTo>
                    <a:pt x="9359" y="3"/>
                  </a:lnTo>
                  <a:cubicBezTo>
                    <a:pt x="9357" y="3"/>
                    <a:pt x="9356" y="3"/>
                    <a:pt x="9356" y="3"/>
                  </a:cubicBezTo>
                  <a:lnTo>
                    <a:pt x="9356" y="3"/>
                  </a:lnTo>
                  <a:cubicBezTo>
                    <a:pt x="9354" y="3"/>
                    <a:pt x="9353" y="3"/>
                    <a:pt x="9352" y="3"/>
                  </a:cubicBezTo>
                  <a:lnTo>
                    <a:pt x="9352" y="3"/>
                  </a:lnTo>
                  <a:cubicBezTo>
                    <a:pt x="9347" y="4"/>
                    <a:pt x="9342" y="4"/>
                    <a:pt x="9337" y="4"/>
                  </a:cubicBezTo>
                  <a:lnTo>
                    <a:pt x="9337" y="4"/>
                  </a:lnTo>
                  <a:cubicBezTo>
                    <a:pt x="9333" y="4"/>
                    <a:pt x="9328" y="5"/>
                    <a:pt x="9323" y="5"/>
                  </a:cubicBezTo>
                  <a:lnTo>
                    <a:pt x="9323" y="5"/>
                  </a:lnTo>
                  <a:cubicBezTo>
                    <a:pt x="9322" y="5"/>
                    <a:pt x="9322" y="5"/>
                    <a:pt x="9322" y="5"/>
                  </a:cubicBezTo>
                  <a:lnTo>
                    <a:pt x="9322" y="5"/>
                  </a:lnTo>
                  <a:lnTo>
                    <a:pt x="9321" y="5"/>
                  </a:lnTo>
                  <a:lnTo>
                    <a:pt x="9321" y="5"/>
                  </a:lnTo>
                  <a:cubicBezTo>
                    <a:pt x="9317" y="5"/>
                    <a:pt x="9313" y="6"/>
                    <a:pt x="9309" y="6"/>
                  </a:cubicBezTo>
                  <a:lnTo>
                    <a:pt x="9309" y="6"/>
                  </a:lnTo>
                  <a:cubicBezTo>
                    <a:pt x="9304" y="6"/>
                    <a:pt x="9300" y="7"/>
                    <a:pt x="9295" y="7"/>
                  </a:cubicBezTo>
                  <a:lnTo>
                    <a:pt x="9295" y="7"/>
                  </a:lnTo>
                  <a:cubicBezTo>
                    <a:pt x="9292" y="8"/>
                    <a:pt x="9291" y="8"/>
                    <a:pt x="9288" y="8"/>
                  </a:cubicBezTo>
                  <a:lnTo>
                    <a:pt x="9286" y="9"/>
                  </a:lnTo>
                  <a:lnTo>
                    <a:pt x="9286" y="9"/>
                  </a:lnTo>
                  <a:cubicBezTo>
                    <a:pt x="9284" y="9"/>
                    <a:pt x="9283" y="9"/>
                    <a:pt x="9281" y="9"/>
                  </a:cubicBezTo>
                  <a:lnTo>
                    <a:pt x="9281" y="9"/>
                  </a:lnTo>
                  <a:cubicBezTo>
                    <a:pt x="9276" y="9"/>
                    <a:pt x="9272" y="10"/>
                    <a:pt x="9267" y="10"/>
                  </a:cubicBezTo>
                  <a:lnTo>
                    <a:pt x="9267" y="10"/>
                  </a:lnTo>
                  <a:cubicBezTo>
                    <a:pt x="9263" y="11"/>
                    <a:pt x="9258" y="11"/>
                    <a:pt x="9254" y="12"/>
                  </a:cubicBezTo>
                  <a:lnTo>
                    <a:pt x="9254" y="12"/>
                  </a:lnTo>
                  <a:cubicBezTo>
                    <a:pt x="9253" y="12"/>
                    <a:pt x="9253" y="12"/>
                    <a:pt x="9253" y="12"/>
                  </a:cubicBezTo>
                  <a:lnTo>
                    <a:pt x="9253" y="12"/>
                  </a:lnTo>
                  <a:cubicBezTo>
                    <a:pt x="9252" y="12"/>
                    <a:pt x="9251" y="12"/>
                    <a:pt x="9251" y="12"/>
                  </a:cubicBezTo>
                  <a:lnTo>
                    <a:pt x="9251" y="12"/>
                  </a:lnTo>
                  <a:cubicBezTo>
                    <a:pt x="9248" y="13"/>
                    <a:pt x="9244" y="13"/>
                    <a:pt x="9240" y="13"/>
                  </a:cubicBezTo>
                  <a:lnTo>
                    <a:pt x="9240" y="13"/>
                  </a:lnTo>
                  <a:cubicBezTo>
                    <a:pt x="9235" y="14"/>
                    <a:pt x="9231" y="15"/>
                    <a:pt x="9226" y="15"/>
                  </a:cubicBezTo>
                  <a:lnTo>
                    <a:pt x="9226" y="15"/>
                  </a:lnTo>
                  <a:cubicBezTo>
                    <a:pt x="9224" y="16"/>
                    <a:pt x="9222" y="16"/>
                    <a:pt x="9220" y="16"/>
                  </a:cubicBezTo>
                  <a:lnTo>
                    <a:pt x="9217" y="17"/>
                  </a:lnTo>
                  <a:lnTo>
                    <a:pt x="9217" y="17"/>
                  </a:lnTo>
                  <a:cubicBezTo>
                    <a:pt x="9216" y="17"/>
                    <a:pt x="9214" y="17"/>
                    <a:pt x="9213" y="18"/>
                  </a:cubicBezTo>
                  <a:lnTo>
                    <a:pt x="9213" y="18"/>
                  </a:lnTo>
                  <a:cubicBezTo>
                    <a:pt x="9209" y="18"/>
                    <a:pt x="9204" y="19"/>
                    <a:pt x="9199" y="19"/>
                  </a:cubicBezTo>
                  <a:lnTo>
                    <a:pt x="9199" y="19"/>
                  </a:lnTo>
                  <a:cubicBezTo>
                    <a:pt x="9194" y="20"/>
                    <a:pt x="9190" y="21"/>
                    <a:pt x="9185" y="22"/>
                  </a:cubicBezTo>
                  <a:lnTo>
                    <a:pt x="9185" y="22"/>
                  </a:lnTo>
                  <a:lnTo>
                    <a:pt x="9185" y="22"/>
                  </a:lnTo>
                  <a:lnTo>
                    <a:pt x="9185" y="22"/>
                  </a:lnTo>
                  <a:lnTo>
                    <a:pt x="9185" y="22"/>
                  </a:lnTo>
                  <a:lnTo>
                    <a:pt x="9185" y="22"/>
                  </a:lnTo>
                  <a:cubicBezTo>
                    <a:pt x="9181" y="22"/>
                    <a:pt x="9176" y="23"/>
                    <a:pt x="9172" y="24"/>
                  </a:cubicBezTo>
                  <a:lnTo>
                    <a:pt x="9172" y="24"/>
                  </a:lnTo>
                  <a:cubicBezTo>
                    <a:pt x="9168" y="25"/>
                    <a:pt x="9163" y="26"/>
                    <a:pt x="9159" y="27"/>
                  </a:cubicBezTo>
                  <a:lnTo>
                    <a:pt x="9159" y="27"/>
                  </a:lnTo>
                  <a:cubicBezTo>
                    <a:pt x="9157" y="27"/>
                    <a:pt x="9155" y="27"/>
                    <a:pt x="9154" y="27"/>
                  </a:cubicBezTo>
                  <a:lnTo>
                    <a:pt x="9154" y="27"/>
                  </a:lnTo>
                  <a:cubicBezTo>
                    <a:pt x="9153" y="28"/>
                    <a:pt x="9152" y="28"/>
                    <a:pt x="9150" y="28"/>
                  </a:cubicBezTo>
                  <a:lnTo>
                    <a:pt x="9150" y="28"/>
                  </a:lnTo>
                  <a:cubicBezTo>
                    <a:pt x="9149" y="29"/>
                    <a:pt x="9146" y="29"/>
                    <a:pt x="9144" y="29"/>
                  </a:cubicBezTo>
                  <a:lnTo>
                    <a:pt x="9144" y="29"/>
                  </a:lnTo>
                  <a:cubicBezTo>
                    <a:pt x="9139" y="30"/>
                    <a:pt x="9135" y="32"/>
                    <a:pt x="9130" y="32"/>
                  </a:cubicBezTo>
                  <a:lnTo>
                    <a:pt x="9130" y="32"/>
                  </a:lnTo>
                  <a:cubicBezTo>
                    <a:pt x="9127" y="33"/>
                    <a:pt x="9125" y="34"/>
                    <a:pt x="9122" y="34"/>
                  </a:cubicBezTo>
                  <a:lnTo>
                    <a:pt x="9122" y="34"/>
                  </a:lnTo>
                  <a:cubicBezTo>
                    <a:pt x="9121" y="35"/>
                    <a:pt x="9120" y="35"/>
                    <a:pt x="9119" y="35"/>
                  </a:cubicBezTo>
                  <a:lnTo>
                    <a:pt x="9119" y="35"/>
                  </a:lnTo>
                  <a:cubicBezTo>
                    <a:pt x="9119" y="35"/>
                    <a:pt x="9118" y="35"/>
                    <a:pt x="9116" y="35"/>
                  </a:cubicBezTo>
                  <a:lnTo>
                    <a:pt x="9116" y="35"/>
                  </a:lnTo>
                  <a:cubicBezTo>
                    <a:pt x="9112" y="37"/>
                    <a:pt x="9107" y="38"/>
                    <a:pt x="9103" y="39"/>
                  </a:cubicBezTo>
                  <a:lnTo>
                    <a:pt x="9103" y="39"/>
                  </a:lnTo>
                  <a:cubicBezTo>
                    <a:pt x="9098" y="40"/>
                    <a:pt x="9094" y="41"/>
                    <a:pt x="9090" y="42"/>
                  </a:cubicBezTo>
                  <a:lnTo>
                    <a:pt x="9090" y="42"/>
                  </a:lnTo>
                  <a:lnTo>
                    <a:pt x="9089" y="42"/>
                  </a:lnTo>
                  <a:lnTo>
                    <a:pt x="9089" y="42"/>
                  </a:lnTo>
                  <a:cubicBezTo>
                    <a:pt x="9088" y="43"/>
                    <a:pt x="9088" y="43"/>
                    <a:pt x="9087" y="43"/>
                  </a:cubicBezTo>
                  <a:lnTo>
                    <a:pt x="9087" y="43"/>
                  </a:lnTo>
                  <a:cubicBezTo>
                    <a:pt x="9083" y="44"/>
                    <a:pt x="9078" y="45"/>
                    <a:pt x="9073" y="46"/>
                  </a:cubicBezTo>
                  <a:lnTo>
                    <a:pt x="9073" y="46"/>
                  </a:lnTo>
                  <a:cubicBezTo>
                    <a:pt x="9068" y="48"/>
                    <a:pt x="9064" y="49"/>
                    <a:pt x="9059" y="51"/>
                  </a:cubicBezTo>
                  <a:lnTo>
                    <a:pt x="9059" y="51"/>
                  </a:lnTo>
                  <a:lnTo>
                    <a:pt x="9059" y="51"/>
                  </a:lnTo>
                  <a:lnTo>
                    <a:pt x="9059" y="51"/>
                  </a:lnTo>
                  <a:lnTo>
                    <a:pt x="9058" y="51"/>
                  </a:lnTo>
                  <a:lnTo>
                    <a:pt x="9058" y="51"/>
                  </a:lnTo>
                  <a:cubicBezTo>
                    <a:pt x="9053" y="52"/>
                    <a:pt x="9048" y="54"/>
                    <a:pt x="9044" y="55"/>
                  </a:cubicBezTo>
                  <a:lnTo>
                    <a:pt x="9044" y="55"/>
                  </a:lnTo>
                  <a:cubicBezTo>
                    <a:pt x="9040" y="56"/>
                    <a:pt x="9036" y="57"/>
                    <a:pt x="9033" y="58"/>
                  </a:cubicBezTo>
                  <a:lnTo>
                    <a:pt x="9033" y="58"/>
                  </a:lnTo>
                  <a:cubicBezTo>
                    <a:pt x="9031" y="59"/>
                    <a:pt x="9029" y="60"/>
                    <a:pt x="9028" y="60"/>
                  </a:cubicBezTo>
                  <a:lnTo>
                    <a:pt x="9028" y="60"/>
                  </a:lnTo>
                  <a:cubicBezTo>
                    <a:pt x="9028" y="61"/>
                    <a:pt x="9027" y="61"/>
                    <a:pt x="9026" y="61"/>
                  </a:cubicBezTo>
                  <a:lnTo>
                    <a:pt x="9026" y="61"/>
                  </a:lnTo>
                  <a:cubicBezTo>
                    <a:pt x="9020" y="63"/>
                    <a:pt x="9015" y="65"/>
                    <a:pt x="9009" y="67"/>
                  </a:cubicBezTo>
                  <a:lnTo>
                    <a:pt x="9009" y="67"/>
                  </a:lnTo>
                  <a:cubicBezTo>
                    <a:pt x="9007" y="67"/>
                    <a:pt x="9005" y="68"/>
                    <a:pt x="9004" y="68"/>
                  </a:cubicBezTo>
                  <a:lnTo>
                    <a:pt x="9004" y="68"/>
                  </a:lnTo>
                  <a:cubicBezTo>
                    <a:pt x="9002" y="69"/>
                    <a:pt x="9000" y="69"/>
                    <a:pt x="8999" y="70"/>
                  </a:cubicBezTo>
                  <a:lnTo>
                    <a:pt x="8999" y="70"/>
                  </a:lnTo>
                  <a:cubicBezTo>
                    <a:pt x="8996" y="71"/>
                    <a:pt x="8994" y="72"/>
                    <a:pt x="8992" y="73"/>
                  </a:cubicBezTo>
                  <a:lnTo>
                    <a:pt x="8992" y="73"/>
                  </a:lnTo>
                  <a:cubicBezTo>
                    <a:pt x="8986" y="75"/>
                    <a:pt x="8981" y="78"/>
                    <a:pt x="8976" y="79"/>
                  </a:cubicBezTo>
                  <a:lnTo>
                    <a:pt x="8976" y="79"/>
                  </a:lnTo>
                  <a:cubicBezTo>
                    <a:pt x="8975" y="80"/>
                    <a:pt x="8975" y="80"/>
                    <a:pt x="8975" y="80"/>
                  </a:cubicBezTo>
                  <a:lnTo>
                    <a:pt x="8974" y="80"/>
                  </a:lnTo>
                  <a:lnTo>
                    <a:pt x="8974" y="80"/>
                  </a:lnTo>
                  <a:cubicBezTo>
                    <a:pt x="8972" y="81"/>
                    <a:pt x="8970" y="82"/>
                    <a:pt x="8968" y="82"/>
                  </a:cubicBezTo>
                  <a:lnTo>
                    <a:pt x="8968" y="82"/>
                  </a:lnTo>
                  <a:cubicBezTo>
                    <a:pt x="8966" y="84"/>
                    <a:pt x="8964" y="84"/>
                    <a:pt x="8962" y="85"/>
                  </a:cubicBezTo>
                  <a:lnTo>
                    <a:pt x="8962" y="85"/>
                  </a:lnTo>
                  <a:cubicBezTo>
                    <a:pt x="8959" y="86"/>
                    <a:pt x="8957" y="87"/>
                    <a:pt x="8955" y="89"/>
                  </a:cubicBezTo>
                  <a:lnTo>
                    <a:pt x="8955" y="89"/>
                  </a:lnTo>
                  <a:cubicBezTo>
                    <a:pt x="8952" y="89"/>
                    <a:pt x="8950" y="90"/>
                    <a:pt x="8948" y="92"/>
                  </a:cubicBezTo>
                  <a:lnTo>
                    <a:pt x="4127" y="2314"/>
                  </a:lnTo>
                  <a:lnTo>
                    <a:pt x="4127" y="2314"/>
                  </a:lnTo>
                  <a:cubicBezTo>
                    <a:pt x="4110" y="2321"/>
                    <a:pt x="4092" y="2330"/>
                    <a:pt x="4075" y="2337"/>
                  </a:cubicBezTo>
                  <a:lnTo>
                    <a:pt x="4073" y="2338"/>
                  </a:lnTo>
                  <a:lnTo>
                    <a:pt x="4073" y="2338"/>
                  </a:lnTo>
                  <a:cubicBezTo>
                    <a:pt x="4056" y="2345"/>
                    <a:pt x="4039" y="2353"/>
                    <a:pt x="4022" y="2360"/>
                  </a:cubicBezTo>
                  <a:lnTo>
                    <a:pt x="4022" y="2360"/>
                  </a:lnTo>
                  <a:cubicBezTo>
                    <a:pt x="4020" y="2361"/>
                    <a:pt x="4019" y="2361"/>
                    <a:pt x="4017" y="2362"/>
                  </a:cubicBezTo>
                  <a:lnTo>
                    <a:pt x="4017" y="2362"/>
                  </a:lnTo>
                  <a:cubicBezTo>
                    <a:pt x="4013" y="2364"/>
                    <a:pt x="4009" y="2365"/>
                    <a:pt x="4005" y="2367"/>
                  </a:cubicBezTo>
                  <a:lnTo>
                    <a:pt x="4005" y="2367"/>
                  </a:lnTo>
                  <a:cubicBezTo>
                    <a:pt x="3988" y="2374"/>
                    <a:pt x="3971" y="2381"/>
                    <a:pt x="3953" y="2388"/>
                  </a:cubicBezTo>
                  <a:lnTo>
                    <a:pt x="3953" y="2388"/>
                  </a:lnTo>
                  <a:cubicBezTo>
                    <a:pt x="3947" y="2391"/>
                    <a:pt x="3941" y="2393"/>
                    <a:pt x="3934" y="2395"/>
                  </a:cubicBezTo>
                  <a:lnTo>
                    <a:pt x="3934" y="2395"/>
                  </a:lnTo>
                  <a:cubicBezTo>
                    <a:pt x="3919" y="2401"/>
                    <a:pt x="3904" y="2407"/>
                    <a:pt x="3889" y="2413"/>
                  </a:cubicBezTo>
                  <a:lnTo>
                    <a:pt x="3889" y="2413"/>
                  </a:lnTo>
                  <a:cubicBezTo>
                    <a:pt x="3882" y="2415"/>
                    <a:pt x="3875" y="2418"/>
                    <a:pt x="3868" y="2421"/>
                  </a:cubicBezTo>
                  <a:lnTo>
                    <a:pt x="3868" y="2421"/>
                  </a:lnTo>
                  <a:cubicBezTo>
                    <a:pt x="3853" y="2426"/>
                    <a:pt x="3837" y="2432"/>
                    <a:pt x="3821" y="2437"/>
                  </a:cubicBezTo>
                  <a:lnTo>
                    <a:pt x="3821" y="2437"/>
                  </a:lnTo>
                  <a:cubicBezTo>
                    <a:pt x="3815" y="2440"/>
                    <a:pt x="3809" y="2441"/>
                    <a:pt x="3802" y="2444"/>
                  </a:cubicBezTo>
                  <a:lnTo>
                    <a:pt x="3802" y="2444"/>
                  </a:lnTo>
                  <a:cubicBezTo>
                    <a:pt x="3782" y="2451"/>
                    <a:pt x="3762" y="2458"/>
                    <a:pt x="3742" y="2465"/>
                  </a:cubicBezTo>
                  <a:lnTo>
                    <a:pt x="3742" y="2465"/>
                  </a:lnTo>
                  <a:cubicBezTo>
                    <a:pt x="3740" y="2465"/>
                    <a:pt x="3738" y="2465"/>
                    <a:pt x="3737" y="2466"/>
                  </a:cubicBezTo>
                  <a:lnTo>
                    <a:pt x="3737" y="2466"/>
                  </a:lnTo>
                  <a:cubicBezTo>
                    <a:pt x="3723" y="2470"/>
                    <a:pt x="3710" y="2474"/>
                    <a:pt x="3696" y="2479"/>
                  </a:cubicBezTo>
                  <a:lnTo>
                    <a:pt x="3696" y="2479"/>
                  </a:lnTo>
                  <a:cubicBezTo>
                    <a:pt x="3690" y="2481"/>
                    <a:pt x="3684" y="2483"/>
                    <a:pt x="3678" y="2485"/>
                  </a:cubicBezTo>
                  <a:lnTo>
                    <a:pt x="3678" y="2485"/>
                  </a:lnTo>
                  <a:cubicBezTo>
                    <a:pt x="3665" y="2488"/>
                    <a:pt x="3653" y="2492"/>
                    <a:pt x="3640" y="2497"/>
                  </a:cubicBezTo>
                  <a:lnTo>
                    <a:pt x="3640" y="2497"/>
                  </a:lnTo>
                  <a:cubicBezTo>
                    <a:pt x="3633" y="2498"/>
                    <a:pt x="3626" y="2501"/>
                    <a:pt x="3619" y="2503"/>
                  </a:cubicBezTo>
                  <a:lnTo>
                    <a:pt x="3619" y="2503"/>
                  </a:lnTo>
                  <a:cubicBezTo>
                    <a:pt x="3607" y="2506"/>
                    <a:pt x="3594" y="2510"/>
                    <a:pt x="3582" y="2513"/>
                  </a:cubicBezTo>
                  <a:lnTo>
                    <a:pt x="3582" y="2513"/>
                  </a:lnTo>
                  <a:cubicBezTo>
                    <a:pt x="3575" y="2515"/>
                    <a:pt x="3567" y="2518"/>
                    <a:pt x="3560" y="2520"/>
                  </a:cubicBezTo>
                  <a:lnTo>
                    <a:pt x="3560" y="2520"/>
                  </a:lnTo>
                  <a:cubicBezTo>
                    <a:pt x="3547" y="2523"/>
                    <a:pt x="3536" y="2526"/>
                    <a:pt x="3524" y="2530"/>
                  </a:cubicBezTo>
                  <a:lnTo>
                    <a:pt x="3524" y="2530"/>
                  </a:lnTo>
                  <a:cubicBezTo>
                    <a:pt x="3516" y="2532"/>
                    <a:pt x="3507" y="2534"/>
                    <a:pt x="3498" y="2536"/>
                  </a:cubicBezTo>
                  <a:lnTo>
                    <a:pt x="3498" y="2536"/>
                  </a:lnTo>
                  <a:cubicBezTo>
                    <a:pt x="3490" y="2539"/>
                    <a:pt x="3482" y="2541"/>
                    <a:pt x="3473" y="2543"/>
                  </a:cubicBezTo>
                  <a:lnTo>
                    <a:pt x="3473" y="2543"/>
                  </a:lnTo>
                  <a:cubicBezTo>
                    <a:pt x="3462" y="2546"/>
                    <a:pt x="3451" y="2549"/>
                    <a:pt x="3440" y="2551"/>
                  </a:cubicBezTo>
                  <a:lnTo>
                    <a:pt x="3440" y="2551"/>
                  </a:lnTo>
                  <a:cubicBezTo>
                    <a:pt x="3432" y="2554"/>
                    <a:pt x="3423" y="2556"/>
                    <a:pt x="3414" y="2558"/>
                  </a:cubicBezTo>
                  <a:lnTo>
                    <a:pt x="3414" y="2558"/>
                  </a:lnTo>
                  <a:cubicBezTo>
                    <a:pt x="3403" y="2561"/>
                    <a:pt x="3392" y="2563"/>
                    <a:pt x="3381" y="2566"/>
                  </a:cubicBezTo>
                  <a:lnTo>
                    <a:pt x="3381" y="2566"/>
                  </a:lnTo>
                  <a:cubicBezTo>
                    <a:pt x="3372" y="2568"/>
                    <a:pt x="3364" y="2570"/>
                    <a:pt x="3355" y="2572"/>
                  </a:cubicBezTo>
                  <a:lnTo>
                    <a:pt x="3355" y="2572"/>
                  </a:lnTo>
                  <a:cubicBezTo>
                    <a:pt x="3344" y="2574"/>
                    <a:pt x="3333" y="2577"/>
                    <a:pt x="3321" y="2580"/>
                  </a:cubicBezTo>
                  <a:lnTo>
                    <a:pt x="3321" y="2580"/>
                  </a:lnTo>
                  <a:cubicBezTo>
                    <a:pt x="3312" y="2582"/>
                    <a:pt x="3304" y="2583"/>
                    <a:pt x="3296" y="2585"/>
                  </a:cubicBezTo>
                  <a:lnTo>
                    <a:pt x="3296" y="2585"/>
                  </a:lnTo>
                  <a:cubicBezTo>
                    <a:pt x="3283" y="2588"/>
                    <a:pt x="3271" y="2591"/>
                    <a:pt x="3258" y="2593"/>
                  </a:cubicBezTo>
                  <a:lnTo>
                    <a:pt x="3258" y="2593"/>
                  </a:lnTo>
                  <a:cubicBezTo>
                    <a:pt x="3251" y="2594"/>
                    <a:pt x="3245" y="2596"/>
                    <a:pt x="3238" y="2597"/>
                  </a:cubicBezTo>
                  <a:lnTo>
                    <a:pt x="3238" y="2597"/>
                  </a:lnTo>
                  <a:cubicBezTo>
                    <a:pt x="3221" y="2601"/>
                    <a:pt x="3204" y="2604"/>
                    <a:pt x="3187" y="2607"/>
                  </a:cubicBezTo>
                  <a:lnTo>
                    <a:pt x="3187" y="2607"/>
                  </a:lnTo>
                  <a:cubicBezTo>
                    <a:pt x="3185" y="2608"/>
                    <a:pt x="3182" y="2608"/>
                    <a:pt x="3179" y="2609"/>
                  </a:cubicBezTo>
                  <a:lnTo>
                    <a:pt x="3179" y="2609"/>
                  </a:lnTo>
                  <a:cubicBezTo>
                    <a:pt x="3160" y="2613"/>
                    <a:pt x="3140" y="2616"/>
                    <a:pt x="3120" y="2620"/>
                  </a:cubicBezTo>
                  <a:lnTo>
                    <a:pt x="3120" y="2620"/>
                  </a:lnTo>
                  <a:cubicBezTo>
                    <a:pt x="3114" y="2621"/>
                    <a:pt x="3108" y="2622"/>
                    <a:pt x="3102" y="2623"/>
                  </a:cubicBezTo>
                  <a:lnTo>
                    <a:pt x="3102" y="2623"/>
                  </a:lnTo>
                  <a:cubicBezTo>
                    <a:pt x="3088" y="2625"/>
                    <a:pt x="3074" y="2628"/>
                    <a:pt x="3060" y="2630"/>
                  </a:cubicBezTo>
                  <a:lnTo>
                    <a:pt x="3060" y="2630"/>
                  </a:lnTo>
                  <a:cubicBezTo>
                    <a:pt x="3052" y="2632"/>
                    <a:pt x="3046" y="2633"/>
                    <a:pt x="3039" y="2634"/>
                  </a:cubicBezTo>
                  <a:lnTo>
                    <a:pt x="3039" y="2634"/>
                  </a:lnTo>
                  <a:cubicBezTo>
                    <a:pt x="3026" y="2636"/>
                    <a:pt x="3012" y="2638"/>
                    <a:pt x="2999" y="2640"/>
                  </a:cubicBezTo>
                  <a:lnTo>
                    <a:pt x="2999" y="2640"/>
                  </a:lnTo>
                  <a:cubicBezTo>
                    <a:pt x="2992" y="2641"/>
                    <a:pt x="2985" y="2642"/>
                    <a:pt x="2977" y="2643"/>
                  </a:cubicBezTo>
                  <a:lnTo>
                    <a:pt x="2977" y="2643"/>
                  </a:lnTo>
                  <a:cubicBezTo>
                    <a:pt x="2963" y="2646"/>
                    <a:pt x="2949" y="2647"/>
                    <a:pt x="2935" y="2649"/>
                  </a:cubicBezTo>
                  <a:lnTo>
                    <a:pt x="2935" y="2649"/>
                  </a:lnTo>
                  <a:cubicBezTo>
                    <a:pt x="2929" y="2651"/>
                    <a:pt x="2924" y="2651"/>
                    <a:pt x="2917" y="2652"/>
                  </a:cubicBezTo>
                  <a:lnTo>
                    <a:pt x="2917" y="2652"/>
                  </a:lnTo>
                  <a:cubicBezTo>
                    <a:pt x="2898" y="2655"/>
                    <a:pt x="2879" y="2657"/>
                    <a:pt x="2860" y="2660"/>
                  </a:cubicBezTo>
                  <a:lnTo>
                    <a:pt x="2860" y="2660"/>
                  </a:lnTo>
                  <a:cubicBezTo>
                    <a:pt x="2852" y="2661"/>
                    <a:pt x="2846" y="2662"/>
                    <a:pt x="2839" y="2662"/>
                  </a:cubicBezTo>
                  <a:lnTo>
                    <a:pt x="2839" y="2662"/>
                  </a:lnTo>
                  <a:cubicBezTo>
                    <a:pt x="2826" y="2664"/>
                    <a:pt x="2813" y="2665"/>
                    <a:pt x="2800" y="2667"/>
                  </a:cubicBezTo>
                  <a:lnTo>
                    <a:pt x="2800" y="2667"/>
                  </a:lnTo>
                  <a:cubicBezTo>
                    <a:pt x="2792" y="2668"/>
                    <a:pt x="2783" y="2669"/>
                    <a:pt x="2775" y="2670"/>
                  </a:cubicBezTo>
                  <a:lnTo>
                    <a:pt x="2775" y="2670"/>
                  </a:lnTo>
                  <a:cubicBezTo>
                    <a:pt x="2763" y="2671"/>
                    <a:pt x="2752" y="2673"/>
                    <a:pt x="2740" y="2674"/>
                  </a:cubicBezTo>
                  <a:lnTo>
                    <a:pt x="2740" y="2674"/>
                  </a:lnTo>
                  <a:cubicBezTo>
                    <a:pt x="2731" y="2675"/>
                    <a:pt x="2723" y="2676"/>
                    <a:pt x="2714" y="2676"/>
                  </a:cubicBezTo>
                  <a:lnTo>
                    <a:pt x="2714" y="2676"/>
                  </a:lnTo>
                  <a:cubicBezTo>
                    <a:pt x="2701" y="2677"/>
                    <a:pt x="2689" y="2679"/>
                    <a:pt x="2676" y="2680"/>
                  </a:cubicBezTo>
                  <a:lnTo>
                    <a:pt x="2676" y="2680"/>
                  </a:lnTo>
                  <a:cubicBezTo>
                    <a:pt x="2668" y="2681"/>
                    <a:pt x="2662" y="2681"/>
                    <a:pt x="2654" y="2682"/>
                  </a:cubicBezTo>
                  <a:lnTo>
                    <a:pt x="2654" y="2682"/>
                  </a:lnTo>
                  <a:cubicBezTo>
                    <a:pt x="2635" y="2684"/>
                    <a:pt x="2616" y="2686"/>
                    <a:pt x="2597" y="2687"/>
                  </a:cubicBezTo>
                  <a:lnTo>
                    <a:pt x="2597" y="2687"/>
                  </a:lnTo>
                  <a:cubicBezTo>
                    <a:pt x="2590" y="2687"/>
                    <a:pt x="2582" y="2688"/>
                    <a:pt x="2574" y="2688"/>
                  </a:cubicBezTo>
                  <a:lnTo>
                    <a:pt x="2574" y="2688"/>
                  </a:lnTo>
                  <a:cubicBezTo>
                    <a:pt x="2562" y="2689"/>
                    <a:pt x="2549" y="2690"/>
                    <a:pt x="2536" y="2691"/>
                  </a:cubicBezTo>
                  <a:lnTo>
                    <a:pt x="2536" y="2691"/>
                  </a:lnTo>
                  <a:cubicBezTo>
                    <a:pt x="2528" y="2692"/>
                    <a:pt x="2519" y="2692"/>
                    <a:pt x="2511" y="2693"/>
                  </a:cubicBezTo>
                  <a:lnTo>
                    <a:pt x="2511" y="2693"/>
                  </a:lnTo>
                  <a:cubicBezTo>
                    <a:pt x="2499" y="2693"/>
                    <a:pt x="2488" y="2694"/>
                    <a:pt x="2475" y="2694"/>
                  </a:cubicBezTo>
                  <a:lnTo>
                    <a:pt x="2475" y="2694"/>
                  </a:lnTo>
                  <a:cubicBezTo>
                    <a:pt x="2467" y="2695"/>
                    <a:pt x="2459" y="2696"/>
                    <a:pt x="2450" y="2696"/>
                  </a:cubicBezTo>
                  <a:lnTo>
                    <a:pt x="2450" y="2696"/>
                  </a:lnTo>
                  <a:cubicBezTo>
                    <a:pt x="2438" y="2697"/>
                    <a:pt x="2426" y="2697"/>
                    <a:pt x="2413" y="2698"/>
                  </a:cubicBezTo>
                  <a:lnTo>
                    <a:pt x="2413" y="2698"/>
                  </a:lnTo>
                  <a:cubicBezTo>
                    <a:pt x="2405" y="2698"/>
                    <a:pt x="2397" y="2698"/>
                    <a:pt x="2389" y="2699"/>
                  </a:cubicBezTo>
                  <a:lnTo>
                    <a:pt x="2389" y="2699"/>
                  </a:lnTo>
                  <a:cubicBezTo>
                    <a:pt x="2372" y="2699"/>
                    <a:pt x="2355" y="2700"/>
                    <a:pt x="2338" y="2701"/>
                  </a:cubicBezTo>
                  <a:lnTo>
                    <a:pt x="2338" y="2701"/>
                  </a:lnTo>
                  <a:cubicBezTo>
                    <a:pt x="2334" y="2701"/>
                    <a:pt x="2332" y="2701"/>
                    <a:pt x="2328" y="2701"/>
                  </a:cubicBezTo>
                  <a:lnTo>
                    <a:pt x="2328" y="2701"/>
                  </a:lnTo>
                  <a:cubicBezTo>
                    <a:pt x="2327" y="2701"/>
                    <a:pt x="2327" y="2701"/>
                    <a:pt x="2325" y="2701"/>
                  </a:cubicBezTo>
                  <a:lnTo>
                    <a:pt x="2325" y="2701"/>
                  </a:lnTo>
                  <a:cubicBezTo>
                    <a:pt x="2306" y="2701"/>
                    <a:pt x="2287" y="2702"/>
                    <a:pt x="2268" y="2702"/>
                  </a:cubicBezTo>
                  <a:lnTo>
                    <a:pt x="2268" y="2702"/>
                  </a:lnTo>
                  <a:cubicBezTo>
                    <a:pt x="2261" y="2702"/>
                    <a:pt x="2254" y="2702"/>
                    <a:pt x="2248" y="2702"/>
                  </a:cubicBezTo>
                  <a:lnTo>
                    <a:pt x="2248" y="2702"/>
                  </a:lnTo>
                  <a:cubicBezTo>
                    <a:pt x="2234" y="2703"/>
                    <a:pt x="2221" y="2703"/>
                    <a:pt x="2207" y="2703"/>
                  </a:cubicBezTo>
                  <a:lnTo>
                    <a:pt x="2207" y="2703"/>
                  </a:lnTo>
                  <a:cubicBezTo>
                    <a:pt x="2199" y="2703"/>
                    <a:pt x="2190" y="2703"/>
                    <a:pt x="2181" y="2703"/>
                  </a:cubicBezTo>
                  <a:lnTo>
                    <a:pt x="2181" y="2703"/>
                  </a:lnTo>
                  <a:cubicBezTo>
                    <a:pt x="2169" y="2703"/>
                    <a:pt x="2157" y="2703"/>
                    <a:pt x="2145" y="2703"/>
                  </a:cubicBezTo>
                  <a:lnTo>
                    <a:pt x="2145" y="2703"/>
                  </a:lnTo>
                  <a:cubicBezTo>
                    <a:pt x="2136" y="2703"/>
                    <a:pt x="2127" y="2703"/>
                    <a:pt x="2119" y="2702"/>
                  </a:cubicBezTo>
                  <a:lnTo>
                    <a:pt x="2119" y="2702"/>
                  </a:lnTo>
                  <a:cubicBezTo>
                    <a:pt x="2106" y="2702"/>
                    <a:pt x="2094" y="2702"/>
                    <a:pt x="2082" y="2701"/>
                  </a:cubicBezTo>
                  <a:lnTo>
                    <a:pt x="2082" y="2701"/>
                  </a:lnTo>
                  <a:cubicBezTo>
                    <a:pt x="2074" y="2701"/>
                    <a:pt x="2065" y="2701"/>
                    <a:pt x="2056" y="2701"/>
                  </a:cubicBezTo>
                  <a:lnTo>
                    <a:pt x="2056" y="2701"/>
                  </a:lnTo>
                  <a:cubicBezTo>
                    <a:pt x="2044" y="2701"/>
                    <a:pt x="2032" y="2700"/>
                    <a:pt x="2020" y="2700"/>
                  </a:cubicBezTo>
                  <a:lnTo>
                    <a:pt x="2020" y="2700"/>
                  </a:lnTo>
                  <a:cubicBezTo>
                    <a:pt x="2012" y="2699"/>
                    <a:pt x="2002" y="2699"/>
                    <a:pt x="1994" y="2699"/>
                  </a:cubicBezTo>
                  <a:lnTo>
                    <a:pt x="1994" y="2699"/>
                  </a:lnTo>
                  <a:cubicBezTo>
                    <a:pt x="1984" y="2699"/>
                    <a:pt x="1973" y="2698"/>
                    <a:pt x="1963" y="2698"/>
                  </a:cubicBezTo>
                  <a:lnTo>
                    <a:pt x="1963" y="2698"/>
                  </a:lnTo>
                  <a:cubicBezTo>
                    <a:pt x="1952" y="2697"/>
                    <a:pt x="1940" y="2697"/>
                    <a:pt x="1929" y="2697"/>
                  </a:cubicBezTo>
                  <a:lnTo>
                    <a:pt x="1929" y="2697"/>
                  </a:lnTo>
                  <a:cubicBezTo>
                    <a:pt x="1919" y="2696"/>
                    <a:pt x="1909" y="2695"/>
                    <a:pt x="1900" y="2694"/>
                  </a:cubicBezTo>
                  <a:lnTo>
                    <a:pt x="1900" y="2694"/>
                  </a:lnTo>
                  <a:cubicBezTo>
                    <a:pt x="1888" y="2694"/>
                    <a:pt x="1876" y="2693"/>
                    <a:pt x="1865" y="2693"/>
                  </a:cubicBezTo>
                  <a:lnTo>
                    <a:pt x="1865" y="2693"/>
                  </a:lnTo>
                  <a:cubicBezTo>
                    <a:pt x="1856" y="2692"/>
                    <a:pt x="1846" y="2692"/>
                    <a:pt x="1837" y="2691"/>
                  </a:cubicBezTo>
                  <a:lnTo>
                    <a:pt x="1837" y="2691"/>
                  </a:lnTo>
                  <a:cubicBezTo>
                    <a:pt x="1825" y="2690"/>
                    <a:pt x="1813" y="2689"/>
                    <a:pt x="1801" y="2688"/>
                  </a:cubicBezTo>
                  <a:lnTo>
                    <a:pt x="1801" y="2688"/>
                  </a:lnTo>
                  <a:cubicBezTo>
                    <a:pt x="1792" y="2687"/>
                    <a:pt x="1783" y="2687"/>
                    <a:pt x="1774" y="2686"/>
                  </a:cubicBezTo>
                  <a:lnTo>
                    <a:pt x="1774" y="2686"/>
                  </a:lnTo>
                  <a:cubicBezTo>
                    <a:pt x="1762" y="2685"/>
                    <a:pt x="1750" y="2684"/>
                    <a:pt x="1738" y="2683"/>
                  </a:cubicBezTo>
                  <a:lnTo>
                    <a:pt x="1738" y="2683"/>
                  </a:lnTo>
                  <a:cubicBezTo>
                    <a:pt x="1731" y="2682"/>
                    <a:pt x="1725" y="2682"/>
                    <a:pt x="1718" y="2681"/>
                  </a:cubicBezTo>
                  <a:lnTo>
                    <a:pt x="1718" y="2681"/>
                  </a:lnTo>
                  <a:cubicBezTo>
                    <a:pt x="1700" y="2679"/>
                    <a:pt x="1682" y="2677"/>
                    <a:pt x="1664" y="2676"/>
                  </a:cubicBezTo>
                  <a:lnTo>
                    <a:pt x="1664" y="2676"/>
                  </a:lnTo>
                  <a:cubicBezTo>
                    <a:pt x="1657" y="2675"/>
                    <a:pt x="1650" y="2674"/>
                    <a:pt x="1644" y="2673"/>
                  </a:cubicBezTo>
                  <a:lnTo>
                    <a:pt x="1644" y="2673"/>
                  </a:lnTo>
                  <a:cubicBezTo>
                    <a:pt x="1625" y="2671"/>
                    <a:pt x="1607" y="2669"/>
                    <a:pt x="1590" y="2667"/>
                  </a:cubicBezTo>
                  <a:lnTo>
                    <a:pt x="1590" y="2667"/>
                  </a:lnTo>
                  <a:cubicBezTo>
                    <a:pt x="1583" y="2666"/>
                    <a:pt x="1577" y="2665"/>
                    <a:pt x="1572" y="2665"/>
                  </a:cubicBezTo>
                  <a:lnTo>
                    <a:pt x="1572" y="2665"/>
                  </a:lnTo>
                  <a:cubicBezTo>
                    <a:pt x="1548" y="2662"/>
                    <a:pt x="1525" y="2659"/>
                    <a:pt x="1502" y="2655"/>
                  </a:cubicBezTo>
                  <a:lnTo>
                    <a:pt x="1502" y="2655"/>
                  </a:lnTo>
                  <a:cubicBezTo>
                    <a:pt x="1478" y="2652"/>
                    <a:pt x="1455" y="2648"/>
                    <a:pt x="1432" y="2645"/>
                  </a:cubicBezTo>
                  <a:lnTo>
                    <a:pt x="1432" y="2645"/>
                  </a:lnTo>
                  <a:cubicBezTo>
                    <a:pt x="1425" y="2643"/>
                    <a:pt x="1418" y="2642"/>
                    <a:pt x="1411" y="2641"/>
                  </a:cubicBezTo>
                  <a:lnTo>
                    <a:pt x="1411" y="2641"/>
                  </a:lnTo>
                  <a:cubicBezTo>
                    <a:pt x="1397" y="2638"/>
                    <a:pt x="1383" y="2636"/>
                    <a:pt x="1369" y="2634"/>
                  </a:cubicBezTo>
                  <a:lnTo>
                    <a:pt x="1369" y="2634"/>
                  </a:lnTo>
                  <a:cubicBezTo>
                    <a:pt x="1361" y="2632"/>
                    <a:pt x="1353" y="2631"/>
                    <a:pt x="1345" y="2629"/>
                  </a:cubicBezTo>
                  <a:lnTo>
                    <a:pt x="1345" y="2629"/>
                  </a:lnTo>
                  <a:cubicBezTo>
                    <a:pt x="1332" y="2627"/>
                    <a:pt x="1319" y="2624"/>
                    <a:pt x="1306" y="2622"/>
                  </a:cubicBezTo>
                  <a:lnTo>
                    <a:pt x="1306" y="2622"/>
                  </a:lnTo>
                  <a:cubicBezTo>
                    <a:pt x="1297" y="2620"/>
                    <a:pt x="1289" y="2619"/>
                    <a:pt x="1281" y="2617"/>
                  </a:cubicBezTo>
                  <a:lnTo>
                    <a:pt x="1281" y="2617"/>
                  </a:lnTo>
                  <a:cubicBezTo>
                    <a:pt x="1269" y="2614"/>
                    <a:pt x="1256" y="2612"/>
                    <a:pt x="1243" y="2609"/>
                  </a:cubicBezTo>
                  <a:lnTo>
                    <a:pt x="1243" y="2609"/>
                  </a:lnTo>
                  <a:cubicBezTo>
                    <a:pt x="1235" y="2607"/>
                    <a:pt x="1227" y="2605"/>
                    <a:pt x="1219" y="2603"/>
                  </a:cubicBezTo>
                  <a:lnTo>
                    <a:pt x="1219" y="2603"/>
                  </a:lnTo>
                  <a:cubicBezTo>
                    <a:pt x="1206" y="2601"/>
                    <a:pt x="1193" y="2598"/>
                    <a:pt x="1180" y="2595"/>
                  </a:cubicBezTo>
                  <a:lnTo>
                    <a:pt x="1180" y="2595"/>
                  </a:lnTo>
                  <a:cubicBezTo>
                    <a:pt x="1173" y="2593"/>
                    <a:pt x="1165" y="2592"/>
                    <a:pt x="1158" y="2590"/>
                  </a:cubicBezTo>
                  <a:lnTo>
                    <a:pt x="1158" y="2590"/>
                  </a:lnTo>
                  <a:cubicBezTo>
                    <a:pt x="1143" y="2586"/>
                    <a:pt x="1129" y="2583"/>
                    <a:pt x="1115" y="2579"/>
                  </a:cubicBezTo>
                  <a:lnTo>
                    <a:pt x="1115" y="2579"/>
                  </a:lnTo>
                  <a:cubicBezTo>
                    <a:pt x="1110" y="2578"/>
                    <a:pt x="1104" y="2577"/>
                    <a:pt x="1098" y="2575"/>
                  </a:cubicBezTo>
                  <a:lnTo>
                    <a:pt x="1098" y="2575"/>
                  </a:lnTo>
                  <a:cubicBezTo>
                    <a:pt x="1078" y="2570"/>
                    <a:pt x="1059" y="2565"/>
                    <a:pt x="1040" y="2560"/>
                  </a:cubicBezTo>
                  <a:lnTo>
                    <a:pt x="1040" y="2560"/>
                  </a:lnTo>
                  <a:cubicBezTo>
                    <a:pt x="1037" y="2559"/>
                    <a:pt x="1034" y="2558"/>
                    <a:pt x="1032" y="2557"/>
                  </a:cubicBezTo>
                  <a:lnTo>
                    <a:pt x="1032" y="2557"/>
                  </a:lnTo>
                  <a:cubicBezTo>
                    <a:pt x="1015" y="2552"/>
                    <a:pt x="999" y="2548"/>
                    <a:pt x="982" y="2543"/>
                  </a:cubicBezTo>
                  <a:lnTo>
                    <a:pt x="982" y="2543"/>
                  </a:lnTo>
                  <a:cubicBezTo>
                    <a:pt x="976" y="2541"/>
                    <a:pt x="971" y="2539"/>
                    <a:pt x="965" y="2537"/>
                  </a:cubicBezTo>
                  <a:lnTo>
                    <a:pt x="965" y="2537"/>
                  </a:lnTo>
                  <a:cubicBezTo>
                    <a:pt x="952" y="2533"/>
                    <a:pt x="938" y="2530"/>
                    <a:pt x="926" y="2525"/>
                  </a:cubicBezTo>
                  <a:lnTo>
                    <a:pt x="926" y="2525"/>
                  </a:lnTo>
                  <a:cubicBezTo>
                    <a:pt x="920" y="2523"/>
                    <a:pt x="915" y="2521"/>
                    <a:pt x="910" y="2520"/>
                  </a:cubicBezTo>
                  <a:lnTo>
                    <a:pt x="910" y="2520"/>
                  </a:lnTo>
                  <a:cubicBezTo>
                    <a:pt x="892" y="2514"/>
                    <a:pt x="875" y="2508"/>
                    <a:pt x="858" y="2502"/>
                  </a:cubicBezTo>
                  <a:lnTo>
                    <a:pt x="858" y="2502"/>
                  </a:lnTo>
                  <a:cubicBezTo>
                    <a:pt x="853" y="2501"/>
                    <a:pt x="848" y="2499"/>
                    <a:pt x="843" y="2497"/>
                  </a:cubicBezTo>
                  <a:lnTo>
                    <a:pt x="843" y="2497"/>
                  </a:lnTo>
                  <a:cubicBezTo>
                    <a:pt x="822" y="2490"/>
                    <a:pt x="801" y="2482"/>
                    <a:pt x="781" y="2474"/>
                  </a:cubicBezTo>
                  <a:lnTo>
                    <a:pt x="781" y="2474"/>
                  </a:lnTo>
                  <a:cubicBezTo>
                    <a:pt x="779" y="2473"/>
                    <a:pt x="778" y="2473"/>
                    <a:pt x="776" y="2472"/>
                  </a:cubicBezTo>
                  <a:lnTo>
                    <a:pt x="776" y="2472"/>
                  </a:lnTo>
                  <a:cubicBezTo>
                    <a:pt x="757" y="2465"/>
                    <a:pt x="738" y="2457"/>
                    <a:pt x="721" y="2449"/>
                  </a:cubicBezTo>
                  <a:lnTo>
                    <a:pt x="721" y="2449"/>
                  </a:lnTo>
                  <a:cubicBezTo>
                    <a:pt x="716" y="2447"/>
                    <a:pt x="711" y="2446"/>
                    <a:pt x="706" y="2443"/>
                  </a:cubicBezTo>
                  <a:lnTo>
                    <a:pt x="706" y="2443"/>
                  </a:lnTo>
                  <a:cubicBezTo>
                    <a:pt x="689" y="2436"/>
                    <a:pt x="672" y="2429"/>
                    <a:pt x="655" y="2421"/>
                  </a:cubicBezTo>
                  <a:lnTo>
                    <a:pt x="655" y="2421"/>
                  </a:lnTo>
                  <a:cubicBezTo>
                    <a:pt x="652" y="2420"/>
                    <a:pt x="650" y="2419"/>
                    <a:pt x="647" y="2418"/>
                  </a:cubicBezTo>
                  <a:lnTo>
                    <a:pt x="647" y="2418"/>
                  </a:lnTo>
                  <a:cubicBezTo>
                    <a:pt x="642" y="2415"/>
                    <a:pt x="637" y="2413"/>
                    <a:pt x="633" y="2411"/>
                  </a:cubicBezTo>
                  <a:lnTo>
                    <a:pt x="633" y="2411"/>
                  </a:lnTo>
                  <a:cubicBezTo>
                    <a:pt x="624" y="2407"/>
                    <a:pt x="615" y="2402"/>
                    <a:pt x="606" y="2398"/>
                  </a:cubicBezTo>
                  <a:lnTo>
                    <a:pt x="606" y="2398"/>
                  </a:lnTo>
                  <a:cubicBezTo>
                    <a:pt x="601" y="2395"/>
                    <a:pt x="596" y="2393"/>
                    <a:pt x="590" y="2390"/>
                  </a:cubicBezTo>
                  <a:lnTo>
                    <a:pt x="590" y="2390"/>
                  </a:lnTo>
                  <a:cubicBezTo>
                    <a:pt x="582" y="2386"/>
                    <a:pt x="573" y="2382"/>
                    <a:pt x="564" y="2377"/>
                  </a:cubicBezTo>
                  <a:lnTo>
                    <a:pt x="564" y="2377"/>
                  </a:lnTo>
                  <a:cubicBezTo>
                    <a:pt x="560" y="2375"/>
                    <a:pt x="555" y="2372"/>
                    <a:pt x="551" y="2371"/>
                  </a:cubicBezTo>
                  <a:lnTo>
                    <a:pt x="551" y="2371"/>
                  </a:lnTo>
                  <a:cubicBezTo>
                    <a:pt x="539" y="2364"/>
                    <a:pt x="526" y="2357"/>
                    <a:pt x="514" y="2350"/>
                  </a:cubicBezTo>
                  <a:lnTo>
                    <a:pt x="514" y="2350"/>
                  </a:lnTo>
                  <a:cubicBezTo>
                    <a:pt x="512" y="2348"/>
                    <a:pt x="509" y="2347"/>
                    <a:pt x="507" y="2346"/>
                  </a:cubicBezTo>
                  <a:lnTo>
                    <a:pt x="507" y="2346"/>
                  </a:lnTo>
                  <a:cubicBezTo>
                    <a:pt x="496" y="2340"/>
                    <a:pt x="486" y="2335"/>
                    <a:pt x="477" y="2329"/>
                  </a:cubicBezTo>
                  <a:lnTo>
                    <a:pt x="477" y="2329"/>
                  </a:lnTo>
                  <a:cubicBezTo>
                    <a:pt x="473" y="2326"/>
                    <a:pt x="469" y="2324"/>
                    <a:pt x="465" y="2321"/>
                  </a:cubicBezTo>
                  <a:lnTo>
                    <a:pt x="465" y="2321"/>
                  </a:lnTo>
                  <a:cubicBezTo>
                    <a:pt x="456" y="2316"/>
                    <a:pt x="448" y="2311"/>
                    <a:pt x="439" y="2306"/>
                  </a:cubicBezTo>
                  <a:lnTo>
                    <a:pt x="439" y="2306"/>
                  </a:lnTo>
                  <a:cubicBezTo>
                    <a:pt x="436" y="2304"/>
                    <a:pt x="432" y="2301"/>
                    <a:pt x="428" y="2299"/>
                  </a:cubicBezTo>
                  <a:lnTo>
                    <a:pt x="428" y="2299"/>
                  </a:lnTo>
                  <a:cubicBezTo>
                    <a:pt x="417" y="2292"/>
                    <a:pt x="405" y="2284"/>
                    <a:pt x="394" y="2276"/>
                  </a:cubicBezTo>
                  <a:lnTo>
                    <a:pt x="394" y="2276"/>
                  </a:lnTo>
                  <a:cubicBezTo>
                    <a:pt x="386" y="2272"/>
                    <a:pt x="379" y="2266"/>
                    <a:pt x="371" y="2261"/>
                  </a:cubicBezTo>
                  <a:lnTo>
                    <a:pt x="371" y="2261"/>
                  </a:lnTo>
                  <a:cubicBezTo>
                    <a:pt x="368" y="2258"/>
                    <a:pt x="364" y="2256"/>
                    <a:pt x="360" y="2253"/>
                  </a:cubicBezTo>
                  <a:lnTo>
                    <a:pt x="360" y="2253"/>
                  </a:lnTo>
                  <a:cubicBezTo>
                    <a:pt x="357" y="2251"/>
                    <a:pt x="353" y="2248"/>
                    <a:pt x="349" y="2245"/>
                  </a:cubicBezTo>
                  <a:lnTo>
                    <a:pt x="349" y="2245"/>
                  </a:lnTo>
                  <a:cubicBezTo>
                    <a:pt x="346" y="2243"/>
                    <a:pt x="343" y="2240"/>
                    <a:pt x="340" y="2238"/>
                  </a:cubicBezTo>
                  <a:lnTo>
                    <a:pt x="340" y="2238"/>
                  </a:lnTo>
                  <a:cubicBezTo>
                    <a:pt x="336" y="2235"/>
                    <a:pt x="332" y="2232"/>
                    <a:pt x="329" y="2230"/>
                  </a:cubicBezTo>
                  <a:lnTo>
                    <a:pt x="329" y="2230"/>
                  </a:lnTo>
                  <a:cubicBezTo>
                    <a:pt x="325" y="2227"/>
                    <a:pt x="323" y="2225"/>
                    <a:pt x="320" y="2223"/>
                  </a:cubicBezTo>
                  <a:lnTo>
                    <a:pt x="320" y="2223"/>
                  </a:lnTo>
                  <a:cubicBezTo>
                    <a:pt x="316" y="2220"/>
                    <a:pt x="312" y="2217"/>
                    <a:pt x="308" y="2213"/>
                  </a:cubicBezTo>
                  <a:lnTo>
                    <a:pt x="308" y="2213"/>
                  </a:lnTo>
                  <a:cubicBezTo>
                    <a:pt x="301" y="2209"/>
                    <a:pt x="295" y="2203"/>
                    <a:pt x="288" y="2198"/>
                  </a:cubicBezTo>
                  <a:lnTo>
                    <a:pt x="288" y="2198"/>
                  </a:lnTo>
                  <a:cubicBezTo>
                    <a:pt x="286" y="2196"/>
                    <a:pt x="285" y="2194"/>
                    <a:pt x="283" y="2193"/>
                  </a:cubicBezTo>
                  <a:lnTo>
                    <a:pt x="283" y="2193"/>
                  </a:lnTo>
                  <a:cubicBezTo>
                    <a:pt x="278" y="2189"/>
                    <a:pt x="274" y="2186"/>
                    <a:pt x="270" y="2182"/>
                  </a:cubicBezTo>
                  <a:lnTo>
                    <a:pt x="270" y="2182"/>
                  </a:lnTo>
                  <a:cubicBezTo>
                    <a:pt x="267" y="2180"/>
                    <a:pt x="265" y="2178"/>
                    <a:pt x="262" y="2175"/>
                  </a:cubicBezTo>
                  <a:lnTo>
                    <a:pt x="262" y="2175"/>
                  </a:lnTo>
                  <a:cubicBezTo>
                    <a:pt x="259" y="2172"/>
                    <a:pt x="255" y="2169"/>
                    <a:pt x="251" y="2166"/>
                  </a:cubicBezTo>
                  <a:lnTo>
                    <a:pt x="251" y="2166"/>
                  </a:lnTo>
                  <a:cubicBezTo>
                    <a:pt x="249" y="2164"/>
                    <a:pt x="247" y="2161"/>
                    <a:pt x="244" y="2159"/>
                  </a:cubicBezTo>
                  <a:lnTo>
                    <a:pt x="244" y="2159"/>
                  </a:lnTo>
                  <a:cubicBezTo>
                    <a:pt x="240" y="2156"/>
                    <a:pt x="238" y="2153"/>
                    <a:pt x="234" y="2150"/>
                  </a:cubicBezTo>
                  <a:lnTo>
                    <a:pt x="234" y="2150"/>
                  </a:lnTo>
                  <a:cubicBezTo>
                    <a:pt x="231" y="2147"/>
                    <a:pt x="229" y="2145"/>
                    <a:pt x="227" y="2142"/>
                  </a:cubicBezTo>
                  <a:lnTo>
                    <a:pt x="227" y="2142"/>
                  </a:lnTo>
                  <a:cubicBezTo>
                    <a:pt x="223" y="2139"/>
                    <a:pt x="220" y="2136"/>
                    <a:pt x="217" y="2133"/>
                  </a:cubicBezTo>
                  <a:lnTo>
                    <a:pt x="217" y="2133"/>
                  </a:lnTo>
                  <a:cubicBezTo>
                    <a:pt x="215" y="2131"/>
                    <a:pt x="212" y="2128"/>
                    <a:pt x="210" y="2126"/>
                  </a:cubicBezTo>
                  <a:lnTo>
                    <a:pt x="210" y="2126"/>
                  </a:lnTo>
                  <a:cubicBezTo>
                    <a:pt x="207" y="2123"/>
                    <a:pt x="204" y="2120"/>
                    <a:pt x="201" y="2117"/>
                  </a:cubicBezTo>
                  <a:lnTo>
                    <a:pt x="201" y="2117"/>
                  </a:lnTo>
                  <a:cubicBezTo>
                    <a:pt x="198" y="2115"/>
                    <a:pt x="196" y="2112"/>
                    <a:pt x="193" y="2109"/>
                  </a:cubicBezTo>
                  <a:lnTo>
                    <a:pt x="193" y="2109"/>
                  </a:lnTo>
                  <a:cubicBezTo>
                    <a:pt x="191" y="2107"/>
                    <a:pt x="188" y="2104"/>
                    <a:pt x="186" y="2101"/>
                  </a:cubicBezTo>
                  <a:lnTo>
                    <a:pt x="186" y="2101"/>
                  </a:lnTo>
                  <a:cubicBezTo>
                    <a:pt x="183" y="2098"/>
                    <a:pt x="181" y="2095"/>
                    <a:pt x="178" y="2093"/>
                  </a:cubicBezTo>
                  <a:lnTo>
                    <a:pt x="178" y="2093"/>
                  </a:lnTo>
                  <a:cubicBezTo>
                    <a:pt x="176" y="2090"/>
                    <a:pt x="173" y="2087"/>
                    <a:pt x="171" y="2085"/>
                  </a:cubicBezTo>
                  <a:lnTo>
                    <a:pt x="171" y="2085"/>
                  </a:lnTo>
                  <a:cubicBezTo>
                    <a:pt x="164" y="2077"/>
                    <a:pt x="157" y="2070"/>
                    <a:pt x="151" y="2062"/>
                  </a:cubicBezTo>
                  <a:lnTo>
                    <a:pt x="151" y="2062"/>
                  </a:lnTo>
                  <a:cubicBezTo>
                    <a:pt x="150" y="2060"/>
                    <a:pt x="148" y="2058"/>
                    <a:pt x="147" y="2057"/>
                  </a:cubicBezTo>
                  <a:lnTo>
                    <a:pt x="147" y="2057"/>
                  </a:lnTo>
                  <a:cubicBezTo>
                    <a:pt x="141" y="2049"/>
                    <a:pt x="135" y="2042"/>
                    <a:pt x="130" y="2034"/>
                  </a:cubicBezTo>
                  <a:lnTo>
                    <a:pt x="130" y="2034"/>
                  </a:lnTo>
                  <a:cubicBezTo>
                    <a:pt x="129" y="2033"/>
                    <a:pt x="129" y="2033"/>
                    <a:pt x="128" y="2032"/>
                  </a:cubicBezTo>
                  <a:lnTo>
                    <a:pt x="128" y="2032"/>
                  </a:lnTo>
                  <a:cubicBezTo>
                    <a:pt x="122" y="2024"/>
                    <a:pt x="117" y="2016"/>
                    <a:pt x="111" y="2009"/>
                  </a:cubicBezTo>
                  <a:lnTo>
                    <a:pt x="111" y="2009"/>
                  </a:lnTo>
                  <a:cubicBezTo>
                    <a:pt x="110" y="2007"/>
                    <a:pt x="108" y="2005"/>
                    <a:pt x="107" y="2003"/>
                  </a:cubicBezTo>
                  <a:lnTo>
                    <a:pt x="107" y="2003"/>
                  </a:lnTo>
                  <a:cubicBezTo>
                    <a:pt x="102" y="1995"/>
                    <a:pt x="96" y="1987"/>
                    <a:pt x="91" y="1979"/>
                  </a:cubicBezTo>
                  <a:lnTo>
                    <a:pt x="91" y="1979"/>
                  </a:lnTo>
                  <a:cubicBezTo>
                    <a:pt x="91" y="1978"/>
                    <a:pt x="90" y="1977"/>
                    <a:pt x="89" y="1976"/>
                  </a:cubicBezTo>
                  <a:lnTo>
                    <a:pt x="89" y="1976"/>
                  </a:lnTo>
                  <a:cubicBezTo>
                    <a:pt x="86" y="1969"/>
                    <a:pt x="82" y="1963"/>
                    <a:pt x="78" y="1957"/>
                  </a:cubicBezTo>
                  <a:lnTo>
                    <a:pt x="78" y="1957"/>
                  </a:lnTo>
                  <a:cubicBezTo>
                    <a:pt x="77" y="1955"/>
                    <a:pt x="76" y="1953"/>
                    <a:pt x="75" y="1950"/>
                  </a:cubicBezTo>
                  <a:lnTo>
                    <a:pt x="75" y="1950"/>
                  </a:lnTo>
                  <a:cubicBezTo>
                    <a:pt x="71" y="1944"/>
                    <a:pt x="67" y="1937"/>
                    <a:pt x="64" y="1931"/>
                  </a:cubicBezTo>
                  <a:lnTo>
                    <a:pt x="64" y="1931"/>
                  </a:lnTo>
                  <a:cubicBezTo>
                    <a:pt x="63" y="1930"/>
                    <a:pt x="63" y="1929"/>
                    <a:pt x="63" y="1928"/>
                  </a:cubicBezTo>
                  <a:lnTo>
                    <a:pt x="63" y="1928"/>
                  </a:lnTo>
                  <a:cubicBezTo>
                    <a:pt x="59" y="1921"/>
                    <a:pt x="55" y="1914"/>
                    <a:pt x="52" y="1906"/>
                  </a:cubicBezTo>
                  <a:lnTo>
                    <a:pt x="52" y="1906"/>
                  </a:lnTo>
                  <a:cubicBezTo>
                    <a:pt x="51" y="1904"/>
                    <a:pt x="50" y="1902"/>
                    <a:pt x="49" y="1900"/>
                  </a:cubicBezTo>
                  <a:lnTo>
                    <a:pt x="49" y="1900"/>
                  </a:lnTo>
                  <a:cubicBezTo>
                    <a:pt x="46" y="1894"/>
                    <a:pt x="44" y="1888"/>
                    <a:pt x="41" y="1882"/>
                  </a:cubicBezTo>
                  <a:lnTo>
                    <a:pt x="41" y="1882"/>
                  </a:lnTo>
                  <a:cubicBezTo>
                    <a:pt x="41" y="1881"/>
                    <a:pt x="39" y="1879"/>
                    <a:pt x="39" y="1877"/>
                  </a:cubicBezTo>
                  <a:lnTo>
                    <a:pt x="39" y="1877"/>
                  </a:lnTo>
                  <a:cubicBezTo>
                    <a:pt x="36" y="1870"/>
                    <a:pt x="33" y="1863"/>
                    <a:pt x="31" y="1856"/>
                  </a:cubicBezTo>
                  <a:lnTo>
                    <a:pt x="31" y="1856"/>
                  </a:lnTo>
                  <a:cubicBezTo>
                    <a:pt x="30" y="1854"/>
                    <a:pt x="30" y="1853"/>
                    <a:pt x="29" y="1851"/>
                  </a:cubicBezTo>
                  <a:lnTo>
                    <a:pt x="29" y="1851"/>
                  </a:lnTo>
                  <a:cubicBezTo>
                    <a:pt x="27" y="1846"/>
                    <a:pt x="25" y="1840"/>
                    <a:pt x="23" y="1834"/>
                  </a:cubicBezTo>
                  <a:lnTo>
                    <a:pt x="23" y="1834"/>
                  </a:lnTo>
                  <a:cubicBezTo>
                    <a:pt x="23" y="1832"/>
                    <a:pt x="21" y="1830"/>
                    <a:pt x="21" y="1827"/>
                  </a:cubicBezTo>
                  <a:lnTo>
                    <a:pt x="21" y="1827"/>
                  </a:lnTo>
                  <a:cubicBezTo>
                    <a:pt x="20" y="1822"/>
                    <a:pt x="18" y="1816"/>
                    <a:pt x="16" y="1811"/>
                  </a:cubicBezTo>
                  <a:lnTo>
                    <a:pt x="16" y="1811"/>
                  </a:lnTo>
                  <a:cubicBezTo>
                    <a:pt x="16" y="1809"/>
                    <a:pt x="15" y="1808"/>
                    <a:pt x="15" y="1806"/>
                  </a:cubicBezTo>
                  <a:lnTo>
                    <a:pt x="15" y="1806"/>
                  </a:lnTo>
                  <a:cubicBezTo>
                    <a:pt x="13" y="1799"/>
                    <a:pt x="11" y="1792"/>
                    <a:pt x="9" y="1785"/>
                  </a:cubicBezTo>
                  <a:lnTo>
                    <a:pt x="9" y="1785"/>
                  </a:lnTo>
                  <a:cubicBezTo>
                    <a:pt x="8" y="1780"/>
                    <a:pt x="8" y="1774"/>
                    <a:pt x="6" y="1769"/>
                  </a:cubicBezTo>
                  <a:lnTo>
                    <a:pt x="6" y="1769"/>
                  </a:lnTo>
                  <a:cubicBezTo>
                    <a:pt x="6" y="1768"/>
                    <a:pt x="6" y="1767"/>
                    <a:pt x="6" y="1766"/>
                  </a:cubicBezTo>
                  <a:lnTo>
                    <a:pt x="6" y="1766"/>
                  </a:lnTo>
                  <a:cubicBezTo>
                    <a:pt x="5" y="1762"/>
                    <a:pt x="4" y="1758"/>
                    <a:pt x="3" y="1753"/>
                  </a:cubicBezTo>
                  <a:lnTo>
                    <a:pt x="3" y="1753"/>
                  </a:lnTo>
                  <a:cubicBezTo>
                    <a:pt x="3" y="1752"/>
                    <a:pt x="3" y="1750"/>
                    <a:pt x="3" y="1749"/>
                  </a:cubicBezTo>
                  <a:lnTo>
                    <a:pt x="3" y="1749"/>
                  </a:lnTo>
                  <a:cubicBezTo>
                    <a:pt x="2" y="1744"/>
                    <a:pt x="1" y="1738"/>
                    <a:pt x="0" y="1733"/>
                  </a:cubicBezTo>
                  <a:lnTo>
                    <a:pt x="0" y="1733"/>
                  </a:lnTo>
                  <a:cubicBezTo>
                    <a:pt x="9" y="1796"/>
                    <a:pt x="17" y="1859"/>
                    <a:pt x="25" y="1922"/>
                  </a:cubicBezTo>
                  <a:lnTo>
                    <a:pt x="25" y="1922"/>
                  </a:lnTo>
                  <a:lnTo>
                    <a:pt x="25" y="1922"/>
                  </a:lnTo>
                  <a:cubicBezTo>
                    <a:pt x="26" y="1926"/>
                    <a:pt x="26" y="1930"/>
                    <a:pt x="27" y="1934"/>
                  </a:cubicBezTo>
                  <a:lnTo>
                    <a:pt x="27" y="1934"/>
                  </a:lnTo>
                  <a:cubicBezTo>
                    <a:pt x="27" y="1936"/>
                    <a:pt x="27" y="1937"/>
                    <a:pt x="28" y="1938"/>
                  </a:cubicBezTo>
                  <a:lnTo>
                    <a:pt x="28" y="1938"/>
                  </a:lnTo>
                  <a:cubicBezTo>
                    <a:pt x="28" y="1939"/>
                    <a:pt x="28" y="1941"/>
                    <a:pt x="28" y="1942"/>
                  </a:cubicBezTo>
                  <a:lnTo>
                    <a:pt x="28" y="1942"/>
                  </a:lnTo>
                  <a:cubicBezTo>
                    <a:pt x="28" y="1944"/>
                    <a:pt x="29" y="1946"/>
                    <a:pt x="29" y="1947"/>
                  </a:cubicBezTo>
                  <a:lnTo>
                    <a:pt x="29" y="1947"/>
                  </a:lnTo>
                  <a:cubicBezTo>
                    <a:pt x="30" y="1950"/>
                    <a:pt x="30" y="1953"/>
                    <a:pt x="31" y="1955"/>
                  </a:cubicBezTo>
                  <a:lnTo>
                    <a:pt x="31" y="1955"/>
                  </a:lnTo>
                  <a:cubicBezTo>
                    <a:pt x="31" y="1957"/>
                    <a:pt x="31" y="1958"/>
                    <a:pt x="31" y="1959"/>
                  </a:cubicBezTo>
                  <a:lnTo>
                    <a:pt x="31" y="1959"/>
                  </a:lnTo>
                  <a:cubicBezTo>
                    <a:pt x="31" y="1959"/>
                    <a:pt x="31" y="1959"/>
                    <a:pt x="31" y="1960"/>
                  </a:cubicBezTo>
                  <a:lnTo>
                    <a:pt x="31" y="1960"/>
                  </a:lnTo>
                  <a:cubicBezTo>
                    <a:pt x="33" y="1964"/>
                    <a:pt x="33" y="1969"/>
                    <a:pt x="34" y="1973"/>
                  </a:cubicBezTo>
                  <a:lnTo>
                    <a:pt x="34" y="1973"/>
                  </a:lnTo>
                  <a:lnTo>
                    <a:pt x="34" y="1974"/>
                  </a:lnTo>
                  <a:lnTo>
                    <a:pt x="34" y="1974"/>
                  </a:lnTo>
                  <a:cubicBezTo>
                    <a:pt x="36" y="1981"/>
                    <a:pt x="38" y="1988"/>
                    <a:pt x="40" y="1996"/>
                  </a:cubicBezTo>
                  <a:lnTo>
                    <a:pt x="40" y="1996"/>
                  </a:lnTo>
                  <a:lnTo>
                    <a:pt x="40" y="1997"/>
                  </a:lnTo>
                  <a:lnTo>
                    <a:pt x="40" y="1997"/>
                  </a:lnTo>
                  <a:cubicBezTo>
                    <a:pt x="41" y="1998"/>
                    <a:pt x="41" y="1999"/>
                    <a:pt x="41" y="2001"/>
                  </a:cubicBezTo>
                  <a:lnTo>
                    <a:pt x="41" y="2001"/>
                  </a:lnTo>
                  <a:cubicBezTo>
                    <a:pt x="43" y="2007"/>
                    <a:pt x="44" y="2012"/>
                    <a:pt x="46" y="2018"/>
                  </a:cubicBezTo>
                  <a:lnTo>
                    <a:pt x="46" y="2018"/>
                  </a:lnTo>
                  <a:cubicBezTo>
                    <a:pt x="47" y="2019"/>
                    <a:pt x="47" y="2020"/>
                    <a:pt x="47" y="2021"/>
                  </a:cubicBezTo>
                  <a:lnTo>
                    <a:pt x="47" y="2021"/>
                  </a:lnTo>
                  <a:cubicBezTo>
                    <a:pt x="47" y="2022"/>
                    <a:pt x="48" y="2023"/>
                    <a:pt x="49" y="2024"/>
                  </a:cubicBezTo>
                  <a:lnTo>
                    <a:pt x="49" y="2024"/>
                  </a:lnTo>
                  <a:cubicBezTo>
                    <a:pt x="50" y="2030"/>
                    <a:pt x="52" y="2036"/>
                    <a:pt x="54" y="2042"/>
                  </a:cubicBezTo>
                  <a:lnTo>
                    <a:pt x="54" y="2042"/>
                  </a:lnTo>
                  <a:cubicBezTo>
                    <a:pt x="55" y="2043"/>
                    <a:pt x="55" y="2044"/>
                    <a:pt x="55" y="2045"/>
                  </a:cubicBezTo>
                  <a:lnTo>
                    <a:pt x="55" y="2045"/>
                  </a:lnTo>
                  <a:cubicBezTo>
                    <a:pt x="55" y="2045"/>
                    <a:pt x="55" y="2046"/>
                    <a:pt x="56" y="2046"/>
                  </a:cubicBezTo>
                  <a:lnTo>
                    <a:pt x="56" y="2046"/>
                  </a:lnTo>
                  <a:cubicBezTo>
                    <a:pt x="58" y="2053"/>
                    <a:pt x="60" y="2059"/>
                    <a:pt x="63" y="2065"/>
                  </a:cubicBezTo>
                  <a:lnTo>
                    <a:pt x="63" y="2065"/>
                  </a:lnTo>
                  <a:cubicBezTo>
                    <a:pt x="63" y="2066"/>
                    <a:pt x="64" y="2067"/>
                    <a:pt x="64" y="2067"/>
                  </a:cubicBezTo>
                  <a:lnTo>
                    <a:pt x="64" y="2067"/>
                  </a:lnTo>
                  <a:cubicBezTo>
                    <a:pt x="64" y="2068"/>
                    <a:pt x="65" y="2068"/>
                    <a:pt x="65" y="2069"/>
                  </a:cubicBezTo>
                  <a:lnTo>
                    <a:pt x="65" y="2069"/>
                  </a:lnTo>
                  <a:cubicBezTo>
                    <a:pt x="65" y="2070"/>
                    <a:pt x="66" y="2072"/>
                    <a:pt x="66" y="2073"/>
                  </a:cubicBezTo>
                  <a:lnTo>
                    <a:pt x="66" y="2073"/>
                  </a:lnTo>
                  <a:cubicBezTo>
                    <a:pt x="69" y="2079"/>
                    <a:pt x="71" y="2085"/>
                    <a:pt x="73" y="2090"/>
                  </a:cubicBezTo>
                  <a:lnTo>
                    <a:pt x="73" y="2090"/>
                  </a:lnTo>
                  <a:cubicBezTo>
                    <a:pt x="74" y="2092"/>
                    <a:pt x="75" y="2093"/>
                    <a:pt x="76" y="2094"/>
                  </a:cubicBezTo>
                  <a:lnTo>
                    <a:pt x="76" y="2094"/>
                  </a:lnTo>
                  <a:cubicBezTo>
                    <a:pt x="76" y="2095"/>
                    <a:pt x="76" y="2096"/>
                    <a:pt x="77" y="2096"/>
                  </a:cubicBezTo>
                  <a:lnTo>
                    <a:pt x="77" y="2096"/>
                  </a:lnTo>
                  <a:cubicBezTo>
                    <a:pt x="80" y="2105"/>
                    <a:pt x="83" y="2112"/>
                    <a:pt x="88" y="2119"/>
                  </a:cubicBezTo>
                  <a:lnTo>
                    <a:pt x="88" y="2119"/>
                  </a:lnTo>
                  <a:cubicBezTo>
                    <a:pt x="88" y="2119"/>
                    <a:pt x="88" y="2119"/>
                    <a:pt x="88" y="2120"/>
                  </a:cubicBezTo>
                  <a:lnTo>
                    <a:pt x="88" y="2120"/>
                  </a:lnTo>
                  <a:cubicBezTo>
                    <a:pt x="88" y="2120"/>
                    <a:pt x="88" y="2121"/>
                    <a:pt x="89" y="2122"/>
                  </a:cubicBezTo>
                  <a:lnTo>
                    <a:pt x="89" y="2122"/>
                  </a:lnTo>
                  <a:cubicBezTo>
                    <a:pt x="92" y="2128"/>
                    <a:pt x="96" y="2135"/>
                    <a:pt x="99" y="2142"/>
                  </a:cubicBezTo>
                  <a:lnTo>
                    <a:pt x="99" y="2142"/>
                  </a:lnTo>
                  <a:cubicBezTo>
                    <a:pt x="100" y="2142"/>
                    <a:pt x="100" y="2144"/>
                    <a:pt x="101" y="2145"/>
                  </a:cubicBezTo>
                  <a:lnTo>
                    <a:pt x="101" y="2145"/>
                  </a:lnTo>
                  <a:cubicBezTo>
                    <a:pt x="102" y="2146"/>
                    <a:pt x="102" y="2147"/>
                    <a:pt x="103" y="2148"/>
                  </a:cubicBezTo>
                  <a:lnTo>
                    <a:pt x="103" y="2148"/>
                  </a:lnTo>
                  <a:cubicBezTo>
                    <a:pt x="107" y="2154"/>
                    <a:pt x="110" y="2161"/>
                    <a:pt x="115" y="2168"/>
                  </a:cubicBezTo>
                  <a:lnTo>
                    <a:pt x="115" y="2168"/>
                  </a:lnTo>
                  <a:cubicBezTo>
                    <a:pt x="115" y="2168"/>
                    <a:pt x="115" y="2169"/>
                    <a:pt x="116" y="2169"/>
                  </a:cubicBezTo>
                  <a:lnTo>
                    <a:pt x="116" y="2169"/>
                  </a:lnTo>
                  <a:cubicBezTo>
                    <a:pt x="116" y="2170"/>
                    <a:pt x="117" y="2170"/>
                    <a:pt x="117" y="2170"/>
                  </a:cubicBezTo>
                  <a:lnTo>
                    <a:pt x="117" y="2170"/>
                  </a:lnTo>
                  <a:cubicBezTo>
                    <a:pt x="121" y="2178"/>
                    <a:pt x="127" y="2187"/>
                    <a:pt x="132" y="2194"/>
                  </a:cubicBezTo>
                  <a:lnTo>
                    <a:pt x="132" y="2194"/>
                  </a:lnTo>
                  <a:cubicBezTo>
                    <a:pt x="132" y="2196"/>
                    <a:pt x="133" y="2196"/>
                    <a:pt x="134" y="2197"/>
                  </a:cubicBezTo>
                  <a:lnTo>
                    <a:pt x="134" y="2197"/>
                  </a:lnTo>
                  <a:cubicBezTo>
                    <a:pt x="134" y="2198"/>
                    <a:pt x="135" y="2199"/>
                    <a:pt x="136" y="2200"/>
                  </a:cubicBezTo>
                  <a:lnTo>
                    <a:pt x="136" y="2200"/>
                  </a:lnTo>
                  <a:cubicBezTo>
                    <a:pt x="137" y="2202"/>
                    <a:pt x="138" y="2204"/>
                    <a:pt x="140" y="2206"/>
                  </a:cubicBezTo>
                  <a:lnTo>
                    <a:pt x="140" y="2206"/>
                  </a:lnTo>
                  <a:cubicBezTo>
                    <a:pt x="144" y="2212"/>
                    <a:pt x="148" y="2218"/>
                    <a:pt x="153" y="2224"/>
                  </a:cubicBezTo>
                  <a:lnTo>
                    <a:pt x="153" y="2224"/>
                  </a:lnTo>
                  <a:lnTo>
                    <a:pt x="153" y="2224"/>
                  </a:lnTo>
                  <a:lnTo>
                    <a:pt x="153" y="2224"/>
                  </a:lnTo>
                  <a:cubicBezTo>
                    <a:pt x="154" y="2225"/>
                    <a:pt x="154" y="2226"/>
                    <a:pt x="154" y="2226"/>
                  </a:cubicBezTo>
                  <a:lnTo>
                    <a:pt x="154" y="2226"/>
                  </a:lnTo>
                  <a:cubicBezTo>
                    <a:pt x="160" y="2234"/>
                    <a:pt x="166" y="2241"/>
                    <a:pt x="172" y="2249"/>
                  </a:cubicBezTo>
                  <a:lnTo>
                    <a:pt x="172" y="2249"/>
                  </a:lnTo>
                  <a:cubicBezTo>
                    <a:pt x="173" y="2250"/>
                    <a:pt x="173" y="2251"/>
                    <a:pt x="175" y="2252"/>
                  </a:cubicBezTo>
                  <a:lnTo>
                    <a:pt x="175" y="2252"/>
                  </a:lnTo>
                  <a:cubicBezTo>
                    <a:pt x="175" y="2252"/>
                    <a:pt x="176" y="2253"/>
                    <a:pt x="176" y="2254"/>
                  </a:cubicBezTo>
                  <a:lnTo>
                    <a:pt x="176" y="2254"/>
                  </a:lnTo>
                  <a:cubicBezTo>
                    <a:pt x="182" y="2262"/>
                    <a:pt x="189" y="2269"/>
                    <a:pt x="196" y="2277"/>
                  </a:cubicBezTo>
                  <a:lnTo>
                    <a:pt x="196" y="2277"/>
                  </a:lnTo>
                  <a:cubicBezTo>
                    <a:pt x="196" y="2278"/>
                    <a:pt x="197" y="2278"/>
                    <a:pt x="197" y="2279"/>
                  </a:cubicBezTo>
                  <a:lnTo>
                    <a:pt x="197" y="2279"/>
                  </a:lnTo>
                  <a:cubicBezTo>
                    <a:pt x="199" y="2280"/>
                    <a:pt x="201" y="2283"/>
                    <a:pt x="203" y="2285"/>
                  </a:cubicBezTo>
                  <a:lnTo>
                    <a:pt x="203" y="2285"/>
                  </a:lnTo>
                  <a:cubicBezTo>
                    <a:pt x="206" y="2288"/>
                    <a:pt x="208" y="2290"/>
                    <a:pt x="210" y="2293"/>
                  </a:cubicBezTo>
                  <a:lnTo>
                    <a:pt x="210" y="2293"/>
                  </a:lnTo>
                  <a:cubicBezTo>
                    <a:pt x="213" y="2297"/>
                    <a:pt x="215" y="2299"/>
                    <a:pt x="219" y="2302"/>
                  </a:cubicBezTo>
                  <a:lnTo>
                    <a:pt x="219" y="2302"/>
                  </a:lnTo>
                  <a:cubicBezTo>
                    <a:pt x="221" y="2304"/>
                    <a:pt x="223" y="2308"/>
                    <a:pt x="226" y="2310"/>
                  </a:cubicBezTo>
                  <a:lnTo>
                    <a:pt x="226" y="2310"/>
                  </a:lnTo>
                  <a:cubicBezTo>
                    <a:pt x="226" y="2311"/>
                    <a:pt x="227" y="2311"/>
                    <a:pt x="227" y="2311"/>
                  </a:cubicBezTo>
                  <a:lnTo>
                    <a:pt x="227" y="2311"/>
                  </a:lnTo>
                  <a:cubicBezTo>
                    <a:pt x="230" y="2314"/>
                    <a:pt x="232" y="2316"/>
                    <a:pt x="234" y="2319"/>
                  </a:cubicBezTo>
                  <a:lnTo>
                    <a:pt x="234" y="2319"/>
                  </a:lnTo>
                  <a:cubicBezTo>
                    <a:pt x="237" y="2321"/>
                    <a:pt x="239" y="2324"/>
                    <a:pt x="242" y="2326"/>
                  </a:cubicBezTo>
                  <a:lnTo>
                    <a:pt x="242" y="2326"/>
                  </a:lnTo>
                  <a:cubicBezTo>
                    <a:pt x="245" y="2330"/>
                    <a:pt x="248" y="2332"/>
                    <a:pt x="251" y="2335"/>
                  </a:cubicBezTo>
                  <a:lnTo>
                    <a:pt x="251" y="2335"/>
                  </a:lnTo>
                  <a:cubicBezTo>
                    <a:pt x="253" y="2337"/>
                    <a:pt x="255" y="2339"/>
                    <a:pt x="258" y="2342"/>
                  </a:cubicBezTo>
                  <a:lnTo>
                    <a:pt x="258" y="2342"/>
                  </a:lnTo>
                  <a:lnTo>
                    <a:pt x="258" y="2342"/>
                  </a:lnTo>
                  <a:lnTo>
                    <a:pt x="258" y="2342"/>
                  </a:lnTo>
                  <a:cubicBezTo>
                    <a:pt x="259" y="2343"/>
                    <a:pt x="260" y="2344"/>
                    <a:pt x="260" y="2344"/>
                  </a:cubicBezTo>
                  <a:lnTo>
                    <a:pt x="260" y="2344"/>
                  </a:lnTo>
                  <a:cubicBezTo>
                    <a:pt x="262" y="2347"/>
                    <a:pt x="266" y="2349"/>
                    <a:pt x="269" y="2352"/>
                  </a:cubicBezTo>
                  <a:lnTo>
                    <a:pt x="269" y="2352"/>
                  </a:lnTo>
                  <a:cubicBezTo>
                    <a:pt x="271" y="2355"/>
                    <a:pt x="273" y="2356"/>
                    <a:pt x="276" y="2359"/>
                  </a:cubicBezTo>
                  <a:lnTo>
                    <a:pt x="276" y="2359"/>
                  </a:lnTo>
                  <a:cubicBezTo>
                    <a:pt x="280" y="2363"/>
                    <a:pt x="283" y="2366"/>
                    <a:pt x="287" y="2369"/>
                  </a:cubicBezTo>
                  <a:lnTo>
                    <a:pt x="287" y="2369"/>
                  </a:lnTo>
                  <a:cubicBezTo>
                    <a:pt x="290" y="2371"/>
                    <a:pt x="292" y="2373"/>
                    <a:pt x="294" y="2376"/>
                  </a:cubicBezTo>
                  <a:lnTo>
                    <a:pt x="294" y="2376"/>
                  </a:lnTo>
                  <a:lnTo>
                    <a:pt x="294" y="2376"/>
                  </a:lnTo>
                  <a:lnTo>
                    <a:pt x="294" y="2376"/>
                  </a:lnTo>
                  <a:cubicBezTo>
                    <a:pt x="299" y="2379"/>
                    <a:pt x="303" y="2383"/>
                    <a:pt x="307" y="2387"/>
                  </a:cubicBezTo>
                  <a:lnTo>
                    <a:pt x="307" y="2387"/>
                  </a:lnTo>
                  <a:cubicBezTo>
                    <a:pt x="309" y="2388"/>
                    <a:pt x="311" y="2389"/>
                    <a:pt x="313" y="2391"/>
                  </a:cubicBezTo>
                  <a:lnTo>
                    <a:pt x="313" y="2391"/>
                  </a:lnTo>
                  <a:cubicBezTo>
                    <a:pt x="319" y="2397"/>
                    <a:pt x="325" y="2402"/>
                    <a:pt x="332" y="2407"/>
                  </a:cubicBezTo>
                  <a:lnTo>
                    <a:pt x="332" y="2407"/>
                  </a:lnTo>
                  <a:lnTo>
                    <a:pt x="332" y="2407"/>
                  </a:lnTo>
                  <a:lnTo>
                    <a:pt x="332" y="2407"/>
                  </a:lnTo>
                  <a:cubicBezTo>
                    <a:pt x="336" y="2410"/>
                    <a:pt x="340" y="2413"/>
                    <a:pt x="344" y="2416"/>
                  </a:cubicBezTo>
                  <a:lnTo>
                    <a:pt x="344" y="2416"/>
                  </a:lnTo>
                  <a:cubicBezTo>
                    <a:pt x="347" y="2419"/>
                    <a:pt x="350" y="2421"/>
                    <a:pt x="353" y="2423"/>
                  </a:cubicBezTo>
                  <a:lnTo>
                    <a:pt x="353" y="2423"/>
                  </a:lnTo>
                  <a:lnTo>
                    <a:pt x="353" y="2423"/>
                  </a:lnTo>
                  <a:lnTo>
                    <a:pt x="353" y="2423"/>
                  </a:lnTo>
                  <a:cubicBezTo>
                    <a:pt x="357" y="2426"/>
                    <a:pt x="360" y="2429"/>
                    <a:pt x="365" y="2432"/>
                  </a:cubicBezTo>
                  <a:lnTo>
                    <a:pt x="365" y="2432"/>
                  </a:lnTo>
                  <a:cubicBezTo>
                    <a:pt x="368" y="2435"/>
                    <a:pt x="371" y="2436"/>
                    <a:pt x="374" y="2439"/>
                  </a:cubicBezTo>
                  <a:lnTo>
                    <a:pt x="374" y="2439"/>
                  </a:lnTo>
                  <a:lnTo>
                    <a:pt x="374" y="2439"/>
                  </a:lnTo>
                  <a:lnTo>
                    <a:pt x="374" y="2439"/>
                  </a:lnTo>
                  <a:cubicBezTo>
                    <a:pt x="377" y="2442"/>
                    <a:pt x="382" y="2445"/>
                    <a:pt x="386" y="2447"/>
                  </a:cubicBezTo>
                  <a:lnTo>
                    <a:pt x="386" y="2447"/>
                  </a:lnTo>
                  <a:cubicBezTo>
                    <a:pt x="389" y="2450"/>
                    <a:pt x="392" y="2452"/>
                    <a:pt x="395" y="2455"/>
                  </a:cubicBezTo>
                  <a:lnTo>
                    <a:pt x="395" y="2455"/>
                  </a:lnTo>
                  <a:lnTo>
                    <a:pt x="395" y="2455"/>
                  </a:lnTo>
                  <a:lnTo>
                    <a:pt x="395" y="2455"/>
                  </a:lnTo>
                  <a:cubicBezTo>
                    <a:pt x="403" y="2460"/>
                    <a:pt x="411" y="2465"/>
                    <a:pt x="418" y="2471"/>
                  </a:cubicBezTo>
                  <a:lnTo>
                    <a:pt x="418" y="2471"/>
                  </a:lnTo>
                  <a:cubicBezTo>
                    <a:pt x="429" y="2478"/>
                    <a:pt x="440" y="2486"/>
                    <a:pt x="452" y="2493"/>
                  </a:cubicBezTo>
                  <a:lnTo>
                    <a:pt x="452" y="2493"/>
                  </a:lnTo>
                  <a:cubicBezTo>
                    <a:pt x="456" y="2496"/>
                    <a:pt x="460" y="2498"/>
                    <a:pt x="463" y="2500"/>
                  </a:cubicBezTo>
                  <a:lnTo>
                    <a:pt x="463" y="2500"/>
                  </a:lnTo>
                  <a:cubicBezTo>
                    <a:pt x="468" y="2503"/>
                    <a:pt x="472" y="2506"/>
                    <a:pt x="477" y="2509"/>
                  </a:cubicBezTo>
                  <a:lnTo>
                    <a:pt x="477" y="2509"/>
                  </a:lnTo>
                  <a:cubicBezTo>
                    <a:pt x="481" y="2511"/>
                    <a:pt x="485" y="2514"/>
                    <a:pt x="489" y="2516"/>
                  </a:cubicBezTo>
                  <a:lnTo>
                    <a:pt x="489" y="2516"/>
                  </a:lnTo>
                  <a:cubicBezTo>
                    <a:pt x="492" y="2519"/>
                    <a:pt x="497" y="2521"/>
                    <a:pt x="501" y="2523"/>
                  </a:cubicBezTo>
                  <a:lnTo>
                    <a:pt x="501" y="2523"/>
                  </a:lnTo>
                  <a:cubicBezTo>
                    <a:pt x="510" y="2529"/>
                    <a:pt x="520" y="2535"/>
                    <a:pt x="530" y="2541"/>
                  </a:cubicBezTo>
                  <a:lnTo>
                    <a:pt x="530" y="2541"/>
                  </a:lnTo>
                  <a:cubicBezTo>
                    <a:pt x="533" y="2542"/>
                    <a:pt x="535" y="2544"/>
                    <a:pt x="538" y="2545"/>
                  </a:cubicBezTo>
                  <a:lnTo>
                    <a:pt x="538" y="2545"/>
                  </a:lnTo>
                  <a:cubicBezTo>
                    <a:pt x="538" y="2545"/>
                    <a:pt x="538" y="2545"/>
                    <a:pt x="539" y="2545"/>
                  </a:cubicBezTo>
                  <a:lnTo>
                    <a:pt x="539" y="2545"/>
                  </a:lnTo>
                  <a:cubicBezTo>
                    <a:pt x="551" y="2552"/>
                    <a:pt x="563" y="2559"/>
                    <a:pt x="575" y="2565"/>
                  </a:cubicBezTo>
                  <a:lnTo>
                    <a:pt x="575" y="2565"/>
                  </a:lnTo>
                  <a:cubicBezTo>
                    <a:pt x="579" y="2567"/>
                    <a:pt x="584" y="2570"/>
                    <a:pt x="588" y="2572"/>
                  </a:cubicBezTo>
                  <a:lnTo>
                    <a:pt x="588" y="2572"/>
                  </a:lnTo>
                  <a:cubicBezTo>
                    <a:pt x="593" y="2575"/>
                    <a:pt x="599" y="2578"/>
                    <a:pt x="605" y="2581"/>
                  </a:cubicBezTo>
                  <a:lnTo>
                    <a:pt x="605" y="2581"/>
                  </a:lnTo>
                  <a:cubicBezTo>
                    <a:pt x="607" y="2582"/>
                    <a:pt x="611" y="2584"/>
                    <a:pt x="614" y="2586"/>
                  </a:cubicBezTo>
                  <a:lnTo>
                    <a:pt x="614" y="2586"/>
                  </a:lnTo>
                  <a:cubicBezTo>
                    <a:pt x="619" y="2588"/>
                    <a:pt x="624" y="2591"/>
                    <a:pt x="629" y="2593"/>
                  </a:cubicBezTo>
                  <a:lnTo>
                    <a:pt x="629" y="2593"/>
                  </a:lnTo>
                  <a:cubicBezTo>
                    <a:pt x="638" y="2597"/>
                    <a:pt x="647" y="2602"/>
                    <a:pt x="656" y="2606"/>
                  </a:cubicBezTo>
                  <a:lnTo>
                    <a:pt x="656" y="2606"/>
                  </a:lnTo>
                  <a:cubicBezTo>
                    <a:pt x="661" y="2608"/>
                    <a:pt x="666" y="2611"/>
                    <a:pt x="670" y="2613"/>
                  </a:cubicBezTo>
                  <a:lnTo>
                    <a:pt x="670" y="2613"/>
                  </a:lnTo>
                  <a:cubicBezTo>
                    <a:pt x="671" y="2613"/>
                    <a:pt x="672" y="2613"/>
                    <a:pt x="672" y="2614"/>
                  </a:cubicBezTo>
                  <a:lnTo>
                    <a:pt x="672" y="2614"/>
                  </a:lnTo>
                  <a:cubicBezTo>
                    <a:pt x="674" y="2614"/>
                    <a:pt x="676" y="2616"/>
                    <a:pt x="679" y="2616"/>
                  </a:cubicBezTo>
                  <a:lnTo>
                    <a:pt x="679" y="2616"/>
                  </a:lnTo>
                  <a:cubicBezTo>
                    <a:pt x="695" y="2624"/>
                    <a:pt x="712" y="2632"/>
                    <a:pt x="729" y="2639"/>
                  </a:cubicBezTo>
                  <a:lnTo>
                    <a:pt x="729" y="2639"/>
                  </a:lnTo>
                  <a:cubicBezTo>
                    <a:pt x="732" y="2640"/>
                    <a:pt x="734" y="2641"/>
                    <a:pt x="737" y="2643"/>
                  </a:cubicBezTo>
                  <a:lnTo>
                    <a:pt x="737" y="2643"/>
                  </a:lnTo>
                  <a:cubicBezTo>
                    <a:pt x="739" y="2643"/>
                    <a:pt x="742" y="2645"/>
                    <a:pt x="743" y="2645"/>
                  </a:cubicBezTo>
                  <a:lnTo>
                    <a:pt x="743" y="2645"/>
                  </a:lnTo>
                  <a:cubicBezTo>
                    <a:pt x="762" y="2653"/>
                    <a:pt x="780" y="2660"/>
                    <a:pt x="798" y="2668"/>
                  </a:cubicBezTo>
                  <a:lnTo>
                    <a:pt x="798" y="2668"/>
                  </a:lnTo>
                  <a:cubicBezTo>
                    <a:pt x="800" y="2668"/>
                    <a:pt x="801" y="2669"/>
                    <a:pt x="802" y="2670"/>
                  </a:cubicBezTo>
                  <a:lnTo>
                    <a:pt x="802" y="2670"/>
                  </a:lnTo>
                  <a:cubicBezTo>
                    <a:pt x="802" y="2670"/>
                    <a:pt x="803" y="2670"/>
                    <a:pt x="804" y="2670"/>
                  </a:cubicBezTo>
                  <a:lnTo>
                    <a:pt x="804" y="2670"/>
                  </a:lnTo>
                  <a:cubicBezTo>
                    <a:pt x="824" y="2678"/>
                    <a:pt x="845" y="2686"/>
                    <a:pt x="866" y="2693"/>
                  </a:cubicBezTo>
                  <a:lnTo>
                    <a:pt x="866" y="2693"/>
                  </a:lnTo>
                  <a:cubicBezTo>
                    <a:pt x="867" y="2694"/>
                    <a:pt x="869" y="2694"/>
                    <a:pt x="871" y="2695"/>
                  </a:cubicBezTo>
                  <a:lnTo>
                    <a:pt x="871" y="2695"/>
                  </a:lnTo>
                  <a:cubicBezTo>
                    <a:pt x="874" y="2697"/>
                    <a:pt x="877" y="2697"/>
                    <a:pt x="880" y="2698"/>
                  </a:cubicBezTo>
                  <a:lnTo>
                    <a:pt x="880" y="2698"/>
                  </a:lnTo>
                  <a:cubicBezTo>
                    <a:pt x="897" y="2704"/>
                    <a:pt x="915" y="2711"/>
                    <a:pt x="932" y="2716"/>
                  </a:cubicBezTo>
                  <a:lnTo>
                    <a:pt x="932" y="2716"/>
                  </a:lnTo>
                  <a:cubicBezTo>
                    <a:pt x="935" y="2717"/>
                    <a:pt x="938" y="2718"/>
                    <a:pt x="941" y="2719"/>
                  </a:cubicBezTo>
                  <a:lnTo>
                    <a:pt x="941" y="2719"/>
                  </a:lnTo>
                  <a:cubicBezTo>
                    <a:pt x="943" y="2720"/>
                    <a:pt x="946" y="2721"/>
                    <a:pt x="948" y="2722"/>
                  </a:cubicBezTo>
                  <a:lnTo>
                    <a:pt x="948" y="2722"/>
                  </a:lnTo>
                  <a:cubicBezTo>
                    <a:pt x="961" y="2726"/>
                    <a:pt x="974" y="2729"/>
                    <a:pt x="987" y="2734"/>
                  </a:cubicBezTo>
                  <a:lnTo>
                    <a:pt x="987" y="2734"/>
                  </a:lnTo>
                  <a:cubicBezTo>
                    <a:pt x="993" y="2736"/>
                    <a:pt x="998" y="2738"/>
                    <a:pt x="1004" y="2739"/>
                  </a:cubicBezTo>
                  <a:lnTo>
                    <a:pt x="1004" y="2739"/>
                  </a:lnTo>
                  <a:cubicBezTo>
                    <a:pt x="1020" y="2744"/>
                    <a:pt x="1037" y="2749"/>
                    <a:pt x="1054" y="2754"/>
                  </a:cubicBezTo>
                  <a:lnTo>
                    <a:pt x="1054" y="2754"/>
                  </a:lnTo>
                  <a:cubicBezTo>
                    <a:pt x="1056" y="2755"/>
                    <a:pt x="1058" y="2755"/>
                    <a:pt x="1061" y="2756"/>
                  </a:cubicBezTo>
                  <a:lnTo>
                    <a:pt x="1061" y="2756"/>
                  </a:lnTo>
                  <a:lnTo>
                    <a:pt x="1061" y="2756"/>
                  </a:lnTo>
                  <a:lnTo>
                    <a:pt x="1061" y="2756"/>
                  </a:lnTo>
                  <a:cubicBezTo>
                    <a:pt x="1081" y="2761"/>
                    <a:pt x="1100" y="2767"/>
                    <a:pt x="1120" y="2772"/>
                  </a:cubicBezTo>
                  <a:lnTo>
                    <a:pt x="1120" y="2772"/>
                  </a:lnTo>
                  <a:cubicBezTo>
                    <a:pt x="1126" y="2774"/>
                    <a:pt x="1132" y="2775"/>
                    <a:pt x="1137" y="2777"/>
                  </a:cubicBezTo>
                  <a:lnTo>
                    <a:pt x="1137" y="2777"/>
                  </a:lnTo>
                  <a:cubicBezTo>
                    <a:pt x="1149" y="2779"/>
                    <a:pt x="1160" y="2782"/>
                    <a:pt x="1172" y="2785"/>
                  </a:cubicBezTo>
                  <a:lnTo>
                    <a:pt x="1172" y="2785"/>
                  </a:lnTo>
                  <a:cubicBezTo>
                    <a:pt x="1174" y="2786"/>
                    <a:pt x="1177" y="2786"/>
                    <a:pt x="1179" y="2787"/>
                  </a:cubicBezTo>
                  <a:lnTo>
                    <a:pt x="1179" y="2787"/>
                  </a:lnTo>
                  <a:cubicBezTo>
                    <a:pt x="1181" y="2788"/>
                    <a:pt x="1183" y="2788"/>
                    <a:pt x="1185" y="2788"/>
                  </a:cubicBezTo>
                  <a:lnTo>
                    <a:pt x="1185" y="2788"/>
                  </a:lnTo>
                  <a:cubicBezTo>
                    <a:pt x="1191" y="2790"/>
                    <a:pt x="1196" y="2791"/>
                    <a:pt x="1202" y="2792"/>
                  </a:cubicBezTo>
                  <a:lnTo>
                    <a:pt x="1202" y="2792"/>
                  </a:lnTo>
                  <a:cubicBezTo>
                    <a:pt x="1215" y="2795"/>
                    <a:pt x="1227" y="2798"/>
                    <a:pt x="1240" y="2801"/>
                  </a:cubicBezTo>
                  <a:lnTo>
                    <a:pt x="1240" y="2801"/>
                  </a:lnTo>
                  <a:cubicBezTo>
                    <a:pt x="1248" y="2803"/>
                    <a:pt x="1256" y="2805"/>
                    <a:pt x="1264" y="2807"/>
                  </a:cubicBezTo>
                  <a:lnTo>
                    <a:pt x="1264" y="2807"/>
                  </a:lnTo>
                  <a:cubicBezTo>
                    <a:pt x="1277" y="2809"/>
                    <a:pt x="1289" y="2812"/>
                    <a:pt x="1302" y="2814"/>
                  </a:cubicBezTo>
                  <a:lnTo>
                    <a:pt x="1302" y="2814"/>
                  </a:lnTo>
                  <a:cubicBezTo>
                    <a:pt x="1306" y="2815"/>
                    <a:pt x="1310" y="2816"/>
                    <a:pt x="1314" y="2817"/>
                  </a:cubicBezTo>
                  <a:lnTo>
                    <a:pt x="1314" y="2817"/>
                  </a:lnTo>
                  <a:cubicBezTo>
                    <a:pt x="1318" y="2818"/>
                    <a:pt x="1322" y="2818"/>
                    <a:pt x="1327" y="2819"/>
                  </a:cubicBezTo>
                  <a:lnTo>
                    <a:pt x="1327" y="2819"/>
                  </a:lnTo>
                  <a:cubicBezTo>
                    <a:pt x="1340" y="2822"/>
                    <a:pt x="1352" y="2824"/>
                    <a:pt x="1366" y="2827"/>
                  </a:cubicBezTo>
                  <a:lnTo>
                    <a:pt x="1366" y="2827"/>
                  </a:lnTo>
                  <a:cubicBezTo>
                    <a:pt x="1373" y="2828"/>
                    <a:pt x="1381" y="2830"/>
                    <a:pt x="1389" y="2831"/>
                  </a:cubicBezTo>
                  <a:lnTo>
                    <a:pt x="1389" y="2831"/>
                  </a:lnTo>
                  <a:cubicBezTo>
                    <a:pt x="1403" y="2833"/>
                    <a:pt x="1417" y="2836"/>
                    <a:pt x="1432" y="2838"/>
                  </a:cubicBezTo>
                  <a:lnTo>
                    <a:pt x="1432" y="2838"/>
                  </a:lnTo>
                  <a:cubicBezTo>
                    <a:pt x="1437" y="2840"/>
                    <a:pt x="1442" y="2840"/>
                    <a:pt x="1447" y="2841"/>
                  </a:cubicBezTo>
                  <a:lnTo>
                    <a:pt x="1447" y="2841"/>
                  </a:lnTo>
                  <a:cubicBezTo>
                    <a:pt x="1449" y="2841"/>
                    <a:pt x="1450" y="2841"/>
                    <a:pt x="1452" y="2842"/>
                  </a:cubicBezTo>
                  <a:lnTo>
                    <a:pt x="1452" y="2842"/>
                  </a:lnTo>
                  <a:cubicBezTo>
                    <a:pt x="1498" y="2849"/>
                    <a:pt x="1544" y="2856"/>
                    <a:pt x="1592" y="2862"/>
                  </a:cubicBezTo>
                  <a:lnTo>
                    <a:pt x="1592" y="2862"/>
                  </a:lnTo>
                  <a:cubicBezTo>
                    <a:pt x="1593" y="2863"/>
                    <a:pt x="1595" y="2863"/>
                    <a:pt x="1596" y="2863"/>
                  </a:cubicBezTo>
                  <a:lnTo>
                    <a:pt x="1596" y="2863"/>
                  </a:lnTo>
                  <a:cubicBezTo>
                    <a:pt x="1601" y="2864"/>
                    <a:pt x="1605" y="2864"/>
                    <a:pt x="1609" y="2865"/>
                  </a:cubicBezTo>
                  <a:lnTo>
                    <a:pt x="1609" y="2865"/>
                  </a:lnTo>
                  <a:cubicBezTo>
                    <a:pt x="1627" y="2867"/>
                    <a:pt x="1645" y="2869"/>
                    <a:pt x="1662" y="2871"/>
                  </a:cubicBezTo>
                  <a:lnTo>
                    <a:pt x="1662" y="2871"/>
                  </a:lnTo>
                  <a:cubicBezTo>
                    <a:pt x="1666" y="2871"/>
                    <a:pt x="1669" y="2872"/>
                    <a:pt x="1673" y="2872"/>
                  </a:cubicBezTo>
                  <a:lnTo>
                    <a:pt x="1673" y="2872"/>
                  </a:lnTo>
                  <a:cubicBezTo>
                    <a:pt x="1677" y="2872"/>
                    <a:pt x="1680" y="2873"/>
                    <a:pt x="1684" y="2873"/>
                  </a:cubicBezTo>
                  <a:lnTo>
                    <a:pt x="1684" y="2873"/>
                  </a:lnTo>
                  <a:cubicBezTo>
                    <a:pt x="1702" y="2875"/>
                    <a:pt x="1719" y="2877"/>
                    <a:pt x="1737" y="2879"/>
                  </a:cubicBezTo>
                  <a:lnTo>
                    <a:pt x="1737" y="2879"/>
                  </a:lnTo>
                  <a:cubicBezTo>
                    <a:pt x="1741" y="2879"/>
                    <a:pt x="1746" y="2880"/>
                    <a:pt x="1750" y="2880"/>
                  </a:cubicBezTo>
                  <a:lnTo>
                    <a:pt x="1750" y="2880"/>
                  </a:lnTo>
                  <a:cubicBezTo>
                    <a:pt x="1752" y="2881"/>
                    <a:pt x="1755" y="2881"/>
                    <a:pt x="1757" y="2881"/>
                  </a:cubicBezTo>
                  <a:lnTo>
                    <a:pt x="1757" y="2881"/>
                  </a:lnTo>
                  <a:cubicBezTo>
                    <a:pt x="1769" y="2882"/>
                    <a:pt x="1781" y="2883"/>
                    <a:pt x="1793" y="2884"/>
                  </a:cubicBezTo>
                  <a:lnTo>
                    <a:pt x="1793" y="2884"/>
                  </a:lnTo>
                  <a:cubicBezTo>
                    <a:pt x="1799" y="2884"/>
                    <a:pt x="1806" y="2885"/>
                    <a:pt x="1812" y="2885"/>
                  </a:cubicBezTo>
                  <a:lnTo>
                    <a:pt x="1812" y="2885"/>
                  </a:lnTo>
                  <a:cubicBezTo>
                    <a:pt x="1815" y="2885"/>
                    <a:pt x="1817" y="2886"/>
                    <a:pt x="1820" y="2886"/>
                  </a:cubicBezTo>
                  <a:lnTo>
                    <a:pt x="1820" y="2886"/>
                  </a:lnTo>
                  <a:cubicBezTo>
                    <a:pt x="1832" y="2887"/>
                    <a:pt x="1844" y="2888"/>
                    <a:pt x="1855" y="2888"/>
                  </a:cubicBezTo>
                  <a:lnTo>
                    <a:pt x="1855" y="2888"/>
                  </a:lnTo>
                  <a:cubicBezTo>
                    <a:pt x="1862" y="2889"/>
                    <a:pt x="1869" y="2890"/>
                    <a:pt x="1875" y="2890"/>
                  </a:cubicBezTo>
                  <a:lnTo>
                    <a:pt x="1875" y="2890"/>
                  </a:lnTo>
                  <a:cubicBezTo>
                    <a:pt x="1878" y="2890"/>
                    <a:pt x="1881" y="2890"/>
                    <a:pt x="1883" y="2890"/>
                  </a:cubicBezTo>
                  <a:lnTo>
                    <a:pt x="1883" y="2890"/>
                  </a:lnTo>
                  <a:cubicBezTo>
                    <a:pt x="1895" y="2892"/>
                    <a:pt x="1907" y="2892"/>
                    <a:pt x="1918" y="2893"/>
                  </a:cubicBezTo>
                  <a:lnTo>
                    <a:pt x="1918" y="2893"/>
                  </a:lnTo>
                  <a:cubicBezTo>
                    <a:pt x="1925" y="2893"/>
                    <a:pt x="1932" y="2893"/>
                    <a:pt x="1939" y="2894"/>
                  </a:cubicBezTo>
                  <a:lnTo>
                    <a:pt x="1939" y="2894"/>
                  </a:lnTo>
                  <a:cubicBezTo>
                    <a:pt x="1941" y="2894"/>
                    <a:pt x="1944" y="2894"/>
                    <a:pt x="1947" y="2894"/>
                  </a:cubicBezTo>
                  <a:lnTo>
                    <a:pt x="1947" y="2894"/>
                  </a:lnTo>
                  <a:cubicBezTo>
                    <a:pt x="1959" y="2895"/>
                    <a:pt x="1969" y="2895"/>
                    <a:pt x="1980" y="2896"/>
                  </a:cubicBezTo>
                  <a:lnTo>
                    <a:pt x="1980" y="2896"/>
                  </a:lnTo>
                  <a:cubicBezTo>
                    <a:pt x="1988" y="2896"/>
                    <a:pt x="1995" y="2896"/>
                    <a:pt x="2002" y="2897"/>
                  </a:cubicBezTo>
                  <a:lnTo>
                    <a:pt x="2002" y="2897"/>
                  </a:lnTo>
                  <a:cubicBezTo>
                    <a:pt x="2006" y="2897"/>
                    <a:pt x="2008" y="2897"/>
                    <a:pt x="2012" y="2897"/>
                  </a:cubicBezTo>
                  <a:lnTo>
                    <a:pt x="2012" y="2897"/>
                  </a:lnTo>
                  <a:cubicBezTo>
                    <a:pt x="2021" y="2898"/>
                    <a:pt x="2029" y="2898"/>
                    <a:pt x="2038" y="2898"/>
                  </a:cubicBezTo>
                  <a:lnTo>
                    <a:pt x="2038" y="2898"/>
                  </a:lnTo>
                  <a:cubicBezTo>
                    <a:pt x="2045" y="2898"/>
                    <a:pt x="2053" y="2898"/>
                    <a:pt x="2060" y="2899"/>
                  </a:cubicBezTo>
                  <a:lnTo>
                    <a:pt x="2060" y="2899"/>
                  </a:lnTo>
                  <a:cubicBezTo>
                    <a:pt x="2065" y="2899"/>
                    <a:pt x="2069" y="2899"/>
                    <a:pt x="2074" y="2899"/>
                  </a:cubicBezTo>
                  <a:lnTo>
                    <a:pt x="2074" y="2899"/>
                  </a:lnTo>
                  <a:cubicBezTo>
                    <a:pt x="2082" y="2900"/>
                    <a:pt x="2091" y="2900"/>
                    <a:pt x="2100" y="2900"/>
                  </a:cubicBezTo>
                  <a:lnTo>
                    <a:pt x="2100" y="2900"/>
                  </a:lnTo>
                  <a:cubicBezTo>
                    <a:pt x="2106" y="2900"/>
                    <a:pt x="2112" y="2900"/>
                    <a:pt x="2118" y="2900"/>
                  </a:cubicBezTo>
                  <a:lnTo>
                    <a:pt x="2118" y="2900"/>
                  </a:lnTo>
                  <a:cubicBezTo>
                    <a:pt x="2124" y="2900"/>
                    <a:pt x="2130" y="2900"/>
                    <a:pt x="2136" y="2900"/>
                  </a:cubicBezTo>
                  <a:lnTo>
                    <a:pt x="2136" y="2900"/>
                  </a:lnTo>
                  <a:cubicBezTo>
                    <a:pt x="2141" y="2900"/>
                    <a:pt x="2145" y="2900"/>
                    <a:pt x="2150" y="2901"/>
                  </a:cubicBezTo>
                  <a:lnTo>
                    <a:pt x="2150" y="2901"/>
                  </a:lnTo>
                  <a:cubicBezTo>
                    <a:pt x="2154" y="2901"/>
                    <a:pt x="2158" y="2901"/>
                    <a:pt x="2162" y="2901"/>
                  </a:cubicBezTo>
                  <a:lnTo>
                    <a:pt x="2162" y="2901"/>
                  </a:lnTo>
                  <a:cubicBezTo>
                    <a:pt x="2167" y="2901"/>
                    <a:pt x="2172" y="2901"/>
                    <a:pt x="2177" y="2901"/>
                  </a:cubicBezTo>
                  <a:lnTo>
                    <a:pt x="2177" y="2901"/>
                  </a:lnTo>
                  <a:cubicBezTo>
                    <a:pt x="2184" y="2901"/>
                    <a:pt x="2191" y="2901"/>
                    <a:pt x="2198" y="2901"/>
                  </a:cubicBezTo>
                  <a:lnTo>
                    <a:pt x="2198" y="2901"/>
                  </a:lnTo>
                  <a:cubicBezTo>
                    <a:pt x="2207" y="2901"/>
                    <a:pt x="2215" y="2901"/>
                    <a:pt x="2224" y="2901"/>
                  </a:cubicBezTo>
                  <a:lnTo>
                    <a:pt x="2224" y="2901"/>
                  </a:lnTo>
                  <a:cubicBezTo>
                    <a:pt x="2228" y="2901"/>
                    <a:pt x="2231" y="2901"/>
                    <a:pt x="2235" y="2901"/>
                  </a:cubicBezTo>
                  <a:lnTo>
                    <a:pt x="2235" y="2901"/>
                  </a:lnTo>
                  <a:cubicBezTo>
                    <a:pt x="2245" y="2901"/>
                    <a:pt x="2254" y="2900"/>
                    <a:pt x="2264" y="2900"/>
                  </a:cubicBezTo>
                  <a:lnTo>
                    <a:pt x="2264" y="2900"/>
                  </a:lnTo>
                  <a:cubicBezTo>
                    <a:pt x="2271" y="2900"/>
                    <a:pt x="2278" y="2900"/>
                    <a:pt x="2285" y="2900"/>
                  </a:cubicBezTo>
                  <a:lnTo>
                    <a:pt x="2285" y="2900"/>
                  </a:lnTo>
                  <a:cubicBezTo>
                    <a:pt x="2286" y="2900"/>
                    <a:pt x="2288" y="2900"/>
                    <a:pt x="2290" y="2900"/>
                  </a:cubicBezTo>
                  <a:lnTo>
                    <a:pt x="2290" y="2900"/>
                  </a:lnTo>
                  <a:cubicBezTo>
                    <a:pt x="2307" y="2900"/>
                    <a:pt x="2325" y="2900"/>
                    <a:pt x="2342" y="2899"/>
                  </a:cubicBezTo>
                  <a:lnTo>
                    <a:pt x="2342" y="2899"/>
                  </a:lnTo>
                  <a:cubicBezTo>
                    <a:pt x="2346" y="2899"/>
                    <a:pt x="2350" y="2899"/>
                    <a:pt x="2354" y="2898"/>
                  </a:cubicBezTo>
                  <a:lnTo>
                    <a:pt x="2354" y="2898"/>
                  </a:lnTo>
                  <a:cubicBezTo>
                    <a:pt x="2369" y="2898"/>
                    <a:pt x="2385" y="2898"/>
                    <a:pt x="2400" y="2897"/>
                  </a:cubicBezTo>
                  <a:lnTo>
                    <a:pt x="2400" y="2897"/>
                  </a:lnTo>
                  <a:cubicBezTo>
                    <a:pt x="2402" y="2897"/>
                    <a:pt x="2404" y="2897"/>
                    <a:pt x="2405" y="2896"/>
                  </a:cubicBezTo>
                  <a:lnTo>
                    <a:pt x="2405" y="2896"/>
                  </a:lnTo>
                  <a:cubicBezTo>
                    <a:pt x="2413" y="2896"/>
                    <a:pt x="2421" y="2896"/>
                    <a:pt x="2429" y="2896"/>
                  </a:cubicBezTo>
                  <a:lnTo>
                    <a:pt x="2429" y="2896"/>
                  </a:lnTo>
                  <a:cubicBezTo>
                    <a:pt x="2438" y="2895"/>
                    <a:pt x="2447" y="2895"/>
                    <a:pt x="2455" y="2895"/>
                  </a:cubicBezTo>
                  <a:lnTo>
                    <a:pt x="2455" y="2895"/>
                  </a:lnTo>
                  <a:cubicBezTo>
                    <a:pt x="2459" y="2895"/>
                    <a:pt x="2462" y="2894"/>
                    <a:pt x="2466" y="2894"/>
                  </a:cubicBezTo>
                  <a:lnTo>
                    <a:pt x="2466" y="2894"/>
                  </a:lnTo>
                  <a:cubicBezTo>
                    <a:pt x="2475" y="2893"/>
                    <a:pt x="2483" y="2893"/>
                    <a:pt x="2491" y="2893"/>
                  </a:cubicBezTo>
                  <a:lnTo>
                    <a:pt x="2491" y="2893"/>
                  </a:lnTo>
                  <a:cubicBezTo>
                    <a:pt x="2497" y="2892"/>
                    <a:pt x="2503" y="2892"/>
                    <a:pt x="2508" y="2892"/>
                  </a:cubicBezTo>
                  <a:lnTo>
                    <a:pt x="2508" y="2892"/>
                  </a:lnTo>
                  <a:cubicBezTo>
                    <a:pt x="2514" y="2892"/>
                    <a:pt x="2520" y="2891"/>
                    <a:pt x="2527" y="2890"/>
                  </a:cubicBezTo>
                  <a:lnTo>
                    <a:pt x="2527" y="2890"/>
                  </a:lnTo>
                  <a:cubicBezTo>
                    <a:pt x="2535" y="2890"/>
                    <a:pt x="2544" y="2890"/>
                    <a:pt x="2552" y="2889"/>
                  </a:cubicBezTo>
                  <a:lnTo>
                    <a:pt x="2552" y="2889"/>
                  </a:lnTo>
                  <a:cubicBezTo>
                    <a:pt x="2555" y="2888"/>
                    <a:pt x="2558" y="2888"/>
                    <a:pt x="2562" y="2888"/>
                  </a:cubicBezTo>
                  <a:lnTo>
                    <a:pt x="2562" y="2888"/>
                  </a:lnTo>
                  <a:cubicBezTo>
                    <a:pt x="2570" y="2888"/>
                    <a:pt x="2580" y="2887"/>
                    <a:pt x="2590" y="2886"/>
                  </a:cubicBezTo>
                  <a:lnTo>
                    <a:pt x="2590" y="2886"/>
                  </a:lnTo>
                  <a:cubicBezTo>
                    <a:pt x="2597" y="2885"/>
                    <a:pt x="2605" y="2885"/>
                    <a:pt x="2612" y="2885"/>
                  </a:cubicBezTo>
                  <a:lnTo>
                    <a:pt x="2612" y="2885"/>
                  </a:lnTo>
                  <a:cubicBezTo>
                    <a:pt x="2614" y="2884"/>
                    <a:pt x="2614" y="2884"/>
                    <a:pt x="2615" y="2884"/>
                  </a:cubicBezTo>
                  <a:lnTo>
                    <a:pt x="2615" y="2884"/>
                  </a:lnTo>
                  <a:cubicBezTo>
                    <a:pt x="2632" y="2883"/>
                    <a:pt x="2650" y="2882"/>
                    <a:pt x="2668" y="2880"/>
                  </a:cubicBezTo>
                  <a:lnTo>
                    <a:pt x="2670" y="2880"/>
                  </a:lnTo>
                  <a:lnTo>
                    <a:pt x="2670" y="2880"/>
                  </a:lnTo>
                  <a:cubicBezTo>
                    <a:pt x="2677" y="2879"/>
                    <a:pt x="2683" y="2879"/>
                    <a:pt x="2690" y="2878"/>
                  </a:cubicBezTo>
                  <a:lnTo>
                    <a:pt x="2690" y="2878"/>
                  </a:lnTo>
                  <a:cubicBezTo>
                    <a:pt x="2700" y="2877"/>
                    <a:pt x="2711" y="2876"/>
                    <a:pt x="2720" y="2875"/>
                  </a:cubicBezTo>
                  <a:lnTo>
                    <a:pt x="2720" y="2875"/>
                  </a:lnTo>
                  <a:cubicBezTo>
                    <a:pt x="2724" y="2874"/>
                    <a:pt x="2726" y="2874"/>
                    <a:pt x="2729" y="2874"/>
                  </a:cubicBezTo>
                  <a:lnTo>
                    <a:pt x="2729" y="2874"/>
                  </a:lnTo>
                  <a:cubicBezTo>
                    <a:pt x="2737" y="2873"/>
                    <a:pt x="2746" y="2872"/>
                    <a:pt x="2754" y="2871"/>
                  </a:cubicBezTo>
                  <a:lnTo>
                    <a:pt x="2754" y="2871"/>
                  </a:lnTo>
                  <a:cubicBezTo>
                    <a:pt x="2760" y="2871"/>
                    <a:pt x="2766" y="2870"/>
                    <a:pt x="2772" y="2870"/>
                  </a:cubicBezTo>
                  <a:lnTo>
                    <a:pt x="2772" y="2870"/>
                  </a:lnTo>
                  <a:cubicBezTo>
                    <a:pt x="2779" y="2869"/>
                    <a:pt x="2784" y="2868"/>
                    <a:pt x="2789" y="2868"/>
                  </a:cubicBezTo>
                  <a:lnTo>
                    <a:pt x="2789" y="2868"/>
                  </a:lnTo>
                  <a:cubicBezTo>
                    <a:pt x="2798" y="2866"/>
                    <a:pt x="2806" y="2866"/>
                    <a:pt x="2815" y="2865"/>
                  </a:cubicBezTo>
                  <a:lnTo>
                    <a:pt x="2815" y="2865"/>
                  </a:lnTo>
                  <a:cubicBezTo>
                    <a:pt x="2818" y="2864"/>
                    <a:pt x="2821" y="2864"/>
                    <a:pt x="2825" y="2864"/>
                  </a:cubicBezTo>
                  <a:lnTo>
                    <a:pt x="2825" y="2864"/>
                  </a:lnTo>
                  <a:cubicBezTo>
                    <a:pt x="2834" y="2862"/>
                    <a:pt x="2843" y="2861"/>
                    <a:pt x="2853" y="2860"/>
                  </a:cubicBezTo>
                  <a:lnTo>
                    <a:pt x="2853" y="2860"/>
                  </a:lnTo>
                  <a:cubicBezTo>
                    <a:pt x="2860" y="2859"/>
                    <a:pt x="2867" y="2859"/>
                    <a:pt x="2874" y="2857"/>
                  </a:cubicBezTo>
                  <a:lnTo>
                    <a:pt x="2874" y="2857"/>
                  </a:lnTo>
                  <a:cubicBezTo>
                    <a:pt x="2875" y="2857"/>
                    <a:pt x="2876" y="2857"/>
                    <a:pt x="2877" y="2857"/>
                  </a:cubicBezTo>
                  <a:lnTo>
                    <a:pt x="2877" y="2857"/>
                  </a:lnTo>
                  <a:cubicBezTo>
                    <a:pt x="2895" y="2855"/>
                    <a:pt x="2912" y="2853"/>
                    <a:pt x="2929" y="2850"/>
                  </a:cubicBezTo>
                  <a:lnTo>
                    <a:pt x="2929" y="2850"/>
                  </a:lnTo>
                  <a:cubicBezTo>
                    <a:pt x="2930" y="2850"/>
                    <a:pt x="2931" y="2850"/>
                    <a:pt x="2931" y="2850"/>
                  </a:cubicBezTo>
                  <a:lnTo>
                    <a:pt x="2931" y="2850"/>
                  </a:lnTo>
                  <a:cubicBezTo>
                    <a:pt x="2937" y="2849"/>
                    <a:pt x="2943" y="2848"/>
                    <a:pt x="2949" y="2847"/>
                  </a:cubicBezTo>
                  <a:lnTo>
                    <a:pt x="2949" y="2847"/>
                  </a:lnTo>
                  <a:cubicBezTo>
                    <a:pt x="2960" y="2846"/>
                    <a:pt x="2971" y="2844"/>
                    <a:pt x="2982" y="2843"/>
                  </a:cubicBezTo>
                  <a:lnTo>
                    <a:pt x="2982" y="2843"/>
                  </a:lnTo>
                  <a:cubicBezTo>
                    <a:pt x="2985" y="2842"/>
                    <a:pt x="2988" y="2841"/>
                    <a:pt x="2991" y="2841"/>
                  </a:cubicBezTo>
                  <a:lnTo>
                    <a:pt x="2991" y="2841"/>
                  </a:lnTo>
                  <a:cubicBezTo>
                    <a:pt x="2998" y="2840"/>
                    <a:pt x="3005" y="2838"/>
                    <a:pt x="3013" y="2838"/>
                  </a:cubicBezTo>
                  <a:lnTo>
                    <a:pt x="3013" y="2838"/>
                  </a:lnTo>
                  <a:cubicBezTo>
                    <a:pt x="3019" y="2837"/>
                    <a:pt x="3026" y="2835"/>
                    <a:pt x="3033" y="2834"/>
                  </a:cubicBezTo>
                  <a:lnTo>
                    <a:pt x="3033" y="2834"/>
                  </a:lnTo>
                  <a:cubicBezTo>
                    <a:pt x="3040" y="2833"/>
                    <a:pt x="3046" y="2832"/>
                    <a:pt x="3052" y="2831"/>
                  </a:cubicBezTo>
                  <a:lnTo>
                    <a:pt x="3052" y="2831"/>
                  </a:lnTo>
                  <a:cubicBezTo>
                    <a:pt x="3059" y="2830"/>
                    <a:pt x="3066" y="2829"/>
                    <a:pt x="3073" y="2828"/>
                  </a:cubicBezTo>
                  <a:lnTo>
                    <a:pt x="3073" y="2828"/>
                  </a:lnTo>
                  <a:cubicBezTo>
                    <a:pt x="3077" y="2827"/>
                    <a:pt x="3081" y="2826"/>
                    <a:pt x="3085" y="2825"/>
                  </a:cubicBezTo>
                  <a:lnTo>
                    <a:pt x="3085" y="2825"/>
                  </a:lnTo>
                  <a:cubicBezTo>
                    <a:pt x="3095" y="2824"/>
                    <a:pt x="3104" y="2822"/>
                    <a:pt x="3115" y="2821"/>
                  </a:cubicBezTo>
                  <a:lnTo>
                    <a:pt x="3115" y="2821"/>
                  </a:lnTo>
                  <a:cubicBezTo>
                    <a:pt x="3120" y="2819"/>
                    <a:pt x="3126" y="2818"/>
                    <a:pt x="3133" y="2817"/>
                  </a:cubicBezTo>
                  <a:lnTo>
                    <a:pt x="3133" y="2817"/>
                  </a:lnTo>
                  <a:cubicBezTo>
                    <a:pt x="3134" y="2817"/>
                    <a:pt x="3136" y="2816"/>
                    <a:pt x="3138" y="2816"/>
                  </a:cubicBezTo>
                  <a:lnTo>
                    <a:pt x="3138" y="2816"/>
                  </a:lnTo>
                  <a:cubicBezTo>
                    <a:pt x="3156" y="2813"/>
                    <a:pt x="3173" y="2809"/>
                    <a:pt x="3191" y="2807"/>
                  </a:cubicBezTo>
                  <a:lnTo>
                    <a:pt x="3191" y="2807"/>
                  </a:lnTo>
                  <a:cubicBezTo>
                    <a:pt x="3191" y="2807"/>
                    <a:pt x="3191" y="2806"/>
                    <a:pt x="3192" y="2806"/>
                  </a:cubicBezTo>
                  <a:lnTo>
                    <a:pt x="3192" y="2806"/>
                  </a:lnTo>
                  <a:lnTo>
                    <a:pt x="3193" y="2806"/>
                  </a:lnTo>
                  <a:lnTo>
                    <a:pt x="3193" y="2806"/>
                  </a:lnTo>
                  <a:cubicBezTo>
                    <a:pt x="3195" y="2805"/>
                    <a:pt x="3197" y="2805"/>
                    <a:pt x="3200" y="2805"/>
                  </a:cubicBezTo>
                  <a:lnTo>
                    <a:pt x="3200" y="2805"/>
                  </a:lnTo>
                  <a:cubicBezTo>
                    <a:pt x="3215" y="2802"/>
                    <a:pt x="3229" y="2799"/>
                    <a:pt x="3243" y="2796"/>
                  </a:cubicBezTo>
                  <a:lnTo>
                    <a:pt x="3243" y="2796"/>
                  </a:lnTo>
                  <a:cubicBezTo>
                    <a:pt x="3246" y="2796"/>
                    <a:pt x="3248" y="2795"/>
                    <a:pt x="3250" y="2794"/>
                  </a:cubicBezTo>
                  <a:lnTo>
                    <a:pt x="3250" y="2794"/>
                  </a:lnTo>
                  <a:cubicBezTo>
                    <a:pt x="3257" y="2793"/>
                    <a:pt x="3264" y="2791"/>
                    <a:pt x="3270" y="2790"/>
                  </a:cubicBezTo>
                  <a:lnTo>
                    <a:pt x="3270" y="2790"/>
                  </a:lnTo>
                  <a:cubicBezTo>
                    <a:pt x="3279" y="2788"/>
                    <a:pt x="3287" y="2786"/>
                    <a:pt x="3295" y="2785"/>
                  </a:cubicBezTo>
                  <a:lnTo>
                    <a:pt x="3295" y="2785"/>
                  </a:lnTo>
                  <a:cubicBezTo>
                    <a:pt x="3299" y="2784"/>
                    <a:pt x="3304" y="2783"/>
                    <a:pt x="3308" y="2782"/>
                  </a:cubicBezTo>
                  <a:lnTo>
                    <a:pt x="3308" y="2782"/>
                  </a:lnTo>
                  <a:cubicBezTo>
                    <a:pt x="3316" y="2780"/>
                    <a:pt x="3325" y="2778"/>
                    <a:pt x="3333" y="2777"/>
                  </a:cubicBezTo>
                  <a:lnTo>
                    <a:pt x="3333" y="2777"/>
                  </a:lnTo>
                  <a:cubicBezTo>
                    <a:pt x="3339" y="2775"/>
                    <a:pt x="3345" y="2774"/>
                    <a:pt x="3350" y="2772"/>
                  </a:cubicBezTo>
                  <a:lnTo>
                    <a:pt x="3350" y="2772"/>
                  </a:lnTo>
                  <a:cubicBezTo>
                    <a:pt x="3356" y="2771"/>
                    <a:pt x="3361" y="2770"/>
                    <a:pt x="3367" y="2769"/>
                  </a:cubicBezTo>
                  <a:lnTo>
                    <a:pt x="3367" y="2769"/>
                  </a:lnTo>
                  <a:cubicBezTo>
                    <a:pt x="3375" y="2767"/>
                    <a:pt x="3384" y="2764"/>
                    <a:pt x="3393" y="2762"/>
                  </a:cubicBezTo>
                  <a:lnTo>
                    <a:pt x="3393" y="2762"/>
                  </a:lnTo>
                  <a:cubicBezTo>
                    <a:pt x="3397" y="2761"/>
                    <a:pt x="3401" y="2761"/>
                    <a:pt x="3406" y="2760"/>
                  </a:cubicBezTo>
                  <a:lnTo>
                    <a:pt x="3406" y="2760"/>
                  </a:lnTo>
                  <a:cubicBezTo>
                    <a:pt x="3412" y="2757"/>
                    <a:pt x="3419" y="2756"/>
                    <a:pt x="3426" y="2755"/>
                  </a:cubicBezTo>
                  <a:lnTo>
                    <a:pt x="3426" y="2755"/>
                  </a:lnTo>
                  <a:cubicBezTo>
                    <a:pt x="3434" y="2752"/>
                    <a:pt x="3443" y="2750"/>
                    <a:pt x="3452" y="2748"/>
                  </a:cubicBezTo>
                  <a:lnTo>
                    <a:pt x="3452" y="2748"/>
                  </a:lnTo>
                  <a:cubicBezTo>
                    <a:pt x="3454" y="2747"/>
                    <a:pt x="3458" y="2747"/>
                    <a:pt x="3460" y="2746"/>
                  </a:cubicBezTo>
                  <a:lnTo>
                    <a:pt x="3460" y="2746"/>
                  </a:lnTo>
                  <a:cubicBezTo>
                    <a:pt x="3468" y="2744"/>
                    <a:pt x="3476" y="2742"/>
                    <a:pt x="3484" y="2739"/>
                  </a:cubicBezTo>
                  <a:lnTo>
                    <a:pt x="3484" y="2739"/>
                  </a:lnTo>
                  <a:cubicBezTo>
                    <a:pt x="3493" y="2738"/>
                    <a:pt x="3501" y="2735"/>
                    <a:pt x="3510" y="2733"/>
                  </a:cubicBezTo>
                  <a:lnTo>
                    <a:pt x="3510" y="2733"/>
                  </a:lnTo>
                  <a:cubicBezTo>
                    <a:pt x="3511" y="2733"/>
                    <a:pt x="3512" y="2732"/>
                    <a:pt x="3514" y="2732"/>
                  </a:cubicBezTo>
                  <a:lnTo>
                    <a:pt x="3514" y="2732"/>
                  </a:lnTo>
                  <a:cubicBezTo>
                    <a:pt x="3521" y="2730"/>
                    <a:pt x="3528" y="2728"/>
                    <a:pt x="3534" y="2726"/>
                  </a:cubicBezTo>
                  <a:lnTo>
                    <a:pt x="3534" y="2726"/>
                  </a:lnTo>
                  <a:cubicBezTo>
                    <a:pt x="3547" y="2723"/>
                    <a:pt x="3558" y="2720"/>
                    <a:pt x="3570" y="2716"/>
                  </a:cubicBezTo>
                  <a:lnTo>
                    <a:pt x="3570" y="2716"/>
                  </a:lnTo>
                  <a:cubicBezTo>
                    <a:pt x="3571" y="2716"/>
                    <a:pt x="3572" y="2715"/>
                    <a:pt x="3573" y="2715"/>
                  </a:cubicBezTo>
                  <a:lnTo>
                    <a:pt x="3573" y="2715"/>
                  </a:lnTo>
                  <a:cubicBezTo>
                    <a:pt x="3580" y="2714"/>
                    <a:pt x="3586" y="2711"/>
                    <a:pt x="3593" y="2709"/>
                  </a:cubicBezTo>
                  <a:lnTo>
                    <a:pt x="3593" y="2709"/>
                  </a:lnTo>
                  <a:cubicBezTo>
                    <a:pt x="3605" y="2706"/>
                    <a:pt x="3618" y="2703"/>
                    <a:pt x="3630" y="2699"/>
                  </a:cubicBezTo>
                  <a:lnTo>
                    <a:pt x="3630" y="2699"/>
                  </a:lnTo>
                  <a:cubicBezTo>
                    <a:pt x="3631" y="2698"/>
                    <a:pt x="3631" y="2698"/>
                    <a:pt x="3632" y="2698"/>
                  </a:cubicBezTo>
                  <a:lnTo>
                    <a:pt x="3632" y="2698"/>
                  </a:lnTo>
                  <a:cubicBezTo>
                    <a:pt x="3638" y="2697"/>
                    <a:pt x="3644" y="2694"/>
                    <a:pt x="3651" y="2692"/>
                  </a:cubicBezTo>
                  <a:lnTo>
                    <a:pt x="3651" y="2692"/>
                  </a:lnTo>
                  <a:cubicBezTo>
                    <a:pt x="3663" y="2688"/>
                    <a:pt x="3676" y="2685"/>
                    <a:pt x="3689" y="2681"/>
                  </a:cubicBezTo>
                  <a:lnTo>
                    <a:pt x="3689" y="2681"/>
                  </a:lnTo>
                  <a:cubicBezTo>
                    <a:pt x="3689" y="2681"/>
                    <a:pt x="3690" y="2681"/>
                    <a:pt x="3690" y="2680"/>
                  </a:cubicBezTo>
                  <a:lnTo>
                    <a:pt x="3690" y="2680"/>
                  </a:lnTo>
                  <a:cubicBezTo>
                    <a:pt x="3696" y="2679"/>
                    <a:pt x="3701" y="2677"/>
                    <a:pt x="3707" y="2675"/>
                  </a:cubicBezTo>
                  <a:lnTo>
                    <a:pt x="3707" y="2675"/>
                  </a:lnTo>
                  <a:cubicBezTo>
                    <a:pt x="3720" y="2671"/>
                    <a:pt x="3734" y="2666"/>
                    <a:pt x="3747" y="2662"/>
                  </a:cubicBezTo>
                  <a:lnTo>
                    <a:pt x="3747" y="2662"/>
                  </a:lnTo>
                  <a:lnTo>
                    <a:pt x="3747" y="2662"/>
                  </a:lnTo>
                  <a:lnTo>
                    <a:pt x="3747" y="2662"/>
                  </a:lnTo>
                  <a:cubicBezTo>
                    <a:pt x="3749" y="2661"/>
                    <a:pt x="3750" y="2660"/>
                    <a:pt x="3752" y="2660"/>
                  </a:cubicBezTo>
                  <a:lnTo>
                    <a:pt x="3752" y="2660"/>
                  </a:lnTo>
                  <a:cubicBezTo>
                    <a:pt x="3772" y="2654"/>
                    <a:pt x="3792" y="2646"/>
                    <a:pt x="3812" y="2640"/>
                  </a:cubicBezTo>
                  <a:lnTo>
                    <a:pt x="3812" y="2640"/>
                  </a:lnTo>
                  <a:cubicBezTo>
                    <a:pt x="3815" y="2639"/>
                    <a:pt x="3816" y="2638"/>
                    <a:pt x="3818" y="2637"/>
                  </a:cubicBezTo>
                  <a:lnTo>
                    <a:pt x="3818" y="2637"/>
                  </a:lnTo>
                  <a:cubicBezTo>
                    <a:pt x="3822" y="2636"/>
                    <a:pt x="3827" y="2634"/>
                    <a:pt x="3831" y="2633"/>
                  </a:cubicBezTo>
                  <a:lnTo>
                    <a:pt x="3831" y="2633"/>
                  </a:lnTo>
                  <a:cubicBezTo>
                    <a:pt x="3846" y="2627"/>
                    <a:pt x="3862" y="2622"/>
                    <a:pt x="3878" y="2616"/>
                  </a:cubicBezTo>
                  <a:lnTo>
                    <a:pt x="3878" y="2616"/>
                  </a:lnTo>
                  <a:cubicBezTo>
                    <a:pt x="3881" y="2614"/>
                    <a:pt x="3884" y="2613"/>
                    <a:pt x="3888" y="2612"/>
                  </a:cubicBezTo>
                  <a:lnTo>
                    <a:pt x="3888" y="2612"/>
                  </a:lnTo>
                  <a:cubicBezTo>
                    <a:pt x="3892" y="2611"/>
                    <a:pt x="3895" y="2609"/>
                    <a:pt x="3898" y="2608"/>
                  </a:cubicBezTo>
                  <a:lnTo>
                    <a:pt x="3898" y="2608"/>
                  </a:lnTo>
                  <a:cubicBezTo>
                    <a:pt x="3914" y="2602"/>
                    <a:pt x="3928" y="2597"/>
                    <a:pt x="3943" y="2591"/>
                  </a:cubicBezTo>
                  <a:lnTo>
                    <a:pt x="3943" y="2591"/>
                  </a:lnTo>
                  <a:cubicBezTo>
                    <a:pt x="3947" y="2589"/>
                    <a:pt x="3952" y="2587"/>
                    <a:pt x="3957" y="2586"/>
                  </a:cubicBezTo>
                  <a:lnTo>
                    <a:pt x="3957" y="2586"/>
                  </a:lnTo>
                  <a:cubicBezTo>
                    <a:pt x="3958" y="2584"/>
                    <a:pt x="3961" y="2584"/>
                    <a:pt x="3963" y="2583"/>
                  </a:cubicBezTo>
                  <a:lnTo>
                    <a:pt x="3963" y="2583"/>
                  </a:lnTo>
                  <a:cubicBezTo>
                    <a:pt x="3980" y="2576"/>
                    <a:pt x="3998" y="2569"/>
                    <a:pt x="4015" y="2562"/>
                  </a:cubicBezTo>
                  <a:lnTo>
                    <a:pt x="4015" y="2562"/>
                  </a:lnTo>
                  <a:cubicBezTo>
                    <a:pt x="4017" y="2561"/>
                    <a:pt x="4021" y="2560"/>
                    <a:pt x="4024" y="2558"/>
                  </a:cubicBezTo>
                  <a:lnTo>
                    <a:pt x="4024" y="2558"/>
                  </a:lnTo>
                  <a:cubicBezTo>
                    <a:pt x="4024" y="2558"/>
                    <a:pt x="4025" y="2557"/>
                    <a:pt x="4026" y="2557"/>
                  </a:cubicBezTo>
                  <a:lnTo>
                    <a:pt x="4026" y="2557"/>
                  </a:lnTo>
                  <a:cubicBezTo>
                    <a:pt x="4027" y="2556"/>
                    <a:pt x="4029" y="2555"/>
                    <a:pt x="4031" y="2555"/>
                  </a:cubicBezTo>
                  <a:lnTo>
                    <a:pt x="4031" y="2555"/>
                  </a:lnTo>
                  <a:cubicBezTo>
                    <a:pt x="4038" y="2551"/>
                    <a:pt x="4045" y="2549"/>
                    <a:pt x="4052" y="2546"/>
                  </a:cubicBezTo>
                  <a:lnTo>
                    <a:pt x="4052" y="2546"/>
                  </a:lnTo>
                  <a:cubicBezTo>
                    <a:pt x="4061" y="2542"/>
                    <a:pt x="4071" y="2537"/>
                    <a:pt x="4080" y="2533"/>
                  </a:cubicBezTo>
                  <a:lnTo>
                    <a:pt x="4080" y="2533"/>
                  </a:lnTo>
                  <a:cubicBezTo>
                    <a:pt x="4080" y="2533"/>
                    <a:pt x="4080" y="2533"/>
                    <a:pt x="4081" y="2533"/>
                  </a:cubicBezTo>
                  <a:lnTo>
                    <a:pt x="4081" y="2533"/>
                  </a:lnTo>
                  <a:cubicBezTo>
                    <a:pt x="4082" y="2533"/>
                    <a:pt x="4083" y="2532"/>
                    <a:pt x="4084" y="2532"/>
                  </a:cubicBezTo>
                  <a:lnTo>
                    <a:pt x="4084" y="2532"/>
                  </a:lnTo>
                  <a:cubicBezTo>
                    <a:pt x="4091" y="2528"/>
                    <a:pt x="4100" y="2525"/>
                    <a:pt x="4108" y="2521"/>
                  </a:cubicBezTo>
                  <a:lnTo>
                    <a:pt x="4108" y="2521"/>
                  </a:lnTo>
                  <a:cubicBezTo>
                    <a:pt x="4117" y="2517"/>
                    <a:pt x="4126" y="2512"/>
                    <a:pt x="4135" y="2508"/>
                  </a:cubicBezTo>
                  <a:lnTo>
                    <a:pt x="8938" y="262"/>
                  </a:lnTo>
                  <a:lnTo>
                    <a:pt x="8938" y="262"/>
                  </a:lnTo>
                  <a:cubicBezTo>
                    <a:pt x="8946" y="259"/>
                    <a:pt x="8955" y="255"/>
                    <a:pt x="8963" y="251"/>
                  </a:cubicBezTo>
                  <a:lnTo>
                    <a:pt x="8963" y="251"/>
                  </a:lnTo>
                  <a:lnTo>
                    <a:pt x="8964" y="251"/>
                  </a:lnTo>
                  <a:lnTo>
                    <a:pt x="8964" y="251"/>
                  </a:lnTo>
                  <a:cubicBezTo>
                    <a:pt x="8972" y="248"/>
                    <a:pt x="8980" y="244"/>
                    <a:pt x="8988" y="241"/>
                  </a:cubicBezTo>
                  <a:lnTo>
                    <a:pt x="8988" y="241"/>
                  </a:lnTo>
                  <a:cubicBezTo>
                    <a:pt x="8990" y="240"/>
                    <a:pt x="8992" y="240"/>
                    <a:pt x="8993" y="239"/>
                  </a:cubicBezTo>
                  <a:lnTo>
                    <a:pt x="8993" y="239"/>
                  </a:lnTo>
                  <a:cubicBezTo>
                    <a:pt x="9001" y="236"/>
                    <a:pt x="9010" y="234"/>
                    <a:pt x="9018" y="231"/>
                  </a:cubicBezTo>
                  <a:lnTo>
                    <a:pt x="9018" y="231"/>
                  </a:lnTo>
                  <a:cubicBezTo>
                    <a:pt x="9019" y="230"/>
                    <a:pt x="9020" y="230"/>
                    <a:pt x="9022" y="229"/>
                  </a:cubicBezTo>
                  <a:lnTo>
                    <a:pt x="9022" y="229"/>
                  </a:lnTo>
                  <a:cubicBezTo>
                    <a:pt x="9031" y="227"/>
                    <a:pt x="9039" y="224"/>
                    <a:pt x="9048" y="221"/>
                  </a:cubicBezTo>
                  <a:lnTo>
                    <a:pt x="9048" y="221"/>
                  </a:lnTo>
                  <a:cubicBezTo>
                    <a:pt x="9048" y="221"/>
                    <a:pt x="9048" y="221"/>
                    <a:pt x="9049" y="221"/>
                  </a:cubicBezTo>
                  <a:lnTo>
                    <a:pt x="9049" y="221"/>
                  </a:lnTo>
                  <a:cubicBezTo>
                    <a:pt x="9058" y="219"/>
                    <a:pt x="9068" y="216"/>
                    <a:pt x="9078" y="214"/>
                  </a:cubicBezTo>
                  <a:lnTo>
                    <a:pt x="9078" y="214"/>
                  </a:lnTo>
                  <a:cubicBezTo>
                    <a:pt x="9078" y="214"/>
                    <a:pt x="9079" y="213"/>
                    <a:pt x="9080" y="213"/>
                  </a:cubicBezTo>
                  <a:lnTo>
                    <a:pt x="9080" y="213"/>
                  </a:lnTo>
                  <a:cubicBezTo>
                    <a:pt x="9089" y="211"/>
                    <a:pt x="9098" y="208"/>
                    <a:pt x="9108" y="207"/>
                  </a:cubicBezTo>
                  <a:lnTo>
                    <a:pt x="9108" y="207"/>
                  </a:lnTo>
                  <a:cubicBezTo>
                    <a:pt x="9109" y="206"/>
                    <a:pt x="9110" y="206"/>
                    <a:pt x="9111" y="206"/>
                  </a:cubicBezTo>
                  <a:lnTo>
                    <a:pt x="9111" y="206"/>
                  </a:lnTo>
                  <a:cubicBezTo>
                    <a:pt x="9120" y="204"/>
                    <a:pt x="9130" y="202"/>
                    <a:pt x="9139" y="199"/>
                  </a:cubicBezTo>
                  <a:lnTo>
                    <a:pt x="9139" y="199"/>
                  </a:lnTo>
                  <a:cubicBezTo>
                    <a:pt x="9141" y="199"/>
                    <a:pt x="9142" y="199"/>
                    <a:pt x="9143" y="199"/>
                  </a:cubicBezTo>
                  <a:lnTo>
                    <a:pt x="9143" y="199"/>
                  </a:lnTo>
                  <a:cubicBezTo>
                    <a:pt x="9153" y="197"/>
                    <a:pt x="9163" y="195"/>
                    <a:pt x="9174" y="193"/>
                  </a:cubicBezTo>
                  <a:lnTo>
                    <a:pt x="9174" y="193"/>
                  </a:lnTo>
                  <a:lnTo>
                    <a:pt x="9174" y="193"/>
                  </a:lnTo>
                  <a:lnTo>
                    <a:pt x="9174" y="193"/>
                  </a:lnTo>
                  <a:cubicBezTo>
                    <a:pt x="9185" y="191"/>
                    <a:pt x="9195" y="189"/>
                    <a:pt x="9206" y="188"/>
                  </a:cubicBezTo>
                  <a:lnTo>
                    <a:pt x="9206" y="188"/>
                  </a:lnTo>
                  <a:cubicBezTo>
                    <a:pt x="9207" y="188"/>
                    <a:pt x="9207" y="188"/>
                    <a:pt x="9209" y="188"/>
                  </a:cubicBezTo>
                  <a:lnTo>
                    <a:pt x="9209" y="188"/>
                  </a:lnTo>
                  <a:cubicBezTo>
                    <a:pt x="9219" y="186"/>
                    <a:pt x="9229" y="184"/>
                    <a:pt x="9240" y="183"/>
                  </a:cubicBezTo>
                  <a:lnTo>
                    <a:pt x="9241" y="183"/>
                  </a:lnTo>
                  <a:lnTo>
                    <a:pt x="9241" y="183"/>
                  </a:lnTo>
                  <a:cubicBezTo>
                    <a:pt x="9252" y="182"/>
                    <a:pt x="9263" y="180"/>
                    <a:pt x="9274" y="180"/>
                  </a:cubicBezTo>
                  <a:lnTo>
                    <a:pt x="9274" y="180"/>
                  </a:lnTo>
                  <a:cubicBezTo>
                    <a:pt x="9275" y="180"/>
                    <a:pt x="9276" y="179"/>
                    <a:pt x="9276" y="179"/>
                  </a:cubicBezTo>
                  <a:lnTo>
                    <a:pt x="9276" y="179"/>
                  </a:lnTo>
                  <a:cubicBezTo>
                    <a:pt x="9287" y="178"/>
                    <a:pt x="9298" y="177"/>
                    <a:pt x="9309" y="177"/>
                  </a:cubicBezTo>
                  <a:lnTo>
                    <a:pt x="9310" y="176"/>
                  </a:lnTo>
                  <a:lnTo>
                    <a:pt x="9310" y="176"/>
                  </a:lnTo>
                  <a:cubicBezTo>
                    <a:pt x="9322" y="176"/>
                    <a:pt x="9333" y="175"/>
                    <a:pt x="9344" y="174"/>
                  </a:cubicBezTo>
                  <a:lnTo>
                    <a:pt x="9344" y="174"/>
                  </a:lnTo>
                  <a:cubicBezTo>
                    <a:pt x="9345" y="174"/>
                    <a:pt x="9346" y="174"/>
                    <a:pt x="9347" y="174"/>
                  </a:cubicBezTo>
                  <a:lnTo>
                    <a:pt x="9347" y="174"/>
                  </a:lnTo>
                  <a:cubicBezTo>
                    <a:pt x="9358" y="173"/>
                    <a:pt x="9368" y="173"/>
                    <a:pt x="9380" y="172"/>
                  </a:cubicBezTo>
                  <a:lnTo>
                    <a:pt x="9380" y="172"/>
                  </a:lnTo>
                  <a:cubicBezTo>
                    <a:pt x="9380" y="172"/>
                    <a:pt x="9381" y="172"/>
                    <a:pt x="9382" y="172"/>
                  </a:cubicBezTo>
                  <a:lnTo>
                    <a:pt x="9382" y="172"/>
                  </a:lnTo>
                  <a:cubicBezTo>
                    <a:pt x="9393" y="172"/>
                    <a:pt x="9404" y="172"/>
                    <a:pt x="9416" y="172"/>
                  </a:cubicBezTo>
                  <a:lnTo>
                    <a:pt x="9416" y="172"/>
                  </a:lnTo>
                  <a:cubicBezTo>
                    <a:pt x="9417" y="172"/>
                    <a:pt x="9417" y="172"/>
                    <a:pt x="9418" y="172"/>
                  </a:cubicBezTo>
                  <a:lnTo>
                    <a:pt x="9418" y="172"/>
                  </a:lnTo>
                  <a:cubicBezTo>
                    <a:pt x="9429" y="172"/>
                    <a:pt x="9440" y="172"/>
                    <a:pt x="9451" y="172"/>
                  </a:cubicBezTo>
                  <a:lnTo>
                    <a:pt x="9454" y="172"/>
                  </a:lnTo>
                  <a:lnTo>
                    <a:pt x="9454" y="172"/>
                  </a:lnTo>
                  <a:cubicBezTo>
                    <a:pt x="9465" y="172"/>
                    <a:pt x="9476" y="172"/>
                    <a:pt x="9487" y="172"/>
                  </a:cubicBezTo>
                  <a:lnTo>
                    <a:pt x="9491" y="172"/>
                  </a:lnTo>
                  <a:lnTo>
                    <a:pt x="9491" y="172"/>
                  </a:lnTo>
                  <a:cubicBezTo>
                    <a:pt x="9502" y="172"/>
                    <a:pt x="9513" y="173"/>
                    <a:pt x="9523" y="173"/>
                  </a:cubicBezTo>
                  <a:lnTo>
                    <a:pt x="9523" y="173"/>
                  </a:lnTo>
                  <a:cubicBezTo>
                    <a:pt x="9525" y="173"/>
                    <a:pt x="9526" y="173"/>
                    <a:pt x="9527" y="173"/>
                  </a:cubicBezTo>
                  <a:lnTo>
                    <a:pt x="9527" y="173"/>
                  </a:lnTo>
                  <a:cubicBezTo>
                    <a:pt x="9537" y="174"/>
                    <a:pt x="9548" y="175"/>
                    <a:pt x="9559" y="176"/>
                  </a:cubicBezTo>
                  <a:lnTo>
                    <a:pt x="9562" y="176"/>
                  </a:lnTo>
                  <a:lnTo>
                    <a:pt x="9562" y="176"/>
                  </a:lnTo>
                  <a:cubicBezTo>
                    <a:pt x="9573" y="177"/>
                    <a:pt x="9584" y="178"/>
                    <a:pt x="9595" y="178"/>
                  </a:cubicBezTo>
                  <a:lnTo>
                    <a:pt x="9595" y="178"/>
                  </a:lnTo>
                  <a:cubicBezTo>
                    <a:pt x="9596" y="179"/>
                    <a:pt x="9599" y="179"/>
                    <a:pt x="9601" y="179"/>
                  </a:cubicBezTo>
                  <a:lnTo>
                    <a:pt x="9601" y="179"/>
                  </a:lnTo>
                  <a:cubicBezTo>
                    <a:pt x="9612" y="180"/>
                    <a:pt x="9623" y="182"/>
                    <a:pt x="9634" y="183"/>
                  </a:cubicBezTo>
                  <a:lnTo>
                    <a:pt x="9634" y="183"/>
                  </a:lnTo>
                  <a:cubicBezTo>
                    <a:pt x="9634" y="183"/>
                    <a:pt x="9634" y="183"/>
                    <a:pt x="9635" y="183"/>
                  </a:cubicBezTo>
                  <a:lnTo>
                    <a:pt x="9635" y="183"/>
                  </a:lnTo>
                  <a:cubicBezTo>
                    <a:pt x="9644" y="183"/>
                    <a:pt x="9653" y="184"/>
                    <a:pt x="9663" y="186"/>
                  </a:cubicBezTo>
                  <a:lnTo>
                    <a:pt x="9663" y="186"/>
                  </a:lnTo>
                  <a:cubicBezTo>
                    <a:pt x="9670" y="187"/>
                    <a:pt x="9679" y="188"/>
                    <a:pt x="9686" y="189"/>
                  </a:cubicBezTo>
                  <a:lnTo>
                    <a:pt x="9686" y="189"/>
                  </a:lnTo>
                  <a:cubicBezTo>
                    <a:pt x="9691" y="190"/>
                    <a:pt x="9696" y="191"/>
                    <a:pt x="9701" y="191"/>
                  </a:cubicBezTo>
                  <a:lnTo>
                    <a:pt x="9701" y="191"/>
                  </a:lnTo>
                  <a:cubicBezTo>
                    <a:pt x="9710" y="193"/>
                    <a:pt x="9719" y="194"/>
                    <a:pt x="9727" y="195"/>
                  </a:cubicBezTo>
                  <a:lnTo>
                    <a:pt x="9727" y="195"/>
                  </a:lnTo>
                  <a:cubicBezTo>
                    <a:pt x="9732" y="196"/>
                    <a:pt x="9735" y="197"/>
                    <a:pt x="9740" y="197"/>
                  </a:cubicBezTo>
                  <a:lnTo>
                    <a:pt x="9740" y="197"/>
                  </a:lnTo>
                  <a:cubicBezTo>
                    <a:pt x="9752" y="200"/>
                    <a:pt x="9765" y="202"/>
                    <a:pt x="9778" y="205"/>
                  </a:cubicBezTo>
                  <a:lnTo>
                    <a:pt x="9778" y="205"/>
                  </a:lnTo>
                  <a:cubicBezTo>
                    <a:pt x="9779" y="205"/>
                    <a:pt x="9779" y="205"/>
                    <a:pt x="9781" y="205"/>
                  </a:cubicBezTo>
                  <a:lnTo>
                    <a:pt x="9781" y="205"/>
                  </a:lnTo>
                  <a:cubicBezTo>
                    <a:pt x="9792" y="208"/>
                    <a:pt x="9804" y="210"/>
                    <a:pt x="9815" y="213"/>
                  </a:cubicBezTo>
                  <a:lnTo>
                    <a:pt x="9815" y="213"/>
                  </a:lnTo>
                  <a:cubicBezTo>
                    <a:pt x="9825" y="215"/>
                    <a:pt x="9835" y="218"/>
                    <a:pt x="9846" y="220"/>
                  </a:cubicBezTo>
                  <a:lnTo>
                    <a:pt x="9846" y="220"/>
                  </a:lnTo>
                  <a:cubicBezTo>
                    <a:pt x="9847" y="220"/>
                    <a:pt x="9850" y="220"/>
                    <a:pt x="9852" y="221"/>
                  </a:cubicBezTo>
                  <a:lnTo>
                    <a:pt x="9852" y="221"/>
                  </a:lnTo>
                  <a:cubicBezTo>
                    <a:pt x="9860" y="223"/>
                    <a:pt x="9869" y="225"/>
                    <a:pt x="9877" y="227"/>
                  </a:cubicBezTo>
                  <a:lnTo>
                    <a:pt x="9877" y="227"/>
                  </a:lnTo>
                  <a:cubicBezTo>
                    <a:pt x="9879" y="228"/>
                    <a:pt x="9882" y="229"/>
                    <a:pt x="9884" y="229"/>
                  </a:cubicBezTo>
                  <a:lnTo>
                    <a:pt x="9884" y="229"/>
                  </a:lnTo>
                  <a:cubicBezTo>
                    <a:pt x="9894" y="232"/>
                    <a:pt x="9904" y="235"/>
                    <a:pt x="9914" y="238"/>
                  </a:cubicBezTo>
                  <a:lnTo>
                    <a:pt x="9914" y="238"/>
                  </a:lnTo>
                  <a:cubicBezTo>
                    <a:pt x="9916" y="239"/>
                    <a:pt x="9918" y="239"/>
                    <a:pt x="9920" y="240"/>
                  </a:cubicBezTo>
                  <a:lnTo>
                    <a:pt x="9920" y="240"/>
                  </a:lnTo>
                  <a:cubicBezTo>
                    <a:pt x="9928" y="242"/>
                    <a:pt x="9936" y="245"/>
                    <a:pt x="9944" y="247"/>
                  </a:cubicBezTo>
                  <a:lnTo>
                    <a:pt x="9944" y="247"/>
                  </a:lnTo>
                  <a:cubicBezTo>
                    <a:pt x="9947" y="248"/>
                    <a:pt x="9950" y="250"/>
                    <a:pt x="9954" y="250"/>
                  </a:cubicBezTo>
                  <a:lnTo>
                    <a:pt x="9954" y="250"/>
                  </a:lnTo>
                  <a:cubicBezTo>
                    <a:pt x="9961" y="253"/>
                    <a:pt x="9968" y="255"/>
                    <a:pt x="9974" y="258"/>
                  </a:cubicBezTo>
                  <a:lnTo>
                    <a:pt x="9974" y="258"/>
                  </a:lnTo>
                  <a:cubicBezTo>
                    <a:pt x="9978" y="259"/>
                    <a:pt x="9981" y="260"/>
                    <a:pt x="9983" y="261"/>
                  </a:cubicBezTo>
                  <a:lnTo>
                    <a:pt x="9983" y="261"/>
                  </a:lnTo>
                  <a:cubicBezTo>
                    <a:pt x="9993" y="264"/>
                    <a:pt x="10003" y="268"/>
                    <a:pt x="10012" y="272"/>
                  </a:cubicBezTo>
                  <a:lnTo>
                    <a:pt x="10012" y="272"/>
                  </a:lnTo>
                  <a:cubicBezTo>
                    <a:pt x="10019" y="275"/>
                    <a:pt x="10025" y="277"/>
                    <a:pt x="10031" y="280"/>
                  </a:cubicBezTo>
                  <a:lnTo>
                    <a:pt x="10031" y="280"/>
                  </a:lnTo>
                  <a:lnTo>
                    <a:pt x="10031" y="280"/>
                  </a:lnTo>
                  <a:lnTo>
                    <a:pt x="10031" y="280"/>
                  </a:lnTo>
                  <a:cubicBezTo>
                    <a:pt x="10037" y="282"/>
                    <a:pt x="10043" y="285"/>
                    <a:pt x="10049" y="287"/>
                  </a:cubicBezTo>
                  <a:lnTo>
                    <a:pt x="10049" y="287"/>
                  </a:lnTo>
                  <a:lnTo>
                    <a:pt x="10049" y="287"/>
                  </a:lnTo>
                  <a:lnTo>
                    <a:pt x="10049" y="287"/>
                  </a:lnTo>
                  <a:cubicBezTo>
                    <a:pt x="10055" y="290"/>
                    <a:pt x="10061" y="293"/>
                    <a:pt x="10066" y="296"/>
                  </a:cubicBezTo>
                  <a:lnTo>
                    <a:pt x="10066" y="296"/>
                  </a:lnTo>
                  <a:cubicBezTo>
                    <a:pt x="10068" y="296"/>
                    <a:pt x="10070" y="297"/>
                    <a:pt x="10071" y="298"/>
                  </a:cubicBezTo>
                  <a:lnTo>
                    <a:pt x="10071" y="298"/>
                  </a:lnTo>
                  <a:cubicBezTo>
                    <a:pt x="10076" y="300"/>
                    <a:pt x="10079" y="302"/>
                    <a:pt x="10083" y="303"/>
                  </a:cubicBezTo>
                  <a:lnTo>
                    <a:pt x="10083" y="303"/>
                  </a:lnTo>
                  <a:cubicBezTo>
                    <a:pt x="10085" y="305"/>
                    <a:pt x="10087" y="306"/>
                    <a:pt x="10089" y="307"/>
                  </a:cubicBezTo>
                  <a:lnTo>
                    <a:pt x="10089" y="307"/>
                  </a:lnTo>
                  <a:cubicBezTo>
                    <a:pt x="10093" y="308"/>
                    <a:pt x="10096" y="310"/>
                    <a:pt x="10099" y="312"/>
                  </a:cubicBezTo>
                  <a:lnTo>
                    <a:pt x="10099" y="312"/>
                  </a:lnTo>
                  <a:cubicBezTo>
                    <a:pt x="10102" y="313"/>
                    <a:pt x="10104" y="314"/>
                    <a:pt x="10106" y="316"/>
                  </a:cubicBezTo>
                  <a:lnTo>
                    <a:pt x="10106" y="316"/>
                  </a:lnTo>
                  <a:cubicBezTo>
                    <a:pt x="10109" y="317"/>
                    <a:pt x="10112" y="319"/>
                    <a:pt x="10115" y="320"/>
                  </a:cubicBezTo>
                  <a:lnTo>
                    <a:pt x="10115" y="320"/>
                  </a:lnTo>
                  <a:cubicBezTo>
                    <a:pt x="10116" y="321"/>
                    <a:pt x="10117" y="321"/>
                    <a:pt x="10118" y="322"/>
                  </a:cubicBezTo>
                  <a:lnTo>
                    <a:pt x="10118" y="322"/>
                  </a:lnTo>
                  <a:cubicBezTo>
                    <a:pt x="10122" y="324"/>
                    <a:pt x="10126" y="326"/>
                    <a:pt x="10129" y="328"/>
                  </a:cubicBezTo>
                  <a:lnTo>
                    <a:pt x="10129" y="328"/>
                  </a:lnTo>
                  <a:cubicBezTo>
                    <a:pt x="10130" y="329"/>
                    <a:pt x="10132" y="330"/>
                    <a:pt x="10134" y="331"/>
                  </a:cubicBezTo>
                  <a:lnTo>
                    <a:pt x="10134" y="331"/>
                  </a:lnTo>
                  <a:cubicBezTo>
                    <a:pt x="10136" y="333"/>
                    <a:pt x="10140" y="335"/>
                    <a:pt x="10143" y="337"/>
                  </a:cubicBezTo>
                  <a:lnTo>
                    <a:pt x="10143" y="337"/>
                  </a:lnTo>
                  <a:cubicBezTo>
                    <a:pt x="10145" y="337"/>
                    <a:pt x="10146" y="338"/>
                    <a:pt x="10147" y="339"/>
                  </a:cubicBezTo>
                  <a:lnTo>
                    <a:pt x="10147" y="339"/>
                  </a:lnTo>
                  <a:cubicBezTo>
                    <a:pt x="10151" y="341"/>
                    <a:pt x="10154" y="343"/>
                    <a:pt x="10157" y="346"/>
                  </a:cubicBezTo>
                  <a:lnTo>
                    <a:pt x="10157" y="346"/>
                  </a:lnTo>
                  <a:cubicBezTo>
                    <a:pt x="10158" y="346"/>
                    <a:pt x="10159" y="347"/>
                    <a:pt x="10160" y="348"/>
                  </a:cubicBezTo>
                  <a:lnTo>
                    <a:pt x="10160" y="348"/>
                  </a:lnTo>
                  <a:cubicBezTo>
                    <a:pt x="10164" y="350"/>
                    <a:pt x="10168" y="352"/>
                    <a:pt x="10172" y="355"/>
                  </a:cubicBezTo>
                  <a:lnTo>
                    <a:pt x="10172" y="355"/>
                  </a:lnTo>
                  <a:cubicBezTo>
                    <a:pt x="10173" y="356"/>
                    <a:pt x="10174" y="357"/>
                    <a:pt x="10175" y="357"/>
                  </a:cubicBezTo>
                  <a:lnTo>
                    <a:pt x="10175" y="357"/>
                  </a:lnTo>
                  <a:cubicBezTo>
                    <a:pt x="10178" y="360"/>
                    <a:pt x="10181" y="361"/>
                    <a:pt x="10184" y="364"/>
                  </a:cubicBezTo>
                  <a:lnTo>
                    <a:pt x="10184" y="364"/>
                  </a:lnTo>
                  <a:cubicBezTo>
                    <a:pt x="10185" y="365"/>
                    <a:pt x="10186" y="365"/>
                    <a:pt x="10187" y="366"/>
                  </a:cubicBezTo>
                  <a:lnTo>
                    <a:pt x="10187" y="366"/>
                  </a:lnTo>
                  <a:cubicBezTo>
                    <a:pt x="10191" y="369"/>
                    <a:pt x="10195" y="371"/>
                    <a:pt x="10198" y="374"/>
                  </a:cubicBezTo>
                  <a:lnTo>
                    <a:pt x="10198" y="374"/>
                  </a:lnTo>
                  <a:lnTo>
                    <a:pt x="10199" y="375"/>
                  </a:lnTo>
                  <a:lnTo>
                    <a:pt x="10199" y="375"/>
                  </a:lnTo>
                  <a:cubicBezTo>
                    <a:pt x="10203" y="377"/>
                    <a:pt x="10206" y="380"/>
                    <a:pt x="10209" y="383"/>
                  </a:cubicBezTo>
                  <a:lnTo>
                    <a:pt x="10209" y="383"/>
                  </a:lnTo>
                  <a:cubicBezTo>
                    <a:pt x="10209" y="384"/>
                    <a:pt x="10210" y="384"/>
                    <a:pt x="10211" y="385"/>
                  </a:cubicBezTo>
                  <a:lnTo>
                    <a:pt x="10211" y="385"/>
                  </a:lnTo>
                  <a:cubicBezTo>
                    <a:pt x="10214" y="387"/>
                    <a:pt x="10217" y="390"/>
                    <a:pt x="10221" y="393"/>
                  </a:cubicBezTo>
                  <a:lnTo>
                    <a:pt x="10221" y="393"/>
                  </a:lnTo>
                  <a:cubicBezTo>
                    <a:pt x="10221" y="393"/>
                    <a:pt x="10221" y="393"/>
                    <a:pt x="10222" y="394"/>
                  </a:cubicBezTo>
                  <a:lnTo>
                    <a:pt x="10222" y="394"/>
                  </a:lnTo>
                  <a:cubicBezTo>
                    <a:pt x="10225" y="396"/>
                    <a:pt x="10227" y="399"/>
                    <a:pt x="10230" y="402"/>
                  </a:cubicBezTo>
                  <a:lnTo>
                    <a:pt x="10230" y="402"/>
                  </a:lnTo>
                  <a:cubicBezTo>
                    <a:pt x="10231" y="402"/>
                    <a:pt x="10231" y="403"/>
                    <a:pt x="10232" y="404"/>
                  </a:cubicBezTo>
                  <a:lnTo>
                    <a:pt x="10232" y="404"/>
                  </a:lnTo>
                  <a:cubicBezTo>
                    <a:pt x="10235" y="407"/>
                    <a:pt x="10238" y="409"/>
                    <a:pt x="10241" y="412"/>
                  </a:cubicBezTo>
                  <a:lnTo>
                    <a:pt x="10241" y="412"/>
                  </a:lnTo>
                  <a:cubicBezTo>
                    <a:pt x="10241" y="412"/>
                    <a:pt x="10241" y="413"/>
                    <a:pt x="10242" y="413"/>
                  </a:cubicBezTo>
                  <a:lnTo>
                    <a:pt x="10242" y="413"/>
                  </a:lnTo>
                  <a:cubicBezTo>
                    <a:pt x="10244" y="416"/>
                    <a:pt x="10247" y="418"/>
                    <a:pt x="10249" y="421"/>
                  </a:cubicBezTo>
                  <a:lnTo>
                    <a:pt x="10249" y="421"/>
                  </a:lnTo>
                  <a:cubicBezTo>
                    <a:pt x="10250" y="422"/>
                    <a:pt x="10250" y="423"/>
                    <a:pt x="10251" y="423"/>
                  </a:cubicBezTo>
                  <a:lnTo>
                    <a:pt x="10251" y="423"/>
                  </a:lnTo>
                  <a:cubicBezTo>
                    <a:pt x="10254" y="426"/>
                    <a:pt x="10256" y="429"/>
                    <a:pt x="10258" y="432"/>
                  </a:cubicBezTo>
                  <a:lnTo>
                    <a:pt x="10258" y="432"/>
                  </a:lnTo>
                  <a:cubicBezTo>
                    <a:pt x="10259" y="432"/>
                    <a:pt x="10260" y="433"/>
                    <a:pt x="10260" y="433"/>
                  </a:cubicBezTo>
                  <a:lnTo>
                    <a:pt x="10260" y="433"/>
                  </a:lnTo>
                  <a:cubicBezTo>
                    <a:pt x="10262" y="435"/>
                    <a:pt x="10264" y="438"/>
                    <a:pt x="10266" y="441"/>
                  </a:cubicBezTo>
                  <a:lnTo>
                    <a:pt x="10266" y="441"/>
                  </a:lnTo>
                  <a:cubicBezTo>
                    <a:pt x="10266" y="442"/>
                    <a:pt x="10267" y="442"/>
                    <a:pt x="10267" y="443"/>
                  </a:cubicBezTo>
                  <a:lnTo>
                    <a:pt x="10267" y="443"/>
                  </a:lnTo>
                  <a:cubicBezTo>
                    <a:pt x="10269" y="445"/>
                    <a:pt x="10272" y="448"/>
                    <a:pt x="10273" y="451"/>
                  </a:cubicBezTo>
                  <a:lnTo>
                    <a:pt x="10273" y="451"/>
                  </a:lnTo>
                  <a:cubicBezTo>
                    <a:pt x="10274" y="452"/>
                    <a:pt x="10274" y="453"/>
                    <a:pt x="10275" y="453"/>
                  </a:cubicBezTo>
                  <a:lnTo>
                    <a:pt x="10275" y="453"/>
                  </a:lnTo>
                  <a:cubicBezTo>
                    <a:pt x="10277" y="456"/>
                    <a:pt x="10278" y="458"/>
                    <a:pt x="10280" y="461"/>
                  </a:cubicBezTo>
                  <a:lnTo>
                    <a:pt x="10280" y="461"/>
                  </a:lnTo>
                  <a:cubicBezTo>
                    <a:pt x="10280" y="461"/>
                    <a:pt x="10281" y="462"/>
                    <a:pt x="10281" y="463"/>
                  </a:cubicBezTo>
                  <a:lnTo>
                    <a:pt x="10281" y="463"/>
                  </a:lnTo>
                  <a:cubicBezTo>
                    <a:pt x="10283" y="465"/>
                    <a:pt x="10285" y="469"/>
                    <a:pt x="10286" y="472"/>
                  </a:cubicBezTo>
                  <a:lnTo>
                    <a:pt x="10286" y="472"/>
                  </a:lnTo>
                  <a:cubicBezTo>
                    <a:pt x="10287" y="472"/>
                    <a:pt x="10287" y="473"/>
                    <a:pt x="10288" y="473"/>
                  </a:cubicBezTo>
                  <a:lnTo>
                    <a:pt x="10288" y="473"/>
                  </a:lnTo>
                  <a:cubicBezTo>
                    <a:pt x="10289" y="476"/>
                    <a:pt x="10290" y="478"/>
                    <a:pt x="10291" y="481"/>
                  </a:cubicBezTo>
                  <a:lnTo>
                    <a:pt x="10291" y="481"/>
                  </a:lnTo>
                  <a:cubicBezTo>
                    <a:pt x="10292" y="481"/>
                    <a:pt x="10292" y="482"/>
                    <a:pt x="10293" y="482"/>
                  </a:cubicBezTo>
                  <a:lnTo>
                    <a:pt x="10293" y="482"/>
                  </a:lnTo>
                  <a:cubicBezTo>
                    <a:pt x="10294" y="486"/>
                    <a:pt x="10296" y="489"/>
                    <a:pt x="10297" y="492"/>
                  </a:cubicBezTo>
                  <a:lnTo>
                    <a:pt x="10297" y="492"/>
                  </a:lnTo>
                  <a:cubicBezTo>
                    <a:pt x="10297" y="492"/>
                    <a:pt x="10297" y="492"/>
                    <a:pt x="10297" y="493"/>
                  </a:cubicBezTo>
                  <a:lnTo>
                    <a:pt x="10297" y="493"/>
                  </a:lnTo>
                  <a:cubicBezTo>
                    <a:pt x="10299" y="496"/>
                    <a:pt x="10299" y="498"/>
                    <a:pt x="10301" y="501"/>
                  </a:cubicBezTo>
                  <a:lnTo>
                    <a:pt x="10301" y="501"/>
                  </a:lnTo>
                  <a:cubicBezTo>
                    <a:pt x="10301" y="502"/>
                    <a:pt x="10301" y="503"/>
                    <a:pt x="10301" y="503"/>
                  </a:cubicBezTo>
                  <a:lnTo>
                    <a:pt x="10301" y="503"/>
                  </a:lnTo>
                  <a:cubicBezTo>
                    <a:pt x="10302" y="506"/>
                    <a:pt x="10303" y="509"/>
                    <a:pt x="10304" y="511"/>
                  </a:cubicBezTo>
                  <a:lnTo>
                    <a:pt x="10304" y="511"/>
                  </a:lnTo>
                  <a:cubicBezTo>
                    <a:pt x="10304" y="512"/>
                    <a:pt x="10304" y="512"/>
                    <a:pt x="10304" y="513"/>
                  </a:cubicBezTo>
                  <a:lnTo>
                    <a:pt x="10304" y="513"/>
                  </a:lnTo>
                  <a:cubicBezTo>
                    <a:pt x="10305" y="516"/>
                    <a:pt x="10306" y="519"/>
                    <a:pt x="10307" y="522"/>
                  </a:cubicBezTo>
                  <a:lnTo>
                    <a:pt x="10307" y="522"/>
                  </a:lnTo>
                  <a:cubicBezTo>
                    <a:pt x="10307" y="522"/>
                    <a:pt x="10307" y="524"/>
                    <a:pt x="10308" y="524"/>
                  </a:cubicBezTo>
                  <a:lnTo>
                    <a:pt x="10308" y="524"/>
                  </a:lnTo>
                  <a:cubicBezTo>
                    <a:pt x="10308" y="527"/>
                    <a:pt x="10308" y="529"/>
                    <a:pt x="10309" y="531"/>
                  </a:cubicBezTo>
                  <a:lnTo>
                    <a:pt x="10309" y="531"/>
                  </a:lnTo>
                  <a:cubicBezTo>
                    <a:pt x="10309" y="532"/>
                    <a:pt x="10309" y="533"/>
                    <a:pt x="10310" y="534"/>
                  </a:cubicBezTo>
                  <a:lnTo>
                    <a:pt x="10310" y="534"/>
                  </a:lnTo>
                  <a:cubicBezTo>
                    <a:pt x="10310" y="537"/>
                    <a:pt x="10310" y="538"/>
                    <a:pt x="10310" y="541"/>
                  </a:cubicBezTo>
                  <a:lnTo>
                    <a:pt x="10310" y="541"/>
                  </a:lnTo>
                  <a:cubicBezTo>
                    <a:pt x="10310" y="542"/>
                    <a:pt x="10311" y="543"/>
                    <a:pt x="10311" y="544"/>
                  </a:cubicBezTo>
                  <a:lnTo>
                    <a:pt x="10311" y="544"/>
                  </a:lnTo>
                  <a:cubicBezTo>
                    <a:pt x="10311" y="547"/>
                    <a:pt x="10312" y="550"/>
                    <a:pt x="10312" y="553"/>
                  </a:cubicBezTo>
                  <a:lnTo>
                    <a:pt x="10312" y="553"/>
                  </a:lnTo>
                  <a:cubicBezTo>
                    <a:pt x="10312" y="554"/>
                    <a:pt x="10312" y="554"/>
                    <a:pt x="10312" y="554"/>
                  </a:cubicBezTo>
                  <a:lnTo>
                    <a:pt x="10312" y="554"/>
                  </a:lnTo>
                  <a:cubicBezTo>
                    <a:pt x="10312" y="557"/>
                    <a:pt x="10312" y="560"/>
                    <a:pt x="10312" y="562"/>
                  </a:cubicBezTo>
                  <a:lnTo>
                    <a:pt x="10312" y="562"/>
                  </a:lnTo>
                  <a:cubicBezTo>
                    <a:pt x="10312" y="563"/>
                    <a:pt x="10312" y="565"/>
                    <a:pt x="10312" y="566"/>
                  </a:cubicBezTo>
                  <a:lnTo>
                    <a:pt x="10312" y="566"/>
                  </a:lnTo>
                  <a:cubicBezTo>
                    <a:pt x="10312" y="568"/>
                    <a:pt x="10312" y="571"/>
                    <a:pt x="10311" y="573"/>
                  </a:cubicBezTo>
                  <a:lnTo>
                    <a:pt x="10327" y="398"/>
                  </a:lnTo>
                  <a:lnTo>
                    <a:pt x="10327" y="398"/>
                  </a:lnTo>
                  <a:cubicBezTo>
                    <a:pt x="10327" y="398"/>
                    <a:pt x="10327" y="398"/>
                    <a:pt x="10327" y="397"/>
                  </a:cubicBezTo>
                  <a:lnTo>
                    <a:pt x="10327" y="397"/>
                  </a:lnTo>
                  <a:lnTo>
                    <a:pt x="10327" y="396"/>
                  </a:lnTo>
                  <a:lnTo>
                    <a:pt x="10327" y="396"/>
                  </a:lnTo>
                  <a:cubicBezTo>
                    <a:pt x="10327" y="396"/>
                    <a:pt x="10327" y="396"/>
                    <a:pt x="10327" y="395"/>
                  </a:cubicBezTo>
                  <a:lnTo>
                    <a:pt x="10327" y="395"/>
                  </a:lnTo>
                  <a:lnTo>
                    <a:pt x="10327" y="395"/>
                  </a:lnTo>
                  <a:cubicBezTo>
                    <a:pt x="10327" y="393"/>
                    <a:pt x="10327" y="391"/>
                    <a:pt x="10327" y="390"/>
                  </a:cubicBezTo>
                  <a:lnTo>
                    <a:pt x="10327" y="390"/>
                  </a:lnTo>
                  <a:cubicBezTo>
                    <a:pt x="10327" y="389"/>
                    <a:pt x="10327" y="388"/>
                    <a:pt x="10327" y="387"/>
                  </a:cubicBezTo>
                  <a:lnTo>
                    <a:pt x="10327" y="387"/>
                  </a:lnTo>
                  <a:cubicBezTo>
                    <a:pt x="10327" y="387"/>
                    <a:pt x="10327" y="387"/>
                    <a:pt x="10327" y="386"/>
                  </a:cubicBezTo>
                  <a:lnTo>
                    <a:pt x="10327" y="386"/>
                  </a:lnTo>
                  <a:cubicBezTo>
                    <a:pt x="10327" y="384"/>
                    <a:pt x="10327" y="382"/>
                    <a:pt x="10327" y="379"/>
                  </a:cubicBezTo>
                </a:path>
              </a:pathLst>
            </a:custGeom>
            <a:gradFill>
              <a:gsLst>
                <a:gs pos="0">
                  <a:schemeClr val="accent2"/>
                </a:gs>
                <a:gs pos="100000">
                  <a:schemeClr val="accent3"/>
                </a:gs>
              </a:gsLst>
              <a:lin ang="0" scaled="0"/>
            </a:gradFill>
            <a:ln>
              <a:noFill/>
            </a:ln>
            <a:effectLst/>
          </p:spPr>
          <p:txBody>
            <a:bodyPr wrap="none" anchor="ctr"/>
            <a:lstStyle/>
            <a:p>
              <a:endParaRPr lang="en-US" sz="3599" dirty="0">
                <a:latin typeface="Montserrat" pitchFamily="2" charset="77"/>
              </a:endParaRPr>
            </a:p>
          </p:txBody>
        </p:sp>
        <p:sp>
          <p:nvSpPr>
            <p:cNvPr id="26" name="Freeform 372">
              <a:extLst>
                <a:ext uri="{FF2B5EF4-FFF2-40B4-BE49-F238E27FC236}">
                  <a16:creationId xmlns:a16="http://schemas.microsoft.com/office/drawing/2014/main" id="{4656D6EF-E6D4-4943-DE8C-D67AC0CDCA35}"/>
                </a:ext>
              </a:extLst>
            </p:cNvPr>
            <p:cNvSpPr>
              <a:spLocks noChangeArrowheads="1"/>
            </p:cNvSpPr>
            <p:nvPr/>
          </p:nvSpPr>
          <p:spPr bwMode="auto">
            <a:xfrm>
              <a:off x="2" y="4251602"/>
              <a:ext cx="3960405" cy="2263089"/>
            </a:xfrm>
            <a:custGeom>
              <a:avLst/>
              <a:gdLst>
                <a:gd name="T0" fmla="*/ 3166 w 3178"/>
                <a:gd name="T1" fmla="*/ 1646 h 1817"/>
                <a:gd name="T2" fmla="*/ 3166 w 3178"/>
                <a:gd name="T3" fmla="*/ 1642 h 1817"/>
                <a:gd name="T4" fmla="*/ 3165 w 3178"/>
                <a:gd name="T5" fmla="*/ 1636 h 1817"/>
                <a:gd name="T6" fmla="*/ 3164 w 3178"/>
                <a:gd name="T7" fmla="*/ 1635 h 1817"/>
                <a:gd name="T8" fmla="*/ 3162 w 3178"/>
                <a:gd name="T9" fmla="*/ 1625 h 1817"/>
                <a:gd name="T10" fmla="*/ 3162 w 3178"/>
                <a:gd name="T11" fmla="*/ 1623 h 1817"/>
                <a:gd name="T12" fmla="*/ 3159 w 3178"/>
                <a:gd name="T13" fmla="*/ 1613 h 1817"/>
                <a:gd name="T14" fmla="*/ 3156 w 3178"/>
                <a:gd name="T15" fmla="*/ 1605 h 1817"/>
                <a:gd name="T16" fmla="*/ 3154 w 3178"/>
                <a:gd name="T17" fmla="*/ 1602 h 1817"/>
                <a:gd name="T18" fmla="*/ 3153 w 3178"/>
                <a:gd name="T19" fmla="*/ 1600 h 1817"/>
                <a:gd name="T20" fmla="*/ 3149 w 3178"/>
                <a:gd name="T21" fmla="*/ 1591 h 1817"/>
                <a:gd name="T22" fmla="*/ 3148 w 3178"/>
                <a:gd name="T23" fmla="*/ 1588 h 1817"/>
                <a:gd name="T24" fmla="*/ 3142 w 3178"/>
                <a:gd name="T25" fmla="*/ 1579 h 1817"/>
                <a:gd name="T26" fmla="*/ 3140 w 3178"/>
                <a:gd name="T27" fmla="*/ 1577 h 1817"/>
                <a:gd name="T28" fmla="*/ 3135 w 3178"/>
                <a:gd name="T29" fmla="*/ 1568 h 1817"/>
                <a:gd name="T30" fmla="*/ 3132 w 3178"/>
                <a:gd name="T31" fmla="*/ 1565 h 1817"/>
                <a:gd name="T32" fmla="*/ 3126 w 3178"/>
                <a:gd name="T33" fmla="*/ 1557 h 1817"/>
                <a:gd name="T34" fmla="*/ 3125 w 3178"/>
                <a:gd name="T35" fmla="*/ 1556 h 1817"/>
                <a:gd name="T36" fmla="*/ 3116 w 3178"/>
                <a:gd name="T37" fmla="*/ 1547 h 1817"/>
                <a:gd name="T38" fmla="*/ 3115 w 3178"/>
                <a:gd name="T39" fmla="*/ 1546 h 1817"/>
                <a:gd name="T40" fmla="*/ 3106 w 3178"/>
                <a:gd name="T41" fmla="*/ 1537 h 1817"/>
                <a:gd name="T42" fmla="*/ 3103 w 3178"/>
                <a:gd name="T43" fmla="*/ 1534 h 1817"/>
                <a:gd name="T44" fmla="*/ 3093 w 3178"/>
                <a:gd name="T45" fmla="*/ 1526 h 1817"/>
                <a:gd name="T46" fmla="*/ 3087 w 3178"/>
                <a:gd name="T47" fmla="*/ 1521 h 1817"/>
                <a:gd name="T48" fmla="*/ 3079 w 3178"/>
                <a:gd name="T49" fmla="*/ 1516 h 1817"/>
                <a:gd name="T50" fmla="*/ 3077 w 3178"/>
                <a:gd name="T51" fmla="*/ 1514 h 1817"/>
                <a:gd name="T52" fmla="*/ 3065 w 3178"/>
                <a:gd name="T53" fmla="*/ 1506 h 1817"/>
                <a:gd name="T54" fmla="*/ 3055 w 3178"/>
                <a:gd name="T55" fmla="*/ 1499 h 1817"/>
                <a:gd name="T56" fmla="*/ 3047 w 3178"/>
                <a:gd name="T57" fmla="*/ 1495 h 1817"/>
                <a:gd name="T58" fmla="*/ 3036 w 3178"/>
                <a:gd name="T59" fmla="*/ 1488 h 1817"/>
                <a:gd name="T60" fmla="*/ 3033 w 3178"/>
                <a:gd name="T61" fmla="*/ 1487 h 1817"/>
                <a:gd name="T62" fmla="*/ 3023 w 3178"/>
                <a:gd name="T63" fmla="*/ 1482 h 1817"/>
                <a:gd name="T64" fmla="*/ 0 w 3178"/>
                <a:gd name="T65" fmla="*/ 144 h 1817"/>
                <a:gd name="T66" fmla="*/ 3044 w 3178"/>
                <a:gd name="T67" fmla="*/ 1653 h 1817"/>
                <a:gd name="T68" fmla="*/ 3058 w 3178"/>
                <a:gd name="T69" fmla="*/ 1662 h 1817"/>
                <a:gd name="T70" fmla="*/ 3074 w 3178"/>
                <a:gd name="T71" fmla="*/ 1672 h 1817"/>
                <a:gd name="T72" fmla="*/ 3090 w 3178"/>
                <a:gd name="T73" fmla="*/ 1682 h 1817"/>
                <a:gd name="T74" fmla="*/ 3103 w 3178"/>
                <a:gd name="T75" fmla="*/ 1692 h 1817"/>
                <a:gd name="T76" fmla="*/ 3115 w 3178"/>
                <a:gd name="T77" fmla="*/ 1703 h 1817"/>
                <a:gd name="T78" fmla="*/ 3126 w 3178"/>
                <a:gd name="T79" fmla="*/ 1714 h 1817"/>
                <a:gd name="T80" fmla="*/ 3136 w 3178"/>
                <a:gd name="T81" fmla="*/ 1724 h 1817"/>
                <a:gd name="T82" fmla="*/ 3145 w 3178"/>
                <a:gd name="T83" fmla="*/ 1735 h 1817"/>
                <a:gd name="T84" fmla="*/ 3153 w 3178"/>
                <a:gd name="T85" fmla="*/ 1746 h 1817"/>
                <a:gd name="T86" fmla="*/ 3159 w 3178"/>
                <a:gd name="T87" fmla="*/ 1757 h 1817"/>
                <a:gd name="T88" fmla="*/ 3165 w 3178"/>
                <a:gd name="T89" fmla="*/ 1769 h 1817"/>
                <a:gd name="T90" fmla="*/ 3170 w 3178"/>
                <a:gd name="T91" fmla="*/ 1781 h 1817"/>
                <a:gd name="T92" fmla="*/ 3173 w 3178"/>
                <a:gd name="T93" fmla="*/ 1792 h 1817"/>
                <a:gd name="T94" fmla="*/ 3176 w 3178"/>
                <a:gd name="T95" fmla="*/ 1804 h 1817"/>
                <a:gd name="T96" fmla="*/ 3177 w 3178"/>
                <a:gd name="T97" fmla="*/ 1816 h 1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178" h="1817">
                  <a:moveTo>
                    <a:pt x="3166" y="1647"/>
                  </a:moveTo>
                  <a:lnTo>
                    <a:pt x="3166" y="1647"/>
                  </a:lnTo>
                  <a:lnTo>
                    <a:pt x="3166" y="1646"/>
                  </a:lnTo>
                  <a:lnTo>
                    <a:pt x="3166" y="1646"/>
                  </a:lnTo>
                  <a:cubicBezTo>
                    <a:pt x="3166" y="1645"/>
                    <a:pt x="3166" y="1644"/>
                    <a:pt x="3166" y="1644"/>
                  </a:cubicBezTo>
                  <a:lnTo>
                    <a:pt x="3166" y="1644"/>
                  </a:lnTo>
                  <a:cubicBezTo>
                    <a:pt x="3166" y="1644"/>
                    <a:pt x="3166" y="1643"/>
                    <a:pt x="3166" y="1642"/>
                  </a:cubicBezTo>
                  <a:lnTo>
                    <a:pt x="3166" y="1642"/>
                  </a:lnTo>
                  <a:lnTo>
                    <a:pt x="3166" y="1641"/>
                  </a:lnTo>
                  <a:lnTo>
                    <a:pt x="3166" y="1641"/>
                  </a:lnTo>
                  <a:cubicBezTo>
                    <a:pt x="3165" y="1640"/>
                    <a:pt x="3165" y="1638"/>
                    <a:pt x="3165" y="1636"/>
                  </a:cubicBezTo>
                  <a:lnTo>
                    <a:pt x="3165" y="1636"/>
                  </a:lnTo>
                  <a:cubicBezTo>
                    <a:pt x="3165" y="1636"/>
                    <a:pt x="3165" y="1636"/>
                    <a:pt x="3164" y="1635"/>
                  </a:cubicBezTo>
                  <a:lnTo>
                    <a:pt x="3164" y="1635"/>
                  </a:lnTo>
                  <a:lnTo>
                    <a:pt x="3164" y="1635"/>
                  </a:lnTo>
                  <a:lnTo>
                    <a:pt x="3164" y="1635"/>
                  </a:lnTo>
                  <a:cubicBezTo>
                    <a:pt x="3164" y="1633"/>
                    <a:pt x="3164" y="1631"/>
                    <a:pt x="3163" y="1629"/>
                  </a:cubicBezTo>
                  <a:lnTo>
                    <a:pt x="3163" y="1629"/>
                  </a:lnTo>
                  <a:cubicBezTo>
                    <a:pt x="3163" y="1627"/>
                    <a:pt x="3162" y="1626"/>
                    <a:pt x="3162" y="1625"/>
                  </a:cubicBezTo>
                  <a:lnTo>
                    <a:pt x="3162" y="1625"/>
                  </a:lnTo>
                  <a:lnTo>
                    <a:pt x="3162" y="1624"/>
                  </a:lnTo>
                  <a:lnTo>
                    <a:pt x="3162" y="1624"/>
                  </a:lnTo>
                  <a:lnTo>
                    <a:pt x="3162" y="1623"/>
                  </a:lnTo>
                  <a:lnTo>
                    <a:pt x="3162" y="1623"/>
                  </a:lnTo>
                  <a:cubicBezTo>
                    <a:pt x="3161" y="1621"/>
                    <a:pt x="3161" y="1619"/>
                    <a:pt x="3160" y="1617"/>
                  </a:cubicBezTo>
                  <a:lnTo>
                    <a:pt x="3160" y="1617"/>
                  </a:lnTo>
                  <a:cubicBezTo>
                    <a:pt x="3160" y="1616"/>
                    <a:pt x="3159" y="1614"/>
                    <a:pt x="3159" y="1613"/>
                  </a:cubicBezTo>
                  <a:lnTo>
                    <a:pt x="3159" y="1613"/>
                  </a:lnTo>
                  <a:lnTo>
                    <a:pt x="3159" y="1613"/>
                  </a:lnTo>
                  <a:cubicBezTo>
                    <a:pt x="3159" y="1612"/>
                    <a:pt x="3158" y="1611"/>
                    <a:pt x="3158" y="1611"/>
                  </a:cubicBezTo>
                  <a:lnTo>
                    <a:pt x="3158" y="1611"/>
                  </a:lnTo>
                  <a:cubicBezTo>
                    <a:pt x="3158" y="1609"/>
                    <a:pt x="3157" y="1607"/>
                    <a:pt x="3156" y="1605"/>
                  </a:cubicBezTo>
                  <a:lnTo>
                    <a:pt x="3156" y="1605"/>
                  </a:lnTo>
                  <a:cubicBezTo>
                    <a:pt x="3156" y="1604"/>
                    <a:pt x="3155" y="1603"/>
                    <a:pt x="3154" y="1602"/>
                  </a:cubicBezTo>
                  <a:lnTo>
                    <a:pt x="3154" y="1602"/>
                  </a:lnTo>
                  <a:lnTo>
                    <a:pt x="3154" y="1602"/>
                  </a:lnTo>
                  <a:lnTo>
                    <a:pt x="3154" y="1602"/>
                  </a:lnTo>
                  <a:cubicBezTo>
                    <a:pt x="3154" y="1601"/>
                    <a:pt x="3154" y="1601"/>
                    <a:pt x="3154" y="1601"/>
                  </a:cubicBezTo>
                  <a:lnTo>
                    <a:pt x="3154" y="1601"/>
                  </a:lnTo>
                  <a:cubicBezTo>
                    <a:pt x="3154" y="1600"/>
                    <a:pt x="3154" y="1600"/>
                    <a:pt x="3153" y="1600"/>
                  </a:cubicBezTo>
                  <a:lnTo>
                    <a:pt x="3153" y="1600"/>
                  </a:lnTo>
                  <a:cubicBezTo>
                    <a:pt x="3153" y="1598"/>
                    <a:pt x="3151" y="1596"/>
                    <a:pt x="3151" y="1594"/>
                  </a:cubicBezTo>
                  <a:lnTo>
                    <a:pt x="3151" y="1594"/>
                  </a:lnTo>
                  <a:cubicBezTo>
                    <a:pt x="3150" y="1593"/>
                    <a:pt x="3150" y="1592"/>
                    <a:pt x="3149" y="1591"/>
                  </a:cubicBezTo>
                  <a:lnTo>
                    <a:pt x="3149" y="1591"/>
                  </a:lnTo>
                  <a:cubicBezTo>
                    <a:pt x="3149" y="1590"/>
                    <a:pt x="3148" y="1590"/>
                    <a:pt x="3148" y="1589"/>
                  </a:cubicBezTo>
                  <a:lnTo>
                    <a:pt x="3148" y="1589"/>
                  </a:lnTo>
                  <a:cubicBezTo>
                    <a:pt x="3148" y="1589"/>
                    <a:pt x="3148" y="1589"/>
                    <a:pt x="3148" y="1588"/>
                  </a:cubicBezTo>
                  <a:lnTo>
                    <a:pt x="3148" y="1588"/>
                  </a:lnTo>
                  <a:cubicBezTo>
                    <a:pt x="3147" y="1586"/>
                    <a:pt x="3145" y="1584"/>
                    <a:pt x="3144" y="1582"/>
                  </a:cubicBezTo>
                  <a:lnTo>
                    <a:pt x="3144" y="1582"/>
                  </a:lnTo>
                  <a:cubicBezTo>
                    <a:pt x="3143" y="1581"/>
                    <a:pt x="3143" y="1581"/>
                    <a:pt x="3142" y="1579"/>
                  </a:cubicBezTo>
                  <a:lnTo>
                    <a:pt x="3142" y="1579"/>
                  </a:lnTo>
                  <a:cubicBezTo>
                    <a:pt x="3142" y="1579"/>
                    <a:pt x="3142" y="1579"/>
                    <a:pt x="3142" y="1578"/>
                  </a:cubicBezTo>
                  <a:lnTo>
                    <a:pt x="3142" y="1578"/>
                  </a:lnTo>
                  <a:cubicBezTo>
                    <a:pt x="3141" y="1578"/>
                    <a:pt x="3141" y="1577"/>
                    <a:pt x="3140" y="1577"/>
                  </a:cubicBezTo>
                  <a:lnTo>
                    <a:pt x="3140" y="1577"/>
                  </a:lnTo>
                  <a:cubicBezTo>
                    <a:pt x="3139" y="1575"/>
                    <a:pt x="3138" y="1573"/>
                    <a:pt x="3136" y="1571"/>
                  </a:cubicBezTo>
                  <a:lnTo>
                    <a:pt x="3136" y="1571"/>
                  </a:lnTo>
                  <a:cubicBezTo>
                    <a:pt x="3136" y="1570"/>
                    <a:pt x="3136" y="1569"/>
                    <a:pt x="3135" y="1568"/>
                  </a:cubicBezTo>
                  <a:lnTo>
                    <a:pt x="3135" y="1568"/>
                  </a:lnTo>
                  <a:cubicBezTo>
                    <a:pt x="3134" y="1568"/>
                    <a:pt x="3134" y="1567"/>
                    <a:pt x="3134" y="1567"/>
                  </a:cubicBezTo>
                  <a:lnTo>
                    <a:pt x="3134" y="1567"/>
                  </a:lnTo>
                  <a:cubicBezTo>
                    <a:pt x="3133" y="1566"/>
                    <a:pt x="3132" y="1566"/>
                    <a:pt x="3132" y="1565"/>
                  </a:cubicBezTo>
                  <a:lnTo>
                    <a:pt x="3132" y="1565"/>
                  </a:lnTo>
                  <a:cubicBezTo>
                    <a:pt x="3130" y="1562"/>
                    <a:pt x="3128" y="1561"/>
                    <a:pt x="3127" y="1559"/>
                  </a:cubicBezTo>
                  <a:lnTo>
                    <a:pt x="3127" y="1559"/>
                  </a:lnTo>
                  <a:cubicBezTo>
                    <a:pt x="3126" y="1558"/>
                    <a:pt x="3126" y="1558"/>
                    <a:pt x="3126" y="1557"/>
                  </a:cubicBezTo>
                  <a:lnTo>
                    <a:pt x="3126" y="1557"/>
                  </a:lnTo>
                  <a:cubicBezTo>
                    <a:pt x="3126" y="1557"/>
                    <a:pt x="3126" y="1557"/>
                    <a:pt x="3125" y="1557"/>
                  </a:cubicBezTo>
                  <a:lnTo>
                    <a:pt x="3125" y="1557"/>
                  </a:lnTo>
                  <a:lnTo>
                    <a:pt x="3125" y="1556"/>
                  </a:lnTo>
                  <a:lnTo>
                    <a:pt x="3125" y="1556"/>
                  </a:lnTo>
                  <a:cubicBezTo>
                    <a:pt x="3123" y="1555"/>
                    <a:pt x="3123" y="1554"/>
                    <a:pt x="3121" y="1553"/>
                  </a:cubicBezTo>
                  <a:lnTo>
                    <a:pt x="3121" y="1553"/>
                  </a:lnTo>
                  <a:cubicBezTo>
                    <a:pt x="3120" y="1551"/>
                    <a:pt x="3118" y="1549"/>
                    <a:pt x="3116" y="1547"/>
                  </a:cubicBezTo>
                  <a:lnTo>
                    <a:pt x="3116" y="1547"/>
                  </a:lnTo>
                  <a:cubicBezTo>
                    <a:pt x="3116" y="1547"/>
                    <a:pt x="3116" y="1547"/>
                    <a:pt x="3115" y="1547"/>
                  </a:cubicBezTo>
                  <a:lnTo>
                    <a:pt x="3115" y="1547"/>
                  </a:lnTo>
                  <a:lnTo>
                    <a:pt x="3115" y="1546"/>
                  </a:lnTo>
                  <a:lnTo>
                    <a:pt x="3115" y="1546"/>
                  </a:lnTo>
                  <a:cubicBezTo>
                    <a:pt x="3113" y="1544"/>
                    <a:pt x="3111" y="1542"/>
                    <a:pt x="3109" y="1540"/>
                  </a:cubicBezTo>
                  <a:lnTo>
                    <a:pt x="3109" y="1540"/>
                  </a:lnTo>
                  <a:cubicBezTo>
                    <a:pt x="3108" y="1539"/>
                    <a:pt x="3107" y="1538"/>
                    <a:pt x="3106" y="1537"/>
                  </a:cubicBezTo>
                  <a:lnTo>
                    <a:pt x="3106" y="1537"/>
                  </a:lnTo>
                  <a:cubicBezTo>
                    <a:pt x="3105" y="1537"/>
                    <a:pt x="3104" y="1536"/>
                    <a:pt x="3104" y="1536"/>
                  </a:cubicBezTo>
                  <a:lnTo>
                    <a:pt x="3104" y="1536"/>
                  </a:lnTo>
                  <a:cubicBezTo>
                    <a:pt x="3103" y="1535"/>
                    <a:pt x="3103" y="1534"/>
                    <a:pt x="3103" y="1534"/>
                  </a:cubicBezTo>
                  <a:lnTo>
                    <a:pt x="3103" y="1534"/>
                  </a:lnTo>
                  <a:cubicBezTo>
                    <a:pt x="3100" y="1532"/>
                    <a:pt x="3098" y="1530"/>
                    <a:pt x="3095" y="1527"/>
                  </a:cubicBezTo>
                  <a:lnTo>
                    <a:pt x="3095" y="1527"/>
                  </a:lnTo>
                  <a:cubicBezTo>
                    <a:pt x="3095" y="1527"/>
                    <a:pt x="3094" y="1527"/>
                    <a:pt x="3093" y="1526"/>
                  </a:cubicBezTo>
                  <a:lnTo>
                    <a:pt x="3093" y="1526"/>
                  </a:lnTo>
                  <a:cubicBezTo>
                    <a:pt x="3093" y="1526"/>
                    <a:pt x="3092" y="1525"/>
                    <a:pt x="3091" y="1525"/>
                  </a:cubicBezTo>
                  <a:lnTo>
                    <a:pt x="3091" y="1525"/>
                  </a:lnTo>
                  <a:cubicBezTo>
                    <a:pt x="3090" y="1524"/>
                    <a:pt x="3088" y="1523"/>
                    <a:pt x="3087" y="1521"/>
                  </a:cubicBezTo>
                  <a:lnTo>
                    <a:pt x="3087" y="1521"/>
                  </a:lnTo>
                  <a:cubicBezTo>
                    <a:pt x="3085" y="1520"/>
                    <a:pt x="3084" y="1519"/>
                    <a:pt x="3082" y="1517"/>
                  </a:cubicBezTo>
                  <a:lnTo>
                    <a:pt x="3082" y="1517"/>
                  </a:lnTo>
                  <a:cubicBezTo>
                    <a:pt x="3080" y="1516"/>
                    <a:pt x="3080" y="1516"/>
                    <a:pt x="3079" y="1516"/>
                  </a:cubicBezTo>
                  <a:lnTo>
                    <a:pt x="3079" y="1516"/>
                  </a:lnTo>
                  <a:cubicBezTo>
                    <a:pt x="3079" y="1515"/>
                    <a:pt x="3079" y="1515"/>
                    <a:pt x="3078" y="1515"/>
                  </a:cubicBezTo>
                  <a:lnTo>
                    <a:pt x="3078" y="1515"/>
                  </a:lnTo>
                  <a:lnTo>
                    <a:pt x="3077" y="1514"/>
                  </a:lnTo>
                  <a:lnTo>
                    <a:pt x="3077" y="1514"/>
                  </a:lnTo>
                  <a:cubicBezTo>
                    <a:pt x="3073" y="1512"/>
                    <a:pt x="3069" y="1509"/>
                    <a:pt x="3066" y="1507"/>
                  </a:cubicBezTo>
                  <a:lnTo>
                    <a:pt x="3066" y="1507"/>
                  </a:lnTo>
                  <a:cubicBezTo>
                    <a:pt x="3066" y="1506"/>
                    <a:pt x="3066" y="1506"/>
                    <a:pt x="3065" y="1506"/>
                  </a:cubicBezTo>
                  <a:lnTo>
                    <a:pt x="3065" y="1506"/>
                  </a:lnTo>
                  <a:cubicBezTo>
                    <a:pt x="3064" y="1505"/>
                    <a:pt x="3064" y="1505"/>
                    <a:pt x="3063" y="1505"/>
                  </a:cubicBezTo>
                  <a:lnTo>
                    <a:pt x="3063" y="1505"/>
                  </a:lnTo>
                  <a:cubicBezTo>
                    <a:pt x="3060" y="1503"/>
                    <a:pt x="3058" y="1501"/>
                    <a:pt x="3055" y="1499"/>
                  </a:cubicBezTo>
                  <a:lnTo>
                    <a:pt x="3055" y="1499"/>
                  </a:lnTo>
                  <a:cubicBezTo>
                    <a:pt x="3053" y="1499"/>
                    <a:pt x="3052" y="1498"/>
                    <a:pt x="3052" y="1498"/>
                  </a:cubicBezTo>
                  <a:lnTo>
                    <a:pt x="3052" y="1498"/>
                  </a:lnTo>
                  <a:cubicBezTo>
                    <a:pt x="3050" y="1496"/>
                    <a:pt x="3049" y="1496"/>
                    <a:pt x="3047" y="1495"/>
                  </a:cubicBezTo>
                  <a:lnTo>
                    <a:pt x="3047" y="1495"/>
                  </a:lnTo>
                  <a:cubicBezTo>
                    <a:pt x="3046" y="1494"/>
                    <a:pt x="3044" y="1493"/>
                    <a:pt x="3043" y="1492"/>
                  </a:cubicBezTo>
                  <a:lnTo>
                    <a:pt x="3043" y="1492"/>
                  </a:lnTo>
                  <a:cubicBezTo>
                    <a:pt x="3041" y="1491"/>
                    <a:pt x="3038" y="1490"/>
                    <a:pt x="3036" y="1488"/>
                  </a:cubicBezTo>
                  <a:lnTo>
                    <a:pt x="3036" y="1488"/>
                  </a:lnTo>
                  <a:cubicBezTo>
                    <a:pt x="3035" y="1488"/>
                    <a:pt x="3035" y="1488"/>
                    <a:pt x="3034" y="1487"/>
                  </a:cubicBezTo>
                  <a:lnTo>
                    <a:pt x="3034" y="1487"/>
                  </a:lnTo>
                  <a:cubicBezTo>
                    <a:pt x="3033" y="1487"/>
                    <a:pt x="3033" y="1487"/>
                    <a:pt x="3033" y="1487"/>
                  </a:cubicBezTo>
                  <a:lnTo>
                    <a:pt x="3033" y="1487"/>
                  </a:lnTo>
                  <a:cubicBezTo>
                    <a:pt x="3032" y="1486"/>
                    <a:pt x="3030" y="1485"/>
                    <a:pt x="3030" y="1485"/>
                  </a:cubicBezTo>
                  <a:lnTo>
                    <a:pt x="3030" y="1485"/>
                  </a:lnTo>
                  <a:cubicBezTo>
                    <a:pt x="3027" y="1484"/>
                    <a:pt x="3025" y="1482"/>
                    <a:pt x="3023" y="1482"/>
                  </a:cubicBezTo>
                  <a:lnTo>
                    <a:pt x="3023" y="1482"/>
                  </a:lnTo>
                  <a:cubicBezTo>
                    <a:pt x="3021" y="1480"/>
                    <a:pt x="3018" y="1479"/>
                    <a:pt x="3016" y="1478"/>
                  </a:cubicBezTo>
                  <a:lnTo>
                    <a:pt x="0" y="0"/>
                  </a:lnTo>
                  <a:lnTo>
                    <a:pt x="0" y="144"/>
                  </a:lnTo>
                  <a:lnTo>
                    <a:pt x="3027" y="1645"/>
                  </a:lnTo>
                  <a:lnTo>
                    <a:pt x="3027" y="1645"/>
                  </a:lnTo>
                  <a:cubicBezTo>
                    <a:pt x="3033" y="1648"/>
                    <a:pt x="3039" y="1651"/>
                    <a:pt x="3044" y="1653"/>
                  </a:cubicBezTo>
                  <a:lnTo>
                    <a:pt x="3044" y="1653"/>
                  </a:lnTo>
                  <a:cubicBezTo>
                    <a:pt x="3044" y="1654"/>
                    <a:pt x="3045" y="1654"/>
                    <a:pt x="3046" y="1654"/>
                  </a:cubicBezTo>
                  <a:lnTo>
                    <a:pt x="3046" y="1654"/>
                  </a:lnTo>
                  <a:cubicBezTo>
                    <a:pt x="3050" y="1657"/>
                    <a:pt x="3054" y="1660"/>
                    <a:pt x="3058" y="1662"/>
                  </a:cubicBezTo>
                  <a:lnTo>
                    <a:pt x="3058" y="1662"/>
                  </a:lnTo>
                  <a:cubicBezTo>
                    <a:pt x="3060" y="1663"/>
                    <a:pt x="3062" y="1664"/>
                    <a:pt x="3063" y="1665"/>
                  </a:cubicBezTo>
                  <a:lnTo>
                    <a:pt x="3063" y="1665"/>
                  </a:lnTo>
                  <a:cubicBezTo>
                    <a:pt x="3067" y="1667"/>
                    <a:pt x="3071" y="1670"/>
                    <a:pt x="3074" y="1672"/>
                  </a:cubicBezTo>
                  <a:lnTo>
                    <a:pt x="3074" y="1672"/>
                  </a:lnTo>
                  <a:cubicBezTo>
                    <a:pt x="3075" y="1672"/>
                    <a:pt x="3076" y="1673"/>
                    <a:pt x="3077" y="1673"/>
                  </a:cubicBezTo>
                  <a:lnTo>
                    <a:pt x="3077" y="1673"/>
                  </a:lnTo>
                  <a:cubicBezTo>
                    <a:pt x="3081" y="1676"/>
                    <a:pt x="3085" y="1679"/>
                    <a:pt x="3090" y="1682"/>
                  </a:cubicBezTo>
                  <a:lnTo>
                    <a:pt x="3090" y="1682"/>
                  </a:lnTo>
                  <a:cubicBezTo>
                    <a:pt x="3091" y="1683"/>
                    <a:pt x="3091" y="1684"/>
                    <a:pt x="3093" y="1685"/>
                  </a:cubicBezTo>
                  <a:lnTo>
                    <a:pt x="3093" y="1685"/>
                  </a:lnTo>
                  <a:cubicBezTo>
                    <a:pt x="3096" y="1687"/>
                    <a:pt x="3099" y="1690"/>
                    <a:pt x="3103" y="1692"/>
                  </a:cubicBezTo>
                  <a:lnTo>
                    <a:pt x="3103" y="1692"/>
                  </a:lnTo>
                  <a:cubicBezTo>
                    <a:pt x="3103" y="1693"/>
                    <a:pt x="3104" y="1693"/>
                    <a:pt x="3104" y="1694"/>
                  </a:cubicBezTo>
                  <a:lnTo>
                    <a:pt x="3104" y="1694"/>
                  </a:lnTo>
                  <a:cubicBezTo>
                    <a:pt x="3108" y="1697"/>
                    <a:pt x="3112" y="1700"/>
                    <a:pt x="3115" y="1703"/>
                  </a:cubicBezTo>
                  <a:lnTo>
                    <a:pt x="3115" y="1703"/>
                  </a:lnTo>
                  <a:cubicBezTo>
                    <a:pt x="3116" y="1704"/>
                    <a:pt x="3116" y="1704"/>
                    <a:pt x="3117" y="1705"/>
                  </a:cubicBezTo>
                  <a:lnTo>
                    <a:pt x="3117" y="1705"/>
                  </a:lnTo>
                  <a:cubicBezTo>
                    <a:pt x="3120" y="1707"/>
                    <a:pt x="3123" y="1710"/>
                    <a:pt x="3126" y="1714"/>
                  </a:cubicBezTo>
                  <a:lnTo>
                    <a:pt x="3126" y="1714"/>
                  </a:lnTo>
                  <a:lnTo>
                    <a:pt x="3127" y="1714"/>
                  </a:lnTo>
                  <a:lnTo>
                    <a:pt x="3127" y="1714"/>
                  </a:lnTo>
                  <a:cubicBezTo>
                    <a:pt x="3130" y="1718"/>
                    <a:pt x="3133" y="1721"/>
                    <a:pt x="3136" y="1724"/>
                  </a:cubicBezTo>
                  <a:lnTo>
                    <a:pt x="3136" y="1724"/>
                  </a:lnTo>
                  <a:cubicBezTo>
                    <a:pt x="3136" y="1724"/>
                    <a:pt x="3137" y="1725"/>
                    <a:pt x="3137" y="1726"/>
                  </a:cubicBezTo>
                  <a:lnTo>
                    <a:pt x="3137" y="1726"/>
                  </a:lnTo>
                  <a:cubicBezTo>
                    <a:pt x="3140" y="1729"/>
                    <a:pt x="3142" y="1732"/>
                    <a:pt x="3145" y="1735"/>
                  </a:cubicBezTo>
                  <a:lnTo>
                    <a:pt x="3145" y="1735"/>
                  </a:lnTo>
                  <a:cubicBezTo>
                    <a:pt x="3145" y="1735"/>
                    <a:pt x="3145" y="1736"/>
                    <a:pt x="3146" y="1737"/>
                  </a:cubicBezTo>
                  <a:lnTo>
                    <a:pt x="3146" y="1737"/>
                  </a:lnTo>
                  <a:cubicBezTo>
                    <a:pt x="3148" y="1740"/>
                    <a:pt x="3151" y="1743"/>
                    <a:pt x="3153" y="1746"/>
                  </a:cubicBezTo>
                  <a:lnTo>
                    <a:pt x="3153" y="1746"/>
                  </a:lnTo>
                  <a:cubicBezTo>
                    <a:pt x="3153" y="1746"/>
                    <a:pt x="3153" y="1747"/>
                    <a:pt x="3154" y="1748"/>
                  </a:cubicBezTo>
                  <a:lnTo>
                    <a:pt x="3154" y="1748"/>
                  </a:lnTo>
                  <a:cubicBezTo>
                    <a:pt x="3156" y="1751"/>
                    <a:pt x="3158" y="1755"/>
                    <a:pt x="3159" y="1757"/>
                  </a:cubicBezTo>
                  <a:lnTo>
                    <a:pt x="3159" y="1757"/>
                  </a:lnTo>
                  <a:cubicBezTo>
                    <a:pt x="3160" y="1758"/>
                    <a:pt x="3160" y="1759"/>
                    <a:pt x="3160" y="1759"/>
                  </a:cubicBezTo>
                  <a:lnTo>
                    <a:pt x="3160" y="1759"/>
                  </a:lnTo>
                  <a:cubicBezTo>
                    <a:pt x="3162" y="1762"/>
                    <a:pt x="3164" y="1766"/>
                    <a:pt x="3165" y="1769"/>
                  </a:cubicBezTo>
                  <a:lnTo>
                    <a:pt x="3165" y="1769"/>
                  </a:lnTo>
                  <a:cubicBezTo>
                    <a:pt x="3166" y="1770"/>
                    <a:pt x="3166" y="1770"/>
                    <a:pt x="3166" y="1770"/>
                  </a:cubicBezTo>
                  <a:lnTo>
                    <a:pt x="3166" y="1770"/>
                  </a:lnTo>
                  <a:cubicBezTo>
                    <a:pt x="3167" y="1774"/>
                    <a:pt x="3168" y="1777"/>
                    <a:pt x="3170" y="1781"/>
                  </a:cubicBezTo>
                  <a:lnTo>
                    <a:pt x="3170" y="1781"/>
                  </a:lnTo>
                  <a:cubicBezTo>
                    <a:pt x="3170" y="1781"/>
                    <a:pt x="3170" y="1781"/>
                    <a:pt x="3171" y="1782"/>
                  </a:cubicBezTo>
                  <a:lnTo>
                    <a:pt x="3171" y="1782"/>
                  </a:lnTo>
                  <a:cubicBezTo>
                    <a:pt x="3172" y="1786"/>
                    <a:pt x="3172" y="1789"/>
                    <a:pt x="3173" y="1792"/>
                  </a:cubicBezTo>
                  <a:lnTo>
                    <a:pt x="3173" y="1792"/>
                  </a:lnTo>
                  <a:cubicBezTo>
                    <a:pt x="3173" y="1793"/>
                    <a:pt x="3173" y="1793"/>
                    <a:pt x="3173" y="1794"/>
                  </a:cubicBezTo>
                  <a:lnTo>
                    <a:pt x="3173" y="1794"/>
                  </a:lnTo>
                  <a:cubicBezTo>
                    <a:pt x="3175" y="1797"/>
                    <a:pt x="3175" y="1800"/>
                    <a:pt x="3176" y="1804"/>
                  </a:cubicBezTo>
                  <a:lnTo>
                    <a:pt x="3176" y="1804"/>
                  </a:lnTo>
                  <a:cubicBezTo>
                    <a:pt x="3176" y="1805"/>
                    <a:pt x="3176" y="1805"/>
                    <a:pt x="3176" y="1805"/>
                  </a:cubicBezTo>
                  <a:lnTo>
                    <a:pt x="3176" y="1805"/>
                  </a:lnTo>
                  <a:cubicBezTo>
                    <a:pt x="3177" y="1809"/>
                    <a:pt x="3177" y="1813"/>
                    <a:pt x="3177" y="1816"/>
                  </a:cubicBezTo>
                  <a:lnTo>
                    <a:pt x="3177" y="1816"/>
                  </a:lnTo>
                  <a:cubicBezTo>
                    <a:pt x="3173" y="1760"/>
                    <a:pt x="3170" y="1704"/>
                    <a:pt x="3166" y="1647"/>
                  </a:cubicBezTo>
                </a:path>
              </a:pathLst>
            </a:custGeom>
            <a:solidFill>
              <a:schemeClr val="accent3"/>
            </a:solidFill>
            <a:ln>
              <a:noFill/>
            </a:ln>
            <a:effectLst/>
          </p:spPr>
          <p:txBody>
            <a:bodyPr wrap="none" anchor="ctr"/>
            <a:lstStyle/>
            <a:p>
              <a:endParaRPr lang="en-US" sz="3599" dirty="0">
                <a:latin typeface="Montserrat" pitchFamily="2" charset="77"/>
              </a:endParaRPr>
            </a:p>
          </p:txBody>
        </p:sp>
        <p:sp>
          <p:nvSpPr>
            <p:cNvPr id="27" name="Freeform 373">
              <a:extLst>
                <a:ext uri="{FF2B5EF4-FFF2-40B4-BE49-F238E27FC236}">
                  <a16:creationId xmlns:a16="http://schemas.microsoft.com/office/drawing/2014/main" id="{2E2A2E75-38B1-A7C2-46AE-B2C413732F48}"/>
                </a:ext>
              </a:extLst>
            </p:cNvPr>
            <p:cNvSpPr>
              <a:spLocks noChangeArrowheads="1"/>
            </p:cNvSpPr>
            <p:nvPr/>
          </p:nvSpPr>
          <p:spPr bwMode="auto">
            <a:xfrm>
              <a:off x="10854039" y="8920597"/>
              <a:ext cx="8063629" cy="4795334"/>
            </a:xfrm>
            <a:custGeom>
              <a:avLst/>
              <a:gdLst>
                <a:gd name="T0" fmla="*/ 892 w 6474"/>
                <a:gd name="T1" fmla="*/ 1073 h 3849"/>
                <a:gd name="T2" fmla="*/ 804 w 6474"/>
                <a:gd name="T3" fmla="*/ 1026 h 3849"/>
                <a:gd name="T4" fmla="*/ 713 w 6474"/>
                <a:gd name="T5" fmla="*/ 973 h 3849"/>
                <a:gd name="T6" fmla="*/ 636 w 6474"/>
                <a:gd name="T7" fmla="*/ 923 h 3849"/>
                <a:gd name="T8" fmla="*/ 564 w 6474"/>
                <a:gd name="T9" fmla="*/ 874 h 3849"/>
                <a:gd name="T10" fmla="*/ 488 w 6474"/>
                <a:gd name="T11" fmla="*/ 817 h 3849"/>
                <a:gd name="T12" fmla="*/ 431 w 6474"/>
                <a:gd name="T13" fmla="*/ 771 h 3849"/>
                <a:gd name="T14" fmla="*/ 365 w 6474"/>
                <a:gd name="T15" fmla="*/ 713 h 3849"/>
                <a:gd name="T16" fmla="*/ 321 w 6474"/>
                <a:gd name="T17" fmla="*/ 670 h 3849"/>
                <a:gd name="T18" fmla="*/ 261 w 6474"/>
                <a:gd name="T19" fmla="*/ 606 h 3849"/>
                <a:gd name="T20" fmla="*/ 225 w 6474"/>
                <a:gd name="T21" fmla="*/ 564 h 3849"/>
                <a:gd name="T22" fmla="*/ 176 w 6474"/>
                <a:gd name="T23" fmla="*/ 499 h 3849"/>
                <a:gd name="T24" fmla="*/ 145 w 6474"/>
                <a:gd name="T25" fmla="*/ 453 h 3849"/>
                <a:gd name="T26" fmla="*/ 106 w 6474"/>
                <a:gd name="T27" fmla="*/ 387 h 3849"/>
                <a:gd name="T28" fmla="*/ 85 w 6474"/>
                <a:gd name="T29" fmla="*/ 345 h 3849"/>
                <a:gd name="T30" fmla="*/ 57 w 6474"/>
                <a:gd name="T31" fmla="*/ 280 h 3849"/>
                <a:gd name="T32" fmla="*/ 43 w 6474"/>
                <a:gd name="T33" fmla="*/ 239 h 3849"/>
                <a:gd name="T34" fmla="*/ 26 w 6474"/>
                <a:gd name="T35" fmla="*/ 174 h 3849"/>
                <a:gd name="T36" fmla="*/ 18 w 6474"/>
                <a:gd name="T37" fmla="*/ 132 h 3849"/>
                <a:gd name="T38" fmla="*/ 12 w 6474"/>
                <a:gd name="T39" fmla="*/ 75 h 3849"/>
                <a:gd name="T40" fmla="*/ 10 w 6474"/>
                <a:gd name="T41" fmla="*/ 34 h 3849"/>
                <a:gd name="T42" fmla="*/ 0 w 6474"/>
                <a:gd name="T43" fmla="*/ 209 h 3849"/>
                <a:gd name="T44" fmla="*/ 0 w 6474"/>
                <a:gd name="T45" fmla="*/ 225 h 3849"/>
                <a:gd name="T46" fmla="*/ 2 w 6474"/>
                <a:gd name="T47" fmla="*/ 258 h 3849"/>
                <a:gd name="T48" fmla="*/ 4 w 6474"/>
                <a:gd name="T49" fmla="*/ 290 h 3849"/>
                <a:gd name="T50" fmla="*/ 8 w 6474"/>
                <a:gd name="T51" fmla="*/ 323 h 3849"/>
                <a:gd name="T52" fmla="*/ 15 w 6474"/>
                <a:gd name="T53" fmla="*/ 360 h 3849"/>
                <a:gd name="T54" fmla="*/ 23 w 6474"/>
                <a:gd name="T55" fmla="*/ 395 h 3849"/>
                <a:gd name="T56" fmla="*/ 30 w 6474"/>
                <a:gd name="T57" fmla="*/ 422 h 3849"/>
                <a:gd name="T58" fmla="*/ 39 w 6474"/>
                <a:gd name="T59" fmla="*/ 449 h 3849"/>
                <a:gd name="T60" fmla="*/ 47 w 6474"/>
                <a:gd name="T61" fmla="*/ 473 h 3849"/>
                <a:gd name="T62" fmla="*/ 60 w 6474"/>
                <a:gd name="T63" fmla="*/ 505 h 3849"/>
                <a:gd name="T64" fmla="*/ 75 w 6474"/>
                <a:gd name="T65" fmla="*/ 538 h 3849"/>
                <a:gd name="T66" fmla="*/ 95 w 6474"/>
                <a:gd name="T67" fmla="*/ 579 h 3849"/>
                <a:gd name="T68" fmla="*/ 109 w 6474"/>
                <a:gd name="T69" fmla="*/ 605 h 3849"/>
                <a:gd name="T70" fmla="*/ 124 w 6474"/>
                <a:gd name="T71" fmla="*/ 631 h 3849"/>
                <a:gd name="T72" fmla="*/ 140 w 6474"/>
                <a:gd name="T73" fmla="*/ 656 h 3849"/>
                <a:gd name="T74" fmla="*/ 165 w 6474"/>
                <a:gd name="T75" fmla="*/ 693 h 3849"/>
                <a:gd name="T76" fmla="*/ 190 w 6474"/>
                <a:gd name="T77" fmla="*/ 728 h 3849"/>
                <a:gd name="T78" fmla="*/ 215 w 6474"/>
                <a:gd name="T79" fmla="*/ 760 h 3849"/>
                <a:gd name="T80" fmla="*/ 237 w 6474"/>
                <a:gd name="T81" fmla="*/ 786 h 3849"/>
                <a:gd name="T82" fmla="*/ 260 w 6474"/>
                <a:gd name="T83" fmla="*/ 812 h 3849"/>
                <a:gd name="T84" fmla="*/ 284 w 6474"/>
                <a:gd name="T85" fmla="*/ 839 h 3849"/>
                <a:gd name="T86" fmla="*/ 315 w 6474"/>
                <a:gd name="T87" fmla="*/ 872 h 3849"/>
                <a:gd name="T88" fmla="*/ 354 w 6474"/>
                <a:gd name="T89" fmla="*/ 909 h 3849"/>
                <a:gd name="T90" fmla="*/ 390 w 6474"/>
                <a:gd name="T91" fmla="*/ 942 h 3849"/>
                <a:gd name="T92" fmla="*/ 427 w 6474"/>
                <a:gd name="T93" fmla="*/ 974 h 3849"/>
                <a:gd name="T94" fmla="*/ 466 w 6474"/>
                <a:gd name="T95" fmla="*/ 1007 h 3849"/>
                <a:gd name="T96" fmla="*/ 507 w 6474"/>
                <a:gd name="T97" fmla="*/ 1039 h 3849"/>
                <a:gd name="T98" fmla="*/ 543 w 6474"/>
                <a:gd name="T99" fmla="*/ 1065 h 3849"/>
                <a:gd name="T100" fmla="*/ 584 w 6474"/>
                <a:gd name="T101" fmla="*/ 1095 h 3849"/>
                <a:gd name="T102" fmla="*/ 636 w 6474"/>
                <a:gd name="T103" fmla="*/ 1131 h 3849"/>
                <a:gd name="T104" fmla="*/ 691 w 6474"/>
                <a:gd name="T105" fmla="*/ 1167 h 3849"/>
                <a:gd name="T106" fmla="*/ 749 w 6474"/>
                <a:gd name="T107" fmla="*/ 1202 h 3849"/>
                <a:gd name="T108" fmla="*/ 809 w 6474"/>
                <a:gd name="T109" fmla="*/ 1237 h 3849"/>
                <a:gd name="T110" fmla="*/ 841 w 6474"/>
                <a:gd name="T111" fmla="*/ 1254 h 3849"/>
                <a:gd name="T112" fmla="*/ 883 w 6474"/>
                <a:gd name="T113" fmla="*/ 1277 h 3849"/>
                <a:gd name="T114" fmla="*/ 6473 w 6474"/>
                <a:gd name="T115" fmla="*/ 3848 h 3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74" h="3849">
                  <a:moveTo>
                    <a:pt x="6473" y="3848"/>
                  </a:moveTo>
                  <a:lnTo>
                    <a:pt x="955" y="1106"/>
                  </a:lnTo>
                  <a:lnTo>
                    <a:pt x="955" y="1106"/>
                  </a:lnTo>
                  <a:cubicBezTo>
                    <a:pt x="935" y="1096"/>
                    <a:pt x="916" y="1087"/>
                    <a:pt x="898" y="1077"/>
                  </a:cubicBezTo>
                  <a:lnTo>
                    <a:pt x="898" y="1077"/>
                  </a:lnTo>
                  <a:cubicBezTo>
                    <a:pt x="896" y="1076"/>
                    <a:pt x="894" y="1075"/>
                    <a:pt x="892" y="1073"/>
                  </a:cubicBezTo>
                  <a:lnTo>
                    <a:pt x="892" y="1073"/>
                  </a:lnTo>
                  <a:cubicBezTo>
                    <a:pt x="874" y="1064"/>
                    <a:pt x="856" y="1055"/>
                    <a:pt x="839" y="1046"/>
                  </a:cubicBezTo>
                  <a:lnTo>
                    <a:pt x="839" y="1046"/>
                  </a:lnTo>
                  <a:cubicBezTo>
                    <a:pt x="837" y="1044"/>
                    <a:pt x="834" y="1043"/>
                    <a:pt x="831" y="1041"/>
                  </a:cubicBezTo>
                  <a:lnTo>
                    <a:pt x="831" y="1041"/>
                  </a:lnTo>
                  <a:cubicBezTo>
                    <a:pt x="822" y="1036"/>
                    <a:pt x="813" y="1031"/>
                    <a:pt x="804" y="1026"/>
                  </a:cubicBezTo>
                  <a:lnTo>
                    <a:pt x="804" y="1026"/>
                  </a:lnTo>
                  <a:cubicBezTo>
                    <a:pt x="792" y="1019"/>
                    <a:pt x="781" y="1013"/>
                    <a:pt x="770" y="1007"/>
                  </a:cubicBezTo>
                  <a:lnTo>
                    <a:pt x="770" y="1007"/>
                  </a:lnTo>
                  <a:cubicBezTo>
                    <a:pt x="762" y="1002"/>
                    <a:pt x="753" y="996"/>
                    <a:pt x="745" y="991"/>
                  </a:cubicBezTo>
                  <a:lnTo>
                    <a:pt x="745" y="991"/>
                  </a:lnTo>
                  <a:cubicBezTo>
                    <a:pt x="735" y="985"/>
                    <a:pt x="724" y="979"/>
                    <a:pt x="713" y="973"/>
                  </a:cubicBezTo>
                  <a:lnTo>
                    <a:pt x="713" y="973"/>
                  </a:lnTo>
                  <a:cubicBezTo>
                    <a:pt x="705" y="968"/>
                    <a:pt x="698" y="963"/>
                    <a:pt x="689" y="957"/>
                  </a:cubicBezTo>
                  <a:lnTo>
                    <a:pt x="689" y="957"/>
                  </a:lnTo>
                  <a:cubicBezTo>
                    <a:pt x="679" y="951"/>
                    <a:pt x="669" y="945"/>
                    <a:pt x="659" y="938"/>
                  </a:cubicBezTo>
                  <a:lnTo>
                    <a:pt x="659" y="938"/>
                  </a:lnTo>
                  <a:cubicBezTo>
                    <a:pt x="652" y="933"/>
                    <a:pt x="644" y="928"/>
                    <a:pt x="636" y="923"/>
                  </a:cubicBezTo>
                  <a:lnTo>
                    <a:pt x="636" y="923"/>
                  </a:lnTo>
                  <a:cubicBezTo>
                    <a:pt x="626" y="917"/>
                    <a:pt x="617" y="910"/>
                    <a:pt x="607" y="904"/>
                  </a:cubicBezTo>
                  <a:lnTo>
                    <a:pt x="607" y="904"/>
                  </a:lnTo>
                  <a:cubicBezTo>
                    <a:pt x="598" y="898"/>
                    <a:pt x="590" y="892"/>
                    <a:pt x="581" y="886"/>
                  </a:cubicBezTo>
                  <a:lnTo>
                    <a:pt x="581" y="886"/>
                  </a:lnTo>
                  <a:cubicBezTo>
                    <a:pt x="575" y="882"/>
                    <a:pt x="570" y="878"/>
                    <a:pt x="564" y="874"/>
                  </a:cubicBezTo>
                  <a:lnTo>
                    <a:pt x="564" y="874"/>
                  </a:lnTo>
                  <a:cubicBezTo>
                    <a:pt x="554" y="867"/>
                    <a:pt x="544" y="859"/>
                    <a:pt x="535" y="853"/>
                  </a:cubicBezTo>
                  <a:lnTo>
                    <a:pt x="535" y="853"/>
                  </a:lnTo>
                  <a:cubicBezTo>
                    <a:pt x="530" y="849"/>
                    <a:pt x="525" y="845"/>
                    <a:pt x="520" y="841"/>
                  </a:cubicBezTo>
                  <a:lnTo>
                    <a:pt x="520" y="841"/>
                  </a:lnTo>
                  <a:cubicBezTo>
                    <a:pt x="509" y="833"/>
                    <a:pt x="498" y="824"/>
                    <a:pt x="488" y="817"/>
                  </a:cubicBezTo>
                  <a:lnTo>
                    <a:pt x="488" y="817"/>
                  </a:lnTo>
                  <a:cubicBezTo>
                    <a:pt x="485" y="814"/>
                    <a:pt x="481" y="812"/>
                    <a:pt x="479" y="809"/>
                  </a:cubicBezTo>
                  <a:lnTo>
                    <a:pt x="479" y="809"/>
                  </a:lnTo>
                  <a:cubicBezTo>
                    <a:pt x="464" y="798"/>
                    <a:pt x="452" y="788"/>
                    <a:pt x="439" y="777"/>
                  </a:cubicBezTo>
                  <a:lnTo>
                    <a:pt x="439" y="777"/>
                  </a:lnTo>
                  <a:cubicBezTo>
                    <a:pt x="436" y="774"/>
                    <a:pt x="434" y="772"/>
                    <a:pt x="431" y="771"/>
                  </a:cubicBezTo>
                  <a:lnTo>
                    <a:pt x="431" y="771"/>
                  </a:lnTo>
                  <a:cubicBezTo>
                    <a:pt x="421" y="762"/>
                    <a:pt x="411" y="754"/>
                    <a:pt x="401" y="745"/>
                  </a:cubicBezTo>
                  <a:lnTo>
                    <a:pt x="401" y="745"/>
                  </a:lnTo>
                  <a:cubicBezTo>
                    <a:pt x="398" y="741"/>
                    <a:pt x="394" y="738"/>
                    <a:pt x="390" y="735"/>
                  </a:cubicBezTo>
                  <a:lnTo>
                    <a:pt x="390" y="735"/>
                  </a:lnTo>
                  <a:cubicBezTo>
                    <a:pt x="382" y="727"/>
                    <a:pt x="374" y="720"/>
                    <a:pt x="365" y="713"/>
                  </a:cubicBezTo>
                  <a:lnTo>
                    <a:pt x="365" y="713"/>
                  </a:lnTo>
                  <a:cubicBezTo>
                    <a:pt x="362" y="709"/>
                    <a:pt x="358" y="705"/>
                    <a:pt x="354" y="702"/>
                  </a:cubicBezTo>
                  <a:lnTo>
                    <a:pt x="354" y="702"/>
                  </a:lnTo>
                  <a:cubicBezTo>
                    <a:pt x="345" y="693"/>
                    <a:pt x="336" y="684"/>
                    <a:pt x="327" y="675"/>
                  </a:cubicBezTo>
                  <a:lnTo>
                    <a:pt x="327" y="675"/>
                  </a:lnTo>
                  <a:cubicBezTo>
                    <a:pt x="325" y="674"/>
                    <a:pt x="323" y="672"/>
                    <a:pt x="321" y="670"/>
                  </a:cubicBezTo>
                  <a:lnTo>
                    <a:pt x="321" y="670"/>
                  </a:lnTo>
                  <a:cubicBezTo>
                    <a:pt x="311" y="659"/>
                    <a:pt x="301" y="649"/>
                    <a:pt x="291" y="639"/>
                  </a:cubicBezTo>
                  <a:lnTo>
                    <a:pt x="291" y="639"/>
                  </a:lnTo>
                  <a:cubicBezTo>
                    <a:pt x="288" y="635"/>
                    <a:pt x="286" y="633"/>
                    <a:pt x="283" y="629"/>
                  </a:cubicBezTo>
                  <a:lnTo>
                    <a:pt x="283" y="629"/>
                  </a:lnTo>
                  <a:cubicBezTo>
                    <a:pt x="275" y="622"/>
                    <a:pt x="268" y="613"/>
                    <a:pt x="261" y="606"/>
                  </a:cubicBezTo>
                  <a:lnTo>
                    <a:pt x="261" y="606"/>
                  </a:lnTo>
                  <a:cubicBezTo>
                    <a:pt x="258" y="603"/>
                    <a:pt x="255" y="599"/>
                    <a:pt x="253" y="596"/>
                  </a:cubicBezTo>
                  <a:lnTo>
                    <a:pt x="253" y="596"/>
                  </a:lnTo>
                  <a:cubicBezTo>
                    <a:pt x="244" y="585"/>
                    <a:pt x="234" y="575"/>
                    <a:pt x="226" y="564"/>
                  </a:cubicBezTo>
                  <a:lnTo>
                    <a:pt x="226" y="564"/>
                  </a:lnTo>
                  <a:cubicBezTo>
                    <a:pt x="225" y="564"/>
                    <a:pt x="225" y="564"/>
                    <a:pt x="225" y="564"/>
                  </a:cubicBezTo>
                  <a:lnTo>
                    <a:pt x="225" y="564"/>
                  </a:lnTo>
                  <a:cubicBezTo>
                    <a:pt x="217" y="553"/>
                    <a:pt x="209" y="543"/>
                    <a:pt x="201" y="532"/>
                  </a:cubicBezTo>
                  <a:lnTo>
                    <a:pt x="201" y="532"/>
                  </a:lnTo>
                  <a:cubicBezTo>
                    <a:pt x="198" y="530"/>
                    <a:pt x="197" y="527"/>
                    <a:pt x="194" y="524"/>
                  </a:cubicBezTo>
                  <a:lnTo>
                    <a:pt x="194" y="524"/>
                  </a:lnTo>
                  <a:cubicBezTo>
                    <a:pt x="188" y="515"/>
                    <a:pt x="182" y="507"/>
                    <a:pt x="176" y="499"/>
                  </a:cubicBezTo>
                  <a:lnTo>
                    <a:pt x="176" y="499"/>
                  </a:lnTo>
                  <a:cubicBezTo>
                    <a:pt x="174" y="496"/>
                    <a:pt x="172" y="494"/>
                    <a:pt x="170" y="491"/>
                  </a:cubicBezTo>
                  <a:lnTo>
                    <a:pt x="170" y="491"/>
                  </a:lnTo>
                  <a:cubicBezTo>
                    <a:pt x="163" y="480"/>
                    <a:pt x="156" y="470"/>
                    <a:pt x="149" y="460"/>
                  </a:cubicBezTo>
                  <a:lnTo>
                    <a:pt x="149" y="460"/>
                  </a:lnTo>
                  <a:cubicBezTo>
                    <a:pt x="148" y="457"/>
                    <a:pt x="146" y="455"/>
                    <a:pt x="145" y="453"/>
                  </a:cubicBezTo>
                  <a:lnTo>
                    <a:pt x="145" y="453"/>
                  </a:lnTo>
                  <a:cubicBezTo>
                    <a:pt x="139" y="444"/>
                    <a:pt x="134" y="436"/>
                    <a:pt x="129" y="427"/>
                  </a:cubicBezTo>
                  <a:lnTo>
                    <a:pt x="129" y="427"/>
                  </a:lnTo>
                  <a:cubicBezTo>
                    <a:pt x="127" y="424"/>
                    <a:pt x="125" y="421"/>
                    <a:pt x="123" y="418"/>
                  </a:cubicBezTo>
                  <a:lnTo>
                    <a:pt x="123" y="418"/>
                  </a:lnTo>
                  <a:cubicBezTo>
                    <a:pt x="118" y="407"/>
                    <a:pt x="112" y="398"/>
                    <a:pt x="106" y="387"/>
                  </a:cubicBezTo>
                  <a:lnTo>
                    <a:pt x="106" y="387"/>
                  </a:lnTo>
                  <a:cubicBezTo>
                    <a:pt x="106" y="387"/>
                    <a:pt x="106" y="387"/>
                    <a:pt x="106" y="386"/>
                  </a:cubicBezTo>
                  <a:lnTo>
                    <a:pt x="106" y="386"/>
                  </a:lnTo>
                  <a:cubicBezTo>
                    <a:pt x="100" y="375"/>
                    <a:pt x="95" y="365"/>
                    <a:pt x="90" y="354"/>
                  </a:cubicBezTo>
                  <a:lnTo>
                    <a:pt x="90" y="354"/>
                  </a:lnTo>
                  <a:cubicBezTo>
                    <a:pt x="88" y="351"/>
                    <a:pt x="86" y="348"/>
                    <a:pt x="85" y="345"/>
                  </a:cubicBezTo>
                  <a:lnTo>
                    <a:pt x="85" y="345"/>
                  </a:lnTo>
                  <a:cubicBezTo>
                    <a:pt x="81" y="336"/>
                    <a:pt x="77" y="329"/>
                    <a:pt x="74" y="320"/>
                  </a:cubicBezTo>
                  <a:lnTo>
                    <a:pt x="74" y="320"/>
                  </a:lnTo>
                  <a:cubicBezTo>
                    <a:pt x="72" y="318"/>
                    <a:pt x="71" y="314"/>
                    <a:pt x="70" y="312"/>
                  </a:cubicBezTo>
                  <a:lnTo>
                    <a:pt x="70" y="312"/>
                  </a:lnTo>
                  <a:cubicBezTo>
                    <a:pt x="66" y="302"/>
                    <a:pt x="61" y="291"/>
                    <a:pt x="57" y="280"/>
                  </a:cubicBezTo>
                  <a:lnTo>
                    <a:pt x="57" y="280"/>
                  </a:lnTo>
                  <a:cubicBezTo>
                    <a:pt x="56" y="278"/>
                    <a:pt x="56" y="276"/>
                    <a:pt x="55" y="274"/>
                  </a:cubicBezTo>
                  <a:lnTo>
                    <a:pt x="55" y="274"/>
                  </a:lnTo>
                  <a:cubicBezTo>
                    <a:pt x="52" y="266"/>
                    <a:pt x="49" y="257"/>
                    <a:pt x="46" y="248"/>
                  </a:cubicBezTo>
                  <a:lnTo>
                    <a:pt x="46" y="248"/>
                  </a:lnTo>
                  <a:cubicBezTo>
                    <a:pt x="45" y="245"/>
                    <a:pt x="44" y="242"/>
                    <a:pt x="43" y="239"/>
                  </a:cubicBezTo>
                  <a:lnTo>
                    <a:pt x="43" y="239"/>
                  </a:lnTo>
                  <a:cubicBezTo>
                    <a:pt x="41" y="231"/>
                    <a:pt x="38" y="223"/>
                    <a:pt x="36" y="215"/>
                  </a:cubicBezTo>
                  <a:lnTo>
                    <a:pt x="36" y="215"/>
                  </a:lnTo>
                  <a:cubicBezTo>
                    <a:pt x="35" y="212"/>
                    <a:pt x="34" y="209"/>
                    <a:pt x="33" y="206"/>
                  </a:cubicBezTo>
                  <a:lnTo>
                    <a:pt x="33" y="206"/>
                  </a:lnTo>
                  <a:cubicBezTo>
                    <a:pt x="31" y="196"/>
                    <a:pt x="28" y="185"/>
                    <a:pt x="26" y="174"/>
                  </a:cubicBezTo>
                  <a:lnTo>
                    <a:pt x="26" y="174"/>
                  </a:lnTo>
                  <a:cubicBezTo>
                    <a:pt x="25" y="173"/>
                    <a:pt x="25" y="171"/>
                    <a:pt x="25" y="168"/>
                  </a:cubicBezTo>
                  <a:lnTo>
                    <a:pt x="25" y="168"/>
                  </a:lnTo>
                  <a:cubicBezTo>
                    <a:pt x="23" y="160"/>
                    <a:pt x="21" y="152"/>
                    <a:pt x="20" y="143"/>
                  </a:cubicBezTo>
                  <a:lnTo>
                    <a:pt x="20" y="143"/>
                  </a:lnTo>
                  <a:cubicBezTo>
                    <a:pt x="19" y="140"/>
                    <a:pt x="19" y="136"/>
                    <a:pt x="18" y="132"/>
                  </a:cubicBezTo>
                  <a:lnTo>
                    <a:pt x="18" y="132"/>
                  </a:lnTo>
                  <a:cubicBezTo>
                    <a:pt x="17" y="125"/>
                    <a:pt x="16" y="118"/>
                    <a:pt x="15" y="110"/>
                  </a:cubicBezTo>
                  <a:lnTo>
                    <a:pt x="15" y="110"/>
                  </a:lnTo>
                  <a:cubicBezTo>
                    <a:pt x="14" y="106"/>
                    <a:pt x="14" y="103"/>
                    <a:pt x="14" y="99"/>
                  </a:cubicBezTo>
                  <a:lnTo>
                    <a:pt x="14" y="99"/>
                  </a:lnTo>
                  <a:cubicBezTo>
                    <a:pt x="13" y="91"/>
                    <a:pt x="13" y="83"/>
                    <a:pt x="12" y="75"/>
                  </a:cubicBezTo>
                  <a:lnTo>
                    <a:pt x="12" y="75"/>
                  </a:lnTo>
                  <a:cubicBezTo>
                    <a:pt x="11" y="73"/>
                    <a:pt x="11" y="70"/>
                    <a:pt x="11" y="67"/>
                  </a:cubicBezTo>
                  <a:lnTo>
                    <a:pt x="11" y="67"/>
                  </a:lnTo>
                  <a:cubicBezTo>
                    <a:pt x="11" y="56"/>
                    <a:pt x="10" y="45"/>
                    <a:pt x="10" y="35"/>
                  </a:cubicBezTo>
                  <a:lnTo>
                    <a:pt x="10" y="34"/>
                  </a:lnTo>
                  <a:lnTo>
                    <a:pt x="10" y="34"/>
                  </a:lnTo>
                  <a:cubicBezTo>
                    <a:pt x="10" y="23"/>
                    <a:pt x="11" y="11"/>
                    <a:pt x="11" y="0"/>
                  </a:cubicBezTo>
                  <a:lnTo>
                    <a:pt x="2" y="190"/>
                  </a:lnTo>
                  <a:lnTo>
                    <a:pt x="2" y="190"/>
                  </a:lnTo>
                  <a:cubicBezTo>
                    <a:pt x="1" y="193"/>
                    <a:pt x="1" y="197"/>
                    <a:pt x="1" y="199"/>
                  </a:cubicBezTo>
                  <a:lnTo>
                    <a:pt x="1" y="199"/>
                  </a:lnTo>
                  <a:cubicBezTo>
                    <a:pt x="1" y="203"/>
                    <a:pt x="1" y="206"/>
                    <a:pt x="0" y="209"/>
                  </a:cubicBezTo>
                  <a:lnTo>
                    <a:pt x="0" y="209"/>
                  </a:lnTo>
                  <a:cubicBezTo>
                    <a:pt x="0" y="212"/>
                    <a:pt x="0" y="215"/>
                    <a:pt x="0" y="218"/>
                  </a:cubicBezTo>
                  <a:lnTo>
                    <a:pt x="0" y="218"/>
                  </a:lnTo>
                  <a:cubicBezTo>
                    <a:pt x="0" y="220"/>
                    <a:pt x="0" y="222"/>
                    <a:pt x="0" y="225"/>
                  </a:cubicBezTo>
                  <a:lnTo>
                    <a:pt x="0" y="225"/>
                  </a:lnTo>
                  <a:lnTo>
                    <a:pt x="0" y="225"/>
                  </a:lnTo>
                  <a:lnTo>
                    <a:pt x="0" y="225"/>
                  </a:lnTo>
                  <a:cubicBezTo>
                    <a:pt x="0" y="226"/>
                    <a:pt x="0" y="227"/>
                    <a:pt x="0" y="228"/>
                  </a:cubicBezTo>
                  <a:lnTo>
                    <a:pt x="0" y="228"/>
                  </a:lnTo>
                  <a:cubicBezTo>
                    <a:pt x="0" y="237"/>
                    <a:pt x="1" y="247"/>
                    <a:pt x="2" y="256"/>
                  </a:cubicBezTo>
                  <a:lnTo>
                    <a:pt x="2" y="256"/>
                  </a:lnTo>
                  <a:cubicBezTo>
                    <a:pt x="2" y="256"/>
                    <a:pt x="2" y="257"/>
                    <a:pt x="2" y="258"/>
                  </a:cubicBezTo>
                  <a:lnTo>
                    <a:pt x="2" y="258"/>
                  </a:lnTo>
                  <a:cubicBezTo>
                    <a:pt x="2" y="261"/>
                    <a:pt x="2" y="264"/>
                    <a:pt x="2" y="266"/>
                  </a:cubicBezTo>
                  <a:lnTo>
                    <a:pt x="2" y="266"/>
                  </a:lnTo>
                  <a:cubicBezTo>
                    <a:pt x="2" y="272"/>
                    <a:pt x="3" y="278"/>
                    <a:pt x="3" y="284"/>
                  </a:cubicBezTo>
                  <a:lnTo>
                    <a:pt x="3" y="284"/>
                  </a:lnTo>
                  <a:cubicBezTo>
                    <a:pt x="3" y="286"/>
                    <a:pt x="4" y="288"/>
                    <a:pt x="4" y="290"/>
                  </a:cubicBezTo>
                  <a:lnTo>
                    <a:pt x="4" y="290"/>
                  </a:lnTo>
                  <a:cubicBezTo>
                    <a:pt x="4" y="294"/>
                    <a:pt x="4" y="298"/>
                    <a:pt x="5" y="302"/>
                  </a:cubicBezTo>
                  <a:lnTo>
                    <a:pt x="5" y="302"/>
                  </a:lnTo>
                  <a:cubicBezTo>
                    <a:pt x="6" y="305"/>
                    <a:pt x="6" y="309"/>
                    <a:pt x="6" y="313"/>
                  </a:cubicBezTo>
                  <a:lnTo>
                    <a:pt x="6" y="313"/>
                  </a:lnTo>
                  <a:cubicBezTo>
                    <a:pt x="7" y="316"/>
                    <a:pt x="8" y="320"/>
                    <a:pt x="8" y="323"/>
                  </a:cubicBezTo>
                  <a:lnTo>
                    <a:pt x="8" y="323"/>
                  </a:lnTo>
                  <a:cubicBezTo>
                    <a:pt x="9" y="327"/>
                    <a:pt x="9" y="331"/>
                    <a:pt x="10" y="335"/>
                  </a:cubicBezTo>
                  <a:lnTo>
                    <a:pt x="10" y="335"/>
                  </a:lnTo>
                  <a:cubicBezTo>
                    <a:pt x="10" y="337"/>
                    <a:pt x="11" y="339"/>
                    <a:pt x="11" y="341"/>
                  </a:cubicBezTo>
                  <a:lnTo>
                    <a:pt x="11" y="341"/>
                  </a:lnTo>
                  <a:cubicBezTo>
                    <a:pt x="12" y="347"/>
                    <a:pt x="14" y="354"/>
                    <a:pt x="15" y="360"/>
                  </a:cubicBezTo>
                  <a:lnTo>
                    <a:pt x="15" y="360"/>
                  </a:lnTo>
                  <a:cubicBezTo>
                    <a:pt x="15" y="362"/>
                    <a:pt x="15" y="365"/>
                    <a:pt x="16" y="366"/>
                  </a:cubicBezTo>
                  <a:lnTo>
                    <a:pt x="16" y="366"/>
                  </a:lnTo>
                  <a:cubicBezTo>
                    <a:pt x="16" y="367"/>
                    <a:pt x="16" y="368"/>
                    <a:pt x="16" y="368"/>
                  </a:cubicBezTo>
                  <a:lnTo>
                    <a:pt x="16" y="368"/>
                  </a:lnTo>
                  <a:cubicBezTo>
                    <a:pt x="18" y="377"/>
                    <a:pt x="20" y="386"/>
                    <a:pt x="23" y="395"/>
                  </a:cubicBezTo>
                  <a:lnTo>
                    <a:pt x="23" y="395"/>
                  </a:lnTo>
                  <a:cubicBezTo>
                    <a:pt x="23" y="397"/>
                    <a:pt x="23" y="397"/>
                    <a:pt x="23" y="398"/>
                  </a:cubicBezTo>
                  <a:lnTo>
                    <a:pt x="23" y="398"/>
                  </a:lnTo>
                  <a:cubicBezTo>
                    <a:pt x="24" y="401"/>
                    <a:pt x="25" y="404"/>
                    <a:pt x="26" y="407"/>
                  </a:cubicBezTo>
                  <a:lnTo>
                    <a:pt x="26" y="407"/>
                  </a:lnTo>
                  <a:cubicBezTo>
                    <a:pt x="27" y="412"/>
                    <a:pt x="28" y="417"/>
                    <a:pt x="30" y="422"/>
                  </a:cubicBezTo>
                  <a:lnTo>
                    <a:pt x="30" y="422"/>
                  </a:lnTo>
                  <a:cubicBezTo>
                    <a:pt x="31" y="425"/>
                    <a:pt x="32" y="428"/>
                    <a:pt x="33" y="431"/>
                  </a:cubicBezTo>
                  <a:lnTo>
                    <a:pt x="33" y="431"/>
                  </a:lnTo>
                  <a:cubicBezTo>
                    <a:pt x="34" y="434"/>
                    <a:pt x="35" y="438"/>
                    <a:pt x="36" y="441"/>
                  </a:cubicBezTo>
                  <a:lnTo>
                    <a:pt x="36" y="441"/>
                  </a:lnTo>
                  <a:cubicBezTo>
                    <a:pt x="37" y="444"/>
                    <a:pt x="38" y="446"/>
                    <a:pt x="39" y="449"/>
                  </a:cubicBezTo>
                  <a:lnTo>
                    <a:pt x="39" y="449"/>
                  </a:lnTo>
                  <a:cubicBezTo>
                    <a:pt x="41" y="455"/>
                    <a:pt x="43" y="461"/>
                    <a:pt x="45" y="467"/>
                  </a:cubicBezTo>
                  <a:lnTo>
                    <a:pt x="45" y="467"/>
                  </a:lnTo>
                  <a:cubicBezTo>
                    <a:pt x="45" y="469"/>
                    <a:pt x="46" y="470"/>
                    <a:pt x="47" y="472"/>
                  </a:cubicBezTo>
                  <a:lnTo>
                    <a:pt x="47" y="472"/>
                  </a:lnTo>
                  <a:lnTo>
                    <a:pt x="47" y="473"/>
                  </a:lnTo>
                  <a:lnTo>
                    <a:pt x="47" y="473"/>
                  </a:lnTo>
                  <a:cubicBezTo>
                    <a:pt x="47" y="474"/>
                    <a:pt x="48" y="475"/>
                    <a:pt x="48" y="475"/>
                  </a:cubicBezTo>
                  <a:lnTo>
                    <a:pt x="48" y="475"/>
                  </a:lnTo>
                  <a:cubicBezTo>
                    <a:pt x="51" y="484"/>
                    <a:pt x="55" y="492"/>
                    <a:pt x="58" y="502"/>
                  </a:cubicBezTo>
                  <a:lnTo>
                    <a:pt x="58" y="502"/>
                  </a:lnTo>
                  <a:cubicBezTo>
                    <a:pt x="59" y="503"/>
                    <a:pt x="60" y="504"/>
                    <a:pt x="60" y="505"/>
                  </a:cubicBezTo>
                  <a:lnTo>
                    <a:pt x="60" y="505"/>
                  </a:lnTo>
                  <a:cubicBezTo>
                    <a:pt x="61" y="508"/>
                    <a:pt x="62" y="511"/>
                    <a:pt x="63" y="513"/>
                  </a:cubicBezTo>
                  <a:lnTo>
                    <a:pt x="63" y="513"/>
                  </a:lnTo>
                  <a:cubicBezTo>
                    <a:pt x="66" y="518"/>
                    <a:pt x="67" y="523"/>
                    <a:pt x="69" y="527"/>
                  </a:cubicBezTo>
                  <a:lnTo>
                    <a:pt x="69" y="527"/>
                  </a:lnTo>
                  <a:cubicBezTo>
                    <a:pt x="71" y="531"/>
                    <a:pt x="73" y="535"/>
                    <a:pt x="75" y="538"/>
                  </a:cubicBezTo>
                  <a:lnTo>
                    <a:pt x="75" y="538"/>
                  </a:lnTo>
                  <a:cubicBezTo>
                    <a:pt x="76" y="541"/>
                    <a:pt x="77" y="544"/>
                    <a:pt x="79" y="548"/>
                  </a:cubicBezTo>
                  <a:lnTo>
                    <a:pt x="79" y="548"/>
                  </a:lnTo>
                  <a:cubicBezTo>
                    <a:pt x="80" y="550"/>
                    <a:pt x="81" y="552"/>
                    <a:pt x="82" y="554"/>
                  </a:cubicBezTo>
                  <a:lnTo>
                    <a:pt x="82" y="554"/>
                  </a:lnTo>
                  <a:cubicBezTo>
                    <a:pt x="86" y="562"/>
                    <a:pt x="90" y="571"/>
                    <a:pt x="95" y="579"/>
                  </a:cubicBezTo>
                  <a:lnTo>
                    <a:pt x="95" y="579"/>
                  </a:lnTo>
                  <a:cubicBezTo>
                    <a:pt x="95" y="579"/>
                    <a:pt x="95" y="579"/>
                    <a:pt x="95" y="580"/>
                  </a:cubicBezTo>
                  <a:lnTo>
                    <a:pt x="95" y="580"/>
                  </a:lnTo>
                  <a:lnTo>
                    <a:pt x="96" y="581"/>
                  </a:lnTo>
                  <a:lnTo>
                    <a:pt x="96" y="581"/>
                  </a:lnTo>
                  <a:cubicBezTo>
                    <a:pt x="100" y="589"/>
                    <a:pt x="104" y="597"/>
                    <a:pt x="109" y="605"/>
                  </a:cubicBezTo>
                  <a:lnTo>
                    <a:pt x="109" y="605"/>
                  </a:lnTo>
                  <a:cubicBezTo>
                    <a:pt x="110" y="607"/>
                    <a:pt x="112" y="610"/>
                    <a:pt x="113" y="612"/>
                  </a:cubicBezTo>
                  <a:lnTo>
                    <a:pt x="113" y="612"/>
                  </a:lnTo>
                  <a:cubicBezTo>
                    <a:pt x="115" y="615"/>
                    <a:pt x="117" y="618"/>
                    <a:pt x="118" y="621"/>
                  </a:cubicBezTo>
                  <a:lnTo>
                    <a:pt x="118" y="621"/>
                  </a:lnTo>
                  <a:cubicBezTo>
                    <a:pt x="120" y="624"/>
                    <a:pt x="122" y="628"/>
                    <a:pt x="124" y="631"/>
                  </a:cubicBezTo>
                  <a:lnTo>
                    <a:pt x="124" y="631"/>
                  </a:lnTo>
                  <a:cubicBezTo>
                    <a:pt x="128" y="636"/>
                    <a:pt x="130" y="642"/>
                    <a:pt x="134" y="647"/>
                  </a:cubicBezTo>
                  <a:lnTo>
                    <a:pt x="134" y="647"/>
                  </a:lnTo>
                  <a:cubicBezTo>
                    <a:pt x="135" y="649"/>
                    <a:pt x="137" y="651"/>
                    <a:pt x="138" y="654"/>
                  </a:cubicBezTo>
                  <a:lnTo>
                    <a:pt x="138" y="654"/>
                  </a:lnTo>
                  <a:cubicBezTo>
                    <a:pt x="139" y="655"/>
                    <a:pt x="140" y="656"/>
                    <a:pt x="140" y="656"/>
                  </a:cubicBezTo>
                  <a:lnTo>
                    <a:pt x="140" y="656"/>
                  </a:lnTo>
                  <a:cubicBezTo>
                    <a:pt x="146" y="665"/>
                    <a:pt x="151" y="674"/>
                    <a:pt x="158" y="683"/>
                  </a:cubicBezTo>
                  <a:lnTo>
                    <a:pt x="158" y="683"/>
                  </a:lnTo>
                  <a:cubicBezTo>
                    <a:pt x="158" y="683"/>
                    <a:pt x="159" y="685"/>
                    <a:pt x="160" y="686"/>
                  </a:cubicBezTo>
                  <a:lnTo>
                    <a:pt x="160" y="686"/>
                  </a:lnTo>
                  <a:cubicBezTo>
                    <a:pt x="161" y="688"/>
                    <a:pt x="163" y="691"/>
                    <a:pt x="165" y="693"/>
                  </a:cubicBezTo>
                  <a:lnTo>
                    <a:pt x="165" y="693"/>
                  </a:lnTo>
                  <a:cubicBezTo>
                    <a:pt x="169" y="698"/>
                    <a:pt x="172" y="703"/>
                    <a:pt x="176" y="708"/>
                  </a:cubicBezTo>
                  <a:lnTo>
                    <a:pt x="176" y="708"/>
                  </a:lnTo>
                  <a:cubicBezTo>
                    <a:pt x="178" y="711"/>
                    <a:pt x="181" y="715"/>
                    <a:pt x="183" y="719"/>
                  </a:cubicBezTo>
                  <a:lnTo>
                    <a:pt x="183" y="719"/>
                  </a:lnTo>
                  <a:cubicBezTo>
                    <a:pt x="186" y="722"/>
                    <a:pt x="187" y="725"/>
                    <a:pt x="190" y="728"/>
                  </a:cubicBezTo>
                  <a:lnTo>
                    <a:pt x="190" y="728"/>
                  </a:lnTo>
                  <a:cubicBezTo>
                    <a:pt x="192" y="730"/>
                    <a:pt x="193" y="732"/>
                    <a:pt x="195" y="734"/>
                  </a:cubicBezTo>
                  <a:lnTo>
                    <a:pt x="195" y="734"/>
                  </a:lnTo>
                  <a:cubicBezTo>
                    <a:pt x="201" y="743"/>
                    <a:pt x="208" y="750"/>
                    <a:pt x="214" y="759"/>
                  </a:cubicBezTo>
                  <a:lnTo>
                    <a:pt x="214" y="759"/>
                  </a:lnTo>
                  <a:cubicBezTo>
                    <a:pt x="214" y="759"/>
                    <a:pt x="214" y="759"/>
                    <a:pt x="215" y="760"/>
                  </a:cubicBezTo>
                  <a:lnTo>
                    <a:pt x="215" y="760"/>
                  </a:lnTo>
                  <a:lnTo>
                    <a:pt x="215" y="760"/>
                  </a:lnTo>
                  <a:lnTo>
                    <a:pt x="215" y="760"/>
                  </a:lnTo>
                  <a:lnTo>
                    <a:pt x="215" y="760"/>
                  </a:lnTo>
                  <a:lnTo>
                    <a:pt x="215" y="760"/>
                  </a:lnTo>
                  <a:cubicBezTo>
                    <a:pt x="222" y="769"/>
                    <a:pt x="229" y="777"/>
                    <a:pt x="237" y="786"/>
                  </a:cubicBezTo>
                  <a:lnTo>
                    <a:pt x="237" y="786"/>
                  </a:lnTo>
                  <a:cubicBezTo>
                    <a:pt x="238" y="788"/>
                    <a:pt x="240" y="790"/>
                    <a:pt x="242" y="792"/>
                  </a:cubicBezTo>
                  <a:lnTo>
                    <a:pt x="242" y="792"/>
                  </a:lnTo>
                  <a:cubicBezTo>
                    <a:pt x="244" y="795"/>
                    <a:pt x="247" y="798"/>
                    <a:pt x="250" y="801"/>
                  </a:cubicBezTo>
                  <a:lnTo>
                    <a:pt x="250" y="801"/>
                  </a:lnTo>
                  <a:cubicBezTo>
                    <a:pt x="253" y="805"/>
                    <a:pt x="256" y="809"/>
                    <a:pt x="260" y="812"/>
                  </a:cubicBezTo>
                  <a:lnTo>
                    <a:pt x="260" y="812"/>
                  </a:lnTo>
                  <a:cubicBezTo>
                    <a:pt x="264" y="817"/>
                    <a:pt x="268" y="822"/>
                    <a:pt x="272" y="826"/>
                  </a:cubicBezTo>
                  <a:lnTo>
                    <a:pt x="272" y="826"/>
                  </a:lnTo>
                  <a:cubicBezTo>
                    <a:pt x="274" y="829"/>
                    <a:pt x="277" y="831"/>
                    <a:pt x="280" y="834"/>
                  </a:cubicBezTo>
                  <a:lnTo>
                    <a:pt x="280" y="834"/>
                  </a:lnTo>
                  <a:cubicBezTo>
                    <a:pt x="281" y="836"/>
                    <a:pt x="282" y="837"/>
                    <a:pt x="284" y="839"/>
                  </a:cubicBezTo>
                  <a:lnTo>
                    <a:pt x="284" y="839"/>
                  </a:lnTo>
                  <a:cubicBezTo>
                    <a:pt x="292" y="848"/>
                    <a:pt x="301" y="856"/>
                    <a:pt x="309" y="865"/>
                  </a:cubicBezTo>
                  <a:lnTo>
                    <a:pt x="309" y="865"/>
                  </a:lnTo>
                  <a:lnTo>
                    <a:pt x="310" y="866"/>
                  </a:lnTo>
                  <a:lnTo>
                    <a:pt x="310" y="866"/>
                  </a:lnTo>
                  <a:cubicBezTo>
                    <a:pt x="312" y="868"/>
                    <a:pt x="313" y="870"/>
                    <a:pt x="315" y="872"/>
                  </a:cubicBezTo>
                  <a:lnTo>
                    <a:pt x="315" y="872"/>
                  </a:lnTo>
                  <a:cubicBezTo>
                    <a:pt x="323" y="879"/>
                    <a:pt x="329" y="886"/>
                    <a:pt x="337" y="893"/>
                  </a:cubicBezTo>
                  <a:lnTo>
                    <a:pt x="337" y="893"/>
                  </a:lnTo>
                  <a:cubicBezTo>
                    <a:pt x="339" y="895"/>
                    <a:pt x="341" y="897"/>
                    <a:pt x="343" y="899"/>
                  </a:cubicBezTo>
                  <a:lnTo>
                    <a:pt x="343" y="899"/>
                  </a:lnTo>
                  <a:cubicBezTo>
                    <a:pt x="347" y="902"/>
                    <a:pt x="350" y="906"/>
                    <a:pt x="354" y="909"/>
                  </a:cubicBezTo>
                  <a:lnTo>
                    <a:pt x="354" y="909"/>
                  </a:lnTo>
                  <a:cubicBezTo>
                    <a:pt x="358" y="913"/>
                    <a:pt x="362" y="917"/>
                    <a:pt x="366" y="921"/>
                  </a:cubicBezTo>
                  <a:lnTo>
                    <a:pt x="366" y="921"/>
                  </a:lnTo>
                  <a:cubicBezTo>
                    <a:pt x="370" y="924"/>
                    <a:pt x="374" y="928"/>
                    <a:pt x="378" y="932"/>
                  </a:cubicBezTo>
                  <a:lnTo>
                    <a:pt x="378" y="932"/>
                  </a:lnTo>
                  <a:cubicBezTo>
                    <a:pt x="382" y="935"/>
                    <a:pt x="386" y="939"/>
                    <a:pt x="390" y="942"/>
                  </a:cubicBezTo>
                  <a:lnTo>
                    <a:pt x="390" y="942"/>
                  </a:lnTo>
                  <a:cubicBezTo>
                    <a:pt x="392" y="944"/>
                    <a:pt x="394" y="946"/>
                    <a:pt x="397" y="948"/>
                  </a:cubicBezTo>
                  <a:lnTo>
                    <a:pt x="397" y="948"/>
                  </a:lnTo>
                  <a:cubicBezTo>
                    <a:pt x="404" y="955"/>
                    <a:pt x="411" y="962"/>
                    <a:pt x="419" y="968"/>
                  </a:cubicBezTo>
                  <a:lnTo>
                    <a:pt x="419" y="968"/>
                  </a:lnTo>
                  <a:cubicBezTo>
                    <a:pt x="422" y="970"/>
                    <a:pt x="424" y="972"/>
                    <a:pt x="427" y="974"/>
                  </a:cubicBezTo>
                  <a:lnTo>
                    <a:pt x="427" y="974"/>
                  </a:lnTo>
                  <a:cubicBezTo>
                    <a:pt x="427" y="974"/>
                    <a:pt x="428" y="975"/>
                    <a:pt x="428" y="976"/>
                  </a:cubicBezTo>
                  <a:lnTo>
                    <a:pt x="428" y="976"/>
                  </a:lnTo>
                  <a:cubicBezTo>
                    <a:pt x="440" y="985"/>
                    <a:pt x="452" y="996"/>
                    <a:pt x="464" y="1006"/>
                  </a:cubicBezTo>
                  <a:lnTo>
                    <a:pt x="464" y="1006"/>
                  </a:lnTo>
                  <a:cubicBezTo>
                    <a:pt x="465" y="1006"/>
                    <a:pt x="466" y="1006"/>
                    <a:pt x="466" y="1007"/>
                  </a:cubicBezTo>
                  <a:lnTo>
                    <a:pt x="466" y="1007"/>
                  </a:lnTo>
                  <a:cubicBezTo>
                    <a:pt x="469" y="1009"/>
                    <a:pt x="472" y="1012"/>
                    <a:pt x="475" y="1014"/>
                  </a:cubicBezTo>
                  <a:lnTo>
                    <a:pt x="475" y="1014"/>
                  </a:lnTo>
                  <a:cubicBezTo>
                    <a:pt x="485" y="1021"/>
                    <a:pt x="493" y="1029"/>
                    <a:pt x="503" y="1036"/>
                  </a:cubicBezTo>
                  <a:lnTo>
                    <a:pt x="503" y="1036"/>
                  </a:lnTo>
                  <a:cubicBezTo>
                    <a:pt x="504" y="1037"/>
                    <a:pt x="506" y="1038"/>
                    <a:pt x="507" y="1039"/>
                  </a:cubicBezTo>
                  <a:lnTo>
                    <a:pt x="507" y="1039"/>
                  </a:lnTo>
                  <a:cubicBezTo>
                    <a:pt x="508" y="1041"/>
                    <a:pt x="510" y="1041"/>
                    <a:pt x="511" y="1042"/>
                  </a:cubicBezTo>
                  <a:lnTo>
                    <a:pt x="511" y="1042"/>
                  </a:lnTo>
                  <a:cubicBezTo>
                    <a:pt x="515" y="1045"/>
                    <a:pt x="519" y="1048"/>
                    <a:pt x="522" y="1051"/>
                  </a:cubicBezTo>
                  <a:lnTo>
                    <a:pt x="522" y="1051"/>
                  </a:lnTo>
                  <a:cubicBezTo>
                    <a:pt x="529" y="1056"/>
                    <a:pt x="535" y="1060"/>
                    <a:pt x="543" y="1065"/>
                  </a:cubicBezTo>
                  <a:lnTo>
                    <a:pt x="543" y="1065"/>
                  </a:lnTo>
                  <a:cubicBezTo>
                    <a:pt x="545" y="1068"/>
                    <a:pt x="548" y="1070"/>
                    <a:pt x="551" y="1072"/>
                  </a:cubicBezTo>
                  <a:lnTo>
                    <a:pt x="551" y="1072"/>
                  </a:lnTo>
                  <a:cubicBezTo>
                    <a:pt x="557" y="1076"/>
                    <a:pt x="562" y="1080"/>
                    <a:pt x="568" y="1084"/>
                  </a:cubicBezTo>
                  <a:lnTo>
                    <a:pt x="568" y="1084"/>
                  </a:lnTo>
                  <a:cubicBezTo>
                    <a:pt x="573" y="1088"/>
                    <a:pt x="579" y="1092"/>
                    <a:pt x="584" y="1095"/>
                  </a:cubicBezTo>
                  <a:lnTo>
                    <a:pt x="584" y="1095"/>
                  </a:lnTo>
                  <a:cubicBezTo>
                    <a:pt x="587" y="1098"/>
                    <a:pt x="591" y="1100"/>
                    <a:pt x="594" y="1102"/>
                  </a:cubicBezTo>
                  <a:lnTo>
                    <a:pt x="594" y="1102"/>
                  </a:lnTo>
                  <a:cubicBezTo>
                    <a:pt x="604" y="1109"/>
                    <a:pt x="613" y="1115"/>
                    <a:pt x="622" y="1122"/>
                  </a:cubicBezTo>
                  <a:lnTo>
                    <a:pt x="622" y="1122"/>
                  </a:lnTo>
                  <a:cubicBezTo>
                    <a:pt x="627" y="1125"/>
                    <a:pt x="632" y="1128"/>
                    <a:pt x="636" y="1131"/>
                  </a:cubicBezTo>
                  <a:lnTo>
                    <a:pt x="636" y="1131"/>
                  </a:lnTo>
                  <a:cubicBezTo>
                    <a:pt x="639" y="1133"/>
                    <a:pt x="643" y="1135"/>
                    <a:pt x="646" y="1138"/>
                  </a:cubicBezTo>
                  <a:lnTo>
                    <a:pt x="646" y="1138"/>
                  </a:lnTo>
                  <a:cubicBezTo>
                    <a:pt x="656" y="1144"/>
                    <a:pt x="666" y="1150"/>
                    <a:pt x="676" y="1157"/>
                  </a:cubicBezTo>
                  <a:lnTo>
                    <a:pt x="676" y="1157"/>
                  </a:lnTo>
                  <a:cubicBezTo>
                    <a:pt x="681" y="1160"/>
                    <a:pt x="686" y="1163"/>
                    <a:pt x="691" y="1167"/>
                  </a:cubicBezTo>
                  <a:lnTo>
                    <a:pt x="691" y="1167"/>
                  </a:lnTo>
                  <a:cubicBezTo>
                    <a:pt x="694" y="1168"/>
                    <a:pt x="698" y="1170"/>
                    <a:pt x="700" y="1172"/>
                  </a:cubicBezTo>
                  <a:lnTo>
                    <a:pt x="700" y="1172"/>
                  </a:lnTo>
                  <a:cubicBezTo>
                    <a:pt x="710" y="1178"/>
                    <a:pt x="721" y="1185"/>
                    <a:pt x="732" y="1191"/>
                  </a:cubicBezTo>
                  <a:lnTo>
                    <a:pt x="732" y="1191"/>
                  </a:lnTo>
                  <a:cubicBezTo>
                    <a:pt x="737" y="1195"/>
                    <a:pt x="743" y="1198"/>
                    <a:pt x="749" y="1202"/>
                  </a:cubicBezTo>
                  <a:lnTo>
                    <a:pt x="749" y="1202"/>
                  </a:lnTo>
                  <a:cubicBezTo>
                    <a:pt x="751" y="1203"/>
                    <a:pt x="754" y="1204"/>
                    <a:pt x="756" y="1206"/>
                  </a:cubicBezTo>
                  <a:lnTo>
                    <a:pt x="756" y="1206"/>
                  </a:lnTo>
                  <a:cubicBezTo>
                    <a:pt x="767" y="1212"/>
                    <a:pt x="779" y="1219"/>
                    <a:pt x="790" y="1225"/>
                  </a:cubicBezTo>
                  <a:lnTo>
                    <a:pt x="790" y="1225"/>
                  </a:lnTo>
                  <a:cubicBezTo>
                    <a:pt x="796" y="1229"/>
                    <a:pt x="803" y="1233"/>
                    <a:pt x="809" y="1237"/>
                  </a:cubicBezTo>
                  <a:lnTo>
                    <a:pt x="809" y="1237"/>
                  </a:lnTo>
                  <a:cubicBezTo>
                    <a:pt x="812" y="1238"/>
                    <a:pt x="814" y="1239"/>
                    <a:pt x="817" y="1241"/>
                  </a:cubicBezTo>
                  <a:lnTo>
                    <a:pt x="817" y="1241"/>
                  </a:lnTo>
                  <a:cubicBezTo>
                    <a:pt x="820" y="1242"/>
                    <a:pt x="823" y="1244"/>
                    <a:pt x="825" y="1246"/>
                  </a:cubicBezTo>
                  <a:lnTo>
                    <a:pt x="825" y="1246"/>
                  </a:lnTo>
                  <a:cubicBezTo>
                    <a:pt x="831" y="1248"/>
                    <a:pt x="836" y="1251"/>
                    <a:pt x="841" y="1254"/>
                  </a:cubicBezTo>
                  <a:lnTo>
                    <a:pt x="841" y="1254"/>
                  </a:lnTo>
                  <a:cubicBezTo>
                    <a:pt x="852" y="1260"/>
                    <a:pt x="863" y="1266"/>
                    <a:pt x="873" y="1272"/>
                  </a:cubicBezTo>
                  <a:lnTo>
                    <a:pt x="873" y="1272"/>
                  </a:lnTo>
                  <a:cubicBezTo>
                    <a:pt x="875" y="1272"/>
                    <a:pt x="876" y="1273"/>
                    <a:pt x="877" y="1274"/>
                  </a:cubicBezTo>
                  <a:lnTo>
                    <a:pt x="877" y="1274"/>
                  </a:lnTo>
                  <a:cubicBezTo>
                    <a:pt x="879" y="1275"/>
                    <a:pt x="882" y="1276"/>
                    <a:pt x="883" y="1277"/>
                  </a:cubicBezTo>
                  <a:lnTo>
                    <a:pt x="883" y="1277"/>
                  </a:lnTo>
                  <a:cubicBezTo>
                    <a:pt x="891" y="1281"/>
                    <a:pt x="899" y="1285"/>
                    <a:pt x="906" y="1289"/>
                  </a:cubicBezTo>
                  <a:lnTo>
                    <a:pt x="906" y="1289"/>
                  </a:lnTo>
                  <a:cubicBezTo>
                    <a:pt x="917" y="1295"/>
                    <a:pt x="929" y="1300"/>
                    <a:pt x="940" y="1306"/>
                  </a:cubicBezTo>
                  <a:lnTo>
                    <a:pt x="5985" y="3848"/>
                  </a:lnTo>
                  <a:lnTo>
                    <a:pt x="6473" y="3848"/>
                  </a:lnTo>
                </a:path>
              </a:pathLst>
            </a:custGeom>
            <a:solidFill>
              <a:schemeClr val="accent2"/>
            </a:solidFill>
            <a:ln>
              <a:noFill/>
            </a:ln>
            <a:effectLst/>
          </p:spPr>
          <p:txBody>
            <a:bodyPr wrap="none" anchor="ctr"/>
            <a:lstStyle/>
            <a:p>
              <a:endParaRPr lang="en-US" sz="3599" dirty="0">
                <a:latin typeface="Montserrat" pitchFamily="2" charset="77"/>
              </a:endParaRPr>
            </a:p>
          </p:txBody>
        </p:sp>
        <p:sp>
          <p:nvSpPr>
            <p:cNvPr id="28" name="Freeform 374">
              <a:extLst>
                <a:ext uri="{FF2B5EF4-FFF2-40B4-BE49-F238E27FC236}">
                  <a16:creationId xmlns:a16="http://schemas.microsoft.com/office/drawing/2014/main" id="{8BD45A73-BF5B-5E24-908A-20DDE188EC37}"/>
                </a:ext>
              </a:extLst>
            </p:cNvPr>
            <p:cNvSpPr>
              <a:spLocks noChangeArrowheads="1"/>
            </p:cNvSpPr>
            <p:nvPr/>
          </p:nvSpPr>
          <p:spPr bwMode="auto">
            <a:xfrm>
              <a:off x="-1" y="3257382"/>
              <a:ext cx="22652866" cy="10458549"/>
            </a:xfrm>
            <a:custGeom>
              <a:avLst/>
              <a:gdLst>
                <a:gd name="T0" fmla="*/ 10782 w 18185"/>
                <a:gd name="T1" fmla="*/ 5002 h 8395"/>
                <a:gd name="T2" fmla="*/ 10545 w 18185"/>
                <a:gd name="T3" fmla="*/ 4849 h 8395"/>
                <a:gd name="T4" fmla="*/ 10437 w 18185"/>
                <a:gd name="T5" fmla="*/ 4680 h 8395"/>
                <a:gd name="T6" fmla="*/ 10459 w 18185"/>
                <a:gd name="T7" fmla="*/ 4515 h 8395"/>
                <a:gd name="T8" fmla="*/ 10613 w 18185"/>
                <a:gd name="T9" fmla="*/ 4376 h 8395"/>
                <a:gd name="T10" fmla="*/ 11700 w 18185"/>
                <a:gd name="T11" fmla="*/ 3774 h 8395"/>
                <a:gd name="T12" fmla="*/ 12084 w 18185"/>
                <a:gd name="T13" fmla="*/ 3414 h 8395"/>
                <a:gd name="T14" fmla="*/ 12091 w 18185"/>
                <a:gd name="T15" fmla="*/ 3024 h 8395"/>
                <a:gd name="T16" fmla="*/ 11774 w 18185"/>
                <a:gd name="T17" fmla="*/ 2656 h 8395"/>
                <a:gd name="T18" fmla="*/ 11175 w 18185"/>
                <a:gd name="T19" fmla="*/ 2346 h 8395"/>
                <a:gd name="T20" fmla="*/ 10401 w 18185"/>
                <a:gd name="T21" fmla="*/ 2146 h 8395"/>
                <a:gd name="T22" fmla="*/ 9588 w 18185"/>
                <a:gd name="T23" fmla="*/ 2076 h 8395"/>
                <a:gd name="T24" fmla="*/ 8805 w 18185"/>
                <a:gd name="T25" fmla="*/ 2132 h 8395"/>
                <a:gd name="T26" fmla="*/ 3318 w 18185"/>
                <a:gd name="T27" fmla="*/ 4368 h 8395"/>
                <a:gd name="T28" fmla="*/ 3006 w 18185"/>
                <a:gd name="T29" fmla="*/ 4459 h 8395"/>
                <a:gd name="T30" fmla="*/ 2670 w 18185"/>
                <a:gd name="T31" fmla="*/ 4487 h 8395"/>
                <a:gd name="T32" fmla="*/ 2353 w 18185"/>
                <a:gd name="T33" fmla="*/ 4452 h 8395"/>
                <a:gd name="T34" fmla="*/ 2100 w 18185"/>
                <a:gd name="T35" fmla="*/ 4356 h 8395"/>
                <a:gd name="T36" fmla="*/ 1962 w 18185"/>
                <a:gd name="T37" fmla="*/ 4216 h 8395"/>
                <a:gd name="T38" fmla="*/ 1957 w 18185"/>
                <a:gd name="T39" fmla="*/ 4061 h 8395"/>
                <a:gd name="T40" fmla="*/ 2074 w 18185"/>
                <a:gd name="T41" fmla="*/ 3911 h 8395"/>
                <a:gd name="T42" fmla="*/ 2303 w 18185"/>
                <a:gd name="T43" fmla="*/ 3783 h 8395"/>
                <a:gd name="T44" fmla="*/ 3786 w 18185"/>
                <a:gd name="T45" fmla="*/ 3197 h 8395"/>
                <a:gd name="T46" fmla="*/ 4363 w 18185"/>
                <a:gd name="T47" fmla="*/ 2868 h 8395"/>
                <a:gd name="T48" fmla="*/ 4598 w 18185"/>
                <a:gd name="T49" fmla="*/ 2510 h 8395"/>
                <a:gd name="T50" fmla="*/ 4510 w 18185"/>
                <a:gd name="T51" fmla="*/ 2170 h 8395"/>
                <a:gd name="T52" fmla="*/ 0 w 18185"/>
                <a:gd name="T53" fmla="*/ 0 h 8395"/>
                <a:gd name="T54" fmla="*/ 3016 w 18185"/>
                <a:gd name="T55" fmla="*/ 2277 h 8395"/>
                <a:gd name="T56" fmla="*/ 3143 w 18185"/>
                <a:gd name="T57" fmla="*/ 2380 h 8395"/>
                <a:gd name="T58" fmla="*/ 3159 w 18185"/>
                <a:gd name="T59" fmla="*/ 2498 h 8395"/>
                <a:gd name="T60" fmla="*/ 3066 w 18185"/>
                <a:gd name="T61" fmla="*/ 2617 h 8395"/>
                <a:gd name="T62" fmla="*/ 2865 w 18185"/>
                <a:gd name="T63" fmla="*/ 2723 h 8395"/>
                <a:gd name="T64" fmla="*/ 1399 w 18185"/>
                <a:gd name="T65" fmla="*/ 3263 h 8395"/>
                <a:gd name="T66" fmla="*/ 718 w 18185"/>
                <a:gd name="T67" fmla="*/ 3615 h 8395"/>
                <a:gd name="T68" fmla="*/ 330 w 18185"/>
                <a:gd name="T69" fmla="*/ 4045 h 8395"/>
                <a:gd name="T70" fmla="*/ 289 w 18185"/>
                <a:gd name="T71" fmla="*/ 4509 h 8395"/>
                <a:gd name="T72" fmla="*/ 658 w 18185"/>
                <a:gd name="T73" fmla="*/ 4947 h 8395"/>
                <a:gd name="T74" fmla="*/ 1415 w 18185"/>
                <a:gd name="T75" fmla="*/ 5259 h 8395"/>
                <a:gd name="T76" fmla="*/ 2397 w 18185"/>
                <a:gd name="T77" fmla="*/ 5374 h 8395"/>
                <a:gd name="T78" fmla="*/ 3444 w 18185"/>
                <a:gd name="T79" fmla="*/ 5280 h 8395"/>
                <a:gd name="T80" fmla="*/ 9212 w 18185"/>
                <a:gd name="T81" fmla="*/ 2763 h 8395"/>
                <a:gd name="T82" fmla="*/ 9449 w 18185"/>
                <a:gd name="T83" fmla="*/ 2693 h 8395"/>
                <a:gd name="T84" fmla="*/ 9729 w 18185"/>
                <a:gd name="T85" fmla="*/ 2671 h 8395"/>
                <a:gd name="T86" fmla="*/ 10019 w 18185"/>
                <a:gd name="T87" fmla="*/ 2698 h 8395"/>
                <a:gd name="T88" fmla="*/ 10290 w 18185"/>
                <a:gd name="T89" fmla="*/ 2772 h 8395"/>
                <a:gd name="T90" fmla="*/ 10490 w 18185"/>
                <a:gd name="T91" fmla="*/ 2883 h 8395"/>
                <a:gd name="T92" fmla="*/ 10585 w 18185"/>
                <a:gd name="T93" fmla="*/ 3010 h 8395"/>
                <a:gd name="T94" fmla="*/ 10566 w 18185"/>
                <a:gd name="T95" fmla="*/ 3141 h 8395"/>
                <a:gd name="T96" fmla="*/ 10426 w 18185"/>
                <a:gd name="T97" fmla="*/ 3256 h 8395"/>
                <a:gd name="T98" fmla="*/ 9329 w 18185"/>
                <a:gd name="T99" fmla="*/ 3809 h 8395"/>
                <a:gd name="T100" fmla="*/ 8851 w 18185"/>
                <a:gd name="T101" fmla="*/ 4193 h 8395"/>
                <a:gd name="T102" fmla="*/ 8729 w 18185"/>
                <a:gd name="T103" fmla="*/ 4662 h 8395"/>
                <a:gd name="T104" fmla="*/ 8992 w 18185"/>
                <a:gd name="T105" fmla="*/ 5170 h 8395"/>
                <a:gd name="T106" fmla="*/ 15187 w 18185"/>
                <a:gd name="T107" fmla="*/ 8394 h 8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185" h="8395">
                  <a:moveTo>
                    <a:pt x="18184" y="8394"/>
                  </a:moveTo>
                  <a:lnTo>
                    <a:pt x="10782" y="5002"/>
                  </a:lnTo>
                  <a:lnTo>
                    <a:pt x="10782" y="5002"/>
                  </a:lnTo>
                  <a:cubicBezTo>
                    <a:pt x="10682" y="4956"/>
                    <a:pt x="10603" y="4904"/>
                    <a:pt x="10545" y="4849"/>
                  </a:cubicBezTo>
                  <a:lnTo>
                    <a:pt x="10545" y="4849"/>
                  </a:lnTo>
                  <a:cubicBezTo>
                    <a:pt x="10487" y="4794"/>
                    <a:pt x="10451" y="4736"/>
                    <a:pt x="10437" y="4680"/>
                  </a:cubicBezTo>
                  <a:lnTo>
                    <a:pt x="10437" y="4680"/>
                  </a:lnTo>
                  <a:cubicBezTo>
                    <a:pt x="10422" y="4623"/>
                    <a:pt x="10430" y="4567"/>
                    <a:pt x="10459" y="4515"/>
                  </a:cubicBezTo>
                  <a:lnTo>
                    <a:pt x="10459" y="4515"/>
                  </a:lnTo>
                  <a:cubicBezTo>
                    <a:pt x="10488" y="4463"/>
                    <a:pt x="10539" y="4416"/>
                    <a:pt x="10613" y="4376"/>
                  </a:cubicBezTo>
                  <a:lnTo>
                    <a:pt x="11700" y="3774"/>
                  </a:lnTo>
                  <a:lnTo>
                    <a:pt x="11700" y="3774"/>
                  </a:lnTo>
                  <a:cubicBezTo>
                    <a:pt x="11894" y="3667"/>
                    <a:pt x="12020" y="3544"/>
                    <a:pt x="12084" y="3414"/>
                  </a:cubicBezTo>
                  <a:lnTo>
                    <a:pt x="12084" y="3414"/>
                  </a:lnTo>
                  <a:cubicBezTo>
                    <a:pt x="12145" y="3288"/>
                    <a:pt x="12146" y="3154"/>
                    <a:pt x="12091" y="3024"/>
                  </a:cubicBezTo>
                  <a:lnTo>
                    <a:pt x="12091" y="3024"/>
                  </a:lnTo>
                  <a:cubicBezTo>
                    <a:pt x="12037" y="2896"/>
                    <a:pt x="11930" y="2772"/>
                    <a:pt x="11774" y="2656"/>
                  </a:cubicBezTo>
                  <a:lnTo>
                    <a:pt x="11774" y="2656"/>
                  </a:lnTo>
                  <a:cubicBezTo>
                    <a:pt x="11621" y="2541"/>
                    <a:pt x="11420" y="2436"/>
                    <a:pt x="11175" y="2346"/>
                  </a:cubicBezTo>
                  <a:lnTo>
                    <a:pt x="11175" y="2346"/>
                  </a:lnTo>
                  <a:cubicBezTo>
                    <a:pt x="10934" y="2257"/>
                    <a:pt x="10671" y="2190"/>
                    <a:pt x="10401" y="2146"/>
                  </a:cubicBezTo>
                  <a:lnTo>
                    <a:pt x="10401" y="2146"/>
                  </a:lnTo>
                  <a:cubicBezTo>
                    <a:pt x="10134" y="2102"/>
                    <a:pt x="9858" y="2078"/>
                    <a:pt x="9588" y="2076"/>
                  </a:cubicBezTo>
                  <a:lnTo>
                    <a:pt x="9588" y="2076"/>
                  </a:lnTo>
                  <a:cubicBezTo>
                    <a:pt x="9319" y="2073"/>
                    <a:pt x="9052" y="2092"/>
                    <a:pt x="8805" y="2132"/>
                  </a:cubicBezTo>
                  <a:lnTo>
                    <a:pt x="8805" y="2132"/>
                  </a:lnTo>
                  <a:cubicBezTo>
                    <a:pt x="8556" y="2172"/>
                    <a:pt x="8324" y="2235"/>
                    <a:pt x="8125" y="2320"/>
                  </a:cubicBezTo>
                  <a:lnTo>
                    <a:pt x="3318" y="4368"/>
                  </a:lnTo>
                  <a:lnTo>
                    <a:pt x="3318" y="4368"/>
                  </a:lnTo>
                  <a:cubicBezTo>
                    <a:pt x="3223" y="4409"/>
                    <a:pt x="3117" y="4439"/>
                    <a:pt x="3006" y="4459"/>
                  </a:cubicBezTo>
                  <a:lnTo>
                    <a:pt x="3006" y="4459"/>
                  </a:lnTo>
                  <a:cubicBezTo>
                    <a:pt x="2896" y="4478"/>
                    <a:pt x="2781" y="4487"/>
                    <a:pt x="2670" y="4487"/>
                  </a:cubicBezTo>
                  <a:lnTo>
                    <a:pt x="2670" y="4487"/>
                  </a:lnTo>
                  <a:cubicBezTo>
                    <a:pt x="2559" y="4486"/>
                    <a:pt x="2451" y="4474"/>
                    <a:pt x="2353" y="4452"/>
                  </a:cubicBezTo>
                  <a:lnTo>
                    <a:pt x="2353" y="4452"/>
                  </a:lnTo>
                  <a:cubicBezTo>
                    <a:pt x="2256" y="4430"/>
                    <a:pt x="2169" y="4398"/>
                    <a:pt x="2100" y="4356"/>
                  </a:cubicBezTo>
                  <a:lnTo>
                    <a:pt x="2100" y="4356"/>
                  </a:lnTo>
                  <a:cubicBezTo>
                    <a:pt x="2030" y="4314"/>
                    <a:pt x="1985" y="4266"/>
                    <a:pt x="1962" y="4216"/>
                  </a:cubicBezTo>
                  <a:lnTo>
                    <a:pt x="1962" y="4216"/>
                  </a:lnTo>
                  <a:cubicBezTo>
                    <a:pt x="1939" y="4166"/>
                    <a:pt x="1937" y="4113"/>
                    <a:pt x="1957" y="4061"/>
                  </a:cubicBezTo>
                  <a:lnTo>
                    <a:pt x="1957" y="4061"/>
                  </a:lnTo>
                  <a:cubicBezTo>
                    <a:pt x="1976" y="4009"/>
                    <a:pt x="2016" y="3958"/>
                    <a:pt x="2074" y="3911"/>
                  </a:cubicBezTo>
                  <a:lnTo>
                    <a:pt x="2074" y="3911"/>
                  </a:lnTo>
                  <a:cubicBezTo>
                    <a:pt x="2132" y="3864"/>
                    <a:pt x="2208" y="3820"/>
                    <a:pt x="2303" y="3783"/>
                  </a:cubicBezTo>
                  <a:lnTo>
                    <a:pt x="3786" y="3197"/>
                  </a:lnTo>
                  <a:lnTo>
                    <a:pt x="3786" y="3197"/>
                  </a:lnTo>
                  <a:cubicBezTo>
                    <a:pt x="4034" y="3099"/>
                    <a:pt x="4227" y="2985"/>
                    <a:pt x="4363" y="2868"/>
                  </a:cubicBezTo>
                  <a:lnTo>
                    <a:pt x="4363" y="2868"/>
                  </a:lnTo>
                  <a:cubicBezTo>
                    <a:pt x="4496" y="2752"/>
                    <a:pt x="4575" y="2630"/>
                    <a:pt x="4598" y="2510"/>
                  </a:cubicBezTo>
                  <a:lnTo>
                    <a:pt x="4598" y="2510"/>
                  </a:lnTo>
                  <a:cubicBezTo>
                    <a:pt x="4622" y="2393"/>
                    <a:pt x="4592" y="2277"/>
                    <a:pt x="4510" y="2170"/>
                  </a:cubicBezTo>
                  <a:lnTo>
                    <a:pt x="4510" y="2170"/>
                  </a:lnTo>
                  <a:cubicBezTo>
                    <a:pt x="4430" y="2065"/>
                    <a:pt x="4298" y="1968"/>
                    <a:pt x="4115" y="1884"/>
                  </a:cubicBezTo>
                  <a:lnTo>
                    <a:pt x="0" y="0"/>
                  </a:lnTo>
                  <a:lnTo>
                    <a:pt x="0" y="799"/>
                  </a:lnTo>
                  <a:lnTo>
                    <a:pt x="3016" y="2277"/>
                  </a:lnTo>
                  <a:lnTo>
                    <a:pt x="3016" y="2277"/>
                  </a:lnTo>
                  <a:cubicBezTo>
                    <a:pt x="3077" y="2307"/>
                    <a:pt x="3119" y="2342"/>
                    <a:pt x="3143" y="2380"/>
                  </a:cubicBezTo>
                  <a:lnTo>
                    <a:pt x="3143" y="2380"/>
                  </a:lnTo>
                  <a:cubicBezTo>
                    <a:pt x="3167" y="2417"/>
                    <a:pt x="3172" y="2457"/>
                    <a:pt x="3159" y="2498"/>
                  </a:cubicBezTo>
                  <a:lnTo>
                    <a:pt x="3159" y="2498"/>
                  </a:lnTo>
                  <a:cubicBezTo>
                    <a:pt x="3147" y="2538"/>
                    <a:pt x="3115" y="2579"/>
                    <a:pt x="3066" y="2617"/>
                  </a:cubicBezTo>
                  <a:lnTo>
                    <a:pt x="3066" y="2617"/>
                  </a:lnTo>
                  <a:cubicBezTo>
                    <a:pt x="3017" y="2656"/>
                    <a:pt x="2949" y="2692"/>
                    <a:pt x="2865" y="2723"/>
                  </a:cubicBezTo>
                  <a:lnTo>
                    <a:pt x="1399" y="3263"/>
                  </a:lnTo>
                  <a:lnTo>
                    <a:pt x="1399" y="3263"/>
                  </a:lnTo>
                  <a:cubicBezTo>
                    <a:pt x="1125" y="3365"/>
                    <a:pt x="897" y="3485"/>
                    <a:pt x="718" y="3615"/>
                  </a:cubicBezTo>
                  <a:lnTo>
                    <a:pt x="718" y="3615"/>
                  </a:lnTo>
                  <a:cubicBezTo>
                    <a:pt x="536" y="3749"/>
                    <a:pt x="404" y="3895"/>
                    <a:pt x="330" y="4045"/>
                  </a:cubicBezTo>
                  <a:lnTo>
                    <a:pt x="330" y="4045"/>
                  </a:lnTo>
                  <a:cubicBezTo>
                    <a:pt x="255" y="4199"/>
                    <a:pt x="238" y="4357"/>
                    <a:pt x="289" y="4509"/>
                  </a:cubicBezTo>
                  <a:lnTo>
                    <a:pt x="289" y="4509"/>
                  </a:lnTo>
                  <a:cubicBezTo>
                    <a:pt x="340" y="4665"/>
                    <a:pt x="461" y="4815"/>
                    <a:pt x="658" y="4947"/>
                  </a:cubicBezTo>
                  <a:lnTo>
                    <a:pt x="658" y="4947"/>
                  </a:lnTo>
                  <a:cubicBezTo>
                    <a:pt x="859" y="5083"/>
                    <a:pt x="1118" y="5188"/>
                    <a:pt x="1415" y="5259"/>
                  </a:cubicBezTo>
                  <a:lnTo>
                    <a:pt x="1415" y="5259"/>
                  </a:lnTo>
                  <a:cubicBezTo>
                    <a:pt x="1714" y="5331"/>
                    <a:pt x="2049" y="5370"/>
                    <a:pt x="2397" y="5374"/>
                  </a:cubicBezTo>
                  <a:lnTo>
                    <a:pt x="2397" y="5374"/>
                  </a:lnTo>
                  <a:cubicBezTo>
                    <a:pt x="2744" y="5377"/>
                    <a:pt x="3101" y="5346"/>
                    <a:pt x="3444" y="5280"/>
                  </a:cubicBezTo>
                  <a:lnTo>
                    <a:pt x="3444" y="5280"/>
                  </a:lnTo>
                  <a:cubicBezTo>
                    <a:pt x="3784" y="5215"/>
                    <a:pt x="4107" y="5116"/>
                    <a:pt x="4391" y="4985"/>
                  </a:cubicBezTo>
                  <a:lnTo>
                    <a:pt x="9212" y="2763"/>
                  </a:lnTo>
                  <a:lnTo>
                    <a:pt x="9212" y="2763"/>
                  </a:lnTo>
                  <a:cubicBezTo>
                    <a:pt x="9280" y="2731"/>
                    <a:pt x="9361" y="2708"/>
                    <a:pt x="9449" y="2693"/>
                  </a:cubicBezTo>
                  <a:lnTo>
                    <a:pt x="9449" y="2693"/>
                  </a:lnTo>
                  <a:cubicBezTo>
                    <a:pt x="9537" y="2677"/>
                    <a:pt x="9631" y="2671"/>
                    <a:pt x="9729" y="2671"/>
                  </a:cubicBezTo>
                  <a:lnTo>
                    <a:pt x="9729" y="2671"/>
                  </a:lnTo>
                  <a:cubicBezTo>
                    <a:pt x="9824" y="2672"/>
                    <a:pt x="9923" y="2681"/>
                    <a:pt x="10019" y="2698"/>
                  </a:cubicBezTo>
                  <a:lnTo>
                    <a:pt x="10019" y="2698"/>
                  </a:lnTo>
                  <a:cubicBezTo>
                    <a:pt x="10114" y="2714"/>
                    <a:pt x="10207" y="2739"/>
                    <a:pt x="10290" y="2772"/>
                  </a:cubicBezTo>
                  <a:lnTo>
                    <a:pt x="10290" y="2772"/>
                  </a:lnTo>
                  <a:cubicBezTo>
                    <a:pt x="10374" y="2805"/>
                    <a:pt x="10440" y="2843"/>
                    <a:pt x="10490" y="2883"/>
                  </a:cubicBezTo>
                  <a:lnTo>
                    <a:pt x="10490" y="2883"/>
                  </a:lnTo>
                  <a:cubicBezTo>
                    <a:pt x="10539" y="2923"/>
                    <a:pt x="10571" y="2967"/>
                    <a:pt x="10585" y="3010"/>
                  </a:cubicBezTo>
                  <a:lnTo>
                    <a:pt x="10585" y="3010"/>
                  </a:lnTo>
                  <a:cubicBezTo>
                    <a:pt x="10598" y="3055"/>
                    <a:pt x="10592" y="3099"/>
                    <a:pt x="10566" y="3141"/>
                  </a:cubicBezTo>
                  <a:lnTo>
                    <a:pt x="10566" y="3141"/>
                  </a:lnTo>
                  <a:cubicBezTo>
                    <a:pt x="10540" y="3182"/>
                    <a:pt x="10494" y="3222"/>
                    <a:pt x="10426" y="3256"/>
                  </a:cubicBezTo>
                  <a:lnTo>
                    <a:pt x="9329" y="3809"/>
                  </a:lnTo>
                  <a:lnTo>
                    <a:pt x="9329" y="3809"/>
                  </a:lnTo>
                  <a:cubicBezTo>
                    <a:pt x="9110" y="3919"/>
                    <a:pt x="8951" y="4050"/>
                    <a:pt x="8851" y="4193"/>
                  </a:cubicBezTo>
                  <a:lnTo>
                    <a:pt x="8851" y="4193"/>
                  </a:lnTo>
                  <a:cubicBezTo>
                    <a:pt x="8749" y="4339"/>
                    <a:pt x="8708" y="4498"/>
                    <a:pt x="8729" y="4662"/>
                  </a:cubicBezTo>
                  <a:lnTo>
                    <a:pt x="8729" y="4662"/>
                  </a:lnTo>
                  <a:cubicBezTo>
                    <a:pt x="8752" y="4830"/>
                    <a:pt x="8838" y="5003"/>
                    <a:pt x="8992" y="5170"/>
                  </a:cubicBezTo>
                  <a:lnTo>
                    <a:pt x="8992" y="5170"/>
                  </a:lnTo>
                  <a:cubicBezTo>
                    <a:pt x="9148" y="5341"/>
                    <a:pt x="9374" y="5506"/>
                    <a:pt x="9669" y="5652"/>
                  </a:cubicBezTo>
                  <a:lnTo>
                    <a:pt x="15187" y="8394"/>
                  </a:lnTo>
                  <a:lnTo>
                    <a:pt x="18184" y="8394"/>
                  </a:lnTo>
                </a:path>
              </a:pathLst>
            </a:custGeom>
            <a:solidFill>
              <a:schemeClr val="bg2"/>
            </a:solidFill>
            <a:ln>
              <a:noFill/>
            </a:ln>
            <a:effectLst/>
          </p:spPr>
          <p:txBody>
            <a:bodyPr wrap="none" anchor="ctr"/>
            <a:lstStyle/>
            <a:p>
              <a:endParaRPr lang="en-US" sz="3599" dirty="0">
                <a:latin typeface="Montserrat" pitchFamily="2" charset="77"/>
              </a:endParaRPr>
            </a:p>
          </p:txBody>
        </p:sp>
        <p:sp>
          <p:nvSpPr>
            <p:cNvPr id="29" name="Freeform 374">
              <a:extLst>
                <a:ext uri="{FF2B5EF4-FFF2-40B4-BE49-F238E27FC236}">
                  <a16:creationId xmlns:a16="http://schemas.microsoft.com/office/drawing/2014/main" id="{F1A340F8-0AE9-B7D5-9F0F-7F0BD9151743}"/>
                </a:ext>
              </a:extLst>
            </p:cNvPr>
            <p:cNvSpPr>
              <a:spLocks noChangeArrowheads="1"/>
            </p:cNvSpPr>
            <p:nvPr/>
          </p:nvSpPr>
          <p:spPr bwMode="auto">
            <a:xfrm>
              <a:off x="-1" y="3257382"/>
              <a:ext cx="22652866" cy="10458549"/>
            </a:xfrm>
            <a:custGeom>
              <a:avLst/>
              <a:gdLst>
                <a:gd name="T0" fmla="*/ 10782 w 18185"/>
                <a:gd name="T1" fmla="*/ 5002 h 8395"/>
                <a:gd name="T2" fmla="*/ 10545 w 18185"/>
                <a:gd name="T3" fmla="*/ 4849 h 8395"/>
                <a:gd name="T4" fmla="*/ 10437 w 18185"/>
                <a:gd name="T5" fmla="*/ 4680 h 8395"/>
                <a:gd name="T6" fmla="*/ 10459 w 18185"/>
                <a:gd name="T7" fmla="*/ 4515 h 8395"/>
                <a:gd name="T8" fmla="*/ 10613 w 18185"/>
                <a:gd name="T9" fmla="*/ 4376 h 8395"/>
                <a:gd name="T10" fmla="*/ 11700 w 18185"/>
                <a:gd name="T11" fmla="*/ 3774 h 8395"/>
                <a:gd name="T12" fmla="*/ 12084 w 18185"/>
                <a:gd name="T13" fmla="*/ 3414 h 8395"/>
                <a:gd name="T14" fmla="*/ 12091 w 18185"/>
                <a:gd name="T15" fmla="*/ 3024 h 8395"/>
                <a:gd name="T16" fmla="*/ 11774 w 18185"/>
                <a:gd name="T17" fmla="*/ 2656 h 8395"/>
                <a:gd name="T18" fmla="*/ 11175 w 18185"/>
                <a:gd name="T19" fmla="*/ 2346 h 8395"/>
                <a:gd name="T20" fmla="*/ 10401 w 18185"/>
                <a:gd name="T21" fmla="*/ 2146 h 8395"/>
                <a:gd name="T22" fmla="*/ 9588 w 18185"/>
                <a:gd name="T23" fmla="*/ 2076 h 8395"/>
                <a:gd name="T24" fmla="*/ 8805 w 18185"/>
                <a:gd name="T25" fmla="*/ 2132 h 8395"/>
                <a:gd name="T26" fmla="*/ 3318 w 18185"/>
                <a:gd name="T27" fmla="*/ 4368 h 8395"/>
                <a:gd name="T28" fmla="*/ 3006 w 18185"/>
                <a:gd name="T29" fmla="*/ 4459 h 8395"/>
                <a:gd name="T30" fmla="*/ 2670 w 18185"/>
                <a:gd name="T31" fmla="*/ 4487 h 8395"/>
                <a:gd name="T32" fmla="*/ 2353 w 18185"/>
                <a:gd name="T33" fmla="*/ 4452 h 8395"/>
                <a:gd name="T34" fmla="*/ 2100 w 18185"/>
                <a:gd name="T35" fmla="*/ 4356 h 8395"/>
                <a:gd name="T36" fmla="*/ 1962 w 18185"/>
                <a:gd name="T37" fmla="*/ 4216 h 8395"/>
                <a:gd name="T38" fmla="*/ 1957 w 18185"/>
                <a:gd name="T39" fmla="*/ 4061 h 8395"/>
                <a:gd name="T40" fmla="*/ 2074 w 18185"/>
                <a:gd name="T41" fmla="*/ 3911 h 8395"/>
                <a:gd name="T42" fmla="*/ 2303 w 18185"/>
                <a:gd name="T43" fmla="*/ 3783 h 8395"/>
                <a:gd name="T44" fmla="*/ 3786 w 18185"/>
                <a:gd name="T45" fmla="*/ 3197 h 8395"/>
                <a:gd name="T46" fmla="*/ 4363 w 18185"/>
                <a:gd name="T47" fmla="*/ 2868 h 8395"/>
                <a:gd name="T48" fmla="*/ 4598 w 18185"/>
                <a:gd name="T49" fmla="*/ 2510 h 8395"/>
                <a:gd name="T50" fmla="*/ 4510 w 18185"/>
                <a:gd name="T51" fmla="*/ 2170 h 8395"/>
                <a:gd name="T52" fmla="*/ 0 w 18185"/>
                <a:gd name="T53" fmla="*/ 0 h 8395"/>
                <a:gd name="T54" fmla="*/ 3016 w 18185"/>
                <a:gd name="T55" fmla="*/ 2277 h 8395"/>
                <a:gd name="T56" fmla="*/ 3143 w 18185"/>
                <a:gd name="T57" fmla="*/ 2380 h 8395"/>
                <a:gd name="T58" fmla="*/ 3159 w 18185"/>
                <a:gd name="T59" fmla="*/ 2498 h 8395"/>
                <a:gd name="T60" fmla="*/ 3066 w 18185"/>
                <a:gd name="T61" fmla="*/ 2617 h 8395"/>
                <a:gd name="T62" fmla="*/ 2865 w 18185"/>
                <a:gd name="T63" fmla="*/ 2723 h 8395"/>
                <a:gd name="T64" fmla="*/ 1399 w 18185"/>
                <a:gd name="T65" fmla="*/ 3263 h 8395"/>
                <a:gd name="T66" fmla="*/ 718 w 18185"/>
                <a:gd name="T67" fmla="*/ 3615 h 8395"/>
                <a:gd name="T68" fmla="*/ 330 w 18185"/>
                <a:gd name="T69" fmla="*/ 4045 h 8395"/>
                <a:gd name="T70" fmla="*/ 289 w 18185"/>
                <a:gd name="T71" fmla="*/ 4509 h 8395"/>
                <a:gd name="T72" fmla="*/ 658 w 18185"/>
                <a:gd name="T73" fmla="*/ 4947 h 8395"/>
                <a:gd name="T74" fmla="*/ 1415 w 18185"/>
                <a:gd name="T75" fmla="*/ 5259 h 8395"/>
                <a:gd name="T76" fmla="*/ 2397 w 18185"/>
                <a:gd name="T77" fmla="*/ 5374 h 8395"/>
                <a:gd name="T78" fmla="*/ 3444 w 18185"/>
                <a:gd name="T79" fmla="*/ 5280 h 8395"/>
                <a:gd name="T80" fmla="*/ 9212 w 18185"/>
                <a:gd name="T81" fmla="*/ 2763 h 8395"/>
                <a:gd name="T82" fmla="*/ 9449 w 18185"/>
                <a:gd name="T83" fmla="*/ 2693 h 8395"/>
                <a:gd name="T84" fmla="*/ 9729 w 18185"/>
                <a:gd name="T85" fmla="*/ 2671 h 8395"/>
                <a:gd name="T86" fmla="*/ 10019 w 18185"/>
                <a:gd name="T87" fmla="*/ 2698 h 8395"/>
                <a:gd name="T88" fmla="*/ 10290 w 18185"/>
                <a:gd name="T89" fmla="*/ 2772 h 8395"/>
                <a:gd name="T90" fmla="*/ 10490 w 18185"/>
                <a:gd name="T91" fmla="*/ 2883 h 8395"/>
                <a:gd name="T92" fmla="*/ 10585 w 18185"/>
                <a:gd name="T93" fmla="*/ 3010 h 8395"/>
                <a:gd name="T94" fmla="*/ 10566 w 18185"/>
                <a:gd name="T95" fmla="*/ 3141 h 8395"/>
                <a:gd name="T96" fmla="*/ 10426 w 18185"/>
                <a:gd name="T97" fmla="*/ 3256 h 8395"/>
                <a:gd name="T98" fmla="*/ 9329 w 18185"/>
                <a:gd name="T99" fmla="*/ 3809 h 8395"/>
                <a:gd name="T100" fmla="*/ 8851 w 18185"/>
                <a:gd name="T101" fmla="*/ 4193 h 8395"/>
                <a:gd name="T102" fmla="*/ 8729 w 18185"/>
                <a:gd name="T103" fmla="*/ 4662 h 8395"/>
                <a:gd name="T104" fmla="*/ 8992 w 18185"/>
                <a:gd name="T105" fmla="*/ 5170 h 8395"/>
                <a:gd name="T106" fmla="*/ 15187 w 18185"/>
                <a:gd name="T107" fmla="*/ 8394 h 8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185" h="8395">
                  <a:moveTo>
                    <a:pt x="18184" y="8394"/>
                  </a:moveTo>
                  <a:lnTo>
                    <a:pt x="10782" y="5002"/>
                  </a:lnTo>
                  <a:lnTo>
                    <a:pt x="10782" y="5002"/>
                  </a:lnTo>
                  <a:cubicBezTo>
                    <a:pt x="10682" y="4956"/>
                    <a:pt x="10603" y="4904"/>
                    <a:pt x="10545" y="4849"/>
                  </a:cubicBezTo>
                  <a:lnTo>
                    <a:pt x="10545" y="4849"/>
                  </a:lnTo>
                  <a:cubicBezTo>
                    <a:pt x="10487" y="4794"/>
                    <a:pt x="10451" y="4736"/>
                    <a:pt x="10437" y="4680"/>
                  </a:cubicBezTo>
                  <a:lnTo>
                    <a:pt x="10437" y="4680"/>
                  </a:lnTo>
                  <a:cubicBezTo>
                    <a:pt x="10422" y="4623"/>
                    <a:pt x="10430" y="4567"/>
                    <a:pt x="10459" y="4515"/>
                  </a:cubicBezTo>
                  <a:lnTo>
                    <a:pt x="10459" y="4515"/>
                  </a:lnTo>
                  <a:cubicBezTo>
                    <a:pt x="10488" y="4463"/>
                    <a:pt x="10539" y="4416"/>
                    <a:pt x="10613" y="4376"/>
                  </a:cubicBezTo>
                  <a:lnTo>
                    <a:pt x="11700" y="3774"/>
                  </a:lnTo>
                  <a:lnTo>
                    <a:pt x="11700" y="3774"/>
                  </a:lnTo>
                  <a:cubicBezTo>
                    <a:pt x="11894" y="3667"/>
                    <a:pt x="12020" y="3544"/>
                    <a:pt x="12084" y="3414"/>
                  </a:cubicBezTo>
                  <a:lnTo>
                    <a:pt x="12084" y="3414"/>
                  </a:lnTo>
                  <a:cubicBezTo>
                    <a:pt x="12145" y="3288"/>
                    <a:pt x="12146" y="3154"/>
                    <a:pt x="12091" y="3024"/>
                  </a:cubicBezTo>
                  <a:lnTo>
                    <a:pt x="12091" y="3024"/>
                  </a:lnTo>
                  <a:cubicBezTo>
                    <a:pt x="12037" y="2896"/>
                    <a:pt x="11930" y="2772"/>
                    <a:pt x="11774" y="2656"/>
                  </a:cubicBezTo>
                  <a:lnTo>
                    <a:pt x="11774" y="2656"/>
                  </a:lnTo>
                  <a:cubicBezTo>
                    <a:pt x="11621" y="2541"/>
                    <a:pt x="11420" y="2436"/>
                    <a:pt x="11175" y="2346"/>
                  </a:cubicBezTo>
                  <a:lnTo>
                    <a:pt x="11175" y="2346"/>
                  </a:lnTo>
                  <a:cubicBezTo>
                    <a:pt x="10934" y="2257"/>
                    <a:pt x="10671" y="2190"/>
                    <a:pt x="10401" y="2146"/>
                  </a:cubicBezTo>
                  <a:lnTo>
                    <a:pt x="10401" y="2146"/>
                  </a:lnTo>
                  <a:cubicBezTo>
                    <a:pt x="10134" y="2102"/>
                    <a:pt x="9858" y="2078"/>
                    <a:pt x="9588" y="2076"/>
                  </a:cubicBezTo>
                  <a:lnTo>
                    <a:pt x="9588" y="2076"/>
                  </a:lnTo>
                  <a:cubicBezTo>
                    <a:pt x="9319" y="2073"/>
                    <a:pt x="9052" y="2092"/>
                    <a:pt x="8805" y="2132"/>
                  </a:cubicBezTo>
                  <a:lnTo>
                    <a:pt x="8805" y="2132"/>
                  </a:lnTo>
                  <a:cubicBezTo>
                    <a:pt x="8556" y="2172"/>
                    <a:pt x="8324" y="2235"/>
                    <a:pt x="8125" y="2320"/>
                  </a:cubicBezTo>
                  <a:lnTo>
                    <a:pt x="3318" y="4368"/>
                  </a:lnTo>
                  <a:lnTo>
                    <a:pt x="3318" y="4368"/>
                  </a:lnTo>
                  <a:cubicBezTo>
                    <a:pt x="3223" y="4409"/>
                    <a:pt x="3117" y="4439"/>
                    <a:pt x="3006" y="4459"/>
                  </a:cubicBezTo>
                  <a:lnTo>
                    <a:pt x="3006" y="4459"/>
                  </a:lnTo>
                  <a:cubicBezTo>
                    <a:pt x="2896" y="4478"/>
                    <a:pt x="2781" y="4487"/>
                    <a:pt x="2670" y="4487"/>
                  </a:cubicBezTo>
                  <a:lnTo>
                    <a:pt x="2670" y="4487"/>
                  </a:lnTo>
                  <a:cubicBezTo>
                    <a:pt x="2559" y="4486"/>
                    <a:pt x="2451" y="4474"/>
                    <a:pt x="2353" y="4452"/>
                  </a:cubicBezTo>
                  <a:lnTo>
                    <a:pt x="2353" y="4452"/>
                  </a:lnTo>
                  <a:cubicBezTo>
                    <a:pt x="2256" y="4430"/>
                    <a:pt x="2169" y="4398"/>
                    <a:pt x="2100" y="4356"/>
                  </a:cubicBezTo>
                  <a:lnTo>
                    <a:pt x="2100" y="4356"/>
                  </a:lnTo>
                  <a:cubicBezTo>
                    <a:pt x="2030" y="4314"/>
                    <a:pt x="1985" y="4266"/>
                    <a:pt x="1962" y="4216"/>
                  </a:cubicBezTo>
                  <a:lnTo>
                    <a:pt x="1962" y="4216"/>
                  </a:lnTo>
                  <a:cubicBezTo>
                    <a:pt x="1939" y="4166"/>
                    <a:pt x="1937" y="4113"/>
                    <a:pt x="1957" y="4061"/>
                  </a:cubicBezTo>
                  <a:lnTo>
                    <a:pt x="1957" y="4061"/>
                  </a:lnTo>
                  <a:cubicBezTo>
                    <a:pt x="1976" y="4009"/>
                    <a:pt x="2016" y="3958"/>
                    <a:pt x="2074" y="3911"/>
                  </a:cubicBezTo>
                  <a:lnTo>
                    <a:pt x="2074" y="3911"/>
                  </a:lnTo>
                  <a:cubicBezTo>
                    <a:pt x="2132" y="3864"/>
                    <a:pt x="2208" y="3820"/>
                    <a:pt x="2303" y="3783"/>
                  </a:cubicBezTo>
                  <a:lnTo>
                    <a:pt x="3786" y="3197"/>
                  </a:lnTo>
                  <a:lnTo>
                    <a:pt x="3786" y="3197"/>
                  </a:lnTo>
                  <a:cubicBezTo>
                    <a:pt x="4034" y="3099"/>
                    <a:pt x="4227" y="2985"/>
                    <a:pt x="4363" y="2868"/>
                  </a:cubicBezTo>
                  <a:lnTo>
                    <a:pt x="4363" y="2868"/>
                  </a:lnTo>
                  <a:cubicBezTo>
                    <a:pt x="4496" y="2752"/>
                    <a:pt x="4575" y="2630"/>
                    <a:pt x="4598" y="2510"/>
                  </a:cubicBezTo>
                  <a:lnTo>
                    <a:pt x="4598" y="2510"/>
                  </a:lnTo>
                  <a:cubicBezTo>
                    <a:pt x="4622" y="2393"/>
                    <a:pt x="4592" y="2277"/>
                    <a:pt x="4510" y="2170"/>
                  </a:cubicBezTo>
                  <a:lnTo>
                    <a:pt x="4510" y="2170"/>
                  </a:lnTo>
                  <a:cubicBezTo>
                    <a:pt x="4430" y="2065"/>
                    <a:pt x="4298" y="1968"/>
                    <a:pt x="4115" y="1884"/>
                  </a:cubicBezTo>
                  <a:lnTo>
                    <a:pt x="0" y="0"/>
                  </a:lnTo>
                  <a:lnTo>
                    <a:pt x="0" y="799"/>
                  </a:lnTo>
                  <a:lnTo>
                    <a:pt x="3016" y="2277"/>
                  </a:lnTo>
                  <a:lnTo>
                    <a:pt x="3016" y="2277"/>
                  </a:lnTo>
                  <a:cubicBezTo>
                    <a:pt x="3077" y="2307"/>
                    <a:pt x="3119" y="2342"/>
                    <a:pt x="3143" y="2380"/>
                  </a:cubicBezTo>
                  <a:lnTo>
                    <a:pt x="3143" y="2380"/>
                  </a:lnTo>
                  <a:cubicBezTo>
                    <a:pt x="3167" y="2417"/>
                    <a:pt x="3172" y="2457"/>
                    <a:pt x="3159" y="2498"/>
                  </a:cubicBezTo>
                  <a:lnTo>
                    <a:pt x="3159" y="2498"/>
                  </a:lnTo>
                  <a:cubicBezTo>
                    <a:pt x="3147" y="2538"/>
                    <a:pt x="3115" y="2579"/>
                    <a:pt x="3066" y="2617"/>
                  </a:cubicBezTo>
                  <a:lnTo>
                    <a:pt x="3066" y="2617"/>
                  </a:lnTo>
                  <a:cubicBezTo>
                    <a:pt x="3017" y="2656"/>
                    <a:pt x="2949" y="2692"/>
                    <a:pt x="2865" y="2723"/>
                  </a:cubicBezTo>
                  <a:lnTo>
                    <a:pt x="1399" y="3263"/>
                  </a:lnTo>
                  <a:lnTo>
                    <a:pt x="1399" y="3263"/>
                  </a:lnTo>
                  <a:cubicBezTo>
                    <a:pt x="1125" y="3365"/>
                    <a:pt x="897" y="3485"/>
                    <a:pt x="718" y="3615"/>
                  </a:cubicBezTo>
                  <a:lnTo>
                    <a:pt x="718" y="3615"/>
                  </a:lnTo>
                  <a:cubicBezTo>
                    <a:pt x="536" y="3749"/>
                    <a:pt x="404" y="3895"/>
                    <a:pt x="330" y="4045"/>
                  </a:cubicBezTo>
                  <a:lnTo>
                    <a:pt x="330" y="4045"/>
                  </a:lnTo>
                  <a:cubicBezTo>
                    <a:pt x="255" y="4199"/>
                    <a:pt x="238" y="4357"/>
                    <a:pt x="289" y="4509"/>
                  </a:cubicBezTo>
                  <a:lnTo>
                    <a:pt x="289" y="4509"/>
                  </a:lnTo>
                  <a:cubicBezTo>
                    <a:pt x="340" y="4665"/>
                    <a:pt x="461" y="4815"/>
                    <a:pt x="658" y="4947"/>
                  </a:cubicBezTo>
                  <a:lnTo>
                    <a:pt x="658" y="4947"/>
                  </a:lnTo>
                  <a:cubicBezTo>
                    <a:pt x="859" y="5083"/>
                    <a:pt x="1118" y="5188"/>
                    <a:pt x="1415" y="5259"/>
                  </a:cubicBezTo>
                  <a:lnTo>
                    <a:pt x="1415" y="5259"/>
                  </a:lnTo>
                  <a:cubicBezTo>
                    <a:pt x="1714" y="5331"/>
                    <a:pt x="2049" y="5370"/>
                    <a:pt x="2397" y="5374"/>
                  </a:cubicBezTo>
                  <a:lnTo>
                    <a:pt x="2397" y="5374"/>
                  </a:lnTo>
                  <a:cubicBezTo>
                    <a:pt x="2744" y="5377"/>
                    <a:pt x="3101" y="5346"/>
                    <a:pt x="3444" y="5280"/>
                  </a:cubicBezTo>
                  <a:lnTo>
                    <a:pt x="3444" y="5280"/>
                  </a:lnTo>
                  <a:cubicBezTo>
                    <a:pt x="3784" y="5215"/>
                    <a:pt x="4107" y="5116"/>
                    <a:pt x="4391" y="4985"/>
                  </a:cubicBezTo>
                  <a:lnTo>
                    <a:pt x="9212" y="2763"/>
                  </a:lnTo>
                  <a:lnTo>
                    <a:pt x="9212" y="2763"/>
                  </a:lnTo>
                  <a:cubicBezTo>
                    <a:pt x="9280" y="2731"/>
                    <a:pt x="9361" y="2708"/>
                    <a:pt x="9449" y="2693"/>
                  </a:cubicBezTo>
                  <a:lnTo>
                    <a:pt x="9449" y="2693"/>
                  </a:lnTo>
                  <a:cubicBezTo>
                    <a:pt x="9537" y="2677"/>
                    <a:pt x="9631" y="2671"/>
                    <a:pt x="9729" y="2671"/>
                  </a:cubicBezTo>
                  <a:lnTo>
                    <a:pt x="9729" y="2671"/>
                  </a:lnTo>
                  <a:cubicBezTo>
                    <a:pt x="9824" y="2672"/>
                    <a:pt x="9923" y="2681"/>
                    <a:pt x="10019" y="2698"/>
                  </a:cubicBezTo>
                  <a:lnTo>
                    <a:pt x="10019" y="2698"/>
                  </a:lnTo>
                  <a:cubicBezTo>
                    <a:pt x="10114" y="2714"/>
                    <a:pt x="10207" y="2739"/>
                    <a:pt x="10290" y="2772"/>
                  </a:cubicBezTo>
                  <a:lnTo>
                    <a:pt x="10290" y="2772"/>
                  </a:lnTo>
                  <a:cubicBezTo>
                    <a:pt x="10374" y="2805"/>
                    <a:pt x="10440" y="2843"/>
                    <a:pt x="10490" y="2883"/>
                  </a:cubicBezTo>
                  <a:lnTo>
                    <a:pt x="10490" y="2883"/>
                  </a:lnTo>
                  <a:cubicBezTo>
                    <a:pt x="10539" y="2923"/>
                    <a:pt x="10571" y="2967"/>
                    <a:pt x="10585" y="3010"/>
                  </a:cubicBezTo>
                  <a:lnTo>
                    <a:pt x="10585" y="3010"/>
                  </a:lnTo>
                  <a:cubicBezTo>
                    <a:pt x="10598" y="3055"/>
                    <a:pt x="10592" y="3099"/>
                    <a:pt x="10566" y="3141"/>
                  </a:cubicBezTo>
                  <a:lnTo>
                    <a:pt x="10566" y="3141"/>
                  </a:lnTo>
                  <a:cubicBezTo>
                    <a:pt x="10540" y="3182"/>
                    <a:pt x="10494" y="3222"/>
                    <a:pt x="10426" y="3256"/>
                  </a:cubicBezTo>
                  <a:lnTo>
                    <a:pt x="9329" y="3809"/>
                  </a:lnTo>
                  <a:lnTo>
                    <a:pt x="9329" y="3809"/>
                  </a:lnTo>
                  <a:cubicBezTo>
                    <a:pt x="9110" y="3919"/>
                    <a:pt x="8951" y="4050"/>
                    <a:pt x="8851" y="4193"/>
                  </a:cubicBezTo>
                  <a:lnTo>
                    <a:pt x="8851" y="4193"/>
                  </a:lnTo>
                  <a:cubicBezTo>
                    <a:pt x="8749" y="4339"/>
                    <a:pt x="8708" y="4498"/>
                    <a:pt x="8729" y="4662"/>
                  </a:cubicBezTo>
                  <a:lnTo>
                    <a:pt x="8729" y="4662"/>
                  </a:lnTo>
                  <a:cubicBezTo>
                    <a:pt x="8752" y="4830"/>
                    <a:pt x="8838" y="5003"/>
                    <a:pt x="8992" y="5170"/>
                  </a:cubicBezTo>
                  <a:lnTo>
                    <a:pt x="8992" y="5170"/>
                  </a:lnTo>
                  <a:cubicBezTo>
                    <a:pt x="9148" y="5341"/>
                    <a:pt x="9374" y="5506"/>
                    <a:pt x="9669" y="5652"/>
                  </a:cubicBezTo>
                  <a:lnTo>
                    <a:pt x="15187" y="8394"/>
                  </a:lnTo>
                  <a:lnTo>
                    <a:pt x="18184" y="8394"/>
                  </a:lnTo>
                </a:path>
              </a:pathLst>
            </a:custGeom>
            <a:solidFill>
              <a:schemeClr val="accent6">
                <a:alpha val="40000"/>
              </a:schemeClr>
            </a:solidFill>
            <a:ln>
              <a:noFill/>
            </a:ln>
            <a:effectLst/>
          </p:spPr>
          <p:txBody>
            <a:bodyPr wrap="none" anchor="ctr"/>
            <a:lstStyle/>
            <a:p>
              <a:endParaRPr lang="en-US" sz="3599" dirty="0">
                <a:latin typeface="Montserrat" pitchFamily="2" charset="77"/>
              </a:endParaRPr>
            </a:p>
          </p:txBody>
        </p:sp>
      </p:grpSp>
      <p:sp>
        <p:nvSpPr>
          <p:cNvPr id="30" name="Rectangle: Rounded Corners 5">
            <a:extLst>
              <a:ext uri="{FF2B5EF4-FFF2-40B4-BE49-F238E27FC236}">
                <a16:creationId xmlns:a16="http://schemas.microsoft.com/office/drawing/2014/main" id="{756FA778-8725-17EA-CC83-86DB12050366}"/>
              </a:ext>
            </a:extLst>
          </p:cNvPr>
          <p:cNvSpPr/>
          <p:nvPr/>
        </p:nvSpPr>
        <p:spPr>
          <a:xfrm>
            <a:off x="5364580" y="2091597"/>
            <a:ext cx="18188439" cy="476343"/>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itchFamily="2" charset="77"/>
            </a:endParaRPr>
          </a:p>
        </p:txBody>
      </p:sp>
      <p:sp>
        <p:nvSpPr>
          <p:cNvPr id="9" name="TextBox 8">
            <a:extLst>
              <a:ext uri="{FF2B5EF4-FFF2-40B4-BE49-F238E27FC236}">
                <a16:creationId xmlns:a16="http://schemas.microsoft.com/office/drawing/2014/main" id="{1F13CA9F-4F85-B42E-100C-A69A963BA86C}"/>
              </a:ext>
            </a:extLst>
          </p:cNvPr>
          <p:cNvSpPr txBox="1"/>
          <p:nvPr/>
        </p:nvSpPr>
        <p:spPr>
          <a:xfrm>
            <a:off x="458156" y="346402"/>
            <a:ext cx="11043600" cy="1384995"/>
          </a:xfrm>
          <a:prstGeom prst="rect">
            <a:avLst/>
          </a:prstGeom>
          <a:noFill/>
        </p:spPr>
        <p:txBody>
          <a:bodyPr wrap="square" rtlCol="0" anchor="b">
            <a:spAutoFit/>
          </a:bodyPr>
          <a:lstStyle>
            <a:defPPr>
              <a:defRPr lang="en-US"/>
            </a:defPPr>
            <a:lvl1pPr>
              <a:defRPr sz="6000" b="1">
                <a:solidFill>
                  <a:schemeClr val="tx2"/>
                </a:solidFill>
                <a:latin typeface="Krona One" panose="02010605030500060004" pitchFamily="2" charset="77"/>
                <a:ea typeface="Arimo" panose="020B0604020202020204" pitchFamily="34" charset="0"/>
                <a:cs typeface="Space Grotesk" pitchFamily="2" charset="77"/>
              </a:defRPr>
            </a:lvl1pPr>
          </a:lstStyle>
          <a:p>
            <a:r>
              <a:rPr lang="en-US" sz="8400" dirty="0">
                <a:latin typeface="League Spartan" pitchFamily="2" charset="77"/>
              </a:rPr>
              <a:t>Power BI Dashboard</a:t>
            </a:r>
          </a:p>
        </p:txBody>
      </p:sp>
      <p:sp>
        <p:nvSpPr>
          <p:cNvPr id="10" name="TextBox 9">
            <a:extLst>
              <a:ext uri="{FF2B5EF4-FFF2-40B4-BE49-F238E27FC236}">
                <a16:creationId xmlns:a16="http://schemas.microsoft.com/office/drawing/2014/main" id="{72AC9258-E091-28C7-8366-1B0589633D3D}"/>
              </a:ext>
            </a:extLst>
          </p:cNvPr>
          <p:cNvSpPr txBox="1"/>
          <p:nvPr/>
        </p:nvSpPr>
        <p:spPr>
          <a:xfrm>
            <a:off x="652812" y="1914276"/>
            <a:ext cx="4747007" cy="1506695"/>
          </a:xfrm>
          <a:prstGeom prst="rect">
            <a:avLst/>
          </a:prstGeom>
          <a:noFill/>
        </p:spPr>
        <p:txBody>
          <a:bodyPr wrap="square" rtlCol="0" anchor="t">
            <a:spAutoFit/>
          </a:bodyPr>
          <a:lstStyle>
            <a:defPPr>
              <a:defRPr lang="en-US"/>
            </a:defPPr>
            <a:lvl1pPr>
              <a:lnSpc>
                <a:spcPct val="120000"/>
              </a:lnSpc>
              <a:spcBef>
                <a:spcPts val="1200"/>
              </a:spcBef>
              <a:spcAft>
                <a:spcPts val="600"/>
              </a:spcAft>
              <a:defRPr>
                <a:solidFill>
                  <a:schemeClr val="bg1"/>
                </a:solidFill>
                <a:latin typeface="League Spartan Light" pitchFamily="2" charset="77"/>
              </a:defRPr>
            </a:lvl1pPr>
          </a:lstStyle>
          <a:p>
            <a:pPr marL="457200" indent="-457200">
              <a:lnSpc>
                <a:spcPct val="130000"/>
              </a:lnSpc>
              <a:buFont typeface="Arial" panose="020B0604020202020204" pitchFamily="34" charset="0"/>
              <a:buChar char="•"/>
            </a:pPr>
            <a:r>
              <a:rPr lang="en-US" sz="3100" dirty="0">
                <a:solidFill>
                  <a:schemeClr val="tx1"/>
                </a:solidFill>
                <a:latin typeface="Montserrat" pitchFamily="2" charset="77"/>
              </a:rPr>
              <a:t>Simplified View</a:t>
            </a:r>
          </a:p>
          <a:p>
            <a:pPr marL="457200" indent="-457200">
              <a:lnSpc>
                <a:spcPct val="130000"/>
              </a:lnSpc>
              <a:buFont typeface="Arial" panose="020B0604020202020204" pitchFamily="34" charset="0"/>
              <a:buChar char="•"/>
            </a:pPr>
            <a:r>
              <a:rPr lang="en-US" sz="3100" dirty="0">
                <a:solidFill>
                  <a:schemeClr val="tx1"/>
                </a:solidFill>
                <a:latin typeface="Montserrat" pitchFamily="2" charset="77"/>
              </a:rPr>
              <a:t>GUI Focused</a:t>
            </a:r>
          </a:p>
        </p:txBody>
      </p:sp>
      <p:sp>
        <p:nvSpPr>
          <p:cNvPr id="3" name="Frame 2">
            <a:extLst>
              <a:ext uri="{FF2B5EF4-FFF2-40B4-BE49-F238E27FC236}">
                <a16:creationId xmlns:a16="http://schemas.microsoft.com/office/drawing/2014/main" id="{BA04C56B-3405-9E37-A009-E5C2E946FF50}"/>
              </a:ext>
            </a:extLst>
          </p:cNvPr>
          <p:cNvSpPr/>
          <p:nvPr/>
        </p:nvSpPr>
        <p:spPr>
          <a:xfrm>
            <a:off x="5010912" y="1914276"/>
            <a:ext cx="18909793" cy="11509553"/>
          </a:xfrm>
          <a:prstGeom prst="frame">
            <a:avLst>
              <a:gd name="adj1" fmla="val 82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tserrat" pitchFamily="2" charset="77"/>
            </a:endParaRPr>
          </a:p>
        </p:txBody>
      </p:sp>
      <p:sp>
        <p:nvSpPr>
          <p:cNvPr id="31" name="Rectangle: Rounded Corners 5">
            <a:extLst>
              <a:ext uri="{FF2B5EF4-FFF2-40B4-BE49-F238E27FC236}">
                <a16:creationId xmlns:a16="http://schemas.microsoft.com/office/drawing/2014/main" id="{F19F85BC-4B30-EFBA-7488-8283BEF6E61A}"/>
              </a:ext>
            </a:extLst>
          </p:cNvPr>
          <p:cNvSpPr/>
          <p:nvPr/>
        </p:nvSpPr>
        <p:spPr>
          <a:xfrm>
            <a:off x="5371588" y="12920099"/>
            <a:ext cx="18188439" cy="269646"/>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itchFamily="2" charset="77"/>
            </a:endParaRPr>
          </a:p>
        </p:txBody>
      </p:sp>
      <p:sp>
        <p:nvSpPr>
          <p:cNvPr id="33" name="Rectangle: Rounded Corners 5">
            <a:extLst>
              <a:ext uri="{FF2B5EF4-FFF2-40B4-BE49-F238E27FC236}">
                <a16:creationId xmlns:a16="http://schemas.microsoft.com/office/drawing/2014/main" id="{81C20BC4-2DA7-B2C5-22D5-18B4BD09F8CE}"/>
              </a:ext>
            </a:extLst>
          </p:cNvPr>
          <p:cNvSpPr/>
          <p:nvPr/>
        </p:nvSpPr>
        <p:spPr>
          <a:xfrm rot="16200000" flipV="1">
            <a:off x="18285984" y="7587633"/>
            <a:ext cx="10458549" cy="419162"/>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itchFamily="2" charset="77"/>
            </a:endParaRPr>
          </a:p>
        </p:txBody>
      </p:sp>
      <p:pic>
        <p:nvPicPr>
          <p:cNvPr id="12" name="Picture 11">
            <a:extLst>
              <a:ext uri="{FF2B5EF4-FFF2-40B4-BE49-F238E27FC236}">
                <a16:creationId xmlns:a16="http://schemas.microsoft.com/office/drawing/2014/main" id="{28956926-E0FF-A0B8-1927-C6D926B3A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5613" y="2567941"/>
            <a:ext cx="17694767" cy="9662716"/>
          </a:xfrm>
          <a:prstGeom prst="rect">
            <a:avLst/>
          </a:prstGeom>
        </p:spPr>
      </p:pic>
    </p:spTree>
    <p:extLst>
      <p:ext uri="{BB962C8B-B14F-4D97-AF65-F5344CB8AC3E}">
        <p14:creationId xmlns:p14="http://schemas.microsoft.com/office/powerpoint/2010/main" val="2488576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F7EB7EB-A285-1E7B-F49B-0AF60B7257F7}"/>
              </a:ext>
            </a:extLst>
          </p:cNvPr>
          <p:cNvPicPr>
            <a:picLocks noGrp="1" noChangeAspect="1"/>
          </p:cNvPicPr>
          <p:nvPr>
            <p:ph idx="1"/>
          </p:nvPr>
        </p:nvPicPr>
        <p:blipFill>
          <a:blip r:embed="rId2"/>
          <a:stretch>
            <a:fillRect/>
          </a:stretch>
        </p:blipFill>
        <p:spPr>
          <a:xfrm>
            <a:off x="3" y="1787"/>
            <a:ext cx="24377648" cy="13712426"/>
          </a:xfrm>
        </p:spPr>
      </p:pic>
    </p:spTree>
    <p:extLst>
      <p:ext uri="{BB962C8B-B14F-4D97-AF65-F5344CB8AC3E}">
        <p14:creationId xmlns:p14="http://schemas.microsoft.com/office/powerpoint/2010/main" val="954669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C641DAEC-C5C5-13DC-20B6-2C5ACBC8C93E}"/>
              </a:ext>
            </a:extLst>
          </p:cNvPr>
          <p:cNvPicPr>
            <a:picLocks noGrp="1" noChangeAspect="1"/>
          </p:cNvPicPr>
          <p:nvPr>
            <p:ph type="pic" sz="quarter" idx="11"/>
          </p:nvPr>
        </p:nvPicPr>
        <p:blipFill rotWithShape="1">
          <a:blip r:embed="rId2" cstate="screen">
            <a:extLst>
              <a:ext uri="{28A0092B-C50C-407E-A947-70E740481C1C}">
                <a14:useLocalDpi xmlns:a14="http://schemas.microsoft.com/office/drawing/2010/main"/>
              </a:ext>
            </a:extLst>
          </a:blip>
          <a:srcRect/>
          <a:stretch/>
        </p:blipFill>
        <p:spPr>
          <a:xfrm>
            <a:off x="20765269" y="4537764"/>
            <a:ext cx="1656854" cy="1864446"/>
          </a:xfrm>
        </p:spPr>
      </p:pic>
      <p:sp>
        <p:nvSpPr>
          <p:cNvPr id="3" name="Rectangle 2">
            <a:extLst>
              <a:ext uri="{FF2B5EF4-FFF2-40B4-BE49-F238E27FC236}">
                <a16:creationId xmlns:a16="http://schemas.microsoft.com/office/drawing/2014/main" id="{54890D17-6001-822D-116F-15457442590B}"/>
              </a:ext>
            </a:extLst>
          </p:cNvPr>
          <p:cNvSpPr/>
          <p:nvPr/>
        </p:nvSpPr>
        <p:spPr>
          <a:xfrm>
            <a:off x="17096988" y="0"/>
            <a:ext cx="1413433"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itchFamily="2" charset="77"/>
            </a:endParaRPr>
          </a:p>
        </p:txBody>
      </p:sp>
      <p:sp>
        <p:nvSpPr>
          <p:cNvPr id="4" name="Rectangle 3">
            <a:extLst>
              <a:ext uri="{FF2B5EF4-FFF2-40B4-BE49-F238E27FC236}">
                <a16:creationId xmlns:a16="http://schemas.microsoft.com/office/drawing/2014/main" id="{A32F1F03-437F-D62B-BC94-24C423E306B2}"/>
              </a:ext>
            </a:extLst>
          </p:cNvPr>
          <p:cNvSpPr/>
          <p:nvPr/>
        </p:nvSpPr>
        <p:spPr>
          <a:xfrm>
            <a:off x="19583229" y="0"/>
            <a:ext cx="4794421"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itchFamily="2" charset="77"/>
            </a:endParaRPr>
          </a:p>
        </p:txBody>
      </p:sp>
      <p:sp>
        <p:nvSpPr>
          <p:cNvPr id="7" name="TextBox 6">
            <a:extLst>
              <a:ext uri="{FF2B5EF4-FFF2-40B4-BE49-F238E27FC236}">
                <a16:creationId xmlns:a16="http://schemas.microsoft.com/office/drawing/2014/main" id="{43A4539F-D7E8-76F2-ADE8-0BE49AAAA17A}"/>
              </a:ext>
            </a:extLst>
          </p:cNvPr>
          <p:cNvSpPr txBox="1"/>
          <p:nvPr/>
        </p:nvSpPr>
        <p:spPr>
          <a:xfrm>
            <a:off x="4599875" y="5293930"/>
            <a:ext cx="9460212" cy="1862048"/>
          </a:xfrm>
          <a:prstGeom prst="rect">
            <a:avLst/>
          </a:prstGeom>
          <a:noFill/>
        </p:spPr>
        <p:txBody>
          <a:bodyPr wrap="square" rtlCol="0" anchor="b">
            <a:spAutoFit/>
          </a:bodyPr>
          <a:lstStyle>
            <a:defPPr>
              <a:defRPr lang="en-US"/>
            </a:defPPr>
            <a:lvl1pPr>
              <a:defRPr sz="6000" b="1">
                <a:solidFill>
                  <a:schemeClr val="tx2"/>
                </a:solidFill>
                <a:latin typeface="Krona One" panose="02010605030500060004" pitchFamily="2" charset="77"/>
                <a:ea typeface="Arimo" panose="020B0604020202020204" pitchFamily="34" charset="0"/>
                <a:cs typeface="Space Grotesk" pitchFamily="2" charset="77"/>
              </a:defRPr>
            </a:lvl1pPr>
          </a:lstStyle>
          <a:p>
            <a:pPr algn="r"/>
            <a:r>
              <a:rPr lang="en-US" sz="11500" dirty="0">
                <a:latin typeface="League Spartan" pitchFamily="2" charset="77"/>
              </a:rPr>
              <a:t>THANK YOU</a:t>
            </a:r>
          </a:p>
        </p:txBody>
      </p:sp>
    </p:spTree>
    <p:extLst>
      <p:ext uri="{BB962C8B-B14F-4D97-AF65-F5344CB8AC3E}">
        <p14:creationId xmlns:p14="http://schemas.microsoft.com/office/powerpoint/2010/main" val="2719615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8A26EDC2-18EB-BC6E-F18A-B180AEB71793}"/>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p:blipFill>
        <p:spPr>
          <a:xfrm>
            <a:off x="909672" y="1207522"/>
            <a:ext cx="702092" cy="702418"/>
          </a:xfrm>
        </p:spPr>
      </p:pic>
      <p:sp>
        <p:nvSpPr>
          <p:cNvPr id="5" name="Frame 4">
            <a:extLst>
              <a:ext uri="{FF2B5EF4-FFF2-40B4-BE49-F238E27FC236}">
                <a16:creationId xmlns:a16="http://schemas.microsoft.com/office/drawing/2014/main" id="{37020A90-991A-9A35-B129-D5A96DF7EFF3}"/>
              </a:ext>
            </a:extLst>
          </p:cNvPr>
          <p:cNvSpPr/>
          <p:nvPr/>
        </p:nvSpPr>
        <p:spPr>
          <a:xfrm>
            <a:off x="15680778" y="1342315"/>
            <a:ext cx="6938424" cy="6919202"/>
          </a:xfrm>
          <a:prstGeom prst="frame">
            <a:avLst>
              <a:gd name="adj1" fmla="val 39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tserrat" pitchFamily="2" charset="77"/>
            </a:endParaRPr>
          </a:p>
        </p:txBody>
      </p:sp>
      <p:sp>
        <p:nvSpPr>
          <p:cNvPr id="6" name="Rectangle 5">
            <a:extLst>
              <a:ext uri="{FF2B5EF4-FFF2-40B4-BE49-F238E27FC236}">
                <a16:creationId xmlns:a16="http://schemas.microsoft.com/office/drawing/2014/main" id="{48E6162E-B13B-F34A-AE3A-D3FDEB8EDD12}"/>
              </a:ext>
            </a:extLst>
          </p:cNvPr>
          <p:cNvSpPr/>
          <p:nvPr/>
        </p:nvSpPr>
        <p:spPr>
          <a:xfrm>
            <a:off x="487287" y="0"/>
            <a:ext cx="1413433"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itchFamily="2" charset="77"/>
            </a:endParaRPr>
          </a:p>
        </p:txBody>
      </p:sp>
      <p:sp>
        <p:nvSpPr>
          <p:cNvPr id="7" name="TextBox 6">
            <a:extLst>
              <a:ext uri="{FF2B5EF4-FFF2-40B4-BE49-F238E27FC236}">
                <a16:creationId xmlns:a16="http://schemas.microsoft.com/office/drawing/2014/main" id="{ABB653BB-0FB1-7FD6-2E3E-72F3760103C0}"/>
              </a:ext>
            </a:extLst>
          </p:cNvPr>
          <p:cNvSpPr txBox="1"/>
          <p:nvPr/>
        </p:nvSpPr>
        <p:spPr>
          <a:xfrm>
            <a:off x="2166223" y="603779"/>
            <a:ext cx="13007961" cy="1477071"/>
          </a:xfrm>
          <a:prstGeom prst="rect">
            <a:avLst/>
          </a:prstGeom>
          <a:noFill/>
        </p:spPr>
        <p:txBody>
          <a:bodyPr wrap="square" rtlCol="0" anchor="b">
            <a:spAutoFit/>
          </a:bodyPr>
          <a:lstStyle>
            <a:defPPr>
              <a:defRPr lang="en-US"/>
            </a:defPPr>
            <a:lvl1pPr>
              <a:defRPr sz="6000" b="1">
                <a:solidFill>
                  <a:schemeClr val="tx2"/>
                </a:solidFill>
                <a:latin typeface="Krona One" panose="02010605030500060004" pitchFamily="2" charset="77"/>
                <a:ea typeface="Arimo" panose="020B0604020202020204" pitchFamily="34" charset="0"/>
                <a:cs typeface="Space Grotesk" pitchFamily="2" charset="77"/>
              </a:defRPr>
            </a:lvl1pPr>
          </a:lstStyle>
          <a:p>
            <a:pPr marR="0" lvl="0">
              <a:lnSpc>
                <a:spcPct val="107000"/>
              </a:lnSpc>
              <a:spcBef>
                <a:spcPts val="0"/>
              </a:spcBef>
              <a:spcAft>
                <a:spcPts val="800"/>
              </a:spcAft>
            </a:pPr>
            <a:r>
              <a:rPr lang="en-IN" sz="8800" kern="100" dirty="0">
                <a:solidFill>
                  <a:schemeClr val="accent5">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What Do You Mean By HR ?</a:t>
            </a:r>
          </a:p>
        </p:txBody>
      </p:sp>
      <p:sp>
        <p:nvSpPr>
          <p:cNvPr id="8" name="TextBox 7">
            <a:extLst>
              <a:ext uri="{FF2B5EF4-FFF2-40B4-BE49-F238E27FC236}">
                <a16:creationId xmlns:a16="http://schemas.microsoft.com/office/drawing/2014/main" id="{CFC8583D-66EE-82BA-50A2-7057B9CC77D3}"/>
              </a:ext>
            </a:extLst>
          </p:cNvPr>
          <p:cNvSpPr txBox="1"/>
          <p:nvPr/>
        </p:nvSpPr>
        <p:spPr>
          <a:xfrm>
            <a:off x="1941702" y="3625950"/>
            <a:ext cx="11451861" cy="4811445"/>
          </a:xfrm>
          <a:prstGeom prst="rect">
            <a:avLst/>
          </a:prstGeom>
          <a:noFill/>
        </p:spPr>
        <p:txBody>
          <a:bodyPr wrap="square" rtlCol="0" anchor="t">
            <a:spAutoFit/>
          </a:bodyPr>
          <a:lstStyle>
            <a:defPPr>
              <a:defRPr lang="en-US"/>
            </a:defPPr>
            <a:lvl1pPr>
              <a:lnSpc>
                <a:spcPct val="120000"/>
              </a:lnSpc>
              <a:spcBef>
                <a:spcPts val="1200"/>
              </a:spcBef>
              <a:spcAft>
                <a:spcPts val="600"/>
              </a:spcAft>
              <a:defRPr>
                <a:solidFill>
                  <a:schemeClr val="bg1"/>
                </a:solidFill>
                <a:latin typeface="League Spartan Light" pitchFamily="2" charset="77"/>
              </a:defRPr>
            </a:lvl1pPr>
          </a:lstStyle>
          <a:p>
            <a:pPr marL="457200" marR="0">
              <a:lnSpc>
                <a:spcPct val="107000"/>
              </a:lnSpc>
              <a:spcBef>
                <a:spcPts val="0"/>
              </a:spcBef>
              <a:spcAft>
                <a:spcPts val="0"/>
              </a:spcAft>
            </a:pPr>
            <a:r>
              <a:rPr lang="en-US" sz="3200" b="1" kern="1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t>HR Analytics</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is the process of collecting and analyzing Human Resource (HR) data in order to improve an organization’s workforce performance. The process can also be referred to as talent analytics, people analytics, or even workforce analytics.</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This method of data analysis takes data that is routinely collected by HR and correlates it to HR and organizational objectives. Doing so provides measured evidence of how HR initiatives are contributing to the organization’s goals and strategies.</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9E05C140-55F2-4A6C-1FC9-CFFC707C9B64}"/>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5174184" y="2289656"/>
            <a:ext cx="7564249" cy="5043236"/>
          </a:xfrm>
          <a:prstGeom prst="rect">
            <a:avLst/>
          </a:prstGeom>
        </p:spPr>
      </p:pic>
      <p:sp>
        <p:nvSpPr>
          <p:cNvPr id="11" name="Frame 10">
            <a:extLst>
              <a:ext uri="{FF2B5EF4-FFF2-40B4-BE49-F238E27FC236}">
                <a16:creationId xmlns:a16="http://schemas.microsoft.com/office/drawing/2014/main" id="{43812DFB-92C9-8843-C378-BCC41854209E}"/>
              </a:ext>
            </a:extLst>
          </p:cNvPr>
          <p:cNvSpPr/>
          <p:nvPr/>
        </p:nvSpPr>
        <p:spPr>
          <a:xfrm>
            <a:off x="20563280" y="6939257"/>
            <a:ext cx="3955774" cy="6289271"/>
          </a:xfrm>
          <a:prstGeom prst="frame">
            <a:avLst>
              <a:gd name="adj1" fmla="val 2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tserrat" pitchFamily="2" charset="77"/>
            </a:endParaRPr>
          </a:p>
        </p:txBody>
      </p:sp>
    </p:spTree>
    <p:extLst>
      <p:ext uri="{BB962C8B-B14F-4D97-AF65-F5344CB8AC3E}">
        <p14:creationId xmlns:p14="http://schemas.microsoft.com/office/powerpoint/2010/main" val="2838844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CC36857E-2F87-30E0-5C43-F8678337B118}"/>
              </a:ext>
            </a:extLst>
          </p:cNvPr>
          <p:cNvSpPr/>
          <p:nvPr/>
        </p:nvSpPr>
        <p:spPr>
          <a:xfrm flipH="1" flipV="1">
            <a:off x="21578286" y="0"/>
            <a:ext cx="2799364" cy="13716000"/>
          </a:xfrm>
          <a:custGeom>
            <a:avLst/>
            <a:gdLst>
              <a:gd name="connsiteX0" fmla="*/ 6124188 w 7537620"/>
              <a:gd name="connsiteY0" fmla="*/ 0 h 13716000"/>
              <a:gd name="connsiteX1" fmla="*/ 7537620 w 7537620"/>
              <a:gd name="connsiteY1" fmla="*/ 0 h 13716000"/>
              <a:gd name="connsiteX2" fmla="*/ 7537620 w 7537620"/>
              <a:gd name="connsiteY2" fmla="*/ 13716000 h 13716000"/>
              <a:gd name="connsiteX3" fmla="*/ 6124188 w 7537620"/>
              <a:gd name="connsiteY3" fmla="*/ 13716000 h 13716000"/>
              <a:gd name="connsiteX4" fmla="*/ 0 w 7537620"/>
              <a:gd name="connsiteY4" fmla="*/ 0 h 13716000"/>
              <a:gd name="connsiteX5" fmla="*/ 4794421 w 7537620"/>
              <a:gd name="connsiteY5" fmla="*/ 0 h 13716000"/>
              <a:gd name="connsiteX6" fmla="*/ 4794421 w 7537620"/>
              <a:gd name="connsiteY6" fmla="*/ 13716000 h 13716000"/>
              <a:gd name="connsiteX7" fmla="*/ 0 w 7537620"/>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7620" h="13716000">
                <a:moveTo>
                  <a:pt x="6124188" y="0"/>
                </a:moveTo>
                <a:lnTo>
                  <a:pt x="7537620" y="0"/>
                </a:lnTo>
                <a:lnTo>
                  <a:pt x="7537620" y="13716000"/>
                </a:lnTo>
                <a:lnTo>
                  <a:pt x="6124188" y="13716000"/>
                </a:lnTo>
                <a:close/>
                <a:moveTo>
                  <a:pt x="0" y="0"/>
                </a:moveTo>
                <a:lnTo>
                  <a:pt x="4794421" y="0"/>
                </a:lnTo>
                <a:lnTo>
                  <a:pt x="4794421" y="13716000"/>
                </a:lnTo>
                <a:lnTo>
                  <a:pt x="0" y="13716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ontserrat" pitchFamily="2" charset="77"/>
            </a:endParaRPr>
          </a:p>
        </p:txBody>
      </p:sp>
      <p:sp>
        <p:nvSpPr>
          <p:cNvPr id="6" name="Frame 5">
            <a:extLst>
              <a:ext uri="{FF2B5EF4-FFF2-40B4-BE49-F238E27FC236}">
                <a16:creationId xmlns:a16="http://schemas.microsoft.com/office/drawing/2014/main" id="{4A30BAD2-B9DE-049A-BD8F-FC7C90C05A0E}"/>
              </a:ext>
            </a:extLst>
          </p:cNvPr>
          <p:cNvSpPr/>
          <p:nvPr/>
        </p:nvSpPr>
        <p:spPr>
          <a:xfrm>
            <a:off x="1520825" y="4663412"/>
            <a:ext cx="1146146" cy="1822253"/>
          </a:xfrm>
          <a:prstGeom prst="frame">
            <a:avLst>
              <a:gd name="adj1" fmla="val 59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tserrat" pitchFamily="2" charset="77"/>
            </a:endParaRPr>
          </a:p>
        </p:txBody>
      </p:sp>
      <p:sp>
        <p:nvSpPr>
          <p:cNvPr id="12" name="Frame 11">
            <a:extLst>
              <a:ext uri="{FF2B5EF4-FFF2-40B4-BE49-F238E27FC236}">
                <a16:creationId xmlns:a16="http://schemas.microsoft.com/office/drawing/2014/main" id="{8064E75A-7925-C686-CFD3-E7898D33BD05}"/>
              </a:ext>
            </a:extLst>
          </p:cNvPr>
          <p:cNvSpPr/>
          <p:nvPr/>
        </p:nvSpPr>
        <p:spPr>
          <a:xfrm>
            <a:off x="1520825" y="9502112"/>
            <a:ext cx="1146146" cy="1822253"/>
          </a:xfrm>
          <a:prstGeom prst="frame">
            <a:avLst>
              <a:gd name="adj1" fmla="val 59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tserrat" pitchFamily="2" charset="77"/>
            </a:endParaRPr>
          </a:p>
        </p:txBody>
      </p:sp>
      <p:sp>
        <p:nvSpPr>
          <p:cNvPr id="18" name="Frame 17">
            <a:extLst>
              <a:ext uri="{FF2B5EF4-FFF2-40B4-BE49-F238E27FC236}">
                <a16:creationId xmlns:a16="http://schemas.microsoft.com/office/drawing/2014/main" id="{36E473C9-ECB3-C186-1858-7C6CDD25C186}"/>
              </a:ext>
            </a:extLst>
          </p:cNvPr>
          <p:cNvSpPr/>
          <p:nvPr/>
        </p:nvSpPr>
        <p:spPr>
          <a:xfrm>
            <a:off x="8360075" y="4663412"/>
            <a:ext cx="1146146" cy="1822253"/>
          </a:xfrm>
          <a:prstGeom prst="frame">
            <a:avLst>
              <a:gd name="adj1" fmla="val 59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tserrat" pitchFamily="2" charset="77"/>
            </a:endParaRPr>
          </a:p>
        </p:txBody>
      </p:sp>
      <p:sp>
        <p:nvSpPr>
          <p:cNvPr id="24" name="Frame 23">
            <a:extLst>
              <a:ext uri="{FF2B5EF4-FFF2-40B4-BE49-F238E27FC236}">
                <a16:creationId xmlns:a16="http://schemas.microsoft.com/office/drawing/2014/main" id="{BD1DE276-0A5F-86D9-0222-DA38E3CAFFF5}"/>
              </a:ext>
            </a:extLst>
          </p:cNvPr>
          <p:cNvSpPr/>
          <p:nvPr/>
        </p:nvSpPr>
        <p:spPr>
          <a:xfrm>
            <a:off x="8360075" y="9502112"/>
            <a:ext cx="1146146" cy="1822253"/>
          </a:xfrm>
          <a:prstGeom prst="frame">
            <a:avLst>
              <a:gd name="adj1" fmla="val 59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tserrat" pitchFamily="2" charset="77"/>
            </a:endParaRPr>
          </a:p>
        </p:txBody>
      </p:sp>
      <p:sp>
        <p:nvSpPr>
          <p:cNvPr id="30" name="Frame 29">
            <a:extLst>
              <a:ext uri="{FF2B5EF4-FFF2-40B4-BE49-F238E27FC236}">
                <a16:creationId xmlns:a16="http://schemas.microsoft.com/office/drawing/2014/main" id="{DE7950FA-7041-9DD2-079E-989FD5B61A61}"/>
              </a:ext>
            </a:extLst>
          </p:cNvPr>
          <p:cNvSpPr/>
          <p:nvPr/>
        </p:nvSpPr>
        <p:spPr>
          <a:xfrm>
            <a:off x="15199325" y="4663412"/>
            <a:ext cx="1146146" cy="1822253"/>
          </a:xfrm>
          <a:prstGeom prst="frame">
            <a:avLst>
              <a:gd name="adj1" fmla="val 59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tserrat" pitchFamily="2" charset="77"/>
            </a:endParaRPr>
          </a:p>
        </p:txBody>
      </p:sp>
      <p:sp>
        <p:nvSpPr>
          <p:cNvPr id="36" name="Frame 35">
            <a:extLst>
              <a:ext uri="{FF2B5EF4-FFF2-40B4-BE49-F238E27FC236}">
                <a16:creationId xmlns:a16="http://schemas.microsoft.com/office/drawing/2014/main" id="{B841D426-C80E-8B71-7318-2297E56CD3AD}"/>
              </a:ext>
            </a:extLst>
          </p:cNvPr>
          <p:cNvSpPr/>
          <p:nvPr/>
        </p:nvSpPr>
        <p:spPr>
          <a:xfrm>
            <a:off x="15199325" y="9502112"/>
            <a:ext cx="1146146" cy="1822253"/>
          </a:xfrm>
          <a:prstGeom prst="frame">
            <a:avLst>
              <a:gd name="adj1" fmla="val 59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tserrat" pitchFamily="2" charset="77"/>
            </a:endParaRPr>
          </a:p>
        </p:txBody>
      </p:sp>
      <p:sp>
        <p:nvSpPr>
          <p:cNvPr id="9" name="TextBox 8">
            <a:extLst>
              <a:ext uri="{FF2B5EF4-FFF2-40B4-BE49-F238E27FC236}">
                <a16:creationId xmlns:a16="http://schemas.microsoft.com/office/drawing/2014/main" id="{BAF6D8AC-41A7-BC71-E682-B8EF0ED05814}"/>
              </a:ext>
            </a:extLst>
          </p:cNvPr>
          <p:cNvSpPr txBox="1"/>
          <p:nvPr/>
        </p:nvSpPr>
        <p:spPr>
          <a:xfrm>
            <a:off x="3064108" y="4530627"/>
            <a:ext cx="4881981" cy="2599814"/>
          </a:xfrm>
          <a:prstGeom prst="rect">
            <a:avLst/>
          </a:prstGeom>
          <a:noFill/>
        </p:spPr>
        <p:txBody>
          <a:bodyPr wrap="square" rtlCol="0" anchor="t">
            <a:spAutoFit/>
          </a:bodyPr>
          <a:lstStyle>
            <a:defPPr>
              <a:defRPr lang="en-US"/>
            </a:defPPr>
            <a:lvl1pPr>
              <a:lnSpc>
                <a:spcPct val="120000"/>
              </a:lnSpc>
              <a:spcBef>
                <a:spcPts val="1200"/>
              </a:spcBef>
              <a:spcAft>
                <a:spcPts val="600"/>
              </a:spcAft>
              <a:defRPr>
                <a:solidFill>
                  <a:schemeClr val="bg1"/>
                </a:solidFill>
                <a:latin typeface="League Spartan Light" pitchFamily="2" charset="77"/>
              </a:defRPr>
            </a:lvl1pPr>
          </a:lstStyle>
          <a:p>
            <a:pPr>
              <a:lnSpc>
                <a:spcPct val="130000"/>
              </a:lnSpc>
            </a:pPr>
            <a:r>
              <a:rPr lang="en-US" sz="3200" dirty="0">
                <a:effectLst/>
                <a:latin typeface="Calibri" panose="020F0502020204030204" pitchFamily="34" charset="0"/>
                <a:ea typeface="Calibri" panose="020F0502020204030204" pitchFamily="34" charset="0"/>
                <a:cs typeface="Times New Roman" panose="02020603050405020304" pitchFamily="18" charset="0"/>
              </a:rPr>
              <a:t>Identify underlying causes and trends of employee attrition by analyzing past data.</a:t>
            </a:r>
            <a:endParaRPr lang="en-US" sz="4400" dirty="0">
              <a:solidFill>
                <a:schemeClr val="tx1"/>
              </a:solidFill>
              <a:latin typeface="Montserrat" pitchFamily="2" charset="77"/>
            </a:endParaRPr>
          </a:p>
        </p:txBody>
      </p:sp>
      <p:sp>
        <p:nvSpPr>
          <p:cNvPr id="11" name="TextBox 10">
            <a:extLst>
              <a:ext uri="{FF2B5EF4-FFF2-40B4-BE49-F238E27FC236}">
                <a16:creationId xmlns:a16="http://schemas.microsoft.com/office/drawing/2014/main" id="{D43D4D42-3209-CE7F-0AFA-D5D184147CF4}"/>
              </a:ext>
            </a:extLst>
          </p:cNvPr>
          <p:cNvSpPr txBox="1"/>
          <p:nvPr/>
        </p:nvSpPr>
        <p:spPr>
          <a:xfrm>
            <a:off x="1529249" y="4882041"/>
            <a:ext cx="1129298" cy="1384995"/>
          </a:xfrm>
          <a:prstGeom prst="rect">
            <a:avLst/>
          </a:prstGeom>
          <a:noFill/>
        </p:spPr>
        <p:txBody>
          <a:bodyPr wrap="square" rtlCol="0" anchor="ctr">
            <a:spAutoFit/>
          </a:bodyPr>
          <a:lstStyle>
            <a:defPPr>
              <a:defRPr lang="en-US"/>
            </a:defPPr>
            <a:lvl1pPr>
              <a:defRPr sz="8400" b="1">
                <a:solidFill>
                  <a:schemeClr val="tx2"/>
                </a:solidFill>
                <a:latin typeface="League Spartan" pitchFamily="2" charset="77"/>
                <a:ea typeface="Arimo" panose="020B0604020202020204" pitchFamily="34" charset="0"/>
                <a:cs typeface="Space Grotesk" pitchFamily="2" charset="77"/>
              </a:defRPr>
            </a:lvl1pPr>
          </a:lstStyle>
          <a:p>
            <a:pPr algn="ctr"/>
            <a:r>
              <a:rPr lang="en-US" dirty="0"/>
              <a:t>1</a:t>
            </a:r>
          </a:p>
        </p:txBody>
      </p:sp>
      <p:sp>
        <p:nvSpPr>
          <p:cNvPr id="16" name="TextBox 15">
            <a:extLst>
              <a:ext uri="{FF2B5EF4-FFF2-40B4-BE49-F238E27FC236}">
                <a16:creationId xmlns:a16="http://schemas.microsoft.com/office/drawing/2014/main" id="{EA8589E7-5FD6-DDEE-76CE-965920F81982}"/>
              </a:ext>
            </a:extLst>
          </p:cNvPr>
          <p:cNvSpPr txBox="1"/>
          <p:nvPr/>
        </p:nvSpPr>
        <p:spPr>
          <a:xfrm>
            <a:off x="3064108" y="9360753"/>
            <a:ext cx="4739364" cy="1961178"/>
          </a:xfrm>
          <a:prstGeom prst="rect">
            <a:avLst/>
          </a:prstGeom>
          <a:noFill/>
        </p:spPr>
        <p:txBody>
          <a:bodyPr wrap="square" rtlCol="0" anchor="t">
            <a:spAutoFit/>
          </a:bodyPr>
          <a:lstStyle>
            <a:defPPr>
              <a:defRPr lang="en-US"/>
            </a:defPPr>
            <a:lvl1pPr>
              <a:lnSpc>
                <a:spcPct val="130000"/>
              </a:lnSpc>
              <a:spcBef>
                <a:spcPts val="1200"/>
              </a:spcBef>
              <a:spcAft>
                <a:spcPts val="600"/>
              </a:spcAft>
              <a:defRPr sz="3200">
                <a:solidFill>
                  <a:schemeClr val="bg1"/>
                </a:solidFill>
                <a:effectLst/>
                <a:latin typeface="Calibri" panose="020F0502020204030204" pitchFamily="34" charset="0"/>
                <a:ea typeface="Calibri" panose="020F0502020204030204" pitchFamily="34" charset="0"/>
                <a:cs typeface="Times New Roman" panose="02020603050405020304" pitchFamily="18" charset="0"/>
              </a:defRPr>
            </a:lvl1pPr>
          </a:lstStyle>
          <a:p>
            <a:r>
              <a:rPr lang="en-US" dirty="0"/>
              <a:t>Identify insights from the data and report them to management</a:t>
            </a:r>
          </a:p>
        </p:txBody>
      </p:sp>
      <p:sp>
        <p:nvSpPr>
          <p:cNvPr id="22" name="TextBox 21">
            <a:extLst>
              <a:ext uri="{FF2B5EF4-FFF2-40B4-BE49-F238E27FC236}">
                <a16:creationId xmlns:a16="http://schemas.microsoft.com/office/drawing/2014/main" id="{FC4A3727-EC3D-41E2-824C-491C1647EFDB}"/>
              </a:ext>
            </a:extLst>
          </p:cNvPr>
          <p:cNvSpPr txBox="1"/>
          <p:nvPr/>
        </p:nvSpPr>
        <p:spPr>
          <a:xfrm>
            <a:off x="1529249" y="9720741"/>
            <a:ext cx="1129298" cy="1384995"/>
          </a:xfrm>
          <a:prstGeom prst="rect">
            <a:avLst/>
          </a:prstGeom>
          <a:noFill/>
        </p:spPr>
        <p:txBody>
          <a:bodyPr wrap="square" rtlCol="0" anchor="ctr">
            <a:spAutoFit/>
          </a:bodyPr>
          <a:lstStyle>
            <a:defPPr>
              <a:defRPr lang="en-US"/>
            </a:defPPr>
            <a:lvl1pPr>
              <a:defRPr sz="8400" b="1">
                <a:solidFill>
                  <a:schemeClr val="tx2"/>
                </a:solidFill>
                <a:latin typeface="League Spartan" pitchFamily="2" charset="77"/>
                <a:ea typeface="Arimo" panose="020B0604020202020204" pitchFamily="34" charset="0"/>
                <a:cs typeface="Space Grotesk" pitchFamily="2" charset="77"/>
              </a:defRPr>
            </a:lvl1pPr>
          </a:lstStyle>
          <a:p>
            <a:pPr algn="ctr"/>
            <a:r>
              <a:rPr lang="en-US" dirty="0"/>
              <a:t>4</a:t>
            </a:r>
          </a:p>
        </p:txBody>
      </p:sp>
      <p:sp>
        <p:nvSpPr>
          <p:cNvPr id="23" name="TextBox 22">
            <a:extLst>
              <a:ext uri="{FF2B5EF4-FFF2-40B4-BE49-F238E27FC236}">
                <a16:creationId xmlns:a16="http://schemas.microsoft.com/office/drawing/2014/main" id="{6E0A28F2-2022-2A0E-458D-5770BBDA0290}"/>
              </a:ext>
            </a:extLst>
          </p:cNvPr>
          <p:cNvSpPr txBox="1"/>
          <p:nvPr/>
        </p:nvSpPr>
        <p:spPr>
          <a:xfrm>
            <a:off x="9966510" y="4530627"/>
            <a:ext cx="4476321" cy="1961178"/>
          </a:xfrm>
          <a:prstGeom prst="rect">
            <a:avLst/>
          </a:prstGeom>
          <a:noFill/>
        </p:spPr>
        <p:txBody>
          <a:bodyPr wrap="square" rtlCol="0" anchor="t">
            <a:spAutoFit/>
          </a:bodyPr>
          <a:lstStyle>
            <a:defPPr>
              <a:defRPr lang="en-US"/>
            </a:defPPr>
            <a:lvl1pPr>
              <a:lnSpc>
                <a:spcPct val="120000"/>
              </a:lnSpc>
              <a:spcBef>
                <a:spcPts val="1200"/>
              </a:spcBef>
              <a:spcAft>
                <a:spcPts val="600"/>
              </a:spcAft>
              <a:defRPr>
                <a:solidFill>
                  <a:schemeClr val="bg1"/>
                </a:solidFill>
                <a:latin typeface="League Spartan Light" pitchFamily="2" charset="77"/>
              </a:defRPr>
            </a:lvl1pPr>
          </a:lstStyle>
          <a:p>
            <a:pPr marR="0" lvl="0">
              <a:lnSpc>
                <a:spcPct val="130000"/>
              </a:lnSpc>
            </a:pPr>
            <a:r>
              <a:rPr lang="en-US" sz="3200" dirty="0">
                <a:latin typeface="Calibri" panose="020F0502020204030204" pitchFamily="34" charset="0"/>
                <a:ea typeface="Calibri" panose="020F0502020204030204" pitchFamily="34" charset="0"/>
                <a:cs typeface="Times New Roman" panose="02020603050405020304" pitchFamily="18" charset="0"/>
              </a:rPr>
              <a:t>Collect data on HR productivity and engagement.</a:t>
            </a:r>
            <a:endParaRPr lang="en-IN" sz="3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9" name="TextBox 28">
            <a:extLst>
              <a:ext uri="{FF2B5EF4-FFF2-40B4-BE49-F238E27FC236}">
                <a16:creationId xmlns:a16="http://schemas.microsoft.com/office/drawing/2014/main" id="{5BFCB9C8-7C65-04EA-3CF7-8002DE0C72CE}"/>
              </a:ext>
            </a:extLst>
          </p:cNvPr>
          <p:cNvSpPr txBox="1"/>
          <p:nvPr/>
        </p:nvSpPr>
        <p:spPr>
          <a:xfrm>
            <a:off x="8368499" y="4882041"/>
            <a:ext cx="1129298" cy="1384995"/>
          </a:xfrm>
          <a:prstGeom prst="rect">
            <a:avLst/>
          </a:prstGeom>
          <a:noFill/>
        </p:spPr>
        <p:txBody>
          <a:bodyPr wrap="square" rtlCol="0" anchor="ctr">
            <a:spAutoFit/>
          </a:bodyPr>
          <a:lstStyle>
            <a:defPPr>
              <a:defRPr lang="en-US"/>
            </a:defPPr>
            <a:lvl1pPr>
              <a:defRPr sz="8400" b="1">
                <a:solidFill>
                  <a:schemeClr val="tx2"/>
                </a:solidFill>
                <a:latin typeface="League Spartan" pitchFamily="2" charset="77"/>
                <a:ea typeface="Arimo" panose="020B0604020202020204" pitchFamily="34" charset="0"/>
                <a:cs typeface="Space Grotesk" pitchFamily="2" charset="77"/>
              </a:defRPr>
            </a:lvl1pPr>
          </a:lstStyle>
          <a:p>
            <a:pPr algn="ctr"/>
            <a:r>
              <a:rPr lang="en-US" dirty="0"/>
              <a:t>2</a:t>
            </a:r>
          </a:p>
        </p:txBody>
      </p:sp>
      <p:sp>
        <p:nvSpPr>
          <p:cNvPr id="34" name="TextBox 33">
            <a:extLst>
              <a:ext uri="{FF2B5EF4-FFF2-40B4-BE49-F238E27FC236}">
                <a16:creationId xmlns:a16="http://schemas.microsoft.com/office/drawing/2014/main" id="{42FBE344-B5E8-AA36-BB47-AF882AC0C0BE}"/>
              </a:ext>
            </a:extLst>
          </p:cNvPr>
          <p:cNvSpPr txBox="1"/>
          <p:nvPr/>
        </p:nvSpPr>
        <p:spPr>
          <a:xfrm>
            <a:off x="9661346" y="9360753"/>
            <a:ext cx="5529555" cy="3241528"/>
          </a:xfrm>
          <a:prstGeom prst="rect">
            <a:avLst/>
          </a:prstGeom>
          <a:noFill/>
        </p:spPr>
        <p:txBody>
          <a:bodyPr wrap="square" rtlCol="0" anchor="t">
            <a:spAutoFit/>
          </a:bodyPr>
          <a:lstStyle>
            <a:defPPr>
              <a:defRPr lang="en-US"/>
            </a:defPPr>
            <a:lvl1pPr>
              <a:lnSpc>
                <a:spcPct val="130000"/>
              </a:lnSpc>
              <a:spcBef>
                <a:spcPts val="1200"/>
              </a:spcBef>
              <a:spcAft>
                <a:spcPts val="600"/>
              </a:spcAft>
              <a:defRPr sz="3200">
                <a:solidFill>
                  <a:schemeClr val="bg1"/>
                </a:solidFill>
                <a:effectLst/>
                <a:latin typeface="Calibri" panose="020F0502020204030204" pitchFamily="34" charset="0"/>
                <a:ea typeface="Calibri" panose="020F0502020204030204" pitchFamily="34" charset="0"/>
                <a:cs typeface="Times New Roman" panose="02020603050405020304" pitchFamily="18" charset="0"/>
              </a:defRPr>
            </a:lvl1pPr>
          </a:lstStyle>
          <a:p>
            <a:r>
              <a:rPr lang="en-US" dirty="0"/>
              <a:t>Understanding patterns behind important concerns like low employee performance through the correlation of various types of data. </a:t>
            </a:r>
            <a:endParaRPr lang="en-IN" dirty="0"/>
          </a:p>
        </p:txBody>
      </p:sp>
      <p:sp>
        <p:nvSpPr>
          <p:cNvPr id="40" name="TextBox 39">
            <a:extLst>
              <a:ext uri="{FF2B5EF4-FFF2-40B4-BE49-F238E27FC236}">
                <a16:creationId xmlns:a16="http://schemas.microsoft.com/office/drawing/2014/main" id="{D4F6E181-F482-2A02-2530-E882E285FC22}"/>
              </a:ext>
            </a:extLst>
          </p:cNvPr>
          <p:cNvSpPr txBox="1"/>
          <p:nvPr/>
        </p:nvSpPr>
        <p:spPr>
          <a:xfrm>
            <a:off x="8368499" y="9720741"/>
            <a:ext cx="1129298" cy="1384995"/>
          </a:xfrm>
          <a:prstGeom prst="rect">
            <a:avLst/>
          </a:prstGeom>
          <a:noFill/>
        </p:spPr>
        <p:txBody>
          <a:bodyPr wrap="square" rtlCol="0" anchor="ctr">
            <a:spAutoFit/>
          </a:bodyPr>
          <a:lstStyle>
            <a:defPPr>
              <a:defRPr lang="en-US"/>
            </a:defPPr>
            <a:lvl1pPr>
              <a:defRPr sz="8400" b="1">
                <a:solidFill>
                  <a:schemeClr val="tx2"/>
                </a:solidFill>
                <a:latin typeface="League Spartan" pitchFamily="2" charset="77"/>
                <a:ea typeface="Arimo" panose="020B0604020202020204" pitchFamily="34" charset="0"/>
                <a:cs typeface="Space Grotesk" pitchFamily="2" charset="77"/>
              </a:defRPr>
            </a:lvl1pPr>
          </a:lstStyle>
          <a:p>
            <a:pPr algn="ctr"/>
            <a:r>
              <a:rPr lang="en-US" dirty="0"/>
              <a:t>5</a:t>
            </a:r>
          </a:p>
        </p:txBody>
      </p:sp>
      <p:sp>
        <p:nvSpPr>
          <p:cNvPr id="41" name="TextBox 40">
            <a:extLst>
              <a:ext uri="{FF2B5EF4-FFF2-40B4-BE49-F238E27FC236}">
                <a16:creationId xmlns:a16="http://schemas.microsoft.com/office/drawing/2014/main" id="{39796232-0394-B9A1-0AEA-4E37C9B209C1}"/>
              </a:ext>
            </a:extLst>
          </p:cNvPr>
          <p:cNvSpPr txBox="1"/>
          <p:nvPr/>
        </p:nvSpPr>
        <p:spPr>
          <a:xfrm>
            <a:off x="16822073" y="4530627"/>
            <a:ext cx="4209127" cy="1961178"/>
          </a:xfrm>
          <a:prstGeom prst="rect">
            <a:avLst/>
          </a:prstGeom>
          <a:noFill/>
        </p:spPr>
        <p:txBody>
          <a:bodyPr wrap="square" rtlCol="0" anchor="t">
            <a:spAutoFit/>
          </a:bodyPr>
          <a:lstStyle>
            <a:defPPr>
              <a:defRPr lang="en-US"/>
            </a:defPPr>
            <a:lvl1pPr marR="0" lvl="0">
              <a:lnSpc>
                <a:spcPct val="130000"/>
              </a:lnSpc>
              <a:spcBef>
                <a:spcPts val="1200"/>
              </a:spcBef>
              <a:spcAft>
                <a:spcPts val="600"/>
              </a:spcAft>
              <a:defRPr sz="3200">
                <a:solidFill>
                  <a:schemeClr val="bg1"/>
                </a:solidFill>
                <a:latin typeface="Calibri" panose="020F0502020204030204" pitchFamily="34" charset="0"/>
                <a:ea typeface="Calibri" panose="020F0502020204030204" pitchFamily="34" charset="0"/>
                <a:cs typeface="Times New Roman" panose="02020603050405020304" pitchFamily="18" charset="0"/>
              </a:defRPr>
            </a:lvl1pPr>
          </a:lstStyle>
          <a:p>
            <a:r>
              <a:rPr lang="en-US" dirty="0"/>
              <a:t>Using data analysis to understand new employee behavior. </a:t>
            </a:r>
            <a:endParaRPr lang="en-IN" dirty="0"/>
          </a:p>
        </p:txBody>
      </p:sp>
      <p:sp>
        <p:nvSpPr>
          <p:cNvPr id="43" name="TextBox 42">
            <a:extLst>
              <a:ext uri="{FF2B5EF4-FFF2-40B4-BE49-F238E27FC236}">
                <a16:creationId xmlns:a16="http://schemas.microsoft.com/office/drawing/2014/main" id="{F719AD82-FD28-6E92-94A3-901A1C1ED35C}"/>
              </a:ext>
            </a:extLst>
          </p:cNvPr>
          <p:cNvSpPr txBox="1"/>
          <p:nvPr/>
        </p:nvSpPr>
        <p:spPr>
          <a:xfrm>
            <a:off x="15207749" y="4882041"/>
            <a:ext cx="1129298" cy="1384995"/>
          </a:xfrm>
          <a:prstGeom prst="rect">
            <a:avLst/>
          </a:prstGeom>
          <a:noFill/>
        </p:spPr>
        <p:txBody>
          <a:bodyPr wrap="square" rtlCol="0" anchor="ctr">
            <a:spAutoFit/>
          </a:bodyPr>
          <a:lstStyle>
            <a:defPPr>
              <a:defRPr lang="en-US"/>
            </a:defPPr>
            <a:lvl1pPr>
              <a:defRPr sz="8400" b="1">
                <a:solidFill>
                  <a:schemeClr val="tx2"/>
                </a:solidFill>
                <a:latin typeface="League Spartan" pitchFamily="2" charset="77"/>
                <a:ea typeface="Arimo" panose="020B0604020202020204" pitchFamily="34" charset="0"/>
                <a:cs typeface="Space Grotesk" pitchFamily="2" charset="77"/>
              </a:defRPr>
            </a:lvl1pPr>
          </a:lstStyle>
          <a:p>
            <a:pPr algn="ctr"/>
            <a:r>
              <a:rPr lang="en-US" dirty="0"/>
              <a:t>3</a:t>
            </a:r>
          </a:p>
        </p:txBody>
      </p:sp>
      <p:sp>
        <p:nvSpPr>
          <p:cNvPr id="46" name="TextBox 45">
            <a:extLst>
              <a:ext uri="{FF2B5EF4-FFF2-40B4-BE49-F238E27FC236}">
                <a16:creationId xmlns:a16="http://schemas.microsoft.com/office/drawing/2014/main" id="{DB81876F-6C1B-30C0-4D5D-274F31C9FEB1}"/>
              </a:ext>
            </a:extLst>
          </p:cNvPr>
          <p:cNvSpPr txBox="1"/>
          <p:nvPr/>
        </p:nvSpPr>
        <p:spPr>
          <a:xfrm>
            <a:off x="15207749" y="9720741"/>
            <a:ext cx="1129298" cy="1384995"/>
          </a:xfrm>
          <a:prstGeom prst="rect">
            <a:avLst/>
          </a:prstGeom>
          <a:noFill/>
        </p:spPr>
        <p:txBody>
          <a:bodyPr wrap="square" rtlCol="0" anchor="ctr">
            <a:spAutoFit/>
          </a:bodyPr>
          <a:lstStyle>
            <a:defPPr>
              <a:defRPr lang="en-US"/>
            </a:defPPr>
            <a:lvl1pPr>
              <a:defRPr sz="8400" b="1">
                <a:solidFill>
                  <a:schemeClr val="tx2"/>
                </a:solidFill>
                <a:latin typeface="League Spartan" pitchFamily="2" charset="77"/>
                <a:ea typeface="Arimo" panose="020B0604020202020204" pitchFamily="34" charset="0"/>
                <a:cs typeface="Space Grotesk" pitchFamily="2" charset="77"/>
              </a:defRPr>
            </a:lvl1pPr>
          </a:lstStyle>
          <a:p>
            <a:pPr algn="ctr"/>
            <a:r>
              <a:rPr lang="en-US" dirty="0"/>
              <a:t>6</a:t>
            </a:r>
          </a:p>
        </p:txBody>
      </p:sp>
      <p:sp>
        <p:nvSpPr>
          <p:cNvPr id="2" name="TextBox 1">
            <a:extLst>
              <a:ext uri="{FF2B5EF4-FFF2-40B4-BE49-F238E27FC236}">
                <a16:creationId xmlns:a16="http://schemas.microsoft.com/office/drawing/2014/main" id="{77D0C36A-92A3-5C58-B405-24CCC8D59393}"/>
              </a:ext>
            </a:extLst>
          </p:cNvPr>
          <p:cNvSpPr txBox="1"/>
          <p:nvPr/>
        </p:nvSpPr>
        <p:spPr>
          <a:xfrm>
            <a:off x="2666971" y="806412"/>
            <a:ext cx="17411362" cy="1107996"/>
          </a:xfrm>
          <a:prstGeom prst="rect">
            <a:avLst/>
          </a:prstGeom>
          <a:noFill/>
        </p:spPr>
        <p:txBody>
          <a:bodyPr wrap="square" rtlCol="0" anchor="b">
            <a:spAutoFit/>
          </a:bodyPr>
          <a:lstStyle>
            <a:defPPr>
              <a:defRPr lang="en-US"/>
            </a:defPPr>
            <a:lvl1pPr>
              <a:defRPr sz="4800" b="1">
                <a:solidFill>
                  <a:schemeClr val="tx2"/>
                </a:solidFill>
                <a:latin typeface="League Spartan" pitchFamily="2" charset="77"/>
                <a:ea typeface="Arimo" panose="020B0604020202020204" pitchFamily="34" charset="0"/>
                <a:cs typeface="Space Grotesk" pitchFamily="2" charset="77"/>
              </a:defRPr>
            </a:lvl1pPr>
          </a:lstStyle>
          <a:p>
            <a:r>
              <a:rPr lang="en-US" sz="6600" dirty="0">
                <a:solidFill>
                  <a:schemeClr val="accent5">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What is the role of HR Analytics in organization ?</a:t>
            </a:r>
            <a:endParaRPr lang="en-US" sz="23900" dirty="0">
              <a:solidFill>
                <a:schemeClr val="accent5">
                  <a:lumMod val="40000"/>
                  <a:lumOff val="60000"/>
                </a:schemeClr>
              </a:solidFill>
            </a:endParaRPr>
          </a:p>
        </p:txBody>
      </p:sp>
      <p:sp>
        <p:nvSpPr>
          <p:cNvPr id="4" name="TextBox 3">
            <a:extLst>
              <a:ext uri="{FF2B5EF4-FFF2-40B4-BE49-F238E27FC236}">
                <a16:creationId xmlns:a16="http://schemas.microsoft.com/office/drawing/2014/main" id="{D4CE6102-A5D2-BE01-71C7-E5BC61F9F5CE}"/>
              </a:ext>
            </a:extLst>
          </p:cNvPr>
          <p:cNvSpPr txBox="1"/>
          <p:nvPr/>
        </p:nvSpPr>
        <p:spPr>
          <a:xfrm>
            <a:off x="16681930" y="9360753"/>
            <a:ext cx="4821370" cy="3472361"/>
          </a:xfrm>
          <a:prstGeom prst="rect">
            <a:avLst/>
          </a:prstGeom>
          <a:noFill/>
        </p:spPr>
        <p:txBody>
          <a:bodyPr wrap="square" rtlCol="0" anchor="t">
            <a:spAutoFit/>
          </a:bodyPr>
          <a:lstStyle>
            <a:defPPr>
              <a:defRPr lang="en-US"/>
            </a:defPPr>
            <a:lvl1pPr>
              <a:lnSpc>
                <a:spcPct val="130000"/>
              </a:lnSpc>
              <a:spcBef>
                <a:spcPts val="1200"/>
              </a:spcBef>
              <a:spcAft>
                <a:spcPts val="600"/>
              </a:spcAft>
              <a:defRPr sz="3200">
                <a:solidFill>
                  <a:schemeClr val="bg1"/>
                </a:solidFill>
                <a:effectLst/>
                <a:latin typeface="Calibri" panose="020F0502020204030204" pitchFamily="34" charset="0"/>
                <a:ea typeface="Calibri" panose="020F0502020204030204" pitchFamily="34" charset="0"/>
                <a:cs typeface="Times New Roman" panose="02020603050405020304" pitchFamily="18" charset="0"/>
              </a:defRPr>
            </a:lvl1pPr>
          </a:lstStyle>
          <a:p>
            <a:r>
              <a:rPr lang="en-US" dirty="0"/>
              <a:t>Developing predictive models to understand employee behavior and performance. </a:t>
            </a:r>
            <a:endParaRPr lang="en-IN" dirty="0"/>
          </a:p>
          <a:p>
            <a:endParaRPr lang="en-IN" dirty="0"/>
          </a:p>
        </p:txBody>
      </p:sp>
    </p:spTree>
    <p:extLst>
      <p:ext uri="{BB962C8B-B14F-4D97-AF65-F5344CB8AC3E}">
        <p14:creationId xmlns:p14="http://schemas.microsoft.com/office/powerpoint/2010/main" val="117584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7D0283-027F-F597-5A52-A90D9F70C6E7}"/>
              </a:ext>
            </a:extLst>
          </p:cNvPr>
          <p:cNvSpPr/>
          <p:nvPr/>
        </p:nvSpPr>
        <p:spPr>
          <a:xfrm>
            <a:off x="1852863" y="3007894"/>
            <a:ext cx="1395664" cy="1070810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itchFamily="2" charset="77"/>
            </a:endParaRPr>
          </a:p>
        </p:txBody>
      </p:sp>
      <p:sp>
        <p:nvSpPr>
          <p:cNvPr id="9" name="Rectangle 8">
            <a:extLst>
              <a:ext uri="{FF2B5EF4-FFF2-40B4-BE49-F238E27FC236}">
                <a16:creationId xmlns:a16="http://schemas.microsoft.com/office/drawing/2014/main" id="{80602565-93CE-2569-5E09-A5E28A1BAC09}"/>
              </a:ext>
            </a:extLst>
          </p:cNvPr>
          <p:cNvSpPr/>
          <p:nvPr/>
        </p:nvSpPr>
        <p:spPr>
          <a:xfrm>
            <a:off x="9120772" y="3007894"/>
            <a:ext cx="1395664" cy="107081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itchFamily="2" charset="77"/>
            </a:endParaRPr>
          </a:p>
        </p:txBody>
      </p:sp>
      <p:sp>
        <p:nvSpPr>
          <p:cNvPr id="14" name="Rectangle 13">
            <a:extLst>
              <a:ext uri="{FF2B5EF4-FFF2-40B4-BE49-F238E27FC236}">
                <a16:creationId xmlns:a16="http://schemas.microsoft.com/office/drawing/2014/main" id="{AF94BAB3-EEBD-414D-C414-6AACE5B8F07D}"/>
              </a:ext>
            </a:extLst>
          </p:cNvPr>
          <p:cNvSpPr/>
          <p:nvPr/>
        </p:nvSpPr>
        <p:spPr>
          <a:xfrm>
            <a:off x="16388681" y="3007894"/>
            <a:ext cx="1395664" cy="107081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itchFamily="2" charset="77"/>
            </a:endParaRPr>
          </a:p>
        </p:txBody>
      </p:sp>
      <p:sp>
        <p:nvSpPr>
          <p:cNvPr id="7" name="TextBox 6">
            <a:extLst>
              <a:ext uri="{FF2B5EF4-FFF2-40B4-BE49-F238E27FC236}">
                <a16:creationId xmlns:a16="http://schemas.microsoft.com/office/drawing/2014/main" id="{BA0AE391-AE67-CCA5-EB98-C75E250BE2E0}"/>
              </a:ext>
            </a:extLst>
          </p:cNvPr>
          <p:cNvSpPr txBox="1"/>
          <p:nvPr/>
        </p:nvSpPr>
        <p:spPr>
          <a:xfrm>
            <a:off x="1356701" y="620171"/>
            <a:ext cx="21336000" cy="1384995"/>
          </a:xfrm>
          <a:prstGeom prst="rect">
            <a:avLst/>
          </a:prstGeom>
          <a:noFill/>
        </p:spPr>
        <p:txBody>
          <a:bodyPr wrap="square" rtlCol="0" anchor="t">
            <a:spAutoFit/>
          </a:bodyPr>
          <a:lstStyle>
            <a:defPPr>
              <a:defRPr lang="en-US"/>
            </a:defPPr>
            <a:lvl1pPr>
              <a:defRPr sz="8400" b="1">
                <a:solidFill>
                  <a:schemeClr val="tx2"/>
                </a:solidFill>
                <a:latin typeface="League Spartan" pitchFamily="2" charset="77"/>
                <a:ea typeface="Arimo" panose="020B0604020202020204" pitchFamily="34" charset="0"/>
                <a:cs typeface="Space Grotesk" pitchFamily="2" charset="77"/>
              </a:defRPr>
            </a:lvl1pPr>
          </a:lstStyle>
          <a:p>
            <a:pPr algn="ctr"/>
            <a:r>
              <a:rPr lang="en-US" dirty="0">
                <a:solidFill>
                  <a:schemeClr val="accent5">
                    <a:lumMod val="40000"/>
                    <a:lumOff val="60000"/>
                  </a:schemeClr>
                </a:solidFill>
              </a:rPr>
              <a:t>Benefits of HR Analytics</a:t>
            </a:r>
          </a:p>
        </p:txBody>
      </p:sp>
      <p:sp>
        <p:nvSpPr>
          <p:cNvPr id="8" name="TextBox 7">
            <a:extLst>
              <a:ext uri="{FF2B5EF4-FFF2-40B4-BE49-F238E27FC236}">
                <a16:creationId xmlns:a16="http://schemas.microsoft.com/office/drawing/2014/main" id="{F116ED27-E580-1774-C867-910682BB963B}"/>
              </a:ext>
            </a:extLst>
          </p:cNvPr>
          <p:cNvSpPr txBox="1"/>
          <p:nvPr/>
        </p:nvSpPr>
        <p:spPr>
          <a:xfrm>
            <a:off x="3870066" y="3052061"/>
            <a:ext cx="4118902" cy="1384995"/>
          </a:xfrm>
          <a:prstGeom prst="rect">
            <a:avLst/>
          </a:prstGeom>
          <a:noFill/>
        </p:spPr>
        <p:txBody>
          <a:bodyPr wrap="square" rtlCol="0" anchor="b">
            <a:spAutoFit/>
          </a:bodyPr>
          <a:lstStyle>
            <a:defPPr>
              <a:defRPr lang="en-US"/>
            </a:defPPr>
            <a:lvl1pPr>
              <a:defRPr sz="6000" b="1">
                <a:solidFill>
                  <a:schemeClr val="tx2"/>
                </a:solidFill>
                <a:latin typeface="Krona One" panose="02010605030500060004" pitchFamily="2" charset="77"/>
                <a:ea typeface="Arimo" panose="020B0604020202020204" pitchFamily="34" charset="0"/>
                <a:cs typeface="Space Grotesk" pitchFamily="2" charset="77"/>
              </a:defRPr>
            </a:lvl1pPr>
          </a:lstStyle>
          <a:p>
            <a:r>
              <a:rPr lang="en-US" sz="8400" dirty="0">
                <a:solidFill>
                  <a:schemeClr val="accent1"/>
                </a:solidFill>
                <a:latin typeface="League Spartan" pitchFamily="2" charset="77"/>
              </a:rPr>
              <a:t>01</a:t>
            </a:r>
          </a:p>
        </p:txBody>
      </p:sp>
      <p:sp>
        <p:nvSpPr>
          <p:cNvPr id="13" name="TextBox 12">
            <a:extLst>
              <a:ext uri="{FF2B5EF4-FFF2-40B4-BE49-F238E27FC236}">
                <a16:creationId xmlns:a16="http://schemas.microsoft.com/office/drawing/2014/main" id="{794A2119-4705-954E-C495-9B1A21C85827}"/>
              </a:ext>
            </a:extLst>
          </p:cNvPr>
          <p:cNvSpPr txBox="1"/>
          <p:nvPr/>
        </p:nvSpPr>
        <p:spPr>
          <a:xfrm>
            <a:off x="3870066" y="6238439"/>
            <a:ext cx="5250706" cy="7477560"/>
          </a:xfrm>
          <a:prstGeom prst="rect">
            <a:avLst/>
          </a:prstGeom>
          <a:noFill/>
        </p:spPr>
        <p:txBody>
          <a:bodyPr wrap="square" rtlCol="0" anchor="t">
            <a:spAutoFit/>
          </a:bodyPr>
          <a:lstStyle>
            <a:defPPr>
              <a:defRPr lang="en-US"/>
            </a:defPPr>
            <a:lvl1pPr>
              <a:lnSpc>
                <a:spcPct val="120000"/>
              </a:lnSpc>
              <a:spcBef>
                <a:spcPts val="1200"/>
              </a:spcBef>
              <a:spcAft>
                <a:spcPts val="600"/>
              </a:spcAft>
              <a:defRPr>
                <a:solidFill>
                  <a:schemeClr val="bg1"/>
                </a:solidFill>
                <a:latin typeface="League Spartan Light" pitchFamily="2" charset="77"/>
              </a:defRPr>
            </a:lvl1pPr>
          </a:lstStyle>
          <a:p>
            <a:pPr>
              <a:lnSpc>
                <a:spcPct val="130000"/>
              </a:lnSpc>
            </a:pPr>
            <a:r>
              <a:rPr lang="en-US" sz="3100" dirty="0">
                <a:solidFill>
                  <a:schemeClr val="tx1"/>
                </a:solidFill>
                <a:latin typeface="Montserrat" pitchFamily="2" charset="77"/>
              </a:rPr>
              <a:t>With HR analytics, you can identify your organization’s hidden patterns and trends by using employee-related data to discover what drives employee retention. HR analysts also offer suggestions for decreasing attrition rates based on various data points.</a:t>
            </a:r>
          </a:p>
        </p:txBody>
      </p:sp>
      <p:sp>
        <p:nvSpPr>
          <p:cNvPr id="18" name="TextBox 17">
            <a:extLst>
              <a:ext uri="{FF2B5EF4-FFF2-40B4-BE49-F238E27FC236}">
                <a16:creationId xmlns:a16="http://schemas.microsoft.com/office/drawing/2014/main" id="{8EE48243-519F-8BD4-CF38-115AA1C77BEC}"/>
              </a:ext>
            </a:extLst>
          </p:cNvPr>
          <p:cNvSpPr txBox="1"/>
          <p:nvPr/>
        </p:nvSpPr>
        <p:spPr>
          <a:xfrm>
            <a:off x="3870066" y="4437056"/>
            <a:ext cx="4118902" cy="1569660"/>
          </a:xfrm>
          <a:prstGeom prst="rect">
            <a:avLst/>
          </a:prstGeom>
          <a:noFill/>
        </p:spPr>
        <p:txBody>
          <a:bodyPr wrap="square" rtlCol="0" anchor="b">
            <a:spAutoFit/>
          </a:bodyPr>
          <a:lstStyle>
            <a:defPPr>
              <a:defRPr lang="en-US"/>
            </a:defPPr>
            <a:lvl1pPr algn="ctr">
              <a:defRPr sz="4000" b="1">
                <a:solidFill>
                  <a:schemeClr val="tx2"/>
                </a:solidFill>
                <a:latin typeface="Krona One" panose="02010605030500060004" pitchFamily="2" charset="77"/>
                <a:ea typeface="Arimo" panose="020B0604020202020204" pitchFamily="34" charset="0"/>
                <a:cs typeface="Space Grotesk" pitchFamily="2" charset="77"/>
              </a:defRPr>
            </a:lvl1pPr>
          </a:lstStyle>
          <a:p>
            <a:pPr algn="l"/>
            <a:r>
              <a:rPr lang="en-US" sz="4800" dirty="0">
                <a:latin typeface="League Spartan" pitchFamily="2" charset="77"/>
              </a:rPr>
              <a:t>Decreased Attrition Levels</a:t>
            </a:r>
          </a:p>
        </p:txBody>
      </p:sp>
      <p:sp>
        <p:nvSpPr>
          <p:cNvPr id="19" name="TextBox 18">
            <a:extLst>
              <a:ext uri="{FF2B5EF4-FFF2-40B4-BE49-F238E27FC236}">
                <a16:creationId xmlns:a16="http://schemas.microsoft.com/office/drawing/2014/main" id="{7FC9555A-016A-ED12-8633-BA924DA2C9F3}"/>
              </a:ext>
            </a:extLst>
          </p:cNvPr>
          <p:cNvSpPr txBox="1"/>
          <p:nvPr/>
        </p:nvSpPr>
        <p:spPr>
          <a:xfrm>
            <a:off x="10950407" y="3052061"/>
            <a:ext cx="4118902" cy="1384995"/>
          </a:xfrm>
          <a:prstGeom prst="rect">
            <a:avLst/>
          </a:prstGeom>
          <a:noFill/>
        </p:spPr>
        <p:txBody>
          <a:bodyPr wrap="square" rtlCol="0" anchor="b">
            <a:spAutoFit/>
          </a:bodyPr>
          <a:lstStyle>
            <a:defPPr>
              <a:defRPr lang="en-US"/>
            </a:defPPr>
            <a:lvl1pPr>
              <a:defRPr sz="6000" b="1">
                <a:solidFill>
                  <a:schemeClr val="tx2"/>
                </a:solidFill>
                <a:latin typeface="Krona One" panose="02010605030500060004" pitchFamily="2" charset="77"/>
                <a:ea typeface="Arimo" panose="020B0604020202020204" pitchFamily="34" charset="0"/>
                <a:cs typeface="Space Grotesk" pitchFamily="2" charset="77"/>
              </a:defRPr>
            </a:lvl1pPr>
          </a:lstStyle>
          <a:p>
            <a:r>
              <a:rPr lang="en-US" sz="8400" dirty="0">
                <a:solidFill>
                  <a:schemeClr val="accent2"/>
                </a:solidFill>
                <a:latin typeface="League Spartan" pitchFamily="2" charset="77"/>
              </a:rPr>
              <a:t>02</a:t>
            </a:r>
          </a:p>
        </p:txBody>
      </p:sp>
      <p:sp>
        <p:nvSpPr>
          <p:cNvPr id="20" name="TextBox 19">
            <a:extLst>
              <a:ext uri="{FF2B5EF4-FFF2-40B4-BE49-F238E27FC236}">
                <a16:creationId xmlns:a16="http://schemas.microsoft.com/office/drawing/2014/main" id="{C01B8E4A-644C-F01B-5E33-4AAC62490604}"/>
              </a:ext>
            </a:extLst>
          </p:cNvPr>
          <p:cNvSpPr txBox="1"/>
          <p:nvPr/>
        </p:nvSpPr>
        <p:spPr>
          <a:xfrm>
            <a:off x="10950407" y="6238439"/>
            <a:ext cx="5438274" cy="6857390"/>
          </a:xfrm>
          <a:prstGeom prst="rect">
            <a:avLst/>
          </a:prstGeom>
          <a:noFill/>
        </p:spPr>
        <p:txBody>
          <a:bodyPr wrap="square" rtlCol="0" anchor="t">
            <a:spAutoFit/>
          </a:bodyPr>
          <a:lstStyle>
            <a:defPPr>
              <a:defRPr lang="en-US"/>
            </a:defPPr>
            <a:lvl1pPr>
              <a:lnSpc>
                <a:spcPct val="120000"/>
              </a:lnSpc>
              <a:spcBef>
                <a:spcPts val="1200"/>
              </a:spcBef>
              <a:spcAft>
                <a:spcPts val="600"/>
              </a:spcAft>
              <a:defRPr>
                <a:solidFill>
                  <a:schemeClr val="bg1"/>
                </a:solidFill>
                <a:latin typeface="League Spartan Light" pitchFamily="2" charset="77"/>
              </a:defRPr>
            </a:lvl1pPr>
          </a:lstStyle>
          <a:p>
            <a:pPr>
              <a:lnSpc>
                <a:spcPct val="130000"/>
              </a:lnSpc>
            </a:pPr>
            <a:r>
              <a:rPr lang="en-US" sz="3100" dirty="0">
                <a:solidFill>
                  <a:schemeClr val="tx1"/>
                </a:solidFill>
                <a:latin typeface="Montserrat" pitchFamily="2" charset="77"/>
              </a:rPr>
              <a:t>The HR management can boost employee satisfaction based on the data and analysis. In addition to helping formulate effective HR policies, this creates a sense of belonging in employees and makes them start trusting their employers.</a:t>
            </a:r>
          </a:p>
        </p:txBody>
      </p:sp>
      <p:sp>
        <p:nvSpPr>
          <p:cNvPr id="21" name="TextBox 20">
            <a:extLst>
              <a:ext uri="{FF2B5EF4-FFF2-40B4-BE49-F238E27FC236}">
                <a16:creationId xmlns:a16="http://schemas.microsoft.com/office/drawing/2014/main" id="{24B3F191-4B93-2B7C-E24F-6C97A6AE5362}"/>
              </a:ext>
            </a:extLst>
          </p:cNvPr>
          <p:cNvSpPr txBox="1"/>
          <p:nvPr/>
        </p:nvSpPr>
        <p:spPr>
          <a:xfrm>
            <a:off x="10950407" y="4437056"/>
            <a:ext cx="4118902" cy="1569660"/>
          </a:xfrm>
          <a:prstGeom prst="rect">
            <a:avLst/>
          </a:prstGeom>
          <a:noFill/>
        </p:spPr>
        <p:txBody>
          <a:bodyPr wrap="square" rtlCol="0" anchor="b">
            <a:spAutoFit/>
          </a:bodyPr>
          <a:lstStyle>
            <a:defPPr>
              <a:defRPr lang="en-US"/>
            </a:defPPr>
            <a:lvl1pPr algn="ctr">
              <a:defRPr sz="4000" b="1">
                <a:solidFill>
                  <a:schemeClr val="tx2"/>
                </a:solidFill>
                <a:latin typeface="Krona One" panose="02010605030500060004" pitchFamily="2" charset="77"/>
                <a:ea typeface="Arimo" panose="020B0604020202020204" pitchFamily="34" charset="0"/>
                <a:cs typeface="Space Grotesk" pitchFamily="2" charset="77"/>
              </a:defRPr>
            </a:lvl1pPr>
          </a:lstStyle>
          <a:p>
            <a:pPr algn="l"/>
            <a:r>
              <a:rPr lang="es-NI" sz="4800" dirty="0" err="1">
                <a:latin typeface="League Spartan" pitchFamily="2" charset="77"/>
              </a:rPr>
              <a:t>Achieves</a:t>
            </a:r>
            <a:r>
              <a:rPr lang="es-NI" sz="4800" dirty="0">
                <a:latin typeface="League Spartan" pitchFamily="2" charset="77"/>
              </a:rPr>
              <a:t> </a:t>
            </a:r>
            <a:r>
              <a:rPr lang="es-NI" sz="4800" dirty="0" err="1">
                <a:latin typeface="League Spartan" pitchFamily="2" charset="77"/>
              </a:rPr>
              <a:t>Employee</a:t>
            </a:r>
            <a:r>
              <a:rPr lang="es-NI" sz="4800" dirty="0">
                <a:latin typeface="League Spartan" pitchFamily="2" charset="77"/>
              </a:rPr>
              <a:t> Trust</a:t>
            </a:r>
            <a:endParaRPr lang="en-US" sz="4800" dirty="0">
              <a:latin typeface="League Spartan" pitchFamily="2" charset="77"/>
            </a:endParaRPr>
          </a:p>
        </p:txBody>
      </p:sp>
      <p:sp>
        <p:nvSpPr>
          <p:cNvPr id="22" name="TextBox 21">
            <a:extLst>
              <a:ext uri="{FF2B5EF4-FFF2-40B4-BE49-F238E27FC236}">
                <a16:creationId xmlns:a16="http://schemas.microsoft.com/office/drawing/2014/main" id="{1A89C45F-7F56-4620-E8AD-027FCB92B1A1}"/>
              </a:ext>
            </a:extLst>
          </p:cNvPr>
          <p:cNvSpPr txBox="1"/>
          <p:nvPr/>
        </p:nvSpPr>
        <p:spPr>
          <a:xfrm>
            <a:off x="18405884" y="3007894"/>
            <a:ext cx="4118902" cy="1384995"/>
          </a:xfrm>
          <a:prstGeom prst="rect">
            <a:avLst/>
          </a:prstGeom>
          <a:noFill/>
        </p:spPr>
        <p:txBody>
          <a:bodyPr wrap="square" rtlCol="0" anchor="b">
            <a:spAutoFit/>
          </a:bodyPr>
          <a:lstStyle>
            <a:defPPr>
              <a:defRPr lang="en-US"/>
            </a:defPPr>
            <a:lvl1pPr>
              <a:defRPr sz="6000" b="1">
                <a:solidFill>
                  <a:schemeClr val="tx2"/>
                </a:solidFill>
                <a:latin typeface="Krona One" panose="02010605030500060004" pitchFamily="2" charset="77"/>
                <a:ea typeface="Arimo" panose="020B0604020202020204" pitchFamily="34" charset="0"/>
                <a:cs typeface="Space Grotesk" pitchFamily="2" charset="77"/>
              </a:defRPr>
            </a:lvl1pPr>
          </a:lstStyle>
          <a:p>
            <a:r>
              <a:rPr lang="en-US" sz="8400" dirty="0">
                <a:solidFill>
                  <a:schemeClr val="accent3"/>
                </a:solidFill>
                <a:latin typeface="League Spartan" pitchFamily="2" charset="77"/>
              </a:rPr>
              <a:t>03</a:t>
            </a:r>
          </a:p>
        </p:txBody>
      </p:sp>
      <p:sp>
        <p:nvSpPr>
          <p:cNvPr id="23" name="TextBox 22">
            <a:extLst>
              <a:ext uri="{FF2B5EF4-FFF2-40B4-BE49-F238E27FC236}">
                <a16:creationId xmlns:a16="http://schemas.microsoft.com/office/drawing/2014/main" id="{81EFE3F7-8D20-4EFB-A8FA-6D3011CA8BDB}"/>
              </a:ext>
            </a:extLst>
          </p:cNvPr>
          <p:cNvSpPr txBox="1"/>
          <p:nvPr/>
        </p:nvSpPr>
        <p:spPr>
          <a:xfrm>
            <a:off x="18405883" y="6238439"/>
            <a:ext cx="4618239" cy="4376711"/>
          </a:xfrm>
          <a:prstGeom prst="rect">
            <a:avLst/>
          </a:prstGeom>
          <a:noFill/>
        </p:spPr>
        <p:txBody>
          <a:bodyPr wrap="square" rtlCol="0" anchor="t">
            <a:spAutoFit/>
          </a:bodyPr>
          <a:lstStyle>
            <a:defPPr>
              <a:defRPr lang="en-US"/>
            </a:defPPr>
            <a:lvl1pPr>
              <a:lnSpc>
                <a:spcPct val="120000"/>
              </a:lnSpc>
              <a:spcBef>
                <a:spcPts val="1200"/>
              </a:spcBef>
              <a:spcAft>
                <a:spcPts val="600"/>
              </a:spcAft>
              <a:defRPr>
                <a:solidFill>
                  <a:schemeClr val="bg1"/>
                </a:solidFill>
                <a:latin typeface="League Spartan Light" pitchFamily="2" charset="77"/>
              </a:defRPr>
            </a:lvl1pPr>
          </a:lstStyle>
          <a:p>
            <a:pPr>
              <a:lnSpc>
                <a:spcPct val="130000"/>
              </a:lnSpc>
            </a:pPr>
            <a:r>
              <a:rPr lang="en-US" sz="3100" dirty="0">
                <a:solidFill>
                  <a:schemeClr val="tx1"/>
                </a:solidFill>
                <a:latin typeface="Montserrat" pitchFamily="2" charset="77"/>
              </a:rPr>
              <a:t>This data analysis helps to create a healthy work environment for employees and prevents workplace misconduct. </a:t>
            </a:r>
          </a:p>
        </p:txBody>
      </p:sp>
      <p:sp>
        <p:nvSpPr>
          <p:cNvPr id="24" name="TextBox 23">
            <a:extLst>
              <a:ext uri="{FF2B5EF4-FFF2-40B4-BE49-F238E27FC236}">
                <a16:creationId xmlns:a16="http://schemas.microsoft.com/office/drawing/2014/main" id="{8EA9A734-FCA0-5F8A-F220-1179704665FD}"/>
              </a:ext>
            </a:extLst>
          </p:cNvPr>
          <p:cNvSpPr txBox="1"/>
          <p:nvPr/>
        </p:nvSpPr>
        <p:spPr>
          <a:xfrm>
            <a:off x="18405883" y="4437056"/>
            <a:ext cx="4618239" cy="1569660"/>
          </a:xfrm>
          <a:prstGeom prst="rect">
            <a:avLst/>
          </a:prstGeom>
          <a:noFill/>
        </p:spPr>
        <p:txBody>
          <a:bodyPr wrap="square" rtlCol="0" anchor="b">
            <a:spAutoFit/>
          </a:bodyPr>
          <a:lstStyle>
            <a:defPPr>
              <a:defRPr lang="en-US"/>
            </a:defPPr>
            <a:lvl1pPr algn="ctr">
              <a:defRPr sz="4000" b="1">
                <a:solidFill>
                  <a:schemeClr val="tx2"/>
                </a:solidFill>
                <a:latin typeface="Krona One" panose="02010605030500060004" pitchFamily="2" charset="77"/>
                <a:ea typeface="Arimo" panose="020B0604020202020204" pitchFamily="34" charset="0"/>
                <a:cs typeface="Space Grotesk" pitchFamily="2" charset="77"/>
              </a:defRPr>
            </a:lvl1pPr>
          </a:lstStyle>
          <a:p>
            <a:pPr algn="l"/>
            <a:r>
              <a:rPr lang="en-US" sz="4800">
                <a:latin typeface="League Spartan" pitchFamily="2" charset="77"/>
              </a:rPr>
              <a:t>Healthy Work Culture</a:t>
            </a:r>
            <a:endParaRPr lang="en-US" sz="4800" dirty="0">
              <a:latin typeface="League Spartan" pitchFamily="2" charset="77"/>
            </a:endParaRPr>
          </a:p>
        </p:txBody>
      </p:sp>
    </p:spTree>
    <p:extLst>
      <p:ext uri="{BB962C8B-B14F-4D97-AF65-F5344CB8AC3E}">
        <p14:creationId xmlns:p14="http://schemas.microsoft.com/office/powerpoint/2010/main" val="1561898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7DE9-9666-7B72-8650-54F6DC1DB447}"/>
              </a:ext>
            </a:extLst>
          </p:cNvPr>
          <p:cNvSpPr>
            <a:spLocks noGrp="1"/>
          </p:cNvSpPr>
          <p:nvPr>
            <p:ph type="title"/>
          </p:nvPr>
        </p:nvSpPr>
        <p:spPr>
          <a:xfrm>
            <a:off x="2193989" y="481562"/>
            <a:ext cx="20111561" cy="2900758"/>
          </a:xfrm>
        </p:spPr>
        <p:txBody>
          <a:bodyPr>
            <a:normAutofit/>
          </a:bodyPr>
          <a:lstStyle/>
          <a:p>
            <a:pPr marL="914171" indent="-914171">
              <a:buFont typeface="Wingdings" panose="05000000000000000000" pitchFamily="2" charset="2"/>
              <a:buChar char="q"/>
            </a:pPr>
            <a:r>
              <a:rPr lang="en-US" sz="6398" dirty="0">
                <a:solidFill>
                  <a:schemeClr val="accent5">
                    <a:lumMod val="40000"/>
                    <a:lumOff val="60000"/>
                  </a:schemeClr>
                </a:solidFill>
                <a:latin typeface="Times New Roman" panose="02020603050405020304" pitchFamily="18" charset="0"/>
                <a:cs typeface="Times New Roman" panose="02020603050405020304" pitchFamily="18" charset="0"/>
              </a:rPr>
              <a:t>KPI 1 Average Attrition Rate For All Department  </a:t>
            </a:r>
            <a:br>
              <a:rPr lang="en-US" sz="6398" dirty="0">
                <a:latin typeface="Times New Roman" panose="02020603050405020304" pitchFamily="18" charset="0"/>
                <a:cs typeface="Times New Roman" panose="02020603050405020304" pitchFamily="18" charset="0"/>
              </a:rPr>
            </a:br>
            <a:endParaRPr lang="en-IN" sz="6398"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2C0671-34CC-71E9-1D6B-5C559CDAA603}"/>
              </a:ext>
            </a:extLst>
          </p:cNvPr>
          <p:cNvSpPr>
            <a:spLocks noGrp="1"/>
          </p:cNvSpPr>
          <p:nvPr>
            <p:ph sz="half" idx="1"/>
          </p:nvPr>
        </p:nvSpPr>
        <p:spPr>
          <a:xfrm>
            <a:off x="1138912" y="4062395"/>
            <a:ext cx="9277055" cy="7674520"/>
          </a:xfrm>
        </p:spPr>
        <p:txBody>
          <a:bodyPr/>
          <a:lstStyle/>
          <a:p>
            <a:pPr marL="0" indent="0" algn="ctr">
              <a:lnSpc>
                <a:spcPct val="100000"/>
              </a:lnSpc>
              <a:buNone/>
            </a:pPr>
            <a:r>
              <a:rPr lang="en-IN" sz="4799" dirty="0"/>
              <a:t>This KPI is to find out the relationship between each department and its attrition rate and here attrition rate is highest for Research &amp; Development Department whereas lowest is for Hardware Department.</a:t>
            </a:r>
          </a:p>
          <a:p>
            <a:endParaRPr lang="en-IN" dirty="0"/>
          </a:p>
        </p:txBody>
      </p:sp>
      <p:pic>
        <p:nvPicPr>
          <p:cNvPr id="6" name="Content Placeholder 5">
            <a:extLst>
              <a:ext uri="{FF2B5EF4-FFF2-40B4-BE49-F238E27FC236}">
                <a16:creationId xmlns:a16="http://schemas.microsoft.com/office/drawing/2014/main" id="{0B1ADC57-2A34-AE3E-CF23-8E20E41BDF26}"/>
              </a:ext>
            </a:extLst>
          </p:cNvPr>
          <p:cNvPicPr>
            <a:picLocks noGrp="1" noChangeAspect="1"/>
          </p:cNvPicPr>
          <p:nvPr>
            <p:ph sz="half" idx="2"/>
          </p:nvPr>
        </p:nvPicPr>
        <p:blipFill>
          <a:blip r:embed="rId2"/>
          <a:stretch>
            <a:fillRect/>
          </a:stretch>
        </p:blipFill>
        <p:spPr>
          <a:xfrm>
            <a:off x="11622917" y="3882309"/>
            <a:ext cx="11007255" cy="7854606"/>
          </a:xfrm>
        </p:spPr>
      </p:pic>
    </p:spTree>
    <p:extLst>
      <p:ext uri="{BB962C8B-B14F-4D97-AF65-F5344CB8AC3E}">
        <p14:creationId xmlns:p14="http://schemas.microsoft.com/office/powerpoint/2010/main" val="4220645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73ECB-75EC-DA88-7E74-75096CBDA7AE}"/>
              </a:ext>
            </a:extLst>
          </p:cNvPr>
          <p:cNvSpPr>
            <a:spLocks noGrp="1"/>
          </p:cNvSpPr>
          <p:nvPr>
            <p:ph type="title"/>
          </p:nvPr>
        </p:nvSpPr>
        <p:spPr>
          <a:xfrm>
            <a:off x="2193989" y="481560"/>
            <a:ext cx="20111561" cy="2900758"/>
          </a:xfrm>
        </p:spPr>
        <p:txBody>
          <a:bodyPr>
            <a:normAutofit/>
          </a:bodyPr>
          <a:lstStyle/>
          <a:p>
            <a:pPr algn="ctr"/>
            <a:r>
              <a:rPr lang="en-US" sz="8798" dirty="0">
                <a:solidFill>
                  <a:schemeClr val="accent5">
                    <a:lumMod val="40000"/>
                    <a:lumOff val="60000"/>
                  </a:schemeClr>
                </a:solidFill>
              </a:rPr>
              <a:t> </a:t>
            </a:r>
            <a:r>
              <a:rPr lang="en-US" sz="8798" dirty="0">
                <a:solidFill>
                  <a:schemeClr val="accent5">
                    <a:lumMod val="40000"/>
                    <a:lumOff val="60000"/>
                  </a:schemeClr>
                </a:solidFill>
                <a:latin typeface="Algerian" panose="04020705040A02060702" pitchFamily="82" charset="0"/>
              </a:rPr>
              <a:t>Insight from KPI 1</a:t>
            </a:r>
            <a:endParaRPr lang="en-IN" sz="8798" dirty="0">
              <a:solidFill>
                <a:schemeClr val="accent5">
                  <a:lumMod val="40000"/>
                  <a:lumOff val="60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3A534327-B7EC-90C5-40DD-9605A7C2E384}"/>
              </a:ext>
            </a:extLst>
          </p:cNvPr>
          <p:cNvSpPr>
            <a:spLocks noGrp="1"/>
          </p:cNvSpPr>
          <p:nvPr>
            <p:ph sz="half" idx="1"/>
          </p:nvPr>
        </p:nvSpPr>
        <p:spPr>
          <a:xfrm>
            <a:off x="1882428" y="3807687"/>
            <a:ext cx="20734683" cy="8768492"/>
          </a:xfrm>
        </p:spPr>
        <p:txBody>
          <a:bodyPr>
            <a:noAutofit/>
          </a:bodyPr>
          <a:lstStyle/>
          <a:p>
            <a:pPr>
              <a:buFont typeface="Wingdings" panose="05000000000000000000" pitchFamily="2" charset="2"/>
              <a:buChar char="Ø"/>
            </a:pPr>
            <a:r>
              <a:rPr lang="en-US" sz="5599" dirty="0">
                <a:latin typeface="Times New Roman" panose="02020603050405020304" pitchFamily="18" charset="0"/>
                <a:cs typeface="Times New Roman" panose="02020603050405020304" pitchFamily="18" charset="0"/>
              </a:rPr>
              <a:t>We can clearly say that attrition rate of employees for  every department is almost 50% which indicates that attrition rate of employees does not depends on departments. So, irrespective of the department almost 50% of employees are leaving the company.</a:t>
            </a:r>
          </a:p>
          <a:p>
            <a:pPr>
              <a:buFont typeface="Wingdings" panose="05000000000000000000" pitchFamily="2" charset="2"/>
              <a:buChar char="Ø"/>
            </a:pPr>
            <a:endParaRPr lang="en-US" sz="5599" dirty="0">
              <a:latin typeface="Times New Roman" panose="02020603050405020304" pitchFamily="18" charset="0"/>
              <a:cs typeface="Times New Roman" panose="02020603050405020304" pitchFamily="18" charset="0"/>
            </a:endParaRPr>
          </a:p>
          <a:p>
            <a:pPr marL="0" indent="0">
              <a:buNone/>
            </a:pPr>
            <a:r>
              <a:rPr lang="en-US" sz="5599"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5599" dirty="0">
                <a:latin typeface="Times New Roman" panose="02020603050405020304" pitchFamily="18" charset="0"/>
                <a:cs typeface="Times New Roman" panose="02020603050405020304" pitchFamily="18" charset="0"/>
              </a:rPr>
              <a:t>From this visualization we can concluded that we must make strong strategies to minimize attrition rate and improve our company’s Employee retention so that we can balance the company’s growth and right talent</a:t>
            </a:r>
            <a:r>
              <a:rPr lang="en-US" sz="5599" dirty="0"/>
              <a:t>. </a:t>
            </a:r>
            <a:endParaRPr lang="en-IN" sz="5599" dirty="0"/>
          </a:p>
        </p:txBody>
      </p:sp>
    </p:spTree>
    <p:extLst>
      <p:ext uri="{BB962C8B-B14F-4D97-AF65-F5344CB8AC3E}">
        <p14:creationId xmlns:p14="http://schemas.microsoft.com/office/powerpoint/2010/main" val="2086929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7AE2A9-551D-3382-CF70-51D5B51187F5}"/>
              </a:ext>
            </a:extLst>
          </p:cNvPr>
          <p:cNvPicPr>
            <a:picLocks noChangeAspect="1"/>
          </p:cNvPicPr>
          <p:nvPr/>
        </p:nvPicPr>
        <p:blipFill>
          <a:blip r:embed="rId2"/>
          <a:stretch>
            <a:fillRect/>
          </a:stretch>
        </p:blipFill>
        <p:spPr>
          <a:xfrm>
            <a:off x="-88821" y="1786"/>
            <a:ext cx="24466471" cy="13662829"/>
          </a:xfrm>
          <a:prstGeom prst="rect">
            <a:avLst/>
          </a:prstGeom>
          <a:pattFill prst="pct60">
            <a:fgClr>
              <a:schemeClr val="accent2">
                <a:lumMod val="75000"/>
              </a:schemeClr>
            </a:fgClr>
            <a:bgClr>
              <a:schemeClr val="bg1"/>
            </a:bgClr>
          </a:pattFill>
          <a:effectLst>
            <a:outerShdw blurRad="50800" dist="50800" dir="5400000" algn="ctr" rotWithShape="0">
              <a:schemeClr val="accent2">
                <a:lumMod val="50000"/>
              </a:schemeClr>
            </a:outerShdw>
          </a:effectLst>
        </p:spPr>
      </p:pic>
    </p:spTree>
    <p:extLst>
      <p:ext uri="{BB962C8B-B14F-4D97-AF65-F5344CB8AC3E}">
        <p14:creationId xmlns:p14="http://schemas.microsoft.com/office/powerpoint/2010/main" val="2028962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9A17E-591B-BA9E-7AB4-C6C51EB6E166}"/>
              </a:ext>
            </a:extLst>
          </p:cNvPr>
          <p:cNvSpPr>
            <a:spLocks noGrp="1"/>
          </p:cNvSpPr>
          <p:nvPr>
            <p:ph type="title"/>
          </p:nvPr>
        </p:nvSpPr>
        <p:spPr/>
        <p:txBody>
          <a:bodyPr>
            <a:normAutofit/>
          </a:bodyPr>
          <a:lstStyle/>
          <a:p>
            <a:r>
              <a:rPr lang="en-US" sz="6398" dirty="0">
                <a:solidFill>
                  <a:schemeClr val="accent5">
                    <a:lumMod val="40000"/>
                    <a:lumOff val="60000"/>
                  </a:schemeClr>
                </a:solidFill>
                <a:latin typeface="Algerian" panose="04020705040A02060702" pitchFamily="82" charset="0"/>
              </a:rPr>
              <a:t>KPI 3 Attrition Rate Vs Monthly Income Stats </a:t>
            </a:r>
            <a:br>
              <a:rPr lang="en-US" sz="6398" dirty="0">
                <a:latin typeface="Algerian" panose="04020705040A02060702" pitchFamily="82" charset="0"/>
              </a:rPr>
            </a:br>
            <a:endParaRPr lang="en-IN" sz="6398" dirty="0">
              <a:latin typeface="Algerian" panose="04020705040A02060702" pitchFamily="82" charset="0"/>
            </a:endParaRPr>
          </a:p>
        </p:txBody>
      </p:sp>
      <p:sp>
        <p:nvSpPr>
          <p:cNvPr id="3" name="Content Placeholder 2">
            <a:extLst>
              <a:ext uri="{FF2B5EF4-FFF2-40B4-BE49-F238E27FC236}">
                <a16:creationId xmlns:a16="http://schemas.microsoft.com/office/drawing/2014/main" id="{6CE3A83C-8A91-18C3-2113-91D7DC3408FF}"/>
              </a:ext>
            </a:extLst>
          </p:cNvPr>
          <p:cNvSpPr>
            <a:spLocks noGrp="1"/>
          </p:cNvSpPr>
          <p:nvPr>
            <p:ph sz="half" idx="1"/>
          </p:nvPr>
        </p:nvSpPr>
        <p:spPr>
          <a:xfrm>
            <a:off x="1522185" y="3474721"/>
            <a:ext cx="9277055" cy="7929233"/>
          </a:xfrm>
        </p:spPr>
        <p:txBody>
          <a:bodyPr>
            <a:normAutofit fontScale="92500"/>
          </a:bodyPr>
          <a:lstStyle/>
          <a:p>
            <a:r>
              <a:rPr lang="en-US" sz="3500" dirty="0">
                <a:latin typeface="Times New Roman" panose="02020603050405020304" pitchFamily="18" charset="0"/>
                <a:cs typeface="Times New Roman" panose="02020603050405020304" pitchFamily="18" charset="0"/>
              </a:rPr>
              <a:t>This KPI  is about to fetch data for attrition rate vs monthly income stats. </a:t>
            </a:r>
          </a:p>
          <a:p>
            <a:endParaRPr lang="en-US" sz="3500" dirty="0">
              <a:latin typeface="Times New Roman" panose="02020603050405020304" pitchFamily="18" charset="0"/>
              <a:cs typeface="Times New Roman" panose="02020603050405020304" pitchFamily="18" charset="0"/>
            </a:endParaRPr>
          </a:p>
          <a:p>
            <a:r>
              <a:rPr lang="en-US" sz="3900" dirty="0"/>
              <a:t>Insight :-</a:t>
            </a:r>
          </a:p>
          <a:p>
            <a:pPr marL="0" indent="0">
              <a:buNone/>
            </a:pPr>
            <a:endParaRPr lang="en-US" sz="80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Based on our analysis and visualization, it is evident that the Hardware Department has the lowest attrition rate of 49.44%, with an average monthly income of Rs. 26,091.20. On the other hand, the Research and Development Department has the highest attrition rate of 51.21%, with an average monthly income of Rs. 26,007.08 </a:t>
            </a:r>
            <a:endParaRPr lang="en-IN" sz="3600" dirty="0">
              <a:latin typeface="Times New Roman" panose="02020603050405020304" pitchFamily="18" charset="0"/>
              <a:cs typeface="Times New Roman" panose="02020603050405020304" pitchFamily="18" charset="0"/>
            </a:endParaRPr>
          </a:p>
          <a:p>
            <a:endParaRPr lang="en-US" sz="3500" dirty="0">
              <a:latin typeface="Times New Roman" panose="02020603050405020304" pitchFamily="18" charset="0"/>
              <a:cs typeface="Times New Roman" panose="02020603050405020304" pitchFamily="18" charset="0"/>
            </a:endParaRPr>
          </a:p>
          <a:p>
            <a:endParaRPr lang="en-IN" sz="35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E9D19FB-224C-9214-AEF2-D0E6A51DA681}"/>
              </a:ext>
            </a:extLst>
          </p:cNvPr>
          <p:cNvPicPr>
            <a:picLocks noGrp="1" noChangeAspect="1"/>
          </p:cNvPicPr>
          <p:nvPr>
            <p:ph sz="half" idx="2"/>
          </p:nvPr>
        </p:nvPicPr>
        <p:blipFill>
          <a:blip r:embed="rId2"/>
          <a:stretch>
            <a:fillRect/>
          </a:stretch>
        </p:blipFill>
        <p:spPr>
          <a:xfrm>
            <a:off x="11660230" y="3173369"/>
            <a:ext cx="12425137" cy="8992368"/>
          </a:xfrm>
        </p:spPr>
      </p:pic>
    </p:spTree>
    <p:extLst>
      <p:ext uri="{BB962C8B-B14F-4D97-AF65-F5344CB8AC3E}">
        <p14:creationId xmlns:p14="http://schemas.microsoft.com/office/powerpoint/2010/main" val="2149843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A6F6E-CA83-43BE-B7FC-4391734BE301}"/>
              </a:ext>
            </a:extLst>
          </p:cNvPr>
          <p:cNvSpPr>
            <a:spLocks noGrp="1"/>
          </p:cNvSpPr>
          <p:nvPr>
            <p:ph type="title"/>
          </p:nvPr>
        </p:nvSpPr>
        <p:spPr>
          <a:xfrm>
            <a:off x="844062" y="0"/>
            <a:ext cx="23369465" cy="2901514"/>
          </a:xfrm>
        </p:spPr>
        <p:txBody>
          <a:bodyPr>
            <a:normAutofit/>
          </a:bodyPr>
          <a:lstStyle/>
          <a:p>
            <a:r>
              <a:rPr lang="en-US" sz="6398" dirty="0">
                <a:solidFill>
                  <a:schemeClr val="accent5">
                    <a:lumMod val="40000"/>
                    <a:lumOff val="60000"/>
                  </a:schemeClr>
                </a:solidFill>
                <a:latin typeface="Algerian" panose="04020705040A02060702" pitchFamily="82" charset="0"/>
              </a:rPr>
              <a:t>KPI 4 Average Working Years For Each Department </a:t>
            </a:r>
            <a:endParaRPr lang="en-IN" sz="6398" dirty="0">
              <a:solidFill>
                <a:schemeClr val="accent5">
                  <a:lumMod val="40000"/>
                  <a:lumOff val="60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A407286C-382F-597B-F0C5-312AE0B80AE4}"/>
              </a:ext>
            </a:extLst>
          </p:cNvPr>
          <p:cNvSpPr>
            <a:spLocks noGrp="1"/>
          </p:cNvSpPr>
          <p:nvPr>
            <p:ph sz="half" idx="1"/>
          </p:nvPr>
        </p:nvSpPr>
        <p:spPr>
          <a:xfrm>
            <a:off x="1820765" y="3882309"/>
            <a:ext cx="9277055" cy="8788661"/>
          </a:xfrm>
        </p:spPr>
        <p:txBody>
          <a:bodyPr>
            <a:normAutofit/>
          </a:bodyPr>
          <a:lstStyle/>
          <a:p>
            <a:r>
              <a:rPr lang="en-US" sz="3500" b="1" dirty="0">
                <a:latin typeface="Times New Roman" panose="02020603050405020304" pitchFamily="18" charset="0"/>
                <a:cs typeface="Times New Roman" panose="02020603050405020304" pitchFamily="18" charset="0"/>
              </a:rPr>
              <a:t>This KPI shows Average Working Years For Each Department.</a:t>
            </a:r>
          </a:p>
          <a:p>
            <a:pPr marL="0" indent="0">
              <a:buNone/>
            </a:pPr>
            <a:endParaRPr lang="en-US" sz="3500" b="1" dirty="0">
              <a:latin typeface="Times New Roman" panose="02020603050405020304" pitchFamily="18" charset="0"/>
              <a:cs typeface="Times New Roman" panose="02020603050405020304" pitchFamily="18" charset="0"/>
            </a:endParaRPr>
          </a:p>
          <a:p>
            <a:r>
              <a:rPr lang="en-US" sz="3600" dirty="0"/>
              <a:t>Insight :-</a:t>
            </a:r>
          </a:p>
          <a:p>
            <a:endParaRPr lang="en-US" sz="35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From this we can see the average working years in software department is high as compared to the rest of the department and lowest is for research and Development Department.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From this we analyze and conclude that         average working years is approximately 20 years for all Department.</a:t>
            </a:r>
            <a:endParaRPr lang="en-IN" dirty="0">
              <a:latin typeface="Times New Roman" panose="02020603050405020304" pitchFamily="18" charset="0"/>
              <a:cs typeface="Times New Roman" panose="02020603050405020304" pitchFamily="18" charset="0"/>
            </a:endParaRPr>
          </a:p>
          <a:p>
            <a:endParaRPr lang="en-IN" sz="35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A7F2073A-5F5B-74B2-E228-122D3F0AFFD6}"/>
              </a:ext>
            </a:extLst>
          </p:cNvPr>
          <p:cNvPicPr>
            <a:picLocks noGrp="1" noChangeAspect="1"/>
          </p:cNvPicPr>
          <p:nvPr>
            <p:ph sz="half" idx="2"/>
          </p:nvPr>
        </p:nvPicPr>
        <p:blipFill>
          <a:blip r:embed="rId2"/>
          <a:stretch>
            <a:fillRect/>
          </a:stretch>
        </p:blipFill>
        <p:spPr>
          <a:xfrm>
            <a:off x="11660231" y="3882310"/>
            <a:ext cx="12717419" cy="8973712"/>
          </a:xfrm>
        </p:spPr>
      </p:pic>
    </p:spTree>
    <p:extLst>
      <p:ext uri="{BB962C8B-B14F-4D97-AF65-F5344CB8AC3E}">
        <p14:creationId xmlns:p14="http://schemas.microsoft.com/office/powerpoint/2010/main" val="3020191369"/>
      </p:ext>
    </p:extLst>
  </p:cSld>
  <p:clrMapOvr>
    <a:masterClrMapping/>
  </p:clrMapOvr>
</p:sld>
</file>

<file path=ppt/theme/theme1.xml><?xml version="1.0" encoding="utf-8"?>
<a:theme xmlns:a="http://schemas.openxmlformats.org/drawingml/2006/main" name="Default Theme">
  <a:themeElements>
    <a:clrScheme name="Custom 30">
      <a:dk1>
        <a:srgbClr val="E0E0E0"/>
      </a:dk1>
      <a:lt1>
        <a:srgbClr val="FFFFFF"/>
      </a:lt1>
      <a:dk2>
        <a:srgbClr val="FCFCFC"/>
      </a:dk2>
      <a:lt2>
        <a:srgbClr val="051120"/>
      </a:lt2>
      <a:accent1>
        <a:srgbClr val="197176"/>
      </a:accent1>
      <a:accent2>
        <a:srgbClr val="00C39A"/>
      </a:accent2>
      <a:accent3>
        <a:srgbClr val="F8E16C"/>
      </a:accent3>
      <a:accent4>
        <a:srgbClr val="E67F0D"/>
      </a:accent4>
      <a:accent5>
        <a:srgbClr val="AB3428"/>
      </a:accent5>
      <a:accent6>
        <a:srgbClr val="DDDDDD"/>
      </a:accent6>
      <a:hlink>
        <a:srgbClr val="335FFE"/>
      </a:hlink>
      <a:folHlink>
        <a:srgbClr val="CA64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6FBFFF"/>
            </a:gs>
            <a:gs pos="98000">
              <a:srgbClr val="3C8BFF"/>
            </a:gs>
          </a:gsLst>
          <a:lin ang="5400000" scaled="1"/>
          <a:tileRect/>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TM03090430[[fn=Banded]]</Template>
  <TotalTime>87670</TotalTime>
  <Words>728</Words>
  <Application>Microsoft Office PowerPoint</Application>
  <PresentationFormat>Custom</PresentationFormat>
  <Paragraphs>85</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Arial</vt:lpstr>
      <vt:lpstr>Calibri</vt:lpstr>
      <vt:lpstr>League Spartan</vt:lpstr>
      <vt:lpstr>Montserrat</vt:lpstr>
      <vt:lpstr>Times New Roman</vt:lpstr>
      <vt:lpstr>Wingdings</vt:lpstr>
      <vt:lpstr>Default Theme</vt:lpstr>
      <vt:lpstr>PowerPoint Presentation</vt:lpstr>
      <vt:lpstr>PowerPoint Presentation</vt:lpstr>
      <vt:lpstr>PowerPoint Presentation</vt:lpstr>
      <vt:lpstr>PowerPoint Presentation</vt:lpstr>
      <vt:lpstr>KPI 1 Average Attrition Rate For All Department   </vt:lpstr>
      <vt:lpstr> Insight from KPI 1</vt:lpstr>
      <vt:lpstr>PowerPoint Presentation</vt:lpstr>
      <vt:lpstr>KPI 3 Attrition Rate Vs Monthly Income Stats  </vt:lpstr>
      <vt:lpstr>KPI 4 Average Working Years For Each Department </vt:lpstr>
      <vt:lpstr>KPI 5.Job Role VS Work life Balance </vt:lpstr>
      <vt:lpstr>KPI 6. Attrition Rate VS Last Year Promotion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dc:title>
  <dc:subject>Templates</dc:subject>
  <dc:creator>manish purabiya</dc:creator>
  <cp:keywords/>
  <dc:description/>
  <cp:lastModifiedBy>chandan kumar</cp:lastModifiedBy>
  <cp:revision>10014</cp:revision>
  <cp:lastPrinted>2019-09-18T23:04:43Z</cp:lastPrinted>
  <dcterms:created xsi:type="dcterms:W3CDTF">2014-11-12T21:47:38Z</dcterms:created>
  <dcterms:modified xsi:type="dcterms:W3CDTF">2023-09-17T08:46:17Z</dcterms:modified>
  <cp:category/>
</cp:coreProperties>
</file>