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handoutMasterIdLst>
    <p:handoutMasterId r:id="rId31"/>
  </p:handoutMasterIdLst>
  <p:sldIdLst>
    <p:sldId id="256" r:id="rId2"/>
    <p:sldId id="267" r:id="rId3"/>
    <p:sldId id="273" r:id="rId4"/>
    <p:sldId id="274" r:id="rId5"/>
    <p:sldId id="258" r:id="rId6"/>
    <p:sldId id="296" r:id="rId7"/>
    <p:sldId id="297" r:id="rId8"/>
    <p:sldId id="276" r:id="rId9"/>
    <p:sldId id="282" r:id="rId10"/>
    <p:sldId id="283" r:id="rId11"/>
    <p:sldId id="284" r:id="rId12"/>
    <p:sldId id="285" r:id="rId13"/>
    <p:sldId id="286" r:id="rId14"/>
    <p:sldId id="287" r:id="rId15"/>
    <p:sldId id="288" r:id="rId16"/>
    <p:sldId id="289" r:id="rId17"/>
    <p:sldId id="277" r:id="rId18"/>
    <p:sldId id="264" r:id="rId19"/>
    <p:sldId id="290" r:id="rId20"/>
    <p:sldId id="291" r:id="rId21"/>
    <p:sldId id="292" r:id="rId22"/>
    <p:sldId id="278" r:id="rId23"/>
    <p:sldId id="272" r:id="rId24"/>
    <p:sldId id="281" r:id="rId25"/>
    <p:sldId id="280" r:id="rId26"/>
    <p:sldId id="279" r:id="rId27"/>
    <p:sldId id="295" r:id="rId28"/>
    <p:sldId id="262"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2" autoAdjust="0"/>
    <p:restoredTop sz="94660"/>
  </p:normalViewPr>
  <p:slideViewPr>
    <p:cSldViewPr showGuides="1">
      <p:cViewPr varScale="1">
        <p:scale>
          <a:sx n="95" d="100"/>
          <a:sy n="95" d="100"/>
        </p:scale>
        <p:origin x="67" y="14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7/4/2023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7/4/2023</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7/4/2023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7/4/2023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7/4/2023</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7/4/2023</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7/4/2023</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7/4/2023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7/4/2023</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7/4/2023</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7/4/2023</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7/4/2023</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7/4/2023</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7/4/2023</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 of Derivatives</a:t>
            </a:r>
          </a:p>
        </p:txBody>
      </p:sp>
      <p:sp>
        <p:nvSpPr>
          <p:cNvPr id="3" name="Subtitle 2"/>
          <p:cNvSpPr>
            <a:spLocks noGrp="1"/>
          </p:cNvSpPr>
          <p:nvPr>
            <p:ph type="subTitle" idx="1"/>
          </p:nvPr>
        </p:nvSpPr>
        <p:spPr/>
        <p:txBody>
          <a:bodyPr/>
          <a:lstStyle/>
          <a:p>
            <a:r>
              <a:rPr lang="en-US" dirty="0"/>
              <a:t>Teacher Name: Sir Nadeem Sheikh</a:t>
            </a:r>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VIBRATIONAL ANALYSIS</a:t>
            </a:r>
            <a:endParaRPr lang="en-US" dirty="0"/>
          </a:p>
        </p:txBody>
      </p:sp>
      <p:sp>
        <p:nvSpPr>
          <p:cNvPr id="3" name="Content Placeholder 2"/>
          <p:cNvSpPr>
            <a:spLocks noGrp="1"/>
          </p:cNvSpPr>
          <p:nvPr>
            <p:ph idx="1"/>
          </p:nvPr>
        </p:nvSpPr>
        <p:spPr/>
        <p:txBody>
          <a:bodyPr/>
          <a:lstStyle/>
          <a:p>
            <a:r>
              <a:rPr lang="en-US" dirty="0">
                <a:solidFill>
                  <a:srgbClr val="374151"/>
                </a:solidFill>
                <a:ea typeface="+mn-lt"/>
                <a:cs typeface="+mn-lt"/>
              </a:rPr>
              <a:t>Vibration analysis in mechanical engineering is a technique used to study and analyze the behavior of mechanical systems subjected to vibrations. Vibrations can occur in various mechanical components and systems, including machinery, structures, vehicles, and rotating equipment. By understanding and analyzing the vibrations, engineers can identify potential issues, optimize designs, improve performance, and ensure the safety and reliability of the systems.</a:t>
            </a:r>
            <a:endParaRPr lang="en-US" dirty="0"/>
          </a:p>
        </p:txBody>
      </p:sp>
    </p:spTree>
    <p:extLst>
      <p:ext uri="{BB962C8B-B14F-4D97-AF65-F5344CB8AC3E}">
        <p14:creationId xmlns:p14="http://schemas.microsoft.com/office/powerpoint/2010/main" val="292747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CIRCUIT ANALYSIS</a:t>
            </a:r>
            <a:endParaRPr lang="en-US" dirty="0"/>
          </a:p>
        </p:txBody>
      </p:sp>
      <p:sp>
        <p:nvSpPr>
          <p:cNvPr id="3" name="Content Placeholder 2"/>
          <p:cNvSpPr>
            <a:spLocks noGrp="1"/>
          </p:cNvSpPr>
          <p:nvPr>
            <p:ph idx="1"/>
          </p:nvPr>
        </p:nvSpPr>
        <p:spPr/>
        <p:txBody>
          <a:bodyPr/>
          <a:lstStyle/>
          <a:p>
            <a:r>
              <a:rPr lang="en-US" dirty="0">
                <a:solidFill>
                  <a:srgbClr val="374151"/>
                </a:solidFill>
                <a:ea typeface="+mn-lt"/>
                <a:cs typeface="+mn-lt"/>
              </a:rPr>
              <a:t>Circuit analysis in electrical engineering is the process of studying and understanding the behavior of electrical circuits. It involves applying fundamental principles and techniques to analyze circuit components, currents, voltages, power, and other relevant parameters. Circuit analysis helps engineers and technicians design, troubleshoot, and optimize electrical circuits for various applications.</a:t>
            </a:r>
            <a:endParaRPr lang="en-US" dirty="0">
              <a:cs typeface="Calibri"/>
            </a:endParaRPr>
          </a:p>
        </p:txBody>
      </p:sp>
    </p:spTree>
    <p:extLst>
      <p:ext uri="{BB962C8B-B14F-4D97-AF65-F5344CB8AC3E}">
        <p14:creationId xmlns:p14="http://schemas.microsoft.com/office/powerpoint/2010/main" val="351686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CONTROL SYSTEM</a:t>
            </a:r>
            <a:endParaRPr lang="en-US" dirty="0"/>
          </a:p>
        </p:txBody>
      </p:sp>
      <p:sp>
        <p:nvSpPr>
          <p:cNvPr id="3" name="Content Placeholder 2"/>
          <p:cNvSpPr>
            <a:spLocks noGrp="1"/>
          </p:cNvSpPr>
          <p:nvPr>
            <p:ph idx="1"/>
          </p:nvPr>
        </p:nvSpPr>
        <p:spPr/>
        <p:txBody>
          <a:bodyPr/>
          <a:lstStyle/>
          <a:p>
            <a:r>
              <a:rPr lang="en-US" dirty="0">
                <a:solidFill>
                  <a:srgbClr val="374151"/>
                </a:solidFill>
                <a:ea typeface="+mn-lt"/>
                <a:cs typeface="+mn-lt"/>
              </a:rPr>
              <a:t>Control systems in electrical engineering are designed to regulate and manipulate the behavior of dynamic systems. They involve the use of control theory, mathematical models, and feedback mechanisms to achieve desired system performance, stability, and response characteristics</a:t>
            </a:r>
            <a:endParaRPr lang="en-US" dirty="0">
              <a:solidFill>
                <a:srgbClr val="374151"/>
              </a:solidFill>
              <a:cs typeface="Calibri"/>
            </a:endParaRPr>
          </a:p>
          <a:p>
            <a:endParaRPr lang="en-US" dirty="0"/>
          </a:p>
        </p:txBody>
      </p:sp>
    </p:spTree>
    <p:extLst>
      <p:ext uri="{BB962C8B-B14F-4D97-AF65-F5344CB8AC3E}">
        <p14:creationId xmlns:p14="http://schemas.microsoft.com/office/powerpoint/2010/main" val="369745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STRUCTURE ANALYSIS</a:t>
            </a:r>
            <a:endParaRPr lang="en-US" dirty="0"/>
          </a:p>
        </p:txBody>
      </p:sp>
      <p:sp>
        <p:nvSpPr>
          <p:cNvPr id="3" name="Content Placeholder 2"/>
          <p:cNvSpPr>
            <a:spLocks noGrp="1"/>
          </p:cNvSpPr>
          <p:nvPr>
            <p:ph idx="1"/>
          </p:nvPr>
        </p:nvSpPr>
        <p:spPr/>
        <p:txBody>
          <a:bodyPr/>
          <a:lstStyle/>
          <a:p>
            <a:r>
              <a:rPr lang="en-US" dirty="0">
                <a:solidFill>
                  <a:srgbClr val="374151"/>
                </a:solidFill>
                <a:ea typeface="+mn-lt"/>
                <a:cs typeface="+mn-lt"/>
              </a:rPr>
              <a:t>Structural analysis in civil engineering is the process of studying and assessing the behavior, stability, and strength of structures such as buildings, bridges, dams, towers, and other infrastructure. It involves analyzing the forces and loads acting on the structure, determining the internal forces and deformations within the structure, and evaluating its structural integrity and performance.</a:t>
            </a:r>
            <a:endParaRPr lang="en-US" dirty="0">
              <a:cs typeface="Calibri"/>
            </a:endParaRPr>
          </a:p>
          <a:p>
            <a:pPr marL="0" indent="0">
              <a:buNone/>
            </a:pPr>
            <a:endParaRPr lang="en-US" dirty="0"/>
          </a:p>
        </p:txBody>
      </p:sp>
    </p:spTree>
    <p:extLst>
      <p:ext uri="{BB962C8B-B14F-4D97-AF65-F5344CB8AC3E}">
        <p14:creationId xmlns:p14="http://schemas.microsoft.com/office/powerpoint/2010/main" val="2232820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GEOTECHNICAL ENGINEERING</a:t>
            </a:r>
            <a:endParaRPr lang="en-US" dirty="0"/>
          </a:p>
        </p:txBody>
      </p:sp>
      <p:sp>
        <p:nvSpPr>
          <p:cNvPr id="3" name="Content Placeholder 2"/>
          <p:cNvSpPr>
            <a:spLocks noGrp="1"/>
          </p:cNvSpPr>
          <p:nvPr>
            <p:ph idx="1"/>
          </p:nvPr>
        </p:nvSpPr>
        <p:spPr/>
        <p:txBody>
          <a:bodyPr/>
          <a:lstStyle/>
          <a:p>
            <a:r>
              <a:rPr lang="en-US" dirty="0">
                <a:solidFill>
                  <a:srgbClr val="374151"/>
                </a:solidFill>
                <a:ea typeface="+mn-lt"/>
                <a:cs typeface="+mn-lt"/>
              </a:rPr>
              <a:t>Geotechnical engineering is a branch of civil engineering that deals with the behavior, properties, and applications of soil and rock materials in the design, construction, and maintenance of civil infrastructure. It focuses on understanding the soil mechanics and rock mechanics principles to ensure the stability, safety, and performance of foundations, slopes, retaining walls, earthworks, and other geotechnical structures.</a:t>
            </a:r>
            <a:endParaRPr lang="en-US" dirty="0">
              <a:cs typeface="Calibri"/>
            </a:endParaRPr>
          </a:p>
          <a:p>
            <a:endParaRPr lang="en-US" dirty="0"/>
          </a:p>
        </p:txBody>
      </p:sp>
    </p:spTree>
    <p:extLst>
      <p:ext uri="{BB962C8B-B14F-4D97-AF65-F5344CB8AC3E}">
        <p14:creationId xmlns:p14="http://schemas.microsoft.com/office/powerpoint/2010/main" val="1979043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panose="020F0302020204030204"/>
              </a:rPr>
              <a:t>AERODYNAMIC </a:t>
            </a:r>
            <a:endParaRPr lang="en-US" dirty="0"/>
          </a:p>
        </p:txBody>
      </p:sp>
      <p:sp>
        <p:nvSpPr>
          <p:cNvPr id="3" name="Content Placeholder 2"/>
          <p:cNvSpPr>
            <a:spLocks noGrp="1"/>
          </p:cNvSpPr>
          <p:nvPr>
            <p:ph idx="1"/>
          </p:nvPr>
        </p:nvSpPr>
        <p:spPr/>
        <p:txBody>
          <a:bodyPr/>
          <a:lstStyle/>
          <a:p>
            <a:r>
              <a:rPr lang="en-US" dirty="0">
                <a:solidFill>
                  <a:srgbClr val="374151"/>
                </a:solidFill>
                <a:ea typeface="+mn-lt"/>
                <a:cs typeface="+mn-lt"/>
              </a:rPr>
              <a:t>Aerodynamics is a branch of aerospace engineering that deals with the study of the motion of air and the forces acting on objects moving through it. It focuses on understanding the behavior and interactions of air with aircraft, spacecraft, and other aerodynamic structures. Aerodynamics plays a crucial role in the design, performance, and efficiency of aerospace vehicles.</a:t>
            </a:r>
            <a:endParaRPr lang="en-US" dirty="0">
              <a:cs typeface="Calibri"/>
            </a:endParaRPr>
          </a:p>
        </p:txBody>
      </p:sp>
    </p:spTree>
    <p:extLst>
      <p:ext uri="{BB962C8B-B14F-4D97-AF65-F5344CB8AC3E}">
        <p14:creationId xmlns:p14="http://schemas.microsoft.com/office/powerpoint/2010/main" val="3665284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ORBITAL MECHANICS</a:t>
            </a:r>
            <a:endParaRPr lang="en-US" dirty="0"/>
          </a:p>
        </p:txBody>
      </p:sp>
      <p:sp>
        <p:nvSpPr>
          <p:cNvPr id="3" name="Content Placeholder 2"/>
          <p:cNvSpPr>
            <a:spLocks noGrp="1"/>
          </p:cNvSpPr>
          <p:nvPr>
            <p:ph idx="1"/>
          </p:nvPr>
        </p:nvSpPr>
        <p:spPr/>
        <p:txBody>
          <a:bodyPr/>
          <a:lstStyle/>
          <a:p>
            <a:r>
              <a:rPr lang="en-US" dirty="0">
                <a:solidFill>
                  <a:srgbClr val="374151"/>
                </a:solidFill>
                <a:ea typeface="+mn-lt"/>
                <a:cs typeface="+mn-lt"/>
              </a:rPr>
              <a:t>Orbital mechanics is a specialized branch of aerospace engineering that deals with the motion and dynamics of objects in space, particularly the motion of satellites, spacecraft, and celestial bodies. It involves understanding the principles of celestial mechanics and applying them to analyze and predict the behavior of objects in orbit around Earth or other celestial bodies.</a:t>
            </a:r>
            <a:endParaRPr lang="en-US" dirty="0">
              <a:cs typeface="Calibri"/>
            </a:endParaRPr>
          </a:p>
        </p:txBody>
      </p:sp>
    </p:spTree>
    <p:extLst>
      <p:ext uri="{BB962C8B-B14F-4D97-AF65-F5344CB8AC3E}">
        <p14:creationId xmlns:p14="http://schemas.microsoft.com/office/powerpoint/2010/main" val="4278964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Derivatives in Biology And Chemistry</a:t>
            </a:r>
          </a:p>
        </p:txBody>
      </p:sp>
      <p:sp>
        <p:nvSpPr>
          <p:cNvPr id="5" name="Text Placeholder 4"/>
          <p:cNvSpPr>
            <a:spLocks noGrp="1"/>
          </p:cNvSpPr>
          <p:nvPr>
            <p:ph type="body" idx="1"/>
          </p:nvPr>
        </p:nvSpPr>
        <p:spPr/>
        <p:txBody>
          <a:bodyPr/>
          <a:lstStyle/>
          <a:p>
            <a:r>
              <a:rPr lang="en-US" dirty="0" err="1"/>
              <a:t>Mian</a:t>
            </a:r>
            <a:r>
              <a:rPr lang="en-US" dirty="0"/>
              <a:t> Muhammad </a:t>
            </a:r>
            <a:r>
              <a:rPr lang="en-US" dirty="0" err="1"/>
              <a:t>Tayyab</a:t>
            </a:r>
            <a:endParaRPr lang="en-US" dirty="0"/>
          </a:p>
        </p:txBody>
      </p:sp>
    </p:spTree>
    <p:extLst>
      <p:ext uri="{BB962C8B-B14F-4D97-AF65-F5344CB8AC3E}">
        <p14:creationId xmlns:p14="http://schemas.microsoft.com/office/powerpoint/2010/main" val="357360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400300"/>
            <a:ext cx="3293422" cy="1371600"/>
          </a:xfrm>
        </p:spPr>
        <p:txBody>
          <a:bodyPr>
            <a:normAutofit/>
          </a:bodyPr>
          <a:lstStyle/>
          <a:p>
            <a:r>
              <a:rPr lang="en-US" sz="3200" b="1" dirty="0">
                <a:cs typeface="Calibri Light"/>
              </a:rPr>
              <a:t>Population Dynamics</a:t>
            </a:r>
            <a:endParaRPr lang="en-US" sz="3200" dirty="0"/>
          </a:p>
        </p:txBody>
      </p:sp>
      <p:sp>
        <p:nvSpPr>
          <p:cNvPr id="10" name="Text Placeholder 9"/>
          <p:cNvSpPr>
            <a:spLocks noGrp="1"/>
          </p:cNvSpPr>
          <p:nvPr>
            <p:ph type="body" sz="half" idx="2"/>
          </p:nvPr>
        </p:nvSpPr>
        <p:spPr>
          <a:xfrm>
            <a:off x="5561012" y="1143000"/>
            <a:ext cx="5181600" cy="5029200"/>
          </a:xfrm>
        </p:spPr>
        <p:txBody>
          <a:bodyPr>
            <a:normAutofit/>
          </a:bodyPr>
          <a:lstStyle/>
          <a:p>
            <a:r>
              <a:rPr lang="en-US" sz="2400" dirty="0">
                <a:solidFill>
                  <a:schemeClr val="tx2"/>
                </a:solidFill>
                <a:latin typeface="Times New Roman" panose="02020603050405020304" pitchFamily="18" charset="0"/>
                <a:ea typeface="+mj-ea"/>
                <a:cs typeface="Times New Roman" panose="02020603050405020304" pitchFamily="18" charset="0"/>
              </a:rPr>
              <a:t>Derivatives play a crucial role in modeling and understanding population dynamics. By analyzing the rate of change of population size over time, derivatives help us estimate population growth rates, predict future population sizes, and evaluate the impact of environmental factors. Derivatives enable us to study parameters such as birth rates, death rates, immigration, and emigration, providing insights into population trends and conservation efforts.</a:t>
            </a:r>
          </a:p>
          <a:p>
            <a:endParaRPr lang="en-US" dirty="0"/>
          </a:p>
        </p:txBody>
      </p:sp>
    </p:spTree>
    <p:extLst>
      <p:ext uri="{BB962C8B-B14F-4D97-AF65-F5344CB8AC3E}">
        <p14:creationId xmlns:p14="http://schemas.microsoft.com/office/powerpoint/2010/main" val="3941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400300"/>
            <a:ext cx="3293422" cy="1371600"/>
          </a:xfrm>
        </p:spPr>
        <p:txBody>
          <a:bodyPr>
            <a:normAutofit/>
          </a:bodyPr>
          <a:lstStyle/>
          <a:p>
            <a:r>
              <a:rPr lang="en-US" sz="3200" b="1" dirty="0">
                <a:cs typeface="Calibri Light"/>
              </a:rPr>
              <a:t>Enzymes Kinetics</a:t>
            </a:r>
            <a:endParaRPr lang="en-US" sz="3200" dirty="0"/>
          </a:p>
        </p:txBody>
      </p:sp>
      <p:sp>
        <p:nvSpPr>
          <p:cNvPr id="10" name="Text Placeholder 9"/>
          <p:cNvSpPr>
            <a:spLocks noGrp="1"/>
          </p:cNvSpPr>
          <p:nvPr>
            <p:ph type="body" sz="half" idx="2"/>
          </p:nvPr>
        </p:nvSpPr>
        <p:spPr>
          <a:xfrm>
            <a:off x="5561012" y="1066800"/>
            <a:ext cx="5181600" cy="5029200"/>
          </a:xfrm>
        </p:spPr>
        <p:txBody>
          <a:bodyPr>
            <a:normAutofit/>
          </a:bodyPr>
          <a:lstStyle/>
          <a:p>
            <a:r>
              <a:rPr lang="en-US" sz="2400" dirty="0">
                <a:solidFill>
                  <a:schemeClr val="tx2"/>
                </a:solidFill>
                <a:latin typeface="Times New Roman" panose="02020603050405020304" pitchFamily="18" charset="0"/>
                <a:ea typeface="+mj-ea"/>
                <a:cs typeface="Times New Roman" panose="02020603050405020304" pitchFamily="18" charset="0"/>
              </a:rPr>
              <a:t>Enzymes are vital catalysts in biochemical reactions, and their activity can be quantitatively measured using enzyme kinetics. Derivatives, particularly the </a:t>
            </a:r>
            <a:r>
              <a:rPr lang="en-US" sz="2400" dirty="0" err="1">
                <a:solidFill>
                  <a:schemeClr val="tx2"/>
                </a:solidFill>
                <a:latin typeface="Times New Roman" panose="02020603050405020304" pitchFamily="18" charset="0"/>
                <a:ea typeface="+mj-ea"/>
                <a:cs typeface="Times New Roman" panose="02020603050405020304" pitchFamily="18" charset="0"/>
              </a:rPr>
              <a:t>Michaelis-Menten</a:t>
            </a:r>
            <a:r>
              <a:rPr lang="en-US" sz="2400" dirty="0">
                <a:solidFill>
                  <a:schemeClr val="tx2"/>
                </a:solidFill>
                <a:latin typeface="Times New Roman" panose="02020603050405020304" pitchFamily="18" charset="0"/>
                <a:ea typeface="+mj-ea"/>
                <a:cs typeface="Times New Roman" panose="02020603050405020304" pitchFamily="18" charset="0"/>
              </a:rPr>
              <a:t> equation, aid in determining the rate of enzyme-substrate reactions. By calculating reaction rates, maximum velocity, and substrate concentrations, derivatives allow us to understand enzyme efficiency, enzyme inhibition, and enzyme-substrate affinity, helping design more effective therapies and optimize industrial processes.</a:t>
            </a:r>
          </a:p>
          <a:p>
            <a:endParaRPr lang="en-US" dirty="0"/>
          </a:p>
        </p:txBody>
      </p:sp>
    </p:spTree>
    <p:extLst>
      <p:ext uri="{BB962C8B-B14F-4D97-AF65-F5344CB8AC3E}">
        <p14:creationId xmlns:p14="http://schemas.microsoft.com/office/powerpoint/2010/main" val="938895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Group Members Info</a:t>
            </a:r>
          </a:p>
        </p:txBody>
      </p:sp>
      <p:sp>
        <p:nvSpPr>
          <p:cNvPr id="14" name="Content Placeholder 13"/>
          <p:cNvSpPr>
            <a:spLocks noGrp="1"/>
          </p:cNvSpPr>
          <p:nvPr>
            <p:ph idx="1"/>
          </p:nvPr>
        </p:nvSpPr>
        <p:spPr/>
        <p:txBody>
          <a:bodyPr/>
          <a:lstStyle/>
          <a:p>
            <a:r>
              <a:rPr lang="en-US" dirty="0" err="1"/>
              <a:t>Mahfooz</a:t>
            </a:r>
            <a:r>
              <a:rPr lang="en-US" dirty="0"/>
              <a:t> </a:t>
            </a:r>
            <a:r>
              <a:rPr lang="en-US" dirty="0" err="1"/>
              <a:t>Afridi</a:t>
            </a:r>
            <a:r>
              <a:rPr lang="en-US" dirty="0"/>
              <a:t> 			(14112)</a:t>
            </a:r>
          </a:p>
          <a:p>
            <a:r>
              <a:rPr lang="en-US" dirty="0"/>
              <a:t>Sayeed </a:t>
            </a:r>
            <a:r>
              <a:rPr lang="en-US" dirty="0" err="1"/>
              <a:t>Tauheed</a:t>
            </a:r>
            <a:r>
              <a:rPr lang="en-US" dirty="0"/>
              <a:t> Shah 	(14143)</a:t>
            </a:r>
          </a:p>
          <a:p>
            <a:r>
              <a:rPr lang="en-US" dirty="0" err="1"/>
              <a:t>Mian</a:t>
            </a:r>
            <a:r>
              <a:rPr lang="en-US" dirty="0"/>
              <a:t> Muhammad </a:t>
            </a:r>
            <a:r>
              <a:rPr lang="en-US" dirty="0" err="1"/>
              <a:t>Tayyab</a:t>
            </a:r>
            <a:r>
              <a:rPr lang="en-US" dirty="0"/>
              <a:t> 	(14209)</a:t>
            </a:r>
          </a:p>
          <a:p>
            <a:r>
              <a:rPr lang="en-US" dirty="0"/>
              <a:t>Taimoor Ul Islam 		(14031)</a:t>
            </a:r>
          </a:p>
          <a:p>
            <a:r>
              <a:rPr lang="en-US" dirty="0"/>
              <a:t>Muhammad Sher Ali Khan 	(13962)</a:t>
            </a:r>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400300"/>
            <a:ext cx="3429000" cy="1371600"/>
          </a:xfrm>
        </p:spPr>
        <p:txBody>
          <a:bodyPr>
            <a:normAutofit/>
          </a:bodyPr>
          <a:lstStyle/>
          <a:p>
            <a:r>
              <a:rPr lang="en-US" sz="3200" b="1" dirty="0">
                <a:cs typeface="Calibri Light"/>
              </a:rPr>
              <a:t>Evolutionary Biology</a:t>
            </a:r>
            <a:endParaRPr lang="en-US" sz="3200" dirty="0"/>
          </a:p>
        </p:txBody>
      </p:sp>
      <p:sp>
        <p:nvSpPr>
          <p:cNvPr id="10" name="Text Placeholder 9"/>
          <p:cNvSpPr>
            <a:spLocks noGrp="1"/>
          </p:cNvSpPr>
          <p:nvPr>
            <p:ph type="body" sz="half" idx="2"/>
          </p:nvPr>
        </p:nvSpPr>
        <p:spPr>
          <a:xfrm>
            <a:off x="5637212" y="1066800"/>
            <a:ext cx="5181600" cy="5143500"/>
          </a:xfrm>
        </p:spPr>
        <p:txBody>
          <a:bodyPr>
            <a:normAutofit/>
          </a:bodyPr>
          <a:lstStyle/>
          <a:p>
            <a:r>
              <a:rPr lang="en-US" sz="2400" dirty="0">
                <a:solidFill>
                  <a:schemeClr val="tx2"/>
                </a:solidFill>
                <a:latin typeface="Times New Roman" panose="02020603050405020304" pitchFamily="18" charset="0"/>
                <a:ea typeface="+mj-ea"/>
                <a:cs typeface="Times New Roman" panose="02020603050405020304" pitchFamily="18" charset="0"/>
              </a:rPr>
              <a:t>Derivatives have practical uses in evolutionary biology. They help us understand how gene frequencies change over time. By studying genetic variation and how the frequency of certain genes changes, derivatives can help us identify genetic adaptations, estimate how fast evolution is happening, and observe the impacts of natural selection. Additionally, derivatives are useful in analyzing the relationships between different species and tracing their origins through phylogenetic analyses.</a:t>
            </a:r>
          </a:p>
          <a:p>
            <a:endParaRPr lang="en-US" dirty="0"/>
          </a:p>
        </p:txBody>
      </p:sp>
    </p:spTree>
    <p:extLst>
      <p:ext uri="{BB962C8B-B14F-4D97-AF65-F5344CB8AC3E}">
        <p14:creationId xmlns:p14="http://schemas.microsoft.com/office/powerpoint/2010/main" val="260864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9012" y="2400300"/>
            <a:ext cx="3429000" cy="1371600"/>
          </a:xfrm>
        </p:spPr>
        <p:txBody>
          <a:bodyPr>
            <a:normAutofit fontScale="90000"/>
          </a:bodyPr>
          <a:lstStyle/>
          <a:p>
            <a:r>
              <a:rPr lang="en-US" sz="3200" b="1" dirty="0">
                <a:cs typeface="Calibri Light"/>
              </a:rPr>
              <a:t>Rate of Chemical Reaction</a:t>
            </a:r>
            <a:endParaRPr lang="en-US" sz="3200" dirty="0"/>
          </a:p>
        </p:txBody>
      </p:sp>
      <p:sp>
        <p:nvSpPr>
          <p:cNvPr id="10" name="Text Placeholder 9"/>
          <p:cNvSpPr>
            <a:spLocks noGrp="1"/>
          </p:cNvSpPr>
          <p:nvPr>
            <p:ph type="body" sz="half" idx="2"/>
          </p:nvPr>
        </p:nvSpPr>
        <p:spPr>
          <a:xfrm>
            <a:off x="5561012" y="1295400"/>
            <a:ext cx="5181600" cy="4267200"/>
          </a:xfrm>
        </p:spPr>
        <p:txBody>
          <a:bodyPr>
            <a:normAutofit/>
          </a:bodyPr>
          <a:lstStyle/>
          <a:p>
            <a:r>
              <a:rPr lang="en-US" sz="2400" dirty="0">
                <a:solidFill>
                  <a:schemeClr val="tx2"/>
                </a:solidFill>
                <a:latin typeface="Times New Roman" panose="02020603050405020304" pitchFamily="18" charset="0"/>
                <a:ea typeface="+mj-ea"/>
                <a:cs typeface="Times New Roman" panose="02020603050405020304" pitchFamily="18" charset="0"/>
              </a:rPr>
              <a:t>Derivatives are important for studying chemical reactions and how quickly they happen. We use derivative-based rate laws, like the rate equation, to figure out the reaction rates, find the steps that slow down the reaction, and make the conditions better for the reaction. These ideas are valuable in areas like making new drugs, creating chemicals, and understanding how our body's chemical processes work.</a:t>
            </a:r>
          </a:p>
          <a:p>
            <a:endParaRPr lang="en-US" dirty="0"/>
          </a:p>
        </p:txBody>
      </p:sp>
    </p:spTree>
    <p:extLst>
      <p:ext uri="{BB962C8B-B14F-4D97-AF65-F5344CB8AC3E}">
        <p14:creationId xmlns:p14="http://schemas.microsoft.com/office/powerpoint/2010/main" val="4003459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Derivatives in Business And Economics</a:t>
            </a:r>
          </a:p>
        </p:txBody>
      </p:sp>
      <p:sp>
        <p:nvSpPr>
          <p:cNvPr id="5" name="Text Placeholder 4"/>
          <p:cNvSpPr>
            <a:spLocks noGrp="1"/>
          </p:cNvSpPr>
          <p:nvPr>
            <p:ph type="body" idx="1"/>
          </p:nvPr>
        </p:nvSpPr>
        <p:spPr/>
        <p:txBody>
          <a:bodyPr/>
          <a:lstStyle/>
          <a:p>
            <a:r>
              <a:rPr lang="en-US" dirty="0"/>
              <a:t>Taimoor Ul Islam</a:t>
            </a:r>
          </a:p>
        </p:txBody>
      </p:sp>
    </p:spTree>
    <p:extLst>
      <p:ext uri="{BB962C8B-B14F-4D97-AF65-F5344CB8AC3E}">
        <p14:creationId xmlns:p14="http://schemas.microsoft.com/office/powerpoint/2010/main" val="337846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Elasticity of Demand</a:t>
            </a:r>
          </a:p>
        </p:txBody>
      </p:sp>
      <p:sp>
        <p:nvSpPr>
          <p:cNvPr id="4" name="Content Placeholder 3"/>
          <p:cNvSpPr>
            <a:spLocks noGrp="1"/>
          </p:cNvSpPr>
          <p:nvPr>
            <p:ph idx="1"/>
          </p:nvPr>
        </p:nvSpPr>
        <p:spPr/>
        <p:txBody>
          <a:bodyPr>
            <a:normAutofit fontScale="62500" lnSpcReduction="20000"/>
          </a:bodyPr>
          <a:lstStyle/>
          <a:p>
            <a:r>
              <a:rPr lang="en-US" dirty="0">
                <a:solidFill>
                  <a:schemeClr val="tx1">
                    <a:lumMod val="60000"/>
                    <a:lumOff val="40000"/>
                  </a:schemeClr>
                </a:solidFill>
              </a:rPr>
              <a:t>We have a demand function for product given: </a:t>
            </a:r>
          </a:p>
          <a:p>
            <a:r>
              <a:rPr lang="en-US" dirty="0"/>
              <a:t>Q = 100 - 2P</a:t>
            </a:r>
          </a:p>
          <a:p>
            <a:r>
              <a:rPr lang="en-US" dirty="0">
                <a:solidFill>
                  <a:schemeClr val="tx1">
                    <a:lumMod val="60000"/>
                    <a:lumOff val="40000"/>
                  </a:schemeClr>
                </a:solidFill>
              </a:rPr>
              <a:t>To find the elasticity of demand, take the derivative of the demand function with respect to price (P):</a:t>
            </a:r>
          </a:p>
          <a:p>
            <a:r>
              <a:rPr lang="en-US" dirty="0" err="1"/>
              <a:t>dQ</a:t>
            </a:r>
            <a:r>
              <a:rPr lang="en-US" dirty="0"/>
              <a:t>/</a:t>
            </a:r>
            <a:r>
              <a:rPr lang="en-US" dirty="0" err="1"/>
              <a:t>dP</a:t>
            </a:r>
            <a:r>
              <a:rPr lang="en-US" dirty="0"/>
              <a:t> = -2</a:t>
            </a:r>
          </a:p>
          <a:p>
            <a:r>
              <a:rPr lang="en-US" dirty="0">
                <a:solidFill>
                  <a:schemeClr val="tx1">
                    <a:lumMod val="60000"/>
                    <a:lumOff val="40000"/>
                  </a:schemeClr>
                </a:solidFill>
              </a:rPr>
              <a:t>Now, let's consider a specific scenario where the price is $10.</a:t>
            </a:r>
          </a:p>
          <a:p>
            <a:r>
              <a:rPr lang="en-US" dirty="0"/>
              <a:t>Q = 100 - 2(10)</a:t>
            </a:r>
          </a:p>
          <a:p>
            <a:r>
              <a:rPr lang="en-US" dirty="0"/>
              <a:t>Q = 100 - 20</a:t>
            </a:r>
          </a:p>
          <a:p>
            <a:r>
              <a:rPr lang="en-US" dirty="0"/>
              <a:t>Q = 80</a:t>
            </a:r>
          </a:p>
          <a:p>
            <a:r>
              <a:rPr lang="en-US" dirty="0">
                <a:solidFill>
                  <a:schemeClr val="tx1">
                    <a:lumMod val="60000"/>
                    <a:lumOff val="40000"/>
                  </a:schemeClr>
                </a:solidFill>
              </a:rPr>
              <a:t>So, at a price of $10, the quantity demanded is 80 units.</a:t>
            </a:r>
          </a:p>
          <a:p>
            <a:r>
              <a:rPr lang="en-US" dirty="0">
                <a:solidFill>
                  <a:schemeClr val="tx1">
                    <a:lumMod val="60000"/>
                    <a:lumOff val="40000"/>
                  </a:schemeClr>
                </a:solidFill>
              </a:rPr>
              <a:t>Next, we can calculate the elasticity of demand at this price point by using the formula:</a:t>
            </a:r>
          </a:p>
          <a:p>
            <a:r>
              <a:rPr lang="en-US" dirty="0"/>
              <a:t>E = (</a:t>
            </a:r>
            <a:r>
              <a:rPr lang="en-US" dirty="0" err="1"/>
              <a:t>dQ</a:t>
            </a:r>
            <a:r>
              <a:rPr lang="en-US" dirty="0"/>
              <a:t>/</a:t>
            </a:r>
            <a:r>
              <a:rPr lang="en-US" dirty="0" err="1"/>
              <a:t>dP</a:t>
            </a:r>
            <a:r>
              <a:rPr lang="en-US" dirty="0"/>
              <a:t>) * (P/Q)</a:t>
            </a:r>
          </a:p>
          <a:p>
            <a:r>
              <a:rPr lang="en-US" dirty="0"/>
              <a:t>E = (-2) * (10/80)</a:t>
            </a:r>
          </a:p>
          <a:p>
            <a:r>
              <a:rPr lang="en-US" dirty="0"/>
              <a:t>E = -0.25</a:t>
            </a:r>
          </a:p>
        </p:txBody>
      </p:sp>
      <p:sp>
        <p:nvSpPr>
          <p:cNvPr id="7" name="Text Placeholder 6"/>
          <p:cNvSpPr>
            <a:spLocks noGrp="1"/>
          </p:cNvSpPr>
          <p:nvPr>
            <p:ph type="body" sz="half" idx="2"/>
          </p:nvPr>
        </p:nvSpPr>
        <p:spPr/>
        <p:txBody>
          <a:bodyPr>
            <a:normAutofit/>
          </a:bodyPr>
          <a:lstStyle/>
          <a:p>
            <a:endParaRPr lang="en-US" dirty="0"/>
          </a:p>
          <a:p>
            <a:r>
              <a:rPr lang="en-US" dirty="0"/>
              <a:t>Elasticity of demand refers to the measure of responsiveness or sensitivity of the quantity demanded of a good or service to changes in its price or other determinants.</a:t>
            </a:r>
          </a:p>
          <a:p>
            <a:r>
              <a:rPr lang="en-US" dirty="0"/>
              <a:t>The formula for elasticity of demand is:</a:t>
            </a:r>
          </a:p>
          <a:p>
            <a:r>
              <a:rPr lang="en-US" dirty="0"/>
              <a:t>E = (</a:t>
            </a:r>
            <a:r>
              <a:rPr lang="en-US" dirty="0" err="1"/>
              <a:t>dQ</a:t>
            </a:r>
            <a:r>
              <a:rPr lang="en-US" dirty="0"/>
              <a:t>/</a:t>
            </a:r>
            <a:r>
              <a:rPr lang="en-US" dirty="0" err="1"/>
              <a:t>dP</a:t>
            </a:r>
            <a:r>
              <a:rPr lang="en-US" dirty="0"/>
              <a:t>) * (P/Q)</a:t>
            </a:r>
          </a:p>
        </p:txBody>
      </p:sp>
    </p:spTree>
    <p:extLst>
      <p:ext uri="{BB962C8B-B14F-4D97-AF65-F5344CB8AC3E}">
        <p14:creationId xmlns:p14="http://schemas.microsoft.com/office/powerpoint/2010/main" val="3614150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Cost functions</a:t>
            </a:r>
          </a:p>
        </p:txBody>
      </p:sp>
      <p:sp>
        <p:nvSpPr>
          <p:cNvPr id="3" name="Content Placeholder 2"/>
          <p:cNvSpPr>
            <a:spLocks noGrp="1"/>
          </p:cNvSpPr>
          <p:nvPr>
            <p:ph idx="1"/>
          </p:nvPr>
        </p:nvSpPr>
        <p:spPr/>
        <p:txBody>
          <a:bodyPr>
            <a:normAutofit fontScale="77500" lnSpcReduction="20000"/>
          </a:bodyPr>
          <a:lstStyle/>
          <a:p>
            <a:r>
              <a:rPr lang="en-US" dirty="0">
                <a:solidFill>
                  <a:schemeClr val="tx1">
                    <a:lumMod val="60000"/>
                    <a:lumOff val="40000"/>
                  </a:schemeClr>
                </a:solidFill>
              </a:rPr>
              <a:t>The total cost of producing Q books can be represented by the cost function:</a:t>
            </a:r>
          </a:p>
          <a:p>
            <a:r>
              <a:rPr lang="en-US" dirty="0"/>
              <a:t>TC = 1000 + 5Q + 0.1Q^2</a:t>
            </a:r>
          </a:p>
          <a:p>
            <a:endParaRPr lang="en-US" dirty="0"/>
          </a:p>
          <a:p>
            <a:r>
              <a:rPr lang="en-US" dirty="0">
                <a:solidFill>
                  <a:schemeClr val="tx1">
                    <a:lumMod val="60000"/>
                    <a:lumOff val="40000"/>
                  </a:schemeClr>
                </a:solidFill>
              </a:rPr>
              <a:t>To find the marginal cost function, we differentiate the total cost function with respect to quantity (Q):</a:t>
            </a:r>
          </a:p>
          <a:p>
            <a:r>
              <a:rPr lang="en-US" dirty="0"/>
              <a:t>MC = </a:t>
            </a:r>
            <a:r>
              <a:rPr lang="en-US" dirty="0" err="1"/>
              <a:t>dTC</a:t>
            </a:r>
            <a:r>
              <a:rPr lang="en-US" dirty="0"/>
              <a:t>/</a:t>
            </a:r>
            <a:r>
              <a:rPr lang="en-US" dirty="0" err="1"/>
              <a:t>dQ</a:t>
            </a:r>
            <a:r>
              <a:rPr lang="en-US" dirty="0"/>
              <a:t> = 5 + 0.2Q</a:t>
            </a:r>
          </a:p>
          <a:p>
            <a:r>
              <a:rPr lang="en-US" dirty="0">
                <a:solidFill>
                  <a:schemeClr val="tx1">
                    <a:lumMod val="60000"/>
                    <a:lumOff val="40000"/>
                  </a:schemeClr>
                </a:solidFill>
              </a:rPr>
              <a:t>Suppose we want to find the marginal cost when 50 books are produced. We substitute  Q = 50 into the marginal cost function:</a:t>
            </a:r>
          </a:p>
          <a:p>
            <a:r>
              <a:rPr lang="en-US" dirty="0"/>
              <a:t>MC = 5 + 0.2(50)</a:t>
            </a:r>
          </a:p>
          <a:p>
            <a:r>
              <a:rPr lang="en-US" dirty="0"/>
              <a:t>MC = 5 + 10</a:t>
            </a:r>
          </a:p>
          <a:p>
            <a:r>
              <a:rPr lang="en-US" dirty="0"/>
              <a:t>MC = 15</a:t>
            </a:r>
          </a:p>
          <a:p>
            <a:r>
              <a:rPr lang="en-US" dirty="0">
                <a:solidFill>
                  <a:schemeClr val="tx1">
                    <a:lumMod val="60000"/>
                    <a:lumOff val="40000"/>
                  </a:schemeClr>
                </a:solidFill>
              </a:rPr>
              <a:t>It means that the TC will increase by 15 units, if the company produce 51 books instead of 50.</a:t>
            </a:r>
          </a:p>
        </p:txBody>
      </p:sp>
      <p:sp>
        <p:nvSpPr>
          <p:cNvPr id="4" name="Text Placeholder 3"/>
          <p:cNvSpPr>
            <a:spLocks noGrp="1"/>
          </p:cNvSpPr>
          <p:nvPr>
            <p:ph type="body" sz="half" idx="2"/>
          </p:nvPr>
        </p:nvSpPr>
        <p:spPr/>
        <p:txBody>
          <a:bodyPr/>
          <a:lstStyle/>
          <a:p>
            <a:endParaRPr lang="en-US" dirty="0"/>
          </a:p>
          <a:p>
            <a:r>
              <a:rPr lang="en-US" dirty="0"/>
              <a:t>Total Cost:</a:t>
            </a:r>
          </a:p>
          <a:p>
            <a:r>
              <a:rPr lang="en-US" dirty="0"/>
              <a:t>Overall expense incurred by a company in producing a certain quantity of products.</a:t>
            </a:r>
          </a:p>
          <a:p>
            <a:endParaRPr lang="en-US" dirty="0"/>
          </a:p>
          <a:p>
            <a:r>
              <a:rPr lang="en-US" dirty="0"/>
              <a:t>Marginal Cost:</a:t>
            </a:r>
          </a:p>
          <a:p>
            <a:r>
              <a:rPr lang="en-US" dirty="0"/>
              <a:t>Measures the change in total cost resulting from producing one additional unit of a product</a:t>
            </a:r>
          </a:p>
        </p:txBody>
      </p:sp>
    </p:spTree>
    <p:extLst>
      <p:ext uri="{BB962C8B-B14F-4D97-AF65-F5344CB8AC3E}">
        <p14:creationId xmlns:p14="http://schemas.microsoft.com/office/powerpoint/2010/main" val="40028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Revenue functions</a:t>
            </a:r>
          </a:p>
        </p:txBody>
      </p:sp>
      <p:sp>
        <p:nvSpPr>
          <p:cNvPr id="3" name="Content Placeholder 2"/>
          <p:cNvSpPr>
            <a:spLocks noGrp="1"/>
          </p:cNvSpPr>
          <p:nvPr>
            <p:ph idx="1"/>
          </p:nvPr>
        </p:nvSpPr>
        <p:spPr/>
        <p:txBody>
          <a:bodyPr>
            <a:normAutofit fontScale="70000" lnSpcReduction="20000"/>
          </a:bodyPr>
          <a:lstStyle/>
          <a:p>
            <a:r>
              <a:rPr lang="en-US" b="1" dirty="0">
                <a:solidFill>
                  <a:schemeClr val="tx1">
                    <a:lumMod val="60000"/>
                    <a:lumOff val="40000"/>
                  </a:schemeClr>
                </a:solidFill>
              </a:rPr>
              <a:t>Total Revenue:</a:t>
            </a:r>
            <a:endParaRPr lang="en-US" dirty="0">
              <a:solidFill>
                <a:schemeClr val="tx1">
                  <a:lumMod val="60000"/>
                  <a:lumOff val="40000"/>
                </a:schemeClr>
              </a:solidFill>
            </a:endParaRPr>
          </a:p>
          <a:p>
            <a:r>
              <a:rPr lang="en-US" dirty="0">
                <a:solidFill>
                  <a:schemeClr val="tx1">
                    <a:lumMod val="60000"/>
                    <a:lumOff val="40000"/>
                  </a:schemeClr>
                </a:solidFill>
              </a:rPr>
              <a:t>Let's say a company sells 100 glasses at a </a:t>
            </a:r>
            <a:r>
              <a:rPr lang="en-US" dirty="0"/>
              <a:t>price of $5 each.</a:t>
            </a:r>
          </a:p>
          <a:p>
            <a:r>
              <a:rPr lang="en-US" dirty="0"/>
              <a:t>TR = $5 * 100 = $500</a:t>
            </a:r>
          </a:p>
          <a:p>
            <a:endParaRPr lang="en-US" b="1" dirty="0">
              <a:solidFill>
                <a:schemeClr val="tx1">
                  <a:lumMod val="60000"/>
                  <a:lumOff val="40000"/>
                </a:schemeClr>
              </a:solidFill>
            </a:endParaRPr>
          </a:p>
          <a:p>
            <a:r>
              <a:rPr lang="en-US" b="1" dirty="0">
                <a:solidFill>
                  <a:schemeClr val="tx1">
                    <a:lumMod val="60000"/>
                    <a:lumOff val="40000"/>
                  </a:schemeClr>
                </a:solidFill>
              </a:rPr>
              <a:t>Marginal Revenue:</a:t>
            </a:r>
          </a:p>
          <a:p>
            <a:r>
              <a:rPr lang="en-US" dirty="0">
                <a:solidFill>
                  <a:schemeClr val="tx1">
                    <a:lumMod val="60000"/>
                    <a:lumOff val="40000"/>
                  </a:schemeClr>
                </a:solidFill>
              </a:rPr>
              <a:t>Now, suppose TR function is given by:</a:t>
            </a:r>
          </a:p>
          <a:p>
            <a:r>
              <a:rPr lang="en-US" dirty="0"/>
              <a:t>TR = 100Q - 2Q^2</a:t>
            </a:r>
          </a:p>
          <a:p>
            <a:r>
              <a:rPr lang="en-US" dirty="0">
                <a:solidFill>
                  <a:schemeClr val="tx1">
                    <a:lumMod val="60000"/>
                    <a:lumOff val="40000"/>
                  </a:schemeClr>
                </a:solidFill>
              </a:rPr>
              <a:t>Differentiate the TR function with respect to quantity (Q) to get MR function:</a:t>
            </a:r>
          </a:p>
          <a:p>
            <a:r>
              <a:rPr lang="en-US" dirty="0"/>
              <a:t>MR = </a:t>
            </a:r>
            <a:r>
              <a:rPr lang="en-US" dirty="0" err="1"/>
              <a:t>dTR</a:t>
            </a:r>
            <a:r>
              <a:rPr lang="en-US" dirty="0"/>
              <a:t>/</a:t>
            </a:r>
            <a:r>
              <a:rPr lang="en-US" dirty="0" err="1"/>
              <a:t>dQ</a:t>
            </a:r>
            <a:r>
              <a:rPr lang="en-US" dirty="0"/>
              <a:t> = 100 - 4Q</a:t>
            </a:r>
          </a:p>
          <a:p>
            <a:r>
              <a:rPr lang="en-US" dirty="0">
                <a:solidFill>
                  <a:schemeClr val="tx1">
                    <a:lumMod val="60000"/>
                    <a:lumOff val="40000"/>
                  </a:schemeClr>
                </a:solidFill>
              </a:rPr>
              <a:t>Suppose we want to find the marginal revenue when 50 units are sold.</a:t>
            </a:r>
          </a:p>
          <a:p>
            <a:r>
              <a:rPr lang="en-US" dirty="0"/>
              <a:t>MR = 100 - 4(50)</a:t>
            </a:r>
          </a:p>
          <a:p>
            <a:r>
              <a:rPr lang="en-US" dirty="0"/>
              <a:t>MR = 100 - 200</a:t>
            </a:r>
          </a:p>
          <a:p>
            <a:r>
              <a:rPr lang="en-US" dirty="0"/>
              <a:t>MR = -100</a:t>
            </a:r>
          </a:p>
        </p:txBody>
      </p:sp>
      <p:sp>
        <p:nvSpPr>
          <p:cNvPr id="4" name="Text Placeholder 3"/>
          <p:cNvSpPr>
            <a:spLocks noGrp="1"/>
          </p:cNvSpPr>
          <p:nvPr>
            <p:ph type="body" sz="half" idx="2"/>
          </p:nvPr>
        </p:nvSpPr>
        <p:spPr/>
        <p:txBody>
          <a:bodyPr/>
          <a:lstStyle/>
          <a:p>
            <a:endParaRPr lang="en-US" dirty="0"/>
          </a:p>
          <a:p>
            <a:r>
              <a:rPr lang="en-US" dirty="0"/>
              <a:t>Total Revenue:</a:t>
            </a:r>
          </a:p>
          <a:p>
            <a:r>
              <a:rPr lang="en-US" sz="1800" dirty="0"/>
              <a:t>Overall income generated by selling a certain quantity of products at a given price</a:t>
            </a:r>
          </a:p>
          <a:p>
            <a:endParaRPr lang="en-US" dirty="0"/>
          </a:p>
          <a:p>
            <a:r>
              <a:rPr lang="en-US" dirty="0"/>
              <a:t>Marginal revenue:</a:t>
            </a:r>
          </a:p>
          <a:p>
            <a:r>
              <a:rPr lang="en-US" dirty="0"/>
              <a:t>Measures the change in total revenue resulting from selling one additional unit of a product</a:t>
            </a:r>
          </a:p>
        </p:txBody>
      </p:sp>
    </p:spTree>
    <p:extLst>
      <p:ext uri="{BB962C8B-B14F-4D97-AF65-F5344CB8AC3E}">
        <p14:creationId xmlns:p14="http://schemas.microsoft.com/office/powerpoint/2010/main" val="20692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Derivatives in Social Sciences</a:t>
            </a:r>
          </a:p>
        </p:txBody>
      </p:sp>
      <p:sp>
        <p:nvSpPr>
          <p:cNvPr id="5" name="Text Placeholder 4"/>
          <p:cNvSpPr>
            <a:spLocks noGrp="1"/>
          </p:cNvSpPr>
          <p:nvPr>
            <p:ph type="body" idx="1"/>
          </p:nvPr>
        </p:nvSpPr>
        <p:spPr/>
        <p:txBody>
          <a:bodyPr/>
          <a:lstStyle/>
          <a:p>
            <a:r>
              <a:rPr lang="en-US" dirty="0"/>
              <a:t>Muhammad Sher Ali Khan</a:t>
            </a:r>
          </a:p>
        </p:txBody>
      </p:sp>
    </p:spTree>
    <p:extLst>
      <p:ext uri="{BB962C8B-B14F-4D97-AF65-F5344CB8AC3E}">
        <p14:creationId xmlns:p14="http://schemas.microsoft.com/office/powerpoint/2010/main" val="270044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593436" y="533400"/>
            <a:ext cx="9782801" cy="5638800"/>
          </a:xfrm>
        </p:spPr>
        <p:txBody>
          <a:bodyPr>
            <a:normAutofit fontScale="77500" lnSpcReduction="20000"/>
          </a:bodyPr>
          <a:lstStyle/>
          <a:p>
            <a:r>
              <a:rPr lang="en-US" b="1" dirty="0"/>
              <a:t>Psychology:</a:t>
            </a:r>
            <a:r>
              <a:rPr lang="en-US" dirty="0"/>
              <a:t> The rate of improvement in performance refers to the change in performance over time. Derivatives can be applied to analyze and understand the rate at which an individual's performance improves or declines. This concept is often used in studies related to learning, skill acquisition, and cognitive development.</a:t>
            </a:r>
          </a:p>
          <a:p>
            <a:endParaRPr lang="en-US" dirty="0"/>
          </a:p>
          <a:p>
            <a:r>
              <a:rPr lang="en-US" b="1" dirty="0"/>
              <a:t>Sociology: </a:t>
            </a:r>
            <a:r>
              <a:rPr lang="en-US" dirty="0"/>
              <a:t>The rate of spread of a rumor refers to the speed at which a particular piece of information or gossip is transmitted and disseminated within a social network. Derivatives can be applied to analyze and understand the rate at which a rumor spreads, considering factors such as the size of the network, communication patterns, and the influence of individuals. </a:t>
            </a:r>
          </a:p>
          <a:p>
            <a:endParaRPr lang="en-US" dirty="0"/>
          </a:p>
          <a:p>
            <a:r>
              <a:rPr lang="en-US" b="1" dirty="0"/>
              <a:t>Geology:</a:t>
            </a:r>
            <a:r>
              <a:rPr lang="en-US" dirty="0"/>
              <a:t> The rate of heat flow refers to the amount of heat energy transferred through rocks or the Earth's crust per unit of time. Derivatives can be applied to analyze and understand the rate of heat flow, specifically in terms of temperature gradients and thermal conductivity.</a:t>
            </a:r>
          </a:p>
        </p:txBody>
      </p:sp>
    </p:spTree>
    <p:extLst>
      <p:ext uri="{BB962C8B-B14F-4D97-AF65-F5344CB8AC3E}">
        <p14:creationId xmlns:p14="http://schemas.microsoft.com/office/powerpoint/2010/main" val="22973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3612" y="1447800"/>
            <a:ext cx="4800600" cy="1200329"/>
          </a:xfrm>
          <a:prstGeom prst="rect">
            <a:avLst/>
          </a:prstGeom>
          <a:noFill/>
        </p:spPr>
        <p:txBody>
          <a:bodyPr wrap="square" rtlCol="0">
            <a:spAutoFit/>
          </a:bodyPr>
          <a:lstStyle/>
          <a:p>
            <a:r>
              <a:rPr lang="en-US" sz="7200" dirty="0"/>
              <a:t>Thank You</a:t>
            </a:r>
          </a:p>
        </p:txBody>
      </p:sp>
      <p:sp>
        <p:nvSpPr>
          <p:cNvPr id="3" name="TextBox 2"/>
          <p:cNvSpPr txBox="1"/>
          <p:nvPr/>
        </p:nvSpPr>
        <p:spPr>
          <a:xfrm>
            <a:off x="3122612" y="3581400"/>
            <a:ext cx="5791200" cy="584775"/>
          </a:xfrm>
          <a:prstGeom prst="rect">
            <a:avLst/>
          </a:prstGeom>
          <a:noFill/>
        </p:spPr>
        <p:txBody>
          <a:bodyPr wrap="square" rtlCol="0">
            <a:spAutoFit/>
          </a:bodyPr>
          <a:lstStyle/>
          <a:p>
            <a:r>
              <a:rPr lang="en-US" sz="3200" dirty="0"/>
              <a:t>Feel Free to Ask Any Question.</a:t>
            </a:r>
          </a:p>
        </p:txBody>
      </p:sp>
    </p:spTree>
    <p:extLst>
      <p:ext uri="{BB962C8B-B14F-4D97-AF65-F5344CB8AC3E}">
        <p14:creationId xmlns:p14="http://schemas.microsoft.com/office/powerpoint/2010/main" val="40228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Table of Content</a:t>
            </a:r>
          </a:p>
        </p:txBody>
      </p:sp>
      <p:sp>
        <p:nvSpPr>
          <p:cNvPr id="14" name="Content Placeholder 13"/>
          <p:cNvSpPr>
            <a:spLocks noGrp="1"/>
          </p:cNvSpPr>
          <p:nvPr>
            <p:ph idx="1"/>
          </p:nvPr>
        </p:nvSpPr>
        <p:spPr/>
        <p:txBody>
          <a:bodyPr/>
          <a:lstStyle/>
          <a:p>
            <a:r>
              <a:rPr lang="en-US" dirty="0"/>
              <a:t>Introduction</a:t>
            </a:r>
          </a:p>
          <a:p>
            <a:r>
              <a:rPr lang="en-US" dirty="0"/>
              <a:t>Application of Derivatives in Mathematics And Calculus</a:t>
            </a:r>
          </a:p>
          <a:p>
            <a:r>
              <a:rPr lang="en-US" dirty="0"/>
              <a:t>Application of Derivatives in Physics And Engineering</a:t>
            </a:r>
          </a:p>
          <a:p>
            <a:r>
              <a:rPr lang="en-US" dirty="0"/>
              <a:t>Application of Derivatives in Biology And Chemistry</a:t>
            </a:r>
          </a:p>
          <a:p>
            <a:r>
              <a:rPr lang="en-US" dirty="0"/>
              <a:t>Application of Derivatives in Mathematics And Calculus</a:t>
            </a:r>
          </a:p>
          <a:p>
            <a:r>
              <a:rPr lang="en-US" dirty="0"/>
              <a:t>Application of Derivatives in Social Sciences</a:t>
            </a:r>
          </a:p>
        </p:txBody>
      </p:sp>
    </p:spTree>
    <p:extLst>
      <p:ext uri="{BB962C8B-B14F-4D97-AF65-F5344CB8AC3E}">
        <p14:creationId xmlns:p14="http://schemas.microsoft.com/office/powerpoint/2010/main" val="1795736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In simple words, a derivative measures how a function changes as its input value changes. It tells us how quickly the output of a function is changing at a specific point.</a:t>
            </a:r>
          </a:p>
          <a:p>
            <a:r>
              <a:rPr lang="en-US" dirty="0"/>
              <a:t>Think of a function as a machine that takes in an input and produces an output. The derivative of that function tells us how sensitive the output is to small changes in the input.</a:t>
            </a:r>
          </a:p>
          <a:p>
            <a:r>
              <a:rPr lang="en-US" dirty="0"/>
              <a:t>For example, let's say we have a function that represents the distance traveled by a car over time. The derivative of this function at a particular time tells us how fast the car is going at that moment.</a:t>
            </a:r>
          </a:p>
        </p:txBody>
      </p:sp>
    </p:spTree>
    <p:extLst>
      <p:ext uri="{BB962C8B-B14F-4D97-AF65-F5344CB8AC3E}">
        <p14:creationId xmlns:p14="http://schemas.microsoft.com/office/powerpoint/2010/main" val="2454607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Derivatives in Mathematics And Calculus</a:t>
            </a:r>
          </a:p>
        </p:txBody>
      </p:sp>
      <p:sp>
        <p:nvSpPr>
          <p:cNvPr id="5" name="Text Placeholder 4"/>
          <p:cNvSpPr>
            <a:spLocks noGrp="1"/>
          </p:cNvSpPr>
          <p:nvPr>
            <p:ph type="body" idx="1"/>
          </p:nvPr>
        </p:nvSpPr>
        <p:spPr/>
        <p:txBody>
          <a:bodyPr/>
          <a:lstStyle/>
          <a:p>
            <a:r>
              <a:rPr lang="en-US" dirty="0" err="1"/>
              <a:t>Mahfooz</a:t>
            </a:r>
            <a:r>
              <a:rPr lang="en-US" dirty="0"/>
              <a:t> </a:t>
            </a:r>
            <a:r>
              <a:rPr lang="en-US" dirty="0" err="1"/>
              <a:t>Afridi</a:t>
            </a:r>
            <a:endParaRPr lang="en-US" dirty="0"/>
          </a:p>
        </p:txBody>
      </p:sp>
    </p:spTree>
    <p:extLst>
      <p:ext uri="{BB962C8B-B14F-4D97-AF65-F5344CB8AC3E}">
        <p14:creationId xmlns:p14="http://schemas.microsoft.com/office/powerpoint/2010/main" val="352090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436" y="457200"/>
            <a:ext cx="9782801" cy="5715000"/>
          </a:xfrm>
        </p:spPr>
        <p:txBody>
          <a:bodyPr>
            <a:normAutofit lnSpcReduction="10000"/>
          </a:bodyPr>
          <a:lstStyle/>
          <a:p>
            <a:r>
              <a:rPr lang="en-US" b="1" dirty="0"/>
              <a:t>Finding the slope of a curve:</a:t>
            </a:r>
            <a:r>
              <a:rPr lang="en-US" dirty="0"/>
              <a:t> The derivative of a function gives us the slope of the curve at any point. It helps us understand whether the function is increasing or decreasing at that point.</a:t>
            </a:r>
          </a:p>
          <a:p>
            <a:r>
              <a:rPr lang="en-US" b="1" dirty="0"/>
              <a:t>Calculating velocity and acceleration:</a:t>
            </a:r>
            <a:r>
              <a:rPr lang="en-US" dirty="0"/>
              <a:t> In physics, the derivative of the position function gives us the velocity, which represents how fast an object is moving. Taking the derivative of velocity gives us acceleration, which represents how quickly the velocity is changing.</a:t>
            </a:r>
          </a:p>
          <a:p>
            <a:r>
              <a:rPr lang="en-US" b="1" dirty="0"/>
              <a:t>Optimizing functions:</a:t>
            </a:r>
            <a:r>
              <a:rPr lang="en-US" dirty="0"/>
              <a:t> Derivatives help us find maximum and minimum points of functions. If we want to maximize profits, minimize costs, or find the highest point of a hill, we can use derivatives to determine the inputs that achieve these goals.</a:t>
            </a:r>
          </a:p>
          <a:p>
            <a:endParaRPr lang="en-US" dirty="0"/>
          </a:p>
          <a:p>
            <a:endParaRPr lang="en-US" dirty="0"/>
          </a:p>
          <a:p>
            <a:endParaRPr lang="en-US" dirty="0"/>
          </a:p>
        </p:txBody>
      </p:sp>
    </p:spTree>
    <p:extLst>
      <p:ext uri="{BB962C8B-B14F-4D97-AF65-F5344CB8AC3E}">
        <p14:creationId xmlns:p14="http://schemas.microsoft.com/office/powerpoint/2010/main" val="1483813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93436" y="304800"/>
            <a:ext cx="9782801" cy="5867400"/>
          </a:xfrm>
        </p:spPr>
        <p:txBody>
          <a:bodyPr>
            <a:normAutofit/>
          </a:bodyPr>
          <a:lstStyle/>
          <a:p>
            <a:r>
              <a:rPr lang="en-US" b="1" dirty="0"/>
              <a:t>Solving optimization problems:</a:t>
            </a:r>
            <a:r>
              <a:rPr lang="en-US" dirty="0"/>
              <a:t> With derivatives, we can solve real-world problems involving rates of change and optimization. For example, finding the fastest route between two points or determining the dimensions of a container with the least surface area for a given volume.</a:t>
            </a:r>
            <a:endParaRPr lang="en-US" b="1" dirty="0"/>
          </a:p>
          <a:p>
            <a:r>
              <a:rPr lang="en-US" b="1" dirty="0"/>
              <a:t>Understanding growth and decay:</a:t>
            </a:r>
            <a:r>
              <a:rPr lang="en-US" dirty="0"/>
              <a:t> Derivatives can be used to model and analyze the growth or decay of quantities over time. They help us predict future values based on the current rate of change.</a:t>
            </a:r>
          </a:p>
          <a:p>
            <a:r>
              <a:rPr lang="en-US" b="1" dirty="0"/>
              <a:t>Calculating rates of change:</a:t>
            </a:r>
            <a:r>
              <a:rPr lang="en-US" dirty="0"/>
              <a:t> Derivatives allow us to calculate rates of change in various contexts, such as population growth, interest rates, chemical reactions, or the spread of diseases.</a:t>
            </a:r>
          </a:p>
        </p:txBody>
      </p:sp>
    </p:spTree>
    <p:extLst>
      <p:ext uri="{BB962C8B-B14F-4D97-AF65-F5344CB8AC3E}">
        <p14:creationId xmlns:p14="http://schemas.microsoft.com/office/powerpoint/2010/main" val="424460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Derivatives in Physics And Engineering</a:t>
            </a:r>
          </a:p>
        </p:txBody>
      </p:sp>
      <p:sp>
        <p:nvSpPr>
          <p:cNvPr id="5" name="Text Placeholder 4"/>
          <p:cNvSpPr>
            <a:spLocks noGrp="1"/>
          </p:cNvSpPr>
          <p:nvPr>
            <p:ph type="body" idx="1"/>
          </p:nvPr>
        </p:nvSpPr>
        <p:spPr/>
        <p:txBody>
          <a:bodyPr/>
          <a:lstStyle/>
          <a:p>
            <a:r>
              <a:rPr lang="en-US" dirty="0"/>
              <a:t>Sayeed </a:t>
            </a:r>
            <a:r>
              <a:rPr lang="en-US" dirty="0" err="1"/>
              <a:t>Tauheed</a:t>
            </a:r>
            <a:r>
              <a:rPr lang="en-US" dirty="0"/>
              <a:t> Shah</a:t>
            </a:r>
          </a:p>
        </p:txBody>
      </p:sp>
    </p:spTree>
    <p:extLst>
      <p:ext uri="{BB962C8B-B14F-4D97-AF65-F5344CB8AC3E}">
        <p14:creationId xmlns:p14="http://schemas.microsoft.com/office/powerpoint/2010/main" val="991738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DESIGN OPTIMIZATION</a:t>
            </a:r>
            <a:endParaRPr lang="en-US" dirty="0"/>
          </a:p>
        </p:txBody>
      </p:sp>
      <p:sp>
        <p:nvSpPr>
          <p:cNvPr id="3" name="Content Placeholder 2"/>
          <p:cNvSpPr>
            <a:spLocks noGrp="1"/>
          </p:cNvSpPr>
          <p:nvPr>
            <p:ph idx="1"/>
          </p:nvPr>
        </p:nvSpPr>
        <p:spPr/>
        <p:txBody>
          <a:bodyPr/>
          <a:lstStyle/>
          <a:p>
            <a:r>
              <a:rPr lang="en-US" dirty="0">
                <a:solidFill>
                  <a:srgbClr val="374151"/>
                </a:solidFill>
                <a:ea typeface="+mn-lt"/>
                <a:cs typeface="+mn-lt"/>
              </a:rPr>
              <a:t>Design optimization in mechanical engineering is the process of systematically improving the design of a mechanical component, system, or process to achieve desired performance goals while satisfying constraints and minimizing costs. It involves using various mathematical and computational techniques to search for the best design within a given design space.</a:t>
            </a:r>
            <a:endParaRPr lang="en-US" dirty="0"/>
          </a:p>
        </p:txBody>
      </p:sp>
    </p:spTree>
    <p:extLst>
      <p:ext uri="{BB962C8B-B14F-4D97-AF65-F5344CB8AC3E}">
        <p14:creationId xmlns:p14="http://schemas.microsoft.com/office/powerpoint/2010/main" val="427924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137</TotalTime>
  <Words>1947</Words>
  <Application>Microsoft Office PowerPoint</Application>
  <PresentationFormat>Custom</PresentationFormat>
  <Paragraphs>122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Euphemia</vt:lpstr>
      <vt:lpstr>Times New Roman</vt:lpstr>
      <vt:lpstr>Math 16x9</vt:lpstr>
      <vt:lpstr>Application of Derivatives</vt:lpstr>
      <vt:lpstr>Group Members Info</vt:lpstr>
      <vt:lpstr>Table of Content</vt:lpstr>
      <vt:lpstr>Introduction</vt:lpstr>
      <vt:lpstr>Applications of Derivatives in Mathematics And Calculus</vt:lpstr>
      <vt:lpstr>PowerPoint Presentation</vt:lpstr>
      <vt:lpstr>PowerPoint Presentation</vt:lpstr>
      <vt:lpstr>Applications of Derivatives in Physics And Engineering</vt:lpstr>
      <vt:lpstr>DESIGN OPTIMIZATION</vt:lpstr>
      <vt:lpstr>VIBRATIONAL ANALYSIS</vt:lpstr>
      <vt:lpstr>CIRCUIT ANALYSIS</vt:lpstr>
      <vt:lpstr>CONTROL SYSTEM</vt:lpstr>
      <vt:lpstr>STRUCTURE ANALYSIS</vt:lpstr>
      <vt:lpstr>GEOTECHNICAL ENGINEERING</vt:lpstr>
      <vt:lpstr>AERODYNAMIC </vt:lpstr>
      <vt:lpstr>ORBITAL MECHANICS</vt:lpstr>
      <vt:lpstr>Applications of Derivatives in Biology And Chemistry</vt:lpstr>
      <vt:lpstr>Population Dynamics</vt:lpstr>
      <vt:lpstr>Enzymes Kinetics</vt:lpstr>
      <vt:lpstr>Evolutionary Biology</vt:lpstr>
      <vt:lpstr>Rate of Chemical Reaction</vt:lpstr>
      <vt:lpstr>Applications of Derivatives in Business And Economics</vt:lpstr>
      <vt:lpstr>Elasticity of Demand</vt:lpstr>
      <vt:lpstr>Cost functions</vt:lpstr>
      <vt:lpstr>Revenue functions</vt:lpstr>
      <vt:lpstr>Applications of Derivatives in Social Sciences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Derivatives</dc:title>
  <dc:creator>Taimoor Ul Islam</dc:creator>
  <cp:lastModifiedBy>Abdurrahman Khan</cp:lastModifiedBy>
  <cp:revision>26</cp:revision>
  <dcterms:created xsi:type="dcterms:W3CDTF">2023-07-03T11:13:06Z</dcterms:created>
  <dcterms:modified xsi:type="dcterms:W3CDTF">2023-07-04T08:58:15Z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