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73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8042D-237E-4CAB-BFBB-DC6A7CEB715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77C29-7292-4B58-8E29-47AEBA975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54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1EC78-EFF3-4AB2-B64D-4781DD12582B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1E70A-AA44-4EFF-93E1-A694131D7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7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6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92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0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8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31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05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4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80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21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6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0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9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1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6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03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1E70A-AA44-4EFF-93E1-A694131D7D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86A51F-D96F-4EEF-90E5-F0E1503F1929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39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6BEF-6090-4A38-92E5-CC26B17305E5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0BA25-3C94-4B3F-81CD-E4AA99F5B103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41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5A792-04D9-4F8C-99EE-0C2C38E8A42A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2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5434-816E-4B94-A5E3-65661E2B8048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55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7451-FD1A-414A-A9E0-A3899215C796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44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2AB06-C748-45EF-A418-98CE732779DE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DB2D3B-4272-4FCA-B087-448B3F4E3437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48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E139BD-C7A3-4A12-9436-98124ADD46AF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2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0D53-716F-49A6-BB70-47164955A5A5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3A17-4E4E-4D15-8727-A1D33BBD0266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51E5F-CC59-4099-99F2-011BCE61777E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0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59B3-A78F-476C-BC53-CB44FBDAB5FA}" type="datetime1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F95E-058E-4062-ACFB-BC5DA5E6645D}" type="datetime1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1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124B-E7D0-483C-B4B2-8C91DD725C20}" type="datetime1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0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71751-18F0-480F-85CA-9D940097E101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5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608E-B29C-4D96-8B13-679B406DDFC8}" type="datetime1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0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400103-FB5E-49BC-A822-A5CF3B6BB8EB}" type="datetime1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9987778-8692-40EF-A48A-2A16983F6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757" y="1339241"/>
            <a:ext cx="8825658" cy="2677648"/>
          </a:xfrm>
        </p:spPr>
        <p:txBody>
          <a:bodyPr/>
          <a:lstStyle/>
          <a:p>
            <a:pPr algn="ctr"/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 smtClean="0"/>
              <a:t>Circle</a:t>
            </a:r>
            <a:br>
              <a:rPr lang="en-US" sz="8000" dirty="0" smtClean="0"/>
            </a:br>
            <a:r>
              <a:rPr lang="en-US" sz="8000" dirty="0" smtClean="0"/>
              <a:t>Group 1</a:t>
            </a:r>
            <a:endParaRPr lang="en-US" sz="8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924270"/>
            <a:ext cx="4825158" cy="3095531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Formula</a:t>
            </a:r>
          </a:p>
          <a:p>
            <a:pPr marL="0" indent="0">
              <a:buNone/>
            </a:pPr>
            <a:r>
              <a:rPr lang="en-US" dirty="0" smtClean="0"/>
              <a:t>Area </a:t>
            </a:r>
            <a:r>
              <a:rPr lang="en-US" dirty="0"/>
              <a:t>= π · </a:t>
            </a:r>
            <a:r>
              <a:rPr lang="en-US" dirty="0" smtClean="0"/>
              <a:t>r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08712" y="2924270"/>
            <a:ext cx="4825159" cy="309553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Area of circle with radius 5 units.</a:t>
            </a:r>
          </a:p>
          <a:p>
            <a:pPr marL="0" indent="0">
              <a:buNone/>
            </a:pPr>
            <a:r>
              <a:rPr lang="en-US" dirty="0" smtClean="0"/>
              <a:t>Area = 3.14 * (5)2</a:t>
            </a:r>
          </a:p>
          <a:p>
            <a:pPr marL="0" indent="0">
              <a:buNone/>
            </a:pPr>
            <a:r>
              <a:rPr lang="en-US" dirty="0" smtClean="0"/>
              <a:t>78.5 unites square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gray">
          <a:xfrm>
            <a:off x="1307354" y="11260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Area of Circle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43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Circumference of Circle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Formula</a:t>
            </a:r>
          </a:p>
          <a:p>
            <a:pPr marL="0" indent="0">
              <a:buNone/>
            </a:pPr>
            <a:r>
              <a:rPr lang="en-US" dirty="0"/>
              <a:t>C = 2 πr</a:t>
            </a:r>
          </a:p>
          <a:p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Circumference </a:t>
            </a:r>
            <a:r>
              <a:rPr lang="en-US" dirty="0"/>
              <a:t>of circle with radius 5 units.</a:t>
            </a:r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= </a:t>
            </a:r>
            <a:r>
              <a:rPr lang="en-US" dirty="0" smtClean="0"/>
              <a:t>2 * 3.14 * 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 = 31.4 unites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9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Sector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Formula</a:t>
            </a:r>
          </a:p>
          <a:p>
            <a:pPr marL="0" indent="0">
              <a:buNone/>
            </a:pPr>
            <a:r>
              <a:rPr lang="en-US" dirty="0" smtClean="0"/>
              <a:t>A = (θ/360°) ×  πr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Let a sector of a circle with an angle of 45 degrees and radius of circle is 5 unites:</a:t>
            </a:r>
          </a:p>
          <a:p>
            <a:pPr marL="0" indent="0">
              <a:buNone/>
            </a:pPr>
            <a:r>
              <a:rPr lang="en-US" dirty="0"/>
              <a:t>A = (θ/360°) ×  πr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Putting values</a:t>
            </a:r>
          </a:p>
          <a:p>
            <a:pPr marL="0" indent="0">
              <a:buNone/>
            </a:pPr>
            <a:r>
              <a:rPr lang="en-US" dirty="0"/>
              <a:t>A = (45</a:t>
            </a:r>
            <a:r>
              <a:rPr lang="en-US" baseline="30000" dirty="0"/>
              <a:t>o</a:t>
            </a:r>
            <a:r>
              <a:rPr lang="en-US" dirty="0"/>
              <a:t>/360</a:t>
            </a:r>
            <a:r>
              <a:rPr lang="en-US" baseline="30000" dirty="0"/>
              <a:t>o</a:t>
            </a:r>
            <a:r>
              <a:rPr lang="en-US" dirty="0"/>
              <a:t>) * π(5)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 9. 8125 unites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Formula</a:t>
            </a:r>
          </a:p>
          <a:p>
            <a:pPr marL="0" indent="0">
              <a:buNone/>
            </a:pPr>
            <a:r>
              <a:rPr lang="en-US" dirty="0"/>
              <a:t>Length =  (θ/360°) ×  2πr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>The length of the sector with radius 4 and angle 45 is:</a:t>
            </a:r>
          </a:p>
          <a:p>
            <a:pPr marL="0" indent="0">
              <a:buNone/>
            </a:pPr>
            <a:r>
              <a:rPr lang="en-US" dirty="0"/>
              <a:t>L = (θ/360°)× 2πr</a:t>
            </a:r>
          </a:p>
          <a:p>
            <a:pPr marL="0" indent="0">
              <a:buNone/>
            </a:pPr>
            <a:r>
              <a:rPr lang="en-US" dirty="0"/>
              <a:t>L = (45°/360°) × 2 × (22/7) × 4</a:t>
            </a:r>
          </a:p>
          <a:p>
            <a:pPr marL="0" indent="0">
              <a:buNone/>
            </a:pPr>
            <a:r>
              <a:rPr lang="en-US" dirty="0"/>
              <a:t>L = 3.14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Chord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Formula</a:t>
            </a:r>
          </a:p>
          <a:p>
            <a:pPr marL="0" indent="0">
              <a:buNone/>
            </a:pPr>
            <a:r>
              <a:rPr lang="en-US" dirty="0"/>
              <a:t>Chord Length = 2 × √(r2 − d2)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Find </a:t>
            </a:r>
            <a:r>
              <a:rPr lang="en-US" dirty="0"/>
              <a:t>the length of the chord of a circle where the radius is 7 cm and perpendicular distance from the chord to the center is 4 cm.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Chord </a:t>
            </a:r>
            <a:r>
              <a:rPr lang="en-US" dirty="0"/>
              <a:t>length = 2√(r</a:t>
            </a:r>
            <a:r>
              <a:rPr lang="en-US" baseline="30000" dirty="0"/>
              <a:t>2</a:t>
            </a:r>
            <a:r>
              <a:rPr lang="en-US" dirty="0"/>
              <a:t>−d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⇒ Chord length = 2√(7</a:t>
            </a:r>
            <a:r>
              <a:rPr lang="en-US" baseline="30000" dirty="0"/>
              <a:t>2</a:t>
            </a:r>
            <a:r>
              <a:rPr lang="en-US" dirty="0"/>
              <a:t>−4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⇒ Chord length = 2√(49−16)</a:t>
            </a:r>
          </a:p>
          <a:p>
            <a:pPr marL="0" indent="0">
              <a:buNone/>
            </a:pPr>
            <a:r>
              <a:rPr lang="en-US" dirty="0"/>
              <a:t>⇒ Chord length = 2√33</a:t>
            </a:r>
          </a:p>
          <a:p>
            <a:pPr marL="0" indent="0">
              <a:buNone/>
            </a:pPr>
            <a:r>
              <a:rPr lang="en-US" dirty="0"/>
              <a:t>⇒ Chord length = 2×5.744</a:t>
            </a:r>
          </a:p>
          <a:p>
            <a:pPr marL="0" indent="0">
              <a:buNone/>
            </a:pPr>
            <a:r>
              <a:rPr lang="en-US" dirty="0"/>
              <a:t>Or , </a:t>
            </a:r>
            <a:r>
              <a:rPr lang="en-US" b="1" dirty="0"/>
              <a:t>chord length = 11.48 cm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8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of Segment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Formula</a:t>
            </a:r>
          </a:p>
          <a:p>
            <a:pPr marL="0" indent="0">
              <a:buNone/>
            </a:pPr>
            <a:r>
              <a:rPr lang="en-US" b="1" dirty="0" smtClean="0"/>
              <a:t>Radians</a:t>
            </a:r>
          </a:p>
          <a:p>
            <a:pPr marL="0" indent="0">
              <a:buNone/>
            </a:pPr>
            <a:r>
              <a:rPr lang="pt-BR" dirty="0"/>
              <a:t>A = (½) × r</a:t>
            </a:r>
            <a:r>
              <a:rPr lang="pt-BR" baseline="30000" dirty="0"/>
              <a:t>2</a:t>
            </a:r>
            <a:r>
              <a:rPr lang="pt-BR" dirty="0"/>
              <a:t> (θ – Sin θ)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Degrees</a:t>
            </a:r>
          </a:p>
          <a:p>
            <a:pPr marL="0" indent="0">
              <a:buNone/>
            </a:pPr>
            <a:r>
              <a:rPr lang="pt-BR" dirty="0"/>
              <a:t>A = (½) × r </a:t>
            </a:r>
            <a:r>
              <a:rPr lang="pt-BR" baseline="30000" dirty="0"/>
              <a:t>2 </a:t>
            </a:r>
            <a:r>
              <a:rPr lang="pt-BR" dirty="0"/>
              <a:t>× [(π/180) θ – sin θ]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radius of pizza is, r = 4 units.</a:t>
            </a:r>
          </a:p>
          <a:p>
            <a:pPr marL="0" indent="0" fontAlgn="base">
              <a:buNone/>
            </a:pPr>
            <a:r>
              <a:rPr lang="en-US" dirty="0"/>
              <a:t>The central angle is, θ = 60 degrees.</a:t>
            </a:r>
          </a:p>
          <a:p>
            <a:pPr marL="0" indent="0" fontAlgn="base">
              <a:buNone/>
            </a:pPr>
            <a:r>
              <a:rPr lang="en-US" dirty="0"/>
              <a:t>The area of the segment is,</a:t>
            </a:r>
          </a:p>
          <a:p>
            <a:pPr marL="0" indent="0" fontAlgn="base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 [πθ/360° - sin θ/2]</a:t>
            </a:r>
          </a:p>
          <a:p>
            <a:pPr marL="0" indent="0" fontAlgn="base">
              <a:buNone/>
            </a:pPr>
            <a:r>
              <a:rPr lang="en-US" dirty="0"/>
              <a:t>= 4</a:t>
            </a:r>
            <a:r>
              <a:rPr lang="en-US" baseline="30000" dirty="0"/>
              <a:t>2</a:t>
            </a:r>
            <a:r>
              <a:rPr lang="en-US" dirty="0"/>
              <a:t> [ (3.142 × 60)/360 - sin60 / 2]</a:t>
            </a:r>
          </a:p>
          <a:p>
            <a:pPr marL="0" indent="0" fontAlgn="base">
              <a:buNone/>
            </a:pPr>
            <a:r>
              <a:rPr lang="en-US" dirty="0"/>
              <a:t>≈ 1.45 square units</a:t>
            </a:r>
            <a:r>
              <a:rPr lang="en-US" dirty="0" smtClean="0"/>
              <a:t>.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7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The circles are said to be congruent if they have equal radii</a:t>
            </a:r>
          </a:p>
          <a:p>
            <a:pPr lvl="0"/>
            <a:r>
              <a:rPr lang="en-US" dirty="0"/>
              <a:t>The diameter of a circle is the longest chord of a circle</a:t>
            </a:r>
          </a:p>
          <a:p>
            <a:pPr lvl="0"/>
            <a:r>
              <a:rPr lang="en-US" dirty="0"/>
              <a:t>Equal chords of a circle subtend equal angles at the </a:t>
            </a:r>
            <a:r>
              <a:rPr lang="en-US" dirty="0" smtClean="0"/>
              <a:t>center</a:t>
            </a:r>
          </a:p>
          <a:p>
            <a:pPr lvl="0"/>
            <a:r>
              <a:rPr lang="en-US" dirty="0" smtClean="0"/>
              <a:t>Circles </a:t>
            </a:r>
            <a:r>
              <a:rPr lang="en-US" dirty="0"/>
              <a:t>having different radius are similar</a:t>
            </a:r>
          </a:p>
          <a:p>
            <a:pPr lvl="0"/>
            <a:r>
              <a:rPr lang="en-US" dirty="0"/>
              <a:t>A circle can circumscribe a rectangle, trapezium, triangle, square, kite</a:t>
            </a:r>
          </a:p>
          <a:p>
            <a:pPr lvl="0"/>
            <a:r>
              <a:rPr lang="en-US" dirty="0"/>
              <a:t>A circle can be inscribed inside a square, triangle and kite</a:t>
            </a:r>
          </a:p>
          <a:p>
            <a:pPr lvl="0"/>
            <a:r>
              <a:rPr lang="en-US" dirty="0"/>
              <a:t>The chords that are equidistant from the center are equal in length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Circle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 diameter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1:</a:t>
            </a:r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the given value of the radius or diameter of </a:t>
            </a:r>
            <a:r>
              <a:rPr lang="en-US" dirty="0" smtClean="0"/>
              <a:t>the </a:t>
            </a:r>
            <a:r>
              <a:rPr lang="en-US" dirty="0"/>
              <a:t>circle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Step </a:t>
            </a:r>
            <a:r>
              <a:rPr lang="en-US" b="1" dirty="0" smtClean="0"/>
              <a:t>2:</a:t>
            </a:r>
            <a:r>
              <a:rPr lang="en-US" dirty="0"/>
              <a:t> </a:t>
            </a:r>
            <a:r>
              <a:rPr lang="en-US" dirty="0" smtClean="0"/>
              <a:t>Adjust </a:t>
            </a:r>
            <a:r>
              <a:rPr lang="en-US" dirty="0"/>
              <a:t>the compass arms to the radius of the circle. Place    the needle at the center of the circle and rotate the pencil arm 360∘ on the paper. You will get the circle of the given radius.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Non-collinear Points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E" b="1" dirty="0" smtClean="0"/>
              <a:t>Step </a:t>
            </a:r>
            <a:r>
              <a:rPr lang="en-AE" b="1" dirty="0"/>
              <a:t>1:</a:t>
            </a:r>
            <a:r>
              <a:rPr lang="en-AE" dirty="0"/>
              <a:t> </a:t>
            </a:r>
            <a:r>
              <a:rPr lang="en-AE" dirty="0" smtClean="0"/>
              <a:t>Take </a:t>
            </a:r>
            <a:r>
              <a:rPr lang="en-AE" dirty="0"/>
              <a:t>three points P, Q, R and join the </a:t>
            </a:r>
            <a:r>
              <a:rPr lang="en-AE" dirty="0" smtClean="0"/>
              <a:t>points</a:t>
            </a:r>
            <a:endParaRPr lang="en-US" dirty="0" smtClean="0"/>
          </a:p>
          <a:p>
            <a:pPr marL="0" indent="0">
              <a:buNone/>
            </a:pPr>
            <a:r>
              <a:rPr lang="en-AE" b="1" dirty="0"/>
              <a:t>Step </a:t>
            </a:r>
            <a:r>
              <a:rPr lang="en-AE" b="1" dirty="0" smtClean="0"/>
              <a:t>2:</a:t>
            </a:r>
            <a:r>
              <a:rPr lang="en-AE" dirty="0" smtClean="0"/>
              <a:t>Draw </a:t>
            </a:r>
            <a:r>
              <a:rPr lang="en-AE" dirty="0"/>
              <a:t>perpendicular bisectors of PQ and RQ. Let the bisectors AB and CD meet at O such that the point O is called the centre of the </a:t>
            </a:r>
            <a:r>
              <a:rPr lang="en-AE" dirty="0" smtClean="0"/>
              <a:t>circle</a:t>
            </a:r>
            <a:endParaRPr lang="en-US" dirty="0" smtClean="0"/>
          </a:p>
          <a:p>
            <a:pPr marL="0" indent="0">
              <a:buNone/>
            </a:pPr>
            <a:r>
              <a:rPr lang="en-AE" b="1" dirty="0"/>
              <a:t>Step </a:t>
            </a:r>
            <a:r>
              <a:rPr lang="en-AE" b="1" dirty="0" smtClean="0"/>
              <a:t>3:</a:t>
            </a:r>
            <a:r>
              <a:rPr lang="en-AE" dirty="0" smtClean="0"/>
              <a:t>Draw </a:t>
            </a:r>
            <a:r>
              <a:rPr lang="en-AE" dirty="0"/>
              <a:t>a circle with O as the centre and radius OP or OQ or OR. We get a circle passing through 3 points P, Q, and R: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22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And Applications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Circles are still symbolically important today -they are often used to symbolize harmony and unity. For instance, take a look at the Olympic symbol. It has five interlocking rings of different </a:t>
            </a:r>
            <a:r>
              <a:rPr lang="en-US" dirty="0" err="1"/>
              <a:t>colours</a:t>
            </a:r>
            <a:r>
              <a:rPr lang="en-US" dirty="0"/>
              <a:t>  which represent the five major continents of the world united together in a spirit of healthy competition.</a:t>
            </a:r>
          </a:p>
          <a:p>
            <a:r>
              <a:rPr lang="en-US" dirty="0"/>
              <a:t>Circles are frequently used in architecture</a:t>
            </a:r>
            <a:r>
              <a:rPr lang="en-US" dirty="0" smtClean="0"/>
              <a:t>.</a:t>
            </a:r>
          </a:p>
          <a:p>
            <a:r>
              <a:rPr lang="en-US" dirty="0"/>
              <a:t>One application of circles in science lies in the design of particle separators.</a:t>
            </a:r>
          </a:p>
          <a:p>
            <a:r>
              <a:rPr lang="en-US" dirty="0"/>
              <a:t>The invention of the wheel remains one of the most important inventions of all </a:t>
            </a:r>
            <a:r>
              <a:rPr lang="en-US" dirty="0" smtClean="0"/>
              <a:t>time</a:t>
            </a:r>
            <a:r>
              <a:rPr lang="en-US" dirty="0"/>
              <a:t>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6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Shoaib</a:t>
            </a:r>
            <a:r>
              <a:rPr lang="en-US" dirty="0" smtClean="0"/>
              <a:t> (13644)</a:t>
            </a:r>
            <a:endParaRPr lang="en-US" dirty="0" smtClean="0"/>
          </a:p>
          <a:p>
            <a:r>
              <a:rPr lang="en-US" dirty="0" err="1" smtClean="0"/>
              <a:t>Jalil</a:t>
            </a:r>
            <a:r>
              <a:rPr lang="en-US" dirty="0" smtClean="0"/>
              <a:t> (13653)</a:t>
            </a:r>
            <a:endParaRPr lang="en-US" dirty="0" smtClean="0"/>
          </a:p>
          <a:p>
            <a:r>
              <a:rPr lang="en-US" dirty="0" err="1" smtClean="0"/>
              <a:t>Huzaifa</a:t>
            </a:r>
            <a:r>
              <a:rPr lang="en-US" dirty="0" smtClean="0"/>
              <a:t> (13790)</a:t>
            </a:r>
          </a:p>
          <a:p>
            <a:r>
              <a:rPr lang="en-US" dirty="0" err="1" smtClean="0"/>
              <a:t>Awais</a:t>
            </a:r>
            <a:r>
              <a:rPr lang="en-US" dirty="0" smtClean="0"/>
              <a:t> (14040)</a:t>
            </a:r>
          </a:p>
          <a:p>
            <a:r>
              <a:rPr lang="en-US" dirty="0" err="1" smtClean="0"/>
              <a:t>Tauheed</a:t>
            </a:r>
            <a:r>
              <a:rPr lang="en-US" dirty="0" smtClean="0"/>
              <a:t> (14143)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Taimoor (14031)</a:t>
            </a:r>
            <a:endParaRPr lang="en-US" dirty="0"/>
          </a:p>
          <a:p>
            <a:r>
              <a:rPr lang="en-US" dirty="0" err="1" smtClean="0"/>
              <a:t>Zeshan</a:t>
            </a:r>
            <a:r>
              <a:rPr lang="en-US" dirty="0" smtClean="0"/>
              <a:t> (13815)</a:t>
            </a:r>
            <a:endParaRPr lang="en-US" dirty="0"/>
          </a:p>
          <a:p>
            <a:r>
              <a:rPr lang="en-US" dirty="0" smtClean="0"/>
              <a:t>Amar (13893)</a:t>
            </a:r>
            <a:endParaRPr lang="en-US" dirty="0"/>
          </a:p>
          <a:p>
            <a:r>
              <a:rPr lang="en-US" dirty="0" err="1" smtClean="0"/>
              <a:t>Tayab</a:t>
            </a:r>
            <a:r>
              <a:rPr lang="en-US" dirty="0" smtClean="0"/>
              <a:t> (14209)</a:t>
            </a:r>
            <a:endParaRPr lang="en-US" dirty="0"/>
          </a:p>
          <a:p>
            <a:r>
              <a:rPr lang="en-US" dirty="0" err="1" smtClean="0"/>
              <a:t>Mahfooz</a:t>
            </a:r>
            <a:r>
              <a:rPr lang="en-US" dirty="0" smtClean="0"/>
              <a:t> (14112)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And History</a:t>
            </a:r>
          </a:p>
          <a:p>
            <a:r>
              <a:rPr lang="en-US" dirty="0" smtClean="0"/>
              <a:t>Terminologies</a:t>
            </a:r>
          </a:p>
          <a:p>
            <a:r>
              <a:rPr lang="en-US" dirty="0" smtClean="0"/>
              <a:t>Parts of Circle</a:t>
            </a:r>
          </a:p>
          <a:p>
            <a:r>
              <a:rPr lang="en-US" dirty="0" smtClean="0"/>
              <a:t>Formulas And Problems</a:t>
            </a:r>
          </a:p>
          <a:p>
            <a:r>
              <a:rPr lang="en-US" dirty="0" smtClean="0"/>
              <a:t>Properties of Circle</a:t>
            </a:r>
          </a:p>
          <a:p>
            <a:r>
              <a:rPr lang="en-US" dirty="0" smtClean="0"/>
              <a:t>Construction of Circle</a:t>
            </a:r>
          </a:p>
          <a:p>
            <a:r>
              <a:rPr lang="en-US" dirty="0" smtClean="0"/>
              <a:t>Importance and Application of 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5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Circle:</a:t>
            </a:r>
          </a:p>
          <a:p>
            <a:pPr marL="0" indent="0">
              <a:buNone/>
            </a:pPr>
            <a:r>
              <a:rPr lang="en-US" dirty="0"/>
              <a:t>A circle is simply a round shape that has no corners or line segments. It is a closed curve shape in geometry. The points of circle are at a fixed distance from the center.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7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circle derives from the Greek </a:t>
            </a:r>
            <a:r>
              <a:rPr lang="en-US" dirty="0" smtClean="0"/>
              <a:t>word </a:t>
            </a:r>
            <a:r>
              <a:rPr lang="en-US" dirty="0" err="1" smtClean="0"/>
              <a:t>kirkos</a:t>
            </a:r>
            <a:r>
              <a:rPr lang="en-US" dirty="0" smtClean="0"/>
              <a:t>/</a:t>
            </a:r>
            <a:r>
              <a:rPr lang="en-US" dirty="0" err="1" smtClean="0"/>
              <a:t>kuklos</a:t>
            </a:r>
            <a:r>
              <a:rPr lang="en-US" dirty="0" smtClean="0"/>
              <a:t>, </a:t>
            </a:r>
            <a:r>
              <a:rPr lang="en-US" dirty="0"/>
              <a:t>meaning "hoop" or "</a:t>
            </a:r>
            <a:r>
              <a:rPr lang="en-US" dirty="0" smtClean="0"/>
              <a:t>ring“.</a:t>
            </a:r>
          </a:p>
          <a:p>
            <a:r>
              <a:rPr lang="en-US" dirty="0">
                <a:solidFill>
                  <a:schemeClr val="tx1"/>
                </a:solidFill>
              </a:rPr>
              <a:t>1700 BCE – The </a:t>
            </a:r>
            <a:r>
              <a:rPr lang="en-US" dirty="0" err="1">
                <a:solidFill>
                  <a:schemeClr val="tx1"/>
                </a:solidFill>
              </a:rPr>
              <a:t>Rhind</a:t>
            </a:r>
            <a:r>
              <a:rPr lang="en-US" dirty="0">
                <a:solidFill>
                  <a:schemeClr val="tx1"/>
                </a:solidFill>
              </a:rPr>
              <a:t> papyrus gives a method to find the area of a circular field. The result corresponds to 256/81 (3.16049...) as an approximate value of </a:t>
            </a:r>
            <a:r>
              <a:rPr lang="en-US" i="1" dirty="0">
                <a:solidFill>
                  <a:schemeClr val="tx1"/>
                </a:solidFill>
              </a:rPr>
              <a:t>π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300 BCE – Book 3 of Euclid's </a:t>
            </a:r>
            <a:r>
              <a:rPr lang="en-US" i="1" dirty="0"/>
              <a:t>Elements</a:t>
            </a:r>
            <a:r>
              <a:rPr lang="en-US" dirty="0"/>
              <a:t> deals with the properties of circles.</a:t>
            </a:r>
          </a:p>
          <a:p>
            <a:r>
              <a:rPr lang="en-US" dirty="0"/>
              <a:t>In Plato's Seventh Letter there is a detailed definition and explanation of the circle. Plato explains the perfect circle, and how it is different from any drawing, words, definition or explanation.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Center of a </a:t>
            </a:r>
            <a:r>
              <a:rPr lang="en-US" b="1" dirty="0" smtClean="0"/>
              <a:t>Circle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Interior and Exterior of </a:t>
            </a:r>
            <a:r>
              <a:rPr lang="en-US" b="1" dirty="0" smtClean="0"/>
              <a:t>Circle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 smtClean="0"/>
              <a:t>Semi-Circle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Quarter-Circle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Circle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954" y="2462543"/>
            <a:ext cx="9564349" cy="419175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Radius</a:t>
            </a:r>
          </a:p>
          <a:p>
            <a:pPr marL="0" indent="0">
              <a:buNone/>
            </a:pPr>
            <a:r>
              <a:rPr lang="en-GB" dirty="0"/>
              <a:t>The distance from the centre of the circle to any point on it's </a:t>
            </a:r>
            <a:r>
              <a:rPr lang="en-GB" dirty="0" smtClean="0"/>
              <a:t>circumference.</a:t>
            </a:r>
            <a:endParaRPr lang="en-US" b="1" dirty="0" smtClean="0"/>
          </a:p>
          <a:p>
            <a:r>
              <a:rPr lang="en-US" b="1" dirty="0" smtClean="0"/>
              <a:t>Diameter</a:t>
            </a:r>
          </a:p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dirty="0"/>
              <a:t>diameter is the length of the line through the centre that touches two points on the edge of the circle.  </a:t>
            </a:r>
            <a:endParaRPr lang="en-US" b="1" dirty="0"/>
          </a:p>
          <a:p>
            <a:r>
              <a:rPr lang="en-US" b="1" dirty="0" smtClean="0"/>
              <a:t>Circumference</a:t>
            </a:r>
          </a:p>
          <a:p>
            <a:pPr marL="0" indent="0">
              <a:buNone/>
            </a:pPr>
            <a:r>
              <a:rPr lang="en-US" dirty="0"/>
              <a:t>The circumference of a circle is the linear distance of the circle's edge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smtClean="0"/>
              <a:t>Chords</a:t>
            </a:r>
          </a:p>
          <a:p>
            <a:pPr marL="0" indent="0">
              <a:buNone/>
            </a:pPr>
            <a:r>
              <a:rPr lang="en-GB" dirty="0"/>
              <a:t>A chord of a circle is a straight line segment whose endpoints both lie on a circular arc</a:t>
            </a:r>
            <a:r>
              <a:rPr lang="en-GB" dirty="0" smtClean="0"/>
              <a:t>.</a:t>
            </a:r>
            <a:endParaRPr lang="en-US" b="1" dirty="0"/>
          </a:p>
          <a:p>
            <a:r>
              <a:rPr lang="en-US" b="1" dirty="0" smtClean="0"/>
              <a:t>Arcs</a:t>
            </a:r>
          </a:p>
          <a:p>
            <a:pPr marL="0" indent="0">
              <a:buNone/>
            </a:pPr>
            <a:r>
              <a:rPr lang="en-GB" dirty="0"/>
              <a:t>The part of the circle that is enclosed by two points on the circumference of the circle</a:t>
            </a:r>
            <a:r>
              <a:rPr lang="en-GB" dirty="0" smtClean="0"/>
              <a:t>.</a:t>
            </a:r>
            <a:endParaRPr lang="en-US" b="1" dirty="0"/>
          </a:p>
          <a:p>
            <a:r>
              <a:rPr lang="en-US" b="1" dirty="0" smtClean="0"/>
              <a:t>Annulus</a:t>
            </a:r>
          </a:p>
          <a:p>
            <a:pPr marL="0" indent="0">
              <a:buNone/>
            </a:pPr>
            <a:r>
              <a:rPr lang="en-GB" dirty="0"/>
              <a:t>The area between two concentric circles (circles whose centre coincide) lying in the same plane.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Disc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region in a plane bounded by a </a:t>
            </a:r>
            <a:r>
              <a:rPr lang="en-US" dirty="0" smtClean="0"/>
              <a:t>circle</a:t>
            </a:r>
            <a:endParaRPr lang="en-US" b="1" dirty="0"/>
          </a:p>
          <a:p>
            <a:r>
              <a:rPr lang="en-US" b="1" dirty="0" smtClean="0"/>
              <a:t>Lens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region common to (the intersection of) two overlapping discs.</a:t>
            </a:r>
          </a:p>
          <a:p>
            <a:r>
              <a:rPr lang="en-US" b="1" dirty="0"/>
              <a:t>Sector of </a:t>
            </a:r>
            <a:r>
              <a:rPr lang="en-US" b="1" dirty="0" smtClean="0"/>
              <a:t>Circle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portion of a disk enclosed by two radii and an arc.</a:t>
            </a:r>
          </a:p>
          <a:p>
            <a:r>
              <a:rPr lang="en-US" b="1" dirty="0"/>
              <a:t>Tangent </a:t>
            </a:r>
            <a:r>
              <a:rPr lang="en-US" b="1" dirty="0" smtClean="0"/>
              <a:t>Line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straight line that "just touches" the curve at that point</a:t>
            </a:r>
            <a:endParaRPr lang="en-US" b="1" dirty="0"/>
          </a:p>
          <a:p>
            <a:r>
              <a:rPr lang="en-US" b="1" dirty="0"/>
              <a:t>Secant </a:t>
            </a:r>
            <a:r>
              <a:rPr lang="en-US" b="1" dirty="0" smtClean="0"/>
              <a:t>Line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line passing through two points of a curve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0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FORMULAS AND PROBLEMS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895559" y="2073244"/>
            <a:ext cx="3757545" cy="2888224"/>
          </a:xfrm>
        </p:spPr>
        <p:txBody>
          <a:bodyPr>
            <a:normAutofit/>
          </a:bodyPr>
          <a:lstStyle/>
          <a:p>
            <a:r>
              <a:rPr lang="en-US" dirty="0" smtClean="0"/>
              <a:t>Area</a:t>
            </a:r>
          </a:p>
          <a:p>
            <a:r>
              <a:rPr lang="en-US" dirty="0" smtClean="0"/>
              <a:t>Circumference</a:t>
            </a:r>
          </a:p>
          <a:p>
            <a:r>
              <a:rPr lang="en-US" dirty="0" smtClean="0"/>
              <a:t>Area of sector</a:t>
            </a:r>
          </a:p>
          <a:p>
            <a:r>
              <a:rPr lang="en-US" dirty="0" smtClean="0"/>
              <a:t>Arc length</a:t>
            </a:r>
          </a:p>
          <a:p>
            <a:r>
              <a:rPr lang="en-US" dirty="0" smtClean="0"/>
              <a:t>Chord length</a:t>
            </a:r>
          </a:p>
          <a:p>
            <a:r>
              <a:rPr lang="en-US" dirty="0" smtClean="0"/>
              <a:t>Area of segment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7778-8692-40EF-A48A-2A16983F6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79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138</TotalTime>
  <Words>815</Words>
  <Application>Microsoft Office PowerPoint</Application>
  <PresentationFormat>Widescreen</PresentationFormat>
  <Paragraphs>180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 3</vt:lpstr>
      <vt:lpstr>Ion Boardroom</vt:lpstr>
      <vt:lpstr> Circle Group 1</vt:lpstr>
      <vt:lpstr>Group Members Info</vt:lpstr>
      <vt:lpstr>Content</vt:lpstr>
      <vt:lpstr>Definition</vt:lpstr>
      <vt:lpstr>History</vt:lpstr>
      <vt:lpstr>Terminologies</vt:lpstr>
      <vt:lpstr>Parts of Circle</vt:lpstr>
      <vt:lpstr>Continue…</vt:lpstr>
      <vt:lpstr>FORMULAS AND PROBLEMS</vt:lpstr>
      <vt:lpstr>PowerPoint Presentation</vt:lpstr>
      <vt:lpstr>Circumference of Circle</vt:lpstr>
      <vt:lpstr>Area of Sector</vt:lpstr>
      <vt:lpstr>Arc Length</vt:lpstr>
      <vt:lpstr>Chord Length</vt:lpstr>
      <vt:lpstr>Area of Segment</vt:lpstr>
      <vt:lpstr>Properties</vt:lpstr>
      <vt:lpstr>Construction of Circle</vt:lpstr>
      <vt:lpstr>Importance And Applications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Circle</dc:title>
  <dc:creator>Microsoft account</dc:creator>
  <cp:lastModifiedBy>Microsoft account</cp:lastModifiedBy>
  <cp:revision>37</cp:revision>
  <dcterms:created xsi:type="dcterms:W3CDTF">2023-02-22T07:15:27Z</dcterms:created>
  <dcterms:modified xsi:type="dcterms:W3CDTF">2023-02-24T07:03:53Z</dcterms:modified>
</cp:coreProperties>
</file>