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3" r:id="rId13"/>
    <p:sldId id="269" r:id="rId14"/>
    <p:sldId id="270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F3AE2-E106-4706-89FC-26AD5BE318D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A9C169-794A-49E8-AF0D-140DE9C61244}">
      <dgm:prSet phldrT="[Text]"/>
      <dgm:spPr/>
      <dgm:t>
        <a:bodyPr/>
        <a:lstStyle/>
        <a:p>
          <a:r>
            <a:rPr lang="en-US" b="1" dirty="0" smtClean="0"/>
            <a:t>Value Capture: [x] </a:t>
          </a:r>
          <a:endParaRPr lang="en-US" dirty="0"/>
        </a:p>
      </dgm:t>
    </dgm:pt>
    <dgm:pt modelId="{C92A17B1-E430-4059-8FDF-3EDF3188DEAC}" type="parTrans" cxnId="{6AE12E6D-D9F2-412C-867C-B5F56E62B1ED}">
      <dgm:prSet/>
      <dgm:spPr/>
      <dgm:t>
        <a:bodyPr/>
        <a:lstStyle/>
        <a:p>
          <a:endParaRPr lang="en-US"/>
        </a:p>
      </dgm:t>
    </dgm:pt>
    <dgm:pt modelId="{7B4FB0FF-D24E-4A5E-BBAA-DCF01177EFA2}" type="sibTrans" cxnId="{6AE12E6D-D9F2-412C-867C-B5F56E62B1ED}">
      <dgm:prSet/>
      <dgm:spPr/>
      <dgm:t>
        <a:bodyPr/>
        <a:lstStyle/>
        <a:p>
          <a:endParaRPr lang="en-US"/>
        </a:p>
      </dgm:t>
    </dgm:pt>
    <dgm:pt modelId="{DC75D990-AC8F-4B65-8F66-CFCEA836DDF9}">
      <dgm:prSet phldrT="[Text]"/>
      <dgm:spPr/>
      <dgm:t>
        <a:bodyPr/>
        <a:lstStyle/>
        <a:p>
          <a:r>
            <a:rPr lang="en-US" dirty="0" smtClean="0"/>
            <a:t>captures the variable x by value.</a:t>
          </a:r>
          <a:endParaRPr lang="en-US" dirty="0"/>
        </a:p>
      </dgm:t>
    </dgm:pt>
    <dgm:pt modelId="{FA02A441-C270-4E2F-8298-404C3BC239A4}" type="parTrans" cxnId="{D0468C45-ADE7-4348-A960-1A617FB4B13E}">
      <dgm:prSet/>
      <dgm:spPr/>
      <dgm:t>
        <a:bodyPr/>
        <a:lstStyle/>
        <a:p>
          <a:endParaRPr lang="en-US"/>
        </a:p>
      </dgm:t>
    </dgm:pt>
    <dgm:pt modelId="{628C82C4-65F8-4961-8093-82C439F1FBA5}" type="sibTrans" cxnId="{D0468C45-ADE7-4348-A960-1A617FB4B13E}">
      <dgm:prSet/>
      <dgm:spPr/>
      <dgm:t>
        <a:bodyPr/>
        <a:lstStyle/>
        <a:p>
          <a:endParaRPr lang="en-US"/>
        </a:p>
      </dgm:t>
    </dgm:pt>
    <dgm:pt modelId="{7844A040-BBD3-402E-BCD0-814CE092A30D}">
      <dgm:prSet phldrT="[Text]"/>
      <dgm:spPr/>
      <dgm:t>
        <a:bodyPr/>
        <a:lstStyle/>
        <a:p>
          <a:r>
            <a:rPr lang="en-US" b="1" dirty="0" smtClean="0"/>
            <a:t>Reference Capture: [&amp;x] </a:t>
          </a:r>
          <a:endParaRPr lang="en-US" dirty="0"/>
        </a:p>
      </dgm:t>
    </dgm:pt>
    <dgm:pt modelId="{BC04947A-D5F1-4490-A7F9-7B487BD9D482}" type="parTrans" cxnId="{A5DB3905-4A24-4C8B-8155-C37A7EEACF12}">
      <dgm:prSet/>
      <dgm:spPr/>
      <dgm:t>
        <a:bodyPr/>
        <a:lstStyle/>
        <a:p>
          <a:endParaRPr lang="en-US"/>
        </a:p>
      </dgm:t>
    </dgm:pt>
    <dgm:pt modelId="{91E333A3-6CDB-4EDF-81CD-1B3B6D9F7DAE}" type="sibTrans" cxnId="{A5DB3905-4A24-4C8B-8155-C37A7EEACF12}">
      <dgm:prSet/>
      <dgm:spPr/>
      <dgm:t>
        <a:bodyPr/>
        <a:lstStyle/>
        <a:p>
          <a:endParaRPr lang="en-US"/>
        </a:p>
      </dgm:t>
    </dgm:pt>
    <dgm:pt modelId="{DE438AAA-E717-4B34-A02F-7CBED5109C19}">
      <dgm:prSet phldrT="[Text]"/>
      <dgm:spPr/>
      <dgm:t>
        <a:bodyPr/>
        <a:lstStyle/>
        <a:p>
          <a:r>
            <a:rPr lang="en-US" dirty="0" smtClean="0"/>
            <a:t>captures the variable x by reference.</a:t>
          </a:r>
          <a:endParaRPr lang="en-US" dirty="0"/>
        </a:p>
      </dgm:t>
    </dgm:pt>
    <dgm:pt modelId="{E659C017-88C1-4681-92D8-AF1E6BD46893}" type="parTrans" cxnId="{A84BF8EC-B61F-4732-A776-02B9FC4A80C7}">
      <dgm:prSet/>
      <dgm:spPr/>
      <dgm:t>
        <a:bodyPr/>
        <a:lstStyle/>
        <a:p>
          <a:endParaRPr lang="en-US"/>
        </a:p>
      </dgm:t>
    </dgm:pt>
    <dgm:pt modelId="{F8303415-1467-466A-B541-F0F514030EA4}" type="sibTrans" cxnId="{A84BF8EC-B61F-4732-A776-02B9FC4A80C7}">
      <dgm:prSet/>
      <dgm:spPr/>
      <dgm:t>
        <a:bodyPr/>
        <a:lstStyle/>
        <a:p>
          <a:endParaRPr lang="en-US"/>
        </a:p>
      </dgm:t>
    </dgm:pt>
    <dgm:pt modelId="{2E8C689A-B625-4051-8232-138EEBC654B8}">
      <dgm:prSet phldrT="[Text]"/>
      <dgm:spPr/>
      <dgm:t>
        <a:bodyPr/>
        <a:lstStyle/>
        <a:p>
          <a:r>
            <a:rPr lang="en-US" b="1" dirty="0" smtClean="0"/>
            <a:t>Generalized Capture: [=] </a:t>
          </a:r>
          <a:endParaRPr lang="en-US" dirty="0"/>
        </a:p>
      </dgm:t>
    </dgm:pt>
    <dgm:pt modelId="{AC848A4D-75F6-4FE1-88DC-8AC8B6A2FD1B}" type="parTrans" cxnId="{3F9E611B-5839-431B-B4EE-7E8A92FCE176}">
      <dgm:prSet/>
      <dgm:spPr/>
      <dgm:t>
        <a:bodyPr/>
        <a:lstStyle/>
        <a:p>
          <a:endParaRPr lang="en-US"/>
        </a:p>
      </dgm:t>
    </dgm:pt>
    <dgm:pt modelId="{591D7A71-1B8F-4E15-A0DB-ACD0195A3E20}" type="sibTrans" cxnId="{3F9E611B-5839-431B-B4EE-7E8A92FCE176}">
      <dgm:prSet/>
      <dgm:spPr/>
      <dgm:t>
        <a:bodyPr/>
        <a:lstStyle/>
        <a:p>
          <a:endParaRPr lang="en-US"/>
        </a:p>
      </dgm:t>
    </dgm:pt>
    <dgm:pt modelId="{6D46061F-70F5-4473-AC61-C4244155BA2E}">
      <dgm:prSet phldrT="[Text]"/>
      <dgm:spPr/>
      <dgm:t>
        <a:bodyPr/>
        <a:lstStyle/>
        <a:p>
          <a:r>
            <a:rPr lang="en-US" dirty="0" smtClean="0"/>
            <a:t>captures all variables by value, and [&amp;] captures all variables by </a:t>
          </a:r>
          <a:r>
            <a:rPr lang="en-US" dirty="0" err="1" smtClean="0"/>
            <a:t>referenc</a:t>
          </a:r>
          <a:endParaRPr lang="en-US" dirty="0"/>
        </a:p>
      </dgm:t>
    </dgm:pt>
    <dgm:pt modelId="{7CC75A8A-D530-4DDC-BD7E-900C65306FBE}" type="parTrans" cxnId="{7DDBFDFA-7E20-4A24-A45C-D208B4411A3E}">
      <dgm:prSet/>
      <dgm:spPr/>
      <dgm:t>
        <a:bodyPr/>
        <a:lstStyle/>
        <a:p>
          <a:endParaRPr lang="en-US"/>
        </a:p>
      </dgm:t>
    </dgm:pt>
    <dgm:pt modelId="{4B42805A-2D98-4A57-B486-BBF908CCD04F}" type="sibTrans" cxnId="{7DDBFDFA-7E20-4A24-A45C-D208B4411A3E}">
      <dgm:prSet/>
      <dgm:spPr/>
      <dgm:t>
        <a:bodyPr/>
        <a:lstStyle/>
        <a:p>
          <a:endParaRPr lang="en-US"/>
        </a:p>
      </dgm:t>
    </dgm:pt>
    <dgm:pt modelId="{6C85BF0F-75E7-400A-9154-F5B229953B2F}" type="pres">
      <dgm:prSet presAssocID="{AF6F3AE2-E106-4706-89FC-26AD5BE318D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C81A5A-7E5E-4631-95C3-5DB21CE4717F}" type="pres">
      <dgm:prSet presAssocID="{02A9C169-794A-49E8-AF0D-140DE9C61244}" presName="composite" presStyleCnt="0"/>
      <dgm:spPr/>
    </dgm:pt>
    <dgm:pt modelId="{DB4467B6-BA46-4D98-9F56-C72827D1EAC2}" type="pres">
      <dgm:prSet presAssocID="{02A9C169-794A-49E8-AF0D-140DE9C61244}" presName="parTx" presStyleLbl="alignNode1" presStyleIdx="0" presStyleCnt="3" custLinFactNeighborX="-103" custLinFactNeighborY="-18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A11FC-E7D6-4E20-BFC8-A9475097F81F}" type="pres">
      <dgm:prSet presAssocID="{02A9C169-794A-49E8-AF0D-140DE9C61244}" presName="desTx" presStyleLbl="alignAccFollowNode1" presStyleIdx="0" presStyleCnt="3" custLinFactNeighborX="-1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EDD73-CAE2-48B1-9558-44655FC10958}" type="pres">
      <dgm:prSet presAssocID="{7B4FB0FF-D24E-4A5E-BBAA-DCF01177EFA2}" presName="space" presStyleCnt="0"/>
      <dgm:spPr/>
    </dgm:pt>
    <dgm:pt modelId="{44AD837E-BE32-4485-B9D0-7254325C1E6F}" type="pres">
      <dgm:prSet presAssocID="{7844A040-BBD3-402E-BCD0-814CE092A30D}" presName="composite" presStyleCnt="0"/>
      <dgm:spPr/>
    </dgm:pt>
    <dgm:pt modelId="{C607D30C-257E-4931-9A1C-F1E888F6A8D2}" type="pres">
      <dgm:prSet presAssocID="{7844A040-BBD3-402E-BCD0-814CE092A3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B22E2-F22A-47E4-B3B7-7233354037BC}" type="pres">
      <dgm:prSet presAssocID="{7844A040-BBD3-402E-BCD0-814CE092A30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D8ED5-21D8-41A4-95B2-65B25B5264CB}" type="pres">
      <dgm:prSet presAssocID="{91E333A3-6CDB-4EDF-81CD-1B3B6D9F7DAE}" presName="space" presStyleCnt="0"/>
      <dgm:spPr/>
    </dgm:pt>
    <dgm:pt modelId="{93F80C51-DD1D-4799-8DCC-7BE9C17A5FB0}" type="pres">
      <dgm:prSet presAssocID="{2E8C689A-B625-4051-8232-138EEBC654B8}" presName="composite" presStyleCnt="0"/>
      <dgm:spPr/>
    </dgm:pt>
    <dgm:pt modelId="{67E45746-E1AE-4389-90BB-DD2F618C2F1D}" type="pres">
      <dgm:prSet presAssocID="{2E8C689A-B625-4051-8232-138EEBC654B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1FB17-8518-4457-8A82-22EAC87BDFE4}" type="pres">
      <dgm:prSet presAssocID="{2E8C689A-B625-4051-8232-138EEBC654B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69C247-C2FD-4E61-BFBD-742285A44216}" type="presOf" srcId="{6D46061F-70F5-4473-AC61-C4244155BA2E}" destId="{BF21FB17-8518-4457-8A82-22EAC87BDFE4}" srcOrd="0" destOrd="0" presId="urn:microsoft.com/office/officeart/2005/8/layout/hList1"/>
    <dgm:cxn modelId="{EC88DE9D-43A2-49C3-A89B-C49A6F5ECE0B}" type="presOf" srcId="{2E8C689A-B625-4051-8232-138EEBC654B8}" destId="{67E45746-E1AE-4389-90BB-DD2F618C2F1D}" srcOrd="0" destOrd="0" presId="urn:microsoft.com/office/officeart/2005/8/layout/hList1"/>
    <dgm:cxn modelId="{3F9E611B-5839-431B-B4EE-7E8A92FCE176}" srcId="{AF6F3AE2-E106-4706-89FC-26AD5BE318DC}" destId="{2E8C689A-B625-4051-8232-138EEBC654B8}" srcOrd="2" destOrd="0" parTransId="{AC848A4D-75F6-4FE1-88DC-8AC8B6A2FD1B}" sibTransId="{591D7A71-1B8F-4E15-A0DB-ACD0195A3E20}"/>
    <dgm:cxn modelId="{FE4007A1-48B0-4FC2-AC20-6AD8ABFC5EBA}" type="presOf" srcId="{02A9C169-794A-49E8-AF0D-140DE9C61244}" destId="{DB4467B6-BA46-4D98-9F56-C72827D1EAC2}" srcOrd="0" destOrd="0" presId="urn:microsoft.com/office/officeart/2005/8/layout/hList1"/>
    <dgm:cxn modelId="{A5DB3905-4A24-4C8B-8155-C37A7EEACF12}" srcId="{AF6F3AE2-E106-4706-89FC-26AD5BE318DC}" destId="{7844A040-BBD3-402E-BCD0-814CE092A30D}" srcOrd="1" destOrd="0" parTransId="{BC04947A-D5F1-4490-A7F9-7B487BD9D482}" sibTransId="{91E333A3-6CDB-4EDF-81CD-1B3B6D9F7DAE}"/>
    <dgm:cxn modelId="{7DDBFDFA-7E20-4A24-A45C-D208B4411A3E}" srcId="{2E8C689A-B625-4051-8232-138EEBC654B8}" destId="{6D46061F-70F5-4473-AC61-C4244155BA2E}" srcOrd="0" destOrd="0" parTransId="{7CC75A8A-D530-4DDC-BD7E-900C65306FBE}" sibTransId="{4B42805A-2D98-4A57-B486-BBF908CCD04F}"/>
    <dgm:cxn modelId="{9F8337BD-6518-48BF-9012-49928C3C6D78}" type="presOf" srcId="{DC75D990-AC8F-4B65-8F66-CFCEA836DDF9}" destId="{A33A11FC-E7D6-4E20-BFC8-A9475097F81F}" srcOrd="0" destOrd="0" presId="urn:microsoft.com/office/officeart/2005/8/layout/hList1"/>
    <dgm:cxn modelId="{6AE12E6D-D9F2-412C-867C-B5F56E62B1ED}" srcId="{AF6F3AE2-E106-4706-89FC-26AD5BE318DC}" destId="{02A9C169-794A-49E8-AF0D-140DE9C61244}" srcOrd="0" destOrd="0" parTransId="{C92A17B1-E430-4059-8FDF-3EDF3188DEAC}" sibTransId="{7B4FB0FF-D24E-4A5E-BBAA-DCF01177EFA2}"/>
    <dgm:cxn modelId="{067DFCD1-4D9D-4B6D-BC60-C1548156CAE8}" type="presOf" srcId="{AF6F3AE2-E106-4706-89FC-26AD5BE318DC}" destId="{6C85BF0F-75E7-400A-9154-F5B229953B2F}" srcOrd="0" destOrd="0" presId="urn:microsoft.com/office/officeart/2005/8/layout/hList1"/>
    <dgm:cxn modelId="{A84BF8EC-B61F-4732-A776-02B9FC4A80C7}" srcId="{7844A040-BBD3-402E-BCD0-814CE092A30D}" destId="{DE438AAA-E717-4B34-A02F-7CBED5109C19}" srcOrd="0" destOrd="0" parTransId="{E659C017-88C1-4681-92D8-AF1E6BD46893}" sibTransId="{F8303415-1467-466A-B541-F0F514030EA4}"/>
    <dgm:cxn modelId="{687BA3B9-6355-4987-BE6D-20C6EE1CD6F1}" type="presOf" srcId="{DE438AAA-E717-4B34-A02F-7CBED5109C19}" destId="{4A7B22E2-F22A-47E4-B3B7-7233354037BC}" srcOrd="0" destOrd="0" presId="urn:microsoft.com/office/officeart/2005/8/layout/hList1"/>
    <dgm:cxn modelId="{D0468C45-ADE7-4348-A960-1A617FB4B13E}" srcId="{02A9C169-794A-49E8-AF0D-140DE9C61244}" destId="{DC75D990-AC8F-4B65-8F66-CFCEA836DDF9}" srcOrd="0" destOrd="0" parTransId="{FA02A441-C270-4E2F-8298-404C3BC239A4}" sibTransId="{628C82C4-65F8-4961-8093-82C439F1FBA5}"/>
    <dgm:cxn modelId="{41339C16-58A7-4788-A88D-D8CB66DA0876}" type="presOf" srcId="{7844A040-BBD3-402E-BCD0-814CE092A30D}" destId="{C607D30C-257E-4931-9A1C-F1E888F6A8D2}" srcOrd="0" destOrd="0" presId="urn:microsoft.com/office/officeart/2005/8/layout/hList1"/>
    <dgm:cxn modelId="{D37EEE58-1955-4F74-9A44-B76F30182968}" type="presParOf" srcId="{6C85BF0F-75E7-400A-9154-F5B229953B2F}" destId="{10C81A5A-7E5E-4631-95C3-5DB21CE4717F}" srcOrd="0" destOrd="0" presId="urn:microsoft.com/office/officeart/2005/8/layout/hList1"/>
    <dgm:cxn modelId="{D2780E1F-A0C8-43C1-8F1A-16FB7305FE3D}" type="presParOf" srcId="{10C81A5A-7E5E-4631-95C3-5DB21CE4717F}" destId="{DB4467B6-BA46-4D98-9F56-C72827D1EAC2}" srcOrd="0" destOrd="0" presId="urn:microsoft.com/office/officeart/2005/8/layout/hList1"/>
    <dgm:cxn modelId="{C3650895-F3EA-4405-8DF8-D66921BC13B8}" type="presParOf" srcId="{10C81A5A-7E5E-4631-95C3-5DB21CE4717F}" destId="{A33A11FC-E7D6-4E20-BFC8-A9475097F81F}" srcOrd="1" destOrd="0" presId="urn:microsoft.com/office/officeart/2005/8/layout/hList1"/>
    <dgm:cxn modelId="{B03CCF72-559D-4CE6-89AC-C454840FBE08}" type="presParOf" srcId="{6C85BF0F-75E7-400A-9154-F5B229953B2F}" destId="{940EDD73-CAE2-48B1-9558-44655FC10958}" srcOrd="1" destOrd="0" presId="urn:microsoft.com/office/officeart/2005/8/layout/hList1"/>
    <dgm:cxn modelId="{48EAF292-BBC4-4FC6-944C-F7FB35B881AE}" type="presParOf" srcId="{6C85BF0F-75E7-400A-9154-F5B229953B2F}" destId="{44AD837E-BE32-4485-B9D0-7254325C1E6F}" srcOrd="2" destOrd="0" presId="urn:microsoft.com/office/officeart/2005/8/layout/hList1"/>
    <dgm:cxn modelId="{522D5752-475D-4443-BB9E-29E03E2B3182}" type="presParOf" srcId="{44AD837E-BE32-4485-B9D0-7254325C1E6F}" destId="{C607D30C-257E-4931-9A1C-F1E888F6A8D2}" srcOrd="0" destOrd="0" presId="urn:microsoft.com/office/officeart/2005/8/layout/hList1"/>
    <dgm:cxn modelId="{9A230E4E-2667-4235-AEDB-8B79F4334377}" type="presParOf" srcId="{44AD837E-BE32-4485-B9D0-7254325C1E6F}" destId="{4A7B22E2-F22A-47E4-B3B7-7233354037BC}" srcOrd="1" destOrd="0" presId="urn:microsoft.com/office/officeart/2005/8/layout/hList1"/>
    <dgm:cxn modelId="{5B45F818-10D1-4346-AAD5-C81902867BC4}" type="presParOf" srcId="{6C85BF0F-75E7-400A-9154-F5B229953B2F}" destId="{790D8ED5-21D8-41A4-95B2-65B25B5264CB}" srcOrd="3" destOrd="0" presId="urn:microsoft.com/office/officeart/2005/8/layout/hList1"/>
    <dgm:cxn modelId="{E4425BA5-13A9-4650-9399-A56F972B7ABE}" type="presParOf" srcId="{6C85BF0F-75E7-400A-9154-F5B229953B2F}" destId="{93F80C51-DD1D-4799-8DCC-7BE9C17A5FB0}" srcOrd="4" destOrd="0" presId="urn:microsoft.com/office/officeart/2005/8/layout/hList1"/>
    <dgm:cxn modelId="{A1F8C488-5D4D-424F-B858-5F23422F5D54}" type="presParOf" srcId="{93F80C51-DD1D-4799-8DCC-7BE9C17A5FB0}" destId="{67E45746-E1AE-4389-90BB-DD2F618C2F1D}" srcOrd="0" destOrd="0" presId="urn:microsoft.com/office/officeart/2005/8/layout/hList1"/>
    <dgm:cxn modelId="{ECDE3CBA-9788-48E4-A7AB-A9EAAB1911F5}" type="presParOf" srcId="{93F80C51-DD1D-4799-8DCC-7BE9C17A5FB0}" destId="{BF21FB17-8518-4457-8A82-22EAC87BDFE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467B6-BA46-4D98-9F56-C72827D1EAC2}">
      <dsp:nvSpPr>
        <dsp:cNvPr id="0" name=""/>
        <dsp:cNvSpPr/>
      </dsp:nvSpPr>
      <dsp:spPr>
        <a:xfrm>
          <a:off x="0" y="395763"/>
          <a:ext cx="1469938" cy="54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Value Capture: [x] </a:t>
          </a:r>
          <a:endParaRPr lang="en-US" sz="1500" kern="1200" dirty="0"/>
        </a:p>
      </dsp:txBody>
      <dsp:txXfrm>
        <a:off x="0" y="395763"/>
        <a:ext cx="1469938" cy="544107"/>
      </dsp:txXfrm>
    </dsp:sp>
    <dsp:sp modelId="{A33A11FC-E7D6-4E20-BFC8-A9475097F81F}">
      <dsp:nvSpPr>
        <dsp:cNvPr id="0" name=""/>
        <dsp:cNvSpPr/>
      </dsp:nvSpPr>
      <dsp:spPr>
        <a:xfrm>
          <a:off x="0" y="950198"/>
          <a:ext cx="1469938" cy="14837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captures the variable x by value.</a:t>
          </a:r>
          <a:endParaRPr lang="en-US" sz="1500" kern="1200" dirty="0"/>
        </a:p>
      </dsp:txBody>
      <dsp:txXfrm>
        <a:off x="0" y="950198"/>
        <a:ext cx="1469938" cy="1483747"/>
      </dsp:txXfrm>
    </dsp:sp>
    <dsp:sp modelId="{C607D30C-257E-4931-9A1C-F1E888F6A8D2}">
      <dsp:nvSpPr>
        <dsp:cNvPr id="0" name=""/>
        <dsp:cNvSpPr/>
      </dsp:nvSpPr>
      <dsp:spPr>
        <a:xfrm>
          <a:off x="1677236" y="406091"/>
          <a:ext cx="1469938" cy="54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Reference Capture: [&amp;x] </a:t>
          </a:r>
          <a:endParaRPr lang="en-US" sz="1500" kern="1200" dirty="0"/>
        </a:p>
      </dsp:txBody>
      <dsp:txXfrm>
        <a:off x="1677236" y="406091"/>
        <a:ext cx="1469938" cy="544107"/>
      </dsp:txXfrm>
    </dsp:sp>
    <dsp:sp modelId="{4A7B22E2-F22A-47E4-B3B7-7233354037BC}">
      <dsp:nvSpPr>
        <dsp:cNvPr id="0" name=""/>
        <dsp:cNvSpPr/>
      </dsp:nvSpPr>
      <dsp:spPr>
        <a:xfrm>
          <a:off x="1677236" y="950198"/>
          <a:ext cx="1469938" cy="14837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captures the variable x by reference.</a:t>
          </a:r>
          <a:endParaRPr lang="en-US" sz="1500" kern="1200" dirty="0"/>
        </a:p>
      </dsp:txBody>
      <dsp:txXfrm>
        <a:off x="1677236" y="950198"/>
        <a:ext cx="1469938" cy="1483747"/>
      </dsp:txXfrm>
    </dsp:sp>
    <dsp:sp modelId="{67E45746-E1AE-4389-90BB-DD2F618C2F1D}">
      <dsp:nvSpPr>
        <dsp:cNvPr id="0" name=""/>
        <dsp:cNvSpPr/>
      </dsp:nvSpPr>
      <dsp:spPr>
        <a:xfrm>
          <a:off x="3352966" y="406091"/>
          <a:ext cx="1469938" cy="544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Generalized Capture: [=] </a:t>
          </a:r>
          <a:endParaRPr lang="en-US" sz="1500" kern="1200" dirty="0"/>
        </a:p>
      </dsp:txBody>
      <dsp:txXfrm>
        <a:off x="3352966" y="406091"/>
        <a:ext cx="1469938" cy="544107"/>
      </dsp:txXfrm>
    </dsp:sp>
    <dsp:sp modelId="{BF21FB17-8518-4457-8A82-22EAC87BDFE4}">
      <dsp:nvSpPr>
        <dsp:cNvPr id="0" name=""/>
        <dsp:cNvSpPr/>
      </dsp:nvSpPr>
      <dsp:spPr>
        <a:xfrm>
          <a:off x="3352966" y="950198"/>
          <a:ext cx="1469938" cy="14837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captures all variables by value, and [&amp;] captures all variables by </a:t>
          </a:r>
          <a:r>
            <a:rPr lang="en-US" sz="1500" kern="1200" dirty="0" err="1" smtClean="0"/>
            <a:t>referenc</a:t>
          </a:r>
          <a:endParaRPr lang="en-US" sz="1500" kern="1200" dirty="0"/>
        </a:p>
      </dsp:txBody>
      <dsp:txXfrm>
        <a:off x="3352966" y="950198"/>
        <a:ext cx="1469938" cy="1483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5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07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55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23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94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03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44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8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1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3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5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3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2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0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1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powerful feature in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62729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</a:t>
            </a:r>
            <a:r>
              <a:rPr lang="en-US" cap="all" dirty="0"/>
              <a:t>Asynchronous </a:t>
            </a:r>
            <a:r>
              <a:rPr lang="en-US" cap="all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3866225" cy="34163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Lambda </a:t>
            </a:r>
            <a:r>
              <a:rPr lang="en-US" dirty="0"/>
              <a:t>expressions are frequently used with asynchronous operations to serve as inline callbacks to handle the results of asynchronous tasks.</a:t>
            </a:r>
          </a:p>
          <a:p>
            <a:r>
              <a:rPr lang="en-US" dirty="0"/>
              <a:t>This allows for more concise and readable code, as the callback logic is defined directly where it is needed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2603500"/>
            <a:ext cx="4785471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Example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auto </a:t>
            </a:r>
            <a:r>
              <a:rPr lang="en-US" dirty="0"/>
              <a:t>future = </a:t>
            </a:r>
            <a:r>
              <a:rPr lang="en-US" dirty="0" err="1"/>
              <a:t>async</a:t>
            </a:r>
            <a:r>
              <a:rPr lang="en-US" dirty="0" smtClean="0"/>
              <a:t>([ ]( 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/>
              <a:t>return </a:t>
            </a:r>
            <a:r>
              <a:rPr lang="en-US" dirty="0" err="1"/>
              <a:t>performTimeConsumingTask</a:t>
            </a:r>
            <a:r>
              <a:rPr lang="en-US" dirty="0"/>
              <a:t>(); });</a:t>
            </a:r>
          </a:p>
          <a:p>
            <a:pPr marL="0" indent="0">
              <a:buNone/>
            </a:pPr>
            <a:r>
              <a:rPr lang="en-US" i="1" dirty="0"/>
              <a:t>// Do other work </a:t>
            </a:r>
            <a:r>
              <a:rPr lang="en-US" i="1" dirty="0" smtClean="0"/>
              <a:t>concurrently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auto result = </a:t>
            </a:r>
            <a:r>
              <a:rPr lang="en-US" dirty="0" err="1"/>
              <a:t>future.get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i="1" dirty="0" smtClean="0"/>
              <a:t>// </a:t>
            </a:r>
            <a:r>
              <a:rPr lang="en-US" i="1" dirty="0"/>
              <a:t>Retrieve the result when needed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/>
              <a:t>3-Custom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3613562" cy="3416301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Lambda </a:t>
            </a:r>
            <a:r>
              <a:rPr lang="en-US" dirty="0"/>
              <a:t>expressions are useful for defining custom predicates in algorithms that require condition checking based on specific criteria.</a:t>
            </a:r>
          </a:p>
          <a:p>
            <a:r>
              <a:rPr lang="en-US" dirty="0"/>
              <a:t>Predicates are often used in algorithms like </a:t>
            </a:r>
            <a:r>
              <a:rPr lang="en-US" dirty="0" err="1"/>
              <a:t>find_if</a:t>
            </a:r>
            <a:r>
              <a:rPr lang="en-US" dirty="0"/>
              <a:t>, </a:t>
            </a:r>
            <a:r>
              <a:rPr lang="en-US" dirty="0" err="1"/>
              <a:t>remove_if</a:t>
            </a:r>
            <a:r>
              <a:rPr lang="en-US" dirty="0"/>
              <a:t>, and sort to determine element matches or sorting order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8221" y="2603500"/>
            <a:ext cx="5615651" cy="34163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Example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/>
              <a:t>= {1, 2, 3, 4, 5</a:t>
            </a: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auto </a:t>
            </a:r>
            <a:r>
              <a:rPr lang="en-US" dirty="0"/>
              <a:t>it = </a:t>
            </a:r>
            <a:r>
              <a:rPr lang="en-US" dirty="0" err="1" smtClean="0"/>
              <a:t>find_if</a:t>
            </a:r>
            <a:r>
              <a:rPr lang="en-US" dirty="0" smtClean="0"/>
              <a:t>(</a:t>
            </a:r>
            <a:r>
              <a:rPr lang="en-US" dirty="0" err="1" smtClean="0"/>
              <a:t>num.begin</a:t>
            </a:r>
            <a:r>
              <a:rPr lang="en-US" dirty="0"/>
              <a:t>(), </a:t>
            </a:r>
            <a:r>
              <a:rPr lang="en-US" dirty="0" err="1" smtClean="0"/>
              <a:t>num.end</a:t>
            </a:r>
            <a:r>
              <a:rPr lang="en-US" dirty="0"/>
              <a:t>(), [](</a:t>
            </a:r>
            <a:r>
              <a:rPr lang="en-US" dirty="0" err="1"/>
              <a:t>int</a:t>
            </a:r>
            <a:r>
              <a:rPr lang="en-US" dirty="0"/>
              <a:t> n) { return n % 2 == 0; </a:t>
            </a: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(it </a:t>
            </a:r>
            <a:r>
              <a:rPr lang="en-US" dirty="0" smtClean="0"/>
              <a:t>!= </a:t>
            </a:r>
            <a:r>
              <a:rPr lang="en-US" dirty="0" err="1" smtClean="0"/>
              <a:t>num.end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"First even number found: </a:t>
            </a:r>
            <a:r>
              <a:rPr lang="en-US" dirty="0" smtClean="0"/>
              <a:t>" &lt;&lt; </a:t>
            </a:r>
            <a:r>
              <a:rPr lang="en-US" dirty="0"/>
              <a:t>*it &lt;&lt; </a:t>
            </a:r>
            <a:r>
              <a:rPr lang="en-US" dirty="0" err="1"/>
              <a:t>endl</a:t>
            </a:r>
            <a:r>
              <a:rPr lang="en-US" dirty="0" smtClean="0"/>
              <a:t>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3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and </a:t>
            </a:r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dangling 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unnecessary </a:t>
            </a:r>
            <a:r>
              <a:rPr lang="en-US" dirty="0"/>
              <a:t>copying.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Exception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return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8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1-DANGLING REFERENCES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3926383" cy="34163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dangling reference refers to a situation where a reference is used to access a memory location that has been deallocated or is no longer </a:t>
            </a:r>
            <a:r>
              <a:rPr lang="en-US" dirty="0" smtClean="0"/>
              <a:t>valid.</a:t>
            </a:r>
          </a:p>
          <a:p>
            <a:r>
              <a:rPr lang="en-US" dirty="0" smtClean="0"/>
              <a:t>In </a:t>
            </a:r>
            <a:r>
              <a:rPr lang="en-US" dirty="0"/>
              <a:t>the context of lambda functions, a dangling reference can occur when a lambda captures a reference to a variable that goes out of scope before the lambda is executed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622758" y="2603500"/>
            <a:ext cx="5411113" cy="34163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/>
              <a:t>main()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auto </a:t>
            </a:r>
            <a:r>
              <a:rPr lang="en-US" dirty="0"/>
              <a:t>lambda = </a:t>
            </a:r>
            <a:r>
              <a:rPr lang="en-US" dirty="0" smtClean="0"/>
              <a:t> [=]()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{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"Value pointed by </a:t>
            </a:r>
            <a:r>
              <a:rPr lang="en-US" dirty="0" err="1"/>
              <a:t>ptr</a:t>
            </a:r>
            <a:r>
              <a:rPr lang="en-US" dirty="0"/>
              <a:t>: " </a:t>
            </a:r>
            <a:r>
              <a:rPr lang="en-US" dirty="0" smtClean="0"/>
              <a:t>&lt;&lt; *</a:t>
            </a:r>
            <a:r>
              <a:rPr lang="en-US" dirty="0" err="1"/>
              <a:t>ptr</a:t>
            </a:r>
            <a:r>
              <a:rPr lang="en-US" dirty="0"/>
              <a:t> </a:t>
            </a:r>
            <a:r>
              <a:rPr lang="en-US" dirty="0" smtClean="0"/>
              <a:t>&lt;&lt; </a:t>
            </a:r>
            <a:r>
              <a:rPr lang="en-US" dirty="0" err="1" smtClean="0"/>
              <a:t>endl</a:t>
            </a:r>
            <a:r>
              <a:rPr lang="en-US" dirty="0" smtClean="0"/>
              <a:t>;};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/>
              <a:t> </a:t>
            </a:r>
            <a:r>
              <a:rPr lang="en-US" dirty="0" smtClean="0"/>
              <a:t>delete </a:t>
            </a:r>
            <a:r>
              <a:rPr lang="en-US" dirty="0" err="1"/>
              <a:t>ptr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lambda</a:t>
            </a:r>
            <a:r>
              <a:rPr lang="en-US" dirty="0" smtClean="0"/>
              <a:t>();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108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limitations….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154954" y="2358189"/>
            <a:ext cx="3141878" cy="821575"/>
          </a:xfrm>
        </p:spPr>
        <p:txBody>
          <a:bodyPr/>
          <a:lstStyle/>
          <a:p>
            <a:r>
              <a:rPr lang="en-US" dirty="0" smtClean="0"/>
              <a:t>2-</a:t>
            </a:r>
            <a:r>
              <a:rPr lang="en-US" cap="all" dirty="0"/>
              <a:t>Unnecessary </a:t>
            </a:r>
            <a:r>
              <a:rPr lang="en-US" cap="all" dirty="0" smtClean="0"/>
              <a:t>Copying</a:t>
            </a:r>
            <a:endParaRPr lang="en-US" cap="all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mindful of capturing large objects by value, as it may lead to unnecessary copying. Consider capturing them by reference instead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512721" y="2358189"/>
            <a:ext cx="3147009" cy="821573"/>
          </a:xfrm>
        </p:spPr>
        <p:txBody>
          <a:bodyPr/>
          <a:lstStyle/>
          <a:p>
            <a:r>
              <a:rPr lang="en-US" dirty="0"/>
              <a:t>3-EXCEPTION HANDLING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Lambda </a:t>
            </a:r>
            <a:r>
              <a:rPr lang="en-US" dirty="0"/>
              <a:t>expressions cannot have their own try-catch blocks. Exception handling should be done outside the lambda if needed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7888135" y="2358189"/>
            <a:ext cx="3145730" cy="600995"/>
          </a:xfrm>
        </p:spPr>
        <p:txBody>
          <a:bodyPr/>
          <a:lstStyle/>
          <a:p>
            <a:r>
              <a:rPr lang="en-US" dirty="0" smtClean="0"/>
              <a:t>4-</a:t>
            </a:r>
            <a:r>
              <a:rPr lang="en-US" cap="all" dirty="0"/>
              <a:t>Return </a:t>
            </a:r>
            <a:r>
              <a:rPr lang="en-US" cap="all" dirty="0" smtClean="0"/>
              <a:t>type</a:t>
            </a:r>
            <a:endParaRPr lang="en-US" cap="al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return type of a lambda function can be omitted in C++14 and later if it can be deduced from the return statement. Otherwise, it should be specified explicitly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9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expressions provide a concise and flexible way to define anonymous functions in C++.</a:t>
            </a:r>
          </a:p>
          <a:p>
            <a:r>
              <a:rPr lang="en-US" dirty="0"/>
              <a:t>They offer benefits such as code conciseness, flexibility in capturing variables, and customization of operations.</a:t>
            </a:r>
          </a:p>
          <a:p>
            <a:r>
              <a:rPr lang="en-US" dirty="0"/>
              <a:t>Lambda expressions are commonly used with higher-order functions, asynchronous operations, and custom predicates.</a:t>
            </a:r>
          </a:p>
          <a:p>
            <a:r>
              <a:rPr lang="en-US" dirty="0"/>
              <a:t>Understanding lambda expressions in C++ can enhance your coding skills and enable more expressive and efficient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9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</a:p>
          <a:p>
            <a:r>
              <a:rPr lang="en-US" cap="none" dirty="0" smtClean="0"/>
              <a:t>Feel free to ask any question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12380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 Info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4955546" cy="2283824"/>
          </a:xfrm>
        </p:spPr>
        <p:txBody>
          <a:bodyPr/>
          <a:lstStyle/>
          <a:p>
            <a:r>
              <a:rPr lang="en-US" dirty="0" smtClean="0"/>
              <a:t>TAIMOOR UL ISLAM (14031)</a:t>
            </a:r>
          </a:p>
          <a:p>
            <a:r>
              <a:rPr lang="en-US" dirty="0" smtClean="0"/>
              <a:t>Muhammad Sher Ali Khan (13962)</a:t>
            </a:r>
          </a:p>
          <a:p>
            <a:r>
              <a:rPr lang="en-US" dirty="0" err="1" smtClean="0"/>
              <a:t>Dawood</a:t>
            </a:r>
            <a:r>
              <a:rPr lang="en-US" dirty="0" smtClean="0"/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301511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expressions, also known as lambda functions, are a powerful feature in programming languages.</a:t>
            </a:r>
          </a:p>
          <a:p>
            <a:r>
              <a:rPr lang="en-US" dirty="0"/>
              <a:t>They provide a concise way to define </a:t>
            </a:r>
            <a:r>
              <a:rPr lang="en-US" dirty="0" smtClean="0"/>
              <a:t>inline anonymous </a:t>
            </a:r>
            <a:r>
              <a:rPr lang="en-US" dirty="0"/>
              <a:t>functions.</a:t>
            </a:r>
          </a:p>
          <a:p>
            <a:r>
              <a:rPr lang="en-US" dirty="0"/>
              <a:t>Lambda expressions originated from functional programming languages but are now supported in various imperative and object-oriented languages as </a:t>
            </a:r>
            <a:r>
              <a:rPr lang="en-US" dirty="0" smtClean="0"/>
              <a:t>well like C++ 11 onwards.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1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852" y="902368"/>
            <a:ext cx="2793158" cy="1600200"/>
          </a:xfrm>
        </p:spPr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capture-list is an optional part that allows lambda functions to capture variables from their surrounding scope.</a:t>
            </a:r>
          </a:p>
          <a:p>
            <a:r>
              <a:rPr lang="en-US" dirty="0" smtClean="0"/>
              <a:t>Arguments represent the input parameters of the function.</a:t>
            </a:r>
          </a:p>
          <a:p>
            <a:r>
              <a:rPr lang="en-US" dirty="0" smtClean="0"/>
              <a:t>The return-type specifies the return type of the lambda function.</a:t>
            </a:r>
          </a:p>
          <a:p>
            <a:r>
              <a:rPr lang="en-US" dirty="0" smtClean="0"/>
              <a:t>The body contains the computation or operation performed by the lambda function.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918411" y="2988911"/>
            <a:ext cx="3665621" cy="2895599"/>
          </a:xfrm>
        </p:spPr>
        <p:txBody>
          <a:bodyPr/>
          <a:lstStyle/>
          <a:p>
            <a:r>
              <a:rPr lang="en-US" dirty="0" smtClean="0"/>
              <a:t>The syntax of a lambda expression in C++ follows the pattern: 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[capture-list] (arguments) -&gt; return-type { body }.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46923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this example, the lambda </a:t>
            </a:r>
            <a:r>
              <a:rPr lang="en-US" dirty="0" smtClean="0"/>
              <a:t>expression defines </a:t>
            </a:r>
            <a:r>
              <a:rPr lang="en-US" dirty="0"/>
              <a:t>an anonymous function that takes two integers x and y and returns their sum.</a:t>
            </a:r>
          </a:p>
          <a:p>
            <a:r>
              <a:rPr lang="en-US" dirty="0"/>
              <a:t>The auto keyword is used to deduce the lambda expression's type, and it is assigned to the variable addition.</a:t>
            </a:r>
          </a:p>
          <a:p>
            <a:r>
              <a:rPr lang="en-US" dirty="0"/>
              <a:t>The lambda function is called like a regular function.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334126"/>
            <a:ext cx="3284699" cy="3690753"/>
          </a:xfrm>
        </p:spPr>
        <p:txBody>
          <a:bodyPr/>
          <a:lstStyle/>
          <a:p>
            <a:r>
              <a:rPr lang="en-US" dirty="0" smtClean="0"/>
              <a:t>CPP Code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auto </a:t>
            </a:r>
            <a:r>
              <a:rPr lang="en-US" b="1" dirty="0">
                <a:solidFill>
                  <a:schemeClr val="bg1"/>
                </a:solidFill>
              </a:rPr>
              <a:t>addition = </a:t>
            </a:r>
            <a:r>
              <a:rPr lang="en-US" b="1" dirty="0" smtClean="0">
                <a:solidFill>
                  <a:schemeClr val="bg1"/>
                </a:solidFill>
              </a:rPr>
              <a:t>[ ](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x,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y) -&gt; </a:t>
            </a:r>
            <a:r>
              <a:rPr lang="en-US" b="1" dirty="0" err="1" smtClean="0">
                <a:solidFill>
                  <a:schemeClr val="bg1"/>
                </a:solidFill>
              </a:rPr>
              <a:t>int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{ </a:t>
            </a:r>
            <a:r>
              <a:rPr lang="en-US" b="1" dirty="0">
                <a:solidFill>
                  <a:schemeClr val="bg1"/>
                </a:solidFill>
              </a:rPr>
              <a:t>return x + y; };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int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result = addition(3, 5</a:t>
            </a:r>
            <a:r>
              <a:rPr lang="en-US" b="1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cout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&lt;&lt; result &lt;&lt; </a:t>
            </a:r>
            <a:r>
              <a:rPr lang="en-US" b="1" dirty="0" err="1" smtClean="0">
                <a:solidFill>
                  <a:schemeClr val="bg1"/>
                </a:solidFill>
              </a:rPr>
              <a:t>endl</a:t>
            </a:r>
            <a:r>
              <a:rPr lang="en-US" b="1" dirty="0" smtClean="0">
                <a:solidFill>
                  <a:schemeClr val="bg1"/>
                </a:solidFill>
              </a:rPr>
              <a:t>;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// Output: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2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2946" y="2947737"/>
            <a:ext cx="4825158" cy="342837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capture list, denoted by [ ], allows lambda functions to capture variables from their surrounding scope.</a:t>
            </a:r>
          </a:p>
          <a:p>
            <a:r>
              <a:rPr lang="en-US" dirty="0"/>
              <a:t>The capture list can be used to access and use variables in the lambda function's </a:t>
            </a:r>
            <a:r>
              <a:rPr lang="en-US" dirty="0" smtClean="0"/>
              <a:t>body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8082" y="2527299"/>
            <a:ext cx="4825159" cy="576262"/>
          </a:xfrm>
        </p:spPr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71985055"/>
              </p:ext>
            </p:extLst>
          </p:nvPr>
        </p:nvGraphicFramePr>
        <p:xfrm>
          <a:off x="918829" y="3304090"/>
          <a:ext cx="4824412" cy="284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781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10390"/>
            <a:ext cx="2793158" cy="794084"/>
          </a:xfrm>
        </p:spPr>
        <p:txBody>
          <a:bodyPr/>
          <a:lstStyle/>
          <a:p>
            <a:r>
              <a:rPr lang="en-US" dirty="0"/>
              <a:t>Example with Capture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this example, the lambda </a:t>
            </a:r>
            <a:r>
              <a:rPr lang="en-US" dirty="0" smtClean="0"/>
              <a:t>expression captures </a:t>
            </a:r>
            <a:r>
              <a:rPr lang="en-US" dirty="0"/>
              <a:t>the variable value by value.</a:t>
            </a:r>
          </a:p>
          <a:p>
            <a:r>
              <a:rPr lang="en-US" dirty="0"/>
              <a:t>The mutable keyword allows modification of the captured variable within the lambda function.</a:t>
            </a:r>
          </a:p>
          <a:p>
            <a:r>
              <a:rPr lang="en-US" dirty="0"/>
              <a:t>However, the modification does not affect the value of value in the outer scope.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933074"/>
            <a:ext cx="2582857" cy="4091805"/>
          </a:xfrm>
        </p:spPr>
        <p:txBody>
          <a:bodyPr/>
          <a:lstStyle/>
          <a:p>
            <a:r>
              <a:rPr lang="en-US" dirty="0" smtClean="0"/>
              <a:t>CPP Code</a:t>
            </a:r>
            <a:endParaRPr lang="en-US" dirty="0"/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int</a:t>
            </a:r>
            <a:r>
              <a:rPr lang="en-US" b="1" dirty="0" smtClean="0">
                <a:solidFill>
                  <a:schemeClr val="bg1"/>
                </a:solidFill>
              </a:rPr>
              <a:t> value = 10;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auto increment = [value]() </a:t>
            </a:r>
            <a:r>
              <a:rPr lang="en-US" b="1" dirty="0" smtClean="0">
                <a:solidFill>
                  <a:schemeClr val="bg1"/>
                </a:solidFill>
              </a:rPr>
              <a:t>mutable </a:t>
            </a:r>
            <a:r>
              <a:rPr lang="en-US" b="1" dirty="0">
                <a:solidFill>
                  <a:schemeClr val="bg1"/>
                </a:solidFill>
              </a:rPr>
              <a:t>{ value++; </a:t>
            </a:r>
            <a:r>
              <a:rPr lang="en-US" b="1" dirty="0" smtClean="0">
                <a:solidFill>
                  <a:schemeClr val="bg1"/>
                </a:solidFill>
              </a:rPr>
              <a:t>};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increment();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cout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&lt;&lt; value &lt;&lt; </a:t>
            </a:r>
            <a:r>
              <a:rPr lang="en-US" b="1" dirty="0" err="1" smtClean="0">
                <a:solidFill>
                  <a:schemeClr val="bg1"/>
                </a:solidFill>
              </a:rPr>
              <a:t>endl</a:t>
            </a:r>
            <a:r>
              <a:rPr lang="en-US" b="1" dirty="0">
                <a:solidFill>
                  <a:schemeClr val="bg1"/>
                </a:solidFill>
              </a:rPr>
              <a:t>; 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// </a:t>
            </a:r>
            <a:r>
              <a:rPr lang="en-US" b="1" dirty="0">
                <a:solidFill>
                  <a:schemeClr val="bg1"/>
                </a:solidFill>
              </a:rPr>
              <a:t>Output: 10 (value in the </a:t>
            </a:r>
            <a:r>
              <a:rPr lang="en-US" b="1" dirty="0" smtClean="0">
                <a:solidFill>
                  <a:schemeClr val="bg1"/>
                </a:solidFill>
              </a:rPr>
              <a:t>//outer </a:t>
            </a:r>
            <a:r>
              <a:rPr lang="en-US" b="1" dirty="0">
                <a:solidFill>
                  <a:schemeClr val="bg1"/>
                </a:solidFill>
              </a:rPr>
              <a:t>scope remains </a:t>
            </a:r>
            <a:r>
              <a:rPr lang="en-US" b="1" dirty="0" smtClean="0">
                <a:solidFill>
                  <a:schemeClr val="bg1"/>
                </a:solidFill>
              </a:rPr>
              <a:t>//unchanged)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4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Higher-order </a:t>
            </a:r>
            <a:r>
              <a:rPr lang="en-US" dirty="0" smtClean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Asynchronous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defining </a:t>
            </a:r>
            <a:r>
              <a:rPr lang="en-US" dirty="0"/>
              <a:t>custom </a:t>
            </a:r>
            <a:r>
              <a:rPr lang="en-US" dirty="0" smtClean="0"/>
              <a:t>predicates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1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</a:t>
            </a:r>
            <a:r>
              <a:rPr lang="en-US" b="1" cap="all" dirty="0"/>
              <a:t> </a:t>
            </a:r>
            <a:r>
              <a:rPr lang="en-US" cap="all" dirty="0"/>
              <a:t>Higher-order </a:t>
            </a:r>
            <a:r>
              <a:rPr lang="en-US" cap="all" dirty="0" smtClean="0"/>
              <a:t>functions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3918362" cy="34163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Higher-order </a:t>
            </a:r>
            <a:r>
              <a:rPr lang="en-US" dirty="0"/>
              <a:t>functions are functions that take other functions as arguments or return functions as results.</a:t>
            </a:r>
          </a:p>
          <a:p>
            <a:r>
              <a:rPr lang="en-US" dirty="0"/>
              <a:t>Lambda expressions are commonly used with higher-order functions to provide custom operations on elements of collections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947611" y="2603500"/>
            <a:ext cx="5086261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Example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/>
              <a:t>&gt; </a:t>
            </a:r>
            <a:r>
              <a:rPr lang="en-US" dirty="0" smtClean="0"/>
              <a:t>v</a:t>
            </a:r>
            <a:r>
              <a:rPr lang="en-US" dirty="0" smtClean="0"/>
              <a:t> </a:t>
            </a:r>
            <a:r>
              <a:rPr lang="en-US" dirty="0"/>
              <a:t>= {1, 2, 3, 4, 5};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v.begin</a:t>
            </a:r>
            <a:r>
              <a:rPr lang="en-US" dirty="0" smtClean="0"/>
              <a:t>(),</a:t>
            </a:r>
            <a:r>
              <a:rPr lang="en-US" dirty="0" err="1" smtClean="0"/>
              <a:t>v.end</a:t>
            </a:r>
            <a:r>
              <a:rPr lang="en-US" dirty="0" smtClean="0"/>
              <a:t>(),[ ](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&amp;n</a:t>
            </a:r>
            <a:r>
              <a:rPr lang="en-US" dirty="0"/>
              <a:t>) </a:t>
            </a:r>
            <a:r>
              <a:rPr lang="en-US" dirty="0" smtClean="0"/>
              <a:t>{n*n; });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v </a:t>
            </a:r>
            <a:r>
              <a:rPr lang="en-US" dirty="0"/>
              <a:t>will contain {1, 4, 9, 16, 25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1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310</TotalTime>
  <Words>969</Words>
  <Application>Microsoft Office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Lambda Expressions</vt:lpstr>
      <vt:lpstr>Group Members Info</vt:lpstr>
      <vt:lpstr>Introduction</vt:lpstr>
      <vt:lpstr>Syntax</vt:lpstr>
      <vt:lpstr>Example</vt:lpstr>
      <vt:lpstr>Capture List</vt:lpstr>
      <vt:lpstr>Example with Capture List</vt:lpstr>
      <vt:lpstr>Common Use Cases</vt:lpstr>
      <vt:lpstr>1- Higher-order functions</vt:lpstr>
      <vt:lpstr>2-Asynchronous operations</vt:lpstr>
      <vt:lpstr>3-Custom predicates</vt:lpstr>
      <vt:lpstr>Considerations and Limitations</vt:lpstr>
      <vt:lpstr>1-DANGLING REFERENCES</vt:lpstr>
      <vt:lpstr>Other limitations….</vt:lpstr>
      <vt:lpstr>Conclusion: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Expressions</dc:title>
  <dc:creator>web computer</dc:creator>
  <cp:lastModifiedBy>Taimoor Ul Islam</cp:lastModifiedBy>
  <cp:revision>32</cp:revision>
  <dcterms:created xsi:type="dcterms:W3CDTF">2023-06-07T05:33:35Z</dcterms:created>
  <dcterms:modified xsi:type="dcterms:W3CDTF">2023-06-08T18:54:36Z</dcterms:modified>
</cp:coreProperties>
</file>