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Lst>
  <p:sldIdLst>
    <p:sldId id="256" r:id="rId2"/>
    <p:sldId id="257" r:id="rId3"/>
    <p:sldId id="258" r:id="rId4"/>
    <p:sldId id="259" r:id="rId5"/>
    <p:sldId id="289" r:id="rId6"/>
    <p:sldId id="290" r:id="rId7"/>
    <p:sldId id="297" r:id="rId8"/>
    <p:sldId id="292" r:id="rId9"/>
    <p:sldId id="298" r:id="rId10"/>
    <p:sldId id="293" r:id="rId11"/>
    <p:sldId id="299" r:id="rId12"/>
    <p:sldId id="291" r:id="rId13"/>
    <p:sldId id="295" r:id="rId14"/>
    <p:sldId id="296"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54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953CB8-BE33-41B9-A872-79811F707DB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AD91FFC-DB33-4DC2-9E9F-C449097D692D}">
      <dgm:prSet phldrT="[Text]"/>
      <dgm:spPr/>
      <dgm:t>
        <a:bodyPr/>
        <a:lstStyle/>
        <a:p>
          <a:r>
            <a:rPr lang="en-US" dirty="0" smtClean="0"/>
            <a:t>Advancements </a:t>
          </a:r>
          <a:r>
            <a:rPr lang="en-US" dirty="0" smtClean="0"/>
            <a:t>in carbon capture and storage</a:t>
          </a:r>
          <a:endParaRPr lang="en-US" dirty="0"/>
        </a:p>
      </dgm:t>
    </dgm:pt>
    <dgm:pt modelId="{666112AB-F063-45D1-B9BE-469551FA3C24}" type="parTrans" cxnId="{4798A96B-1285-4514-9449-CE1B75063B5D}">
      <dgm:prSet/>
      <dgm:spPr/>
      <dgm:t>
        <a:bodyPr/>
        <a:lstStyle/>
        <a:p>
          <a:endParaRPr lang="en-US"/>
        </a:p>
      </dgm:t>
    </dgm:pt>
    <dgm:pt modelId="{07674E2F-7EC7-490C-B849-2C34267B7E54}" type="sibTrans" cxnId="{4798A96B-1285-4514-9449-CE1B75063B5D}">
      <dgm:prSet/>
      <dgm:spPr/>
      <dgm:t>
        <a:bodyPr/>
        <a:lstStyle/>
        <a:p>
          <a:endParaRPr lang="en-US"/>
        </a:p>
      </dgm:t>
    </dgm:pt>
    <dgm:pt modelId="{A66F39EC-F280-40A6-8F57-4603B15E6425}">
      <dgm:prSet phldrT="[Text]"/>
      <dgm:spPr/>
      <dgm:t>
        <a:bodyPr/>
        <a:lstStyle/>
        <a:p>
          <a:r>
            <a:rPr lang="en-US" dirty="0" smtClean="0"/>
            <a:t>Hydrogen technologies</a:t>
          </a:r>
          <a:endParaRPr lang="en-US" dirty="0"/>
        </a:p>
      </dgm:t>
    </dgm:pt>
    <dgm:pt modelId="{36A5862D-ED65-434A-82A8-D0363437C6EE}" type="parTrans" cxnId="{1BD34869-CD41-4BD5-8801-EA00EB27B761}">
      <dgm:prSet/>
      <dgm:spPr/>
      <dgm:t>
        <a:bodyPr/>
        <a:lstStyle/>
        <a:p>
          <a:endParaRPr lang="en-US"/>
        </a:p>
      </dgm:t>
    </dgm:pt>
    <dgm:pt modelId="{F1D4CF96-FD19-4442-8DD0-FA697C0057E5}" type="sibTrans" cxnId="{1BD34869-CD41-4BD5-8801-EA00EB27B761}">
      <dgm:prSet/>
      <dgm:spPr/>
      <dgm:t>
        <a:bodyPr/>
        <a:lstStyle/>
        <a:p>
          <a:endParaRPr lang="en-US"/>
        </a:p>
      </dgm:t>
    </dgm:pt>
    <dgm:pt modelId="{2DB80CAC-D0F8-4D4D-BBE0-C4E59016B758}">
      <dgm:prSet phldrT="[Text]"/>
      <dgm:spPr/>
      <dgm:t>
        <a:bodyPr/>
        <a:lstStyle/>
        <a:p>
          <a:r>
            <a:rPr lang="en-US" dirty="0" smtClean="0"/>
            <a:t>Biofuels</a:t>
          </a:r>
          <a:endParaRPr lang="en-US" dirty="0"/>
        </a:p>
      </dgm:t>
    </dgm:pt>
    <dgm:pt modelId="{479A6531-E925-43B7-8D05-72B2DA817D52}" type="parTrans" cxnId="{2FA84B7C-5CE8-48E9-9C6A-6D4B3ABD4813}">
      <dgm:prSet/>
      <dgm:spPr/>
      <dgm:t>
        <a:bodyPr/>
        <a:lstStyle/>
        <a:p>
          <a:endParaRPr lang="en-US"/>
        </a:p>
      </dgm:t>
    </dgm:pt>
    <dgm:pt modelId="{79E756ED-DE75-40C9-9727-1066A242CCE1}" type="sibTrans" cxnId="{2FA84B7C-5CE8-48E9-9C6A-6D4B3ABD4813}">
      <dgm:prSet/>
      <dgm:spPr/>
      <dgm:t>
        <a:bodyPr/>
        <a:lstStyle/>
        <a:p>
          <a:endParaRPr lang="en-US"/>
        </a:p>
      </dgm:t>
    </dgm:pt>
    <dgm:pt modelId="{C07B811D-8DAF-49EB-A058-27F1BEA7326A}">
      <dgm:prSet phldrT="[Text]"/>
      <dgm:spPr/>
      <dgm:t>
        <a:bodyPr/>
        <a:lstStyle/>
        <a:p>
          <a:r>
            <a:rPr lang="en-US" dirty="0" smtClean="0"/>
            <a:t>Development of lower-emission fuels</a:t>
          </a:r>
          <a:endParaRPr lang="en-US" dirty="0"/>
        </a:p>
      </dgm:t>
    </dgm:pt>
    <dgm:pt modelId="{3B6862FF-F696-40EE-9679-10F4F0EE0B88}" type="parTrans" cxnId="{F1E2B3D4-F392-4C1A-8CFD-EAF6280D2C5A}">
      <dgm:prSet/>
      <dgm:spPr/>
      <dgm:t>
        <a:bodyPr/>
        <a:lstStyle/>
        <a:p>
          <a:endParaRPr lang="en-US"/>
        </a:p>
      </dgm:t>
    </dgm:pt>
    <dgm:pt modelId="{EC3AB96D-2719-4206-B558-606CCCDE8FD5}" type="sibTrans" cxnId="{F1E2B3D4-F392-4C1A-8CFD-EAF6280D2C5A}">
      <dgm:prSet/>
      <dgm:spPr/>
      <dgm:t>
        <a:bodyPr/>
        <a:lstStyle/>
        <a:p>
          <a:endParaRPr lang="en-US"/>
        </a:p>
      </dgm:t>
    </dgm:pt>
    <dgm:pt modelId="{16D350D1-E5D1-4F54-AAF1-85C178F09523}">
      <dgm:prSet phldrT="[Text]" phldr="1"/>
      <dgm:spPr/>
      <dgm:t>
        <a:bodyPr/>
        <a:lstStyle/>
        <a:p>
          <a:endParaRPr lang="en-US" dirty="0"/>
        </a:p>
      </dgm:t>
    </dgm:pt>
    <dgm:pt modelId="{B795571C-7F0B-4EAF-8563-6F27B8D43AD8}" type="parTrans" cxnId="{E3DA07E6-AA89-4E56-8509-E55286155613}">
      <dgm:prSet/>
      <dgm:spPr/>
      <dgm:t>
        <a:bodyPr/>
        <a:lstStyle/>
        <a:p>
          <a:endParaRPr lang="en-US"/>
        </a:p>
      </dgm:t>
    </dgm:pt>
    <dgm:pt modelId="{8E488456-362B-4168-BA8D-D3A35DB96007}" type="sibTrans" cxnId="{E3DA07E6-AA89-4E56-8509-E55286155613}">
      <dgm:prSet/>
      <dgm:spPr/>
      <dgm:t>
        <a:bodyPr/>
        <a:lstStyle/>
        <a:p>
          <a:endParaRPr lang="en-US"/>
        </a:p>
      </dgm:t>
    </dgm:pt>
    <dgm:pt modelId="{5A918FF0-9A10-433A-A259-B2FCC9CC8E5D}" type="pres">
      <dgm:prSet presAssocID="{DF953CB8-BE33-41B9-A872-79811F707DBB}" presName="vert0" presStyleCnt="0">
        <dgm:presLayoutVars>
          <dgm:dir/>
          <dgm:animOne val="branch"/>
          <dgm:animLvl val="lvl"/>
        </dgm:presLayoutVars>
      </dgm:prSet>
      <dgm:spPr/>
      <dgm:t>
        <a:bodyPr/>
        <a:lstStyle/>
        <a:p>
          <a:endParaRPr lang="en-US"/>
        </a:p>
      </dgm:t>
    </dgm:pt>
    <dgm:pt modelId="{29DCABF7-A267-4AF0-AAC9-63DD0CDF6E9F}" type="pres">
      <dgm:prSet presAssocID="{BAD91FFC-DB33-4DC2-9E9F-C449097D692D}" presName="thickLine" presStyleLbl="alignNode1" presStyleIdx="0" presStyleCnt="5"/>
      <dgm:spPr/>
    </dgm:pt>
    <dgm:pt modelId="{A07F83B6-691E-4C36-AB29-B5F4423CB9C7}" type="pres">
      <dgm:prSet presAssocID="{BAD91FFC-DB33-4DC2-9E9F-C449097D692D}" presName="horz1" presStyleCnt="0"/>
      <dgm:spPr/>
    </dgm:pt>
    <dgm:pt modelId="{6E8D2EDE-81DB-4967-8394-B5141CF10D6F}" type="pres">
      <dgm:prSet presAssocID="{BAD91FFC-DB33-4DC2-9E9F-C449097D692D}" presName="tx1" presStyleLbl="revTx" presStyleIdx="0" presStyleCnt="5"/>
      <dgm:spPr/>
      <dgm:t>
        <a:bodyPr/>
        <a:lstStyle/>
        <a:p>
          <a:endParaRPr lang="en-US"/>
        </a:p>
      </dgm:t>
    </dgm:pt>
    <dgm:pt modelId="{98CDB58C-6C19-41A3-98F3-538262219B30}" type="pres">
      <dgm:prSet presAssocID="{BAD91FFC-DB33-4DC2-9E9F-C449097D692D}" presName="vert1" presStyleCnt="0"/>
      <dgm:spPr/>
    </dgm:pt>
    <dgm:pt modelId="{F1044FD5-1D7B-456A-8FD3-2419C1975AFE}" type="pres">
      <dgm:prSet presAssocID="{A66F39EC-F280-40A6-8F57-4603B15E6425}" presName="thickLine" presStyleLbl="alignNode1" presStyleIdx="1" presStyleCnt="5"/>
      <dgm:spPr/>
    </dgm:pt>
    <dgm:pt modelId="{86B4F4BE-D122-46E6-8AB6-D6DDD04DA9A6}" type="pres">
      <dgm:prSet presAssocID="{A66F39EC-F280-40A6-8F57-4603B15E6425}" presName="horz1" presStyleCnt="0"/>
      <dgm:spPr/>
    </dgm:pt>
    <dgm:pt modelId="{DF08011B-D83F-4E9F-976C-785E7175347A}" type="pres">
      <dgm:prSet presAssocID="{A66F39EC-F280-40A6-8F57-4603B15E6425}" presName="tx1" presStyleLbl="revTx" presStyleIdx="1" presStyleCnt="5"/>
      <dgm:spPr/>
      <dgm:t>
        <a:bodyPr/>
        <a:lstStyle/>
        <a:p>
          <a:endParaRPr lang="en-US"/>
        </a:p>
      </dgm:t>
    </dgm:pt>
    <dgm:pt modelId="{CD47E5CA-CFC1-405E-ABF0-0DCE7E9E0F75}" type="pres">
      <dgm:prSet presAssocID="{A66F39EC-F280-40A6-8F57-4603B15E6425}" presName="vert1" presStyleCnt="0"/>
      <dgm:spPr/>
    </dgm:pt>
    <dgm:pt modelId="{8CAF3647-73BD-4765-9DAF-F012B7C6B254}" type="pres">
      <dgm:prSet presAssocID="{2DB80CAC-D0F8-4D4D-BBE0-C4E59016B758}" presName="thickLine" presStyleLbl="alignNode1" presStyleIdx="2" presStyleCnt="5"/>
      <dgm:spPr/>
    </dgm:pt>
    <dgm:pt modelId="{1E1414D8-694D-49F4-A88D-927CD3BFBCDB}" type="pres">
      <dgm:prSet presAssocID="{2DB80CAC-D0F8-4D4D-BBE0-C4E59016B758}" presName="horz1" presStyleCnt="0"/>
      <dgm:spPr/>
    </dgm:pt>
    <dgm:pt modelId="{AEC9EDEC-687C-403C-8D91-5F9D50335F93}" type="pres">
      <dgm:prSet presAssocID="{2DB80CAC-D0F8-4D4D-BBE0-C4E59016B758}" presName="tx1" presStyleLbl="revTx" presStyleIdx="2" presStyleCnt="5"/>
      <dgm:spPr/>
      <dgm:t>
        <a:bodyPr/>
        <a:lstStyle/>
        <a:p>
          <a:endParaRPr lang="en-US"/>
        </a:p>
      </dgm:t>
    </dgm:pt>
    <dgm:pt modelId="{35807175-4F8C-4A4D-95D8-6524D65A9689}" type="pres">
      <dgm:prSet presAssocID="{2DB80CAC-D0F8-4D4D-BBE0-C4E59016B758}" presName="vert1" presStyleCnt="0"/>
      <dgm:spPr/>
    </dgm:pt>
    <dgm:pt modelId="{9730948A-A753-4763-91F8-4534A8BF1513}" type="pres">
      <dgm:prSet presAssocID="{C07B811D-8DAF-49EB-A058-27F1BEA7326A}" presName="thickLine" presStyleLbl="alignNode1" presStyleIdx="3" presStyleCnt="5"/>
      <dgm:spPr/>
    </dgm:pt>
    <dgm:pt modelId="{8ABD094C-AEDA-4F2F-8F65-EFAAA1BD0ED6}" type="pres">
      <dgm:prSet presAssocID="{C07B811D-8DAF-49EB-A058-27F1BEA7326A}" presName="horz1" presStyleCnt="0"/>
      <dgm:spPr/>
    </dgm:pt>
    <dgm:pt modelId="{4875E6EB-5EDB-469F-A02B-441BB248D3B1}" type="pres">
      <dgm:prSet presAssocID="{C07B811D-8DAF-49EB-A058-27F1BEA7326A}" presName="tx1" presStyleLbl="revTx" presStyleIdx="3" presStyleCnt="5"/>
      <dgm:spPr/>
      <dgm:t>
        <a:bodyPr/>
        <a:lstStyle/>
        <a:p>
          <a:endParaRPr lang="en-US"/>
        </a:p>
      </dgm:t>
    </dgm:pt>
    <dgm:pt modelId="{54EDEC76-C3F8-46D4-BBC1-B7DABA4B5E0E}" type="pres">
      <dgm:prSet presAssocID="{C07B811D-8DAF-49EB-A058-27F1BEA7326A}" presName="vert1" presStyleCnt="0"/>
      <dgm:spPr/>
    </dgm:pt>
    <dgm:pt modelId="{F337FCC2-E87F-49F6-9BCA-E149407F8DFB}" type="pres">
      <dgm:prSet presAssocID="{16D350D1-E5D1-4F54-AAF1-85C178F09523}" presName="thickLine" presStyleLbl="alignNode1" presStyleIdx="4" presStyleCnt="5"/>
      <dgm:spPr/>
    </dgm:pt>
    <dgm:pt modelId="{A1B52A26-4550-4D19-A64B-CDE11F5DB6F8}" type="pres">
      <dgm:prSet presAssocID="{16D350D1-E5D1-4F54-AAF1-85C178F09523}" presName="horz1" presStyleCnt="0"/>
      <dgm:spPr/>
    </dgm:pt>
    <dgm:pt modelId="{08D2E886-8B6B-414F-AD56-DB3AD48010AC}" type="pres">
      <dgm:prSet presAssocID="{16D350D1-E5D1-4F54-AAF1-85C178F09523}" presName="tx1" presStyleLbl="revTx" presStyleIdx="4" presStyleCnt="5"/>
      <dgm:spPr/>
      <dgm:t>
        <a:bodyPr/>
        <a:lstStyle/>
        <a:p>
          <a:endParaRPr lang="en-US"/>
        </a:p>
      </dgm:t>
    </dgm:pt>
    <dgm:pt modelId="{09A3DA88-2F3F-439F-9B6F-39F74C1F8E21}" type="pres">
      <dgm:prSet presAssocID="{16D350D1-E5D1-4F54-AAF1-85C178F09523}" presName="vert1" presStyleCnt="0"/>
      <dgm:spPr/>
    </dgm:pt>
  </dgm:ptLst>
  <dgm:cxnLst>
    <dgm:cxn modelId="{1BD34869-CD41-4BD5-8801-EA00EB27B761}" srcId="{DF953CB8-BE33-41B9-A872-79811F707DBB}" destId="{A66F39EC-F280-40A6-8F57-4603B15E6425}" srcOrd="1" destOrd="0" parTransId="{36A5862D-ED65-434A-82A8-D0363437C6EE}" sibTransId="{F1D4CF96-FD19-4442-8DD0-FA697C0057E5}"/>
    <dgm:cxn modelId="{E3DA07E6-AA89-4E56-8509-E55286155613}" srcId="{DF953CB8-BE33-41B9-A872-79811F707DBB}" destId="{16D350D1-E5D1-4F54-AAF1-85C178F09523}" srcOrd="4" destOrd="0" parTransId="{B795571C-7F0B-4EAF-8563-6F27B8D43AD8}" sibTransId="{8E488456-362B-4168-BA8D-D3A35DB96007}"/>
    <dgm:cxn modelId="{16B6C554-54C4-4B37-AB38-FDF89FC64269}" type="presOf" srcId="{DF953CB8-BE33-41B9-A872-79811F707DBB}" destId="{5A918FF0-9A10-433A-A259-B2FCC9CC8E5D}" srcOrd="0" destOrd="0" presId="urn:microsoft.com/office/officeart/2008/layout/LinedList"/>
    <dgm:cxn modelId="{4527899D-AD9E-472E-9A1A-230E5A7F9300}" type="presOf" srcId="{A66F39EC-F280-40A6-8F57-4603B15E6425}" destId="{DF08011B-D83F-4E9F-976C-785E7175347A}" srcOrd="0" destOrd="0" presId="urn:microsoft.com/office/officeart/2008/layout/LinedList"/>
    <dgm:cxn modelId="{4798A96B-1285-4514-9449-CE1B75063B5D}" srcId="{DF953CB8-BE33-41B9-A872-79811F707DBB}" destId="{BAD91FFC-DB33-4DC2-9E9F-C449097D692D}" srcOrd="0" destOrd="0" parTransId="{666112AB-F063-45D1-B9BE-469551FA3C24}" sibTransId="{07674E2F-7EC7-490C-B849-2C34267B7E54}"/>
    <dgm:cxn modelId="{755C91D6-278E-4E3B-B1CA-91D0DE34ECD3}" type="presOf" srcId="{2DB80CAC-D0F8-4D4D-BBE0-C4E59016B758}" destId="{AEC9EDEC-687C-403C-8D91-5F9D50335F93}" srcOrd="0" destOrd="0" presId="urn:microsoft.com/office/officeart/2008/layout/LinedList"/>
    <dgm:cxn modelId="{4F35192E-CF48-46CF-87C8-89B7FE99C94C}" type="presOf" srcId="{C07B811D-8DAF-49EB-A058-27F1BEA7326A}" destId="{4875E6EB-5EDB-469F-A02B-441BB248D3B1}" srcOrd="0" destOrd="0" presId="urn:microsoft.com/office/officeart/2008/layout/LinedList"/>
    <dgm:cxn modelId="{E8C684C6-F260-4658-9A24-DEEA0FD88C30}" type="presOf" srcId="{BAD91FFC-DB33-4DC2-9E9F-C449097D692D}" destId="{6E8D2EDE-81DB-4967-8394-B5141CF10D6F}" srcOrd="0" destOrd="0" presId="urn:microsoft.com/office/officeart/2008/layout/LinedList"/>
    <dgm:cxn modelId="{2FA84B7C-5CE8-48E9-9C6A-6D4B3ABD4813}" srcId="{DF953CB8-BE33-41B9-A872-79811F707DBB}" destId="{2DB80CAC-D0F8-4D4D-BBE0-C4E59016B758}" srcOrd="2" destOrd="0" parTransId="{479A6531-E925-43B7-8D05-72B2DA817D52}" sibTransId="{79E756ED-DE75-40C9-9727-1066A242CCE1}"/>
    <dgm:cxn modelId="{F8F298CE-3094-42AB-880D-D9D0A966B56C}" type="presOf" srcId="{16D350D1-E5D1-4F54-AAF1-85C178F09523}" destId="{08D2E886-8B6B-414F-AD56-DB3AD48010AC}" srcOrd="0" destOrd="0" presId="urn:microsoft.com/office/officeart/2008/layout/LinedList"/>
    <dgm:cxn modelId="{F1E2B3D4-F392-4C1A-8CFD-EAF6280D2C5A}" srcId="{DF953CB8-BE33-41B9-A872-79811F707DBB}" destId="{C07B811D-8DAF-49EB-A058-27F1BEA7326A}" srcOrd="3" destOrd="0" parTransId="{3B6862FF-F696-40EE-9679-10F4F0EE0B88}" sibTransId="{EC3AB96D-2719-4206-B558-606CCCDE8FD5}"/>
    <dgm:cxn modelId="{E164E2D1-0093-4489-ABDB-60291A60CFD2}" type="presParOf" srcId="{5A918FF0-9A10-433A-A259-B2FCC9CC8E5D}" destId="{29DCABF7-A267-4AF0-AAC9-63DD0CDF6E9F}" srcOrd="0" destOrd="0" presId="urn:microsoft.com/office/officeart/2008/layout/LinedList"/>
    <dgm:cxn modelId="{844A4982-9F2D-49BC-BF31-E0B35830C064}" type="presParOf" srcId="{5A918FF0-9A10-433A-A259-B2FCC9CC8E5D}" destId="{A07F83B6-691E-4C36-AB29-B5F4423CB9C7}" srcOrd="1" destOrd="0" presId="urn:microsoft.com/office/officeart/2008/layout/LinedList"/>
    <dgm:cxn modelId="{E0AE1449-09EC-4E1E-998F-83C4DC25FB8B}" type="presParOf" srcId="{A07F83B6-691E-4C36-AB29-B5F4423CB9C7}" destId="{6E8D2EDE-81DB-4967-8394-B5141CF10D6F}" srcOrd="0" destOrd="0" presId="urn:microsoft.com/office/officeart/2008/layout/LinedList"/>
    <dgm:cxn modelId="{7D319D2E-E429-4F2D-B883-1D628E3788A6}" type="presParOf" srcId="{A07F83B6-691E-4C36-AB29-B5F4423CB9C7}" destId="{98CDB58C-6C19-41A3-98F3-538262219B30}" srcOrd="1" destOrd="0" presId="urn:microsoft.com/office/officeart/2008/layout/LinedList"/>
    <dgm:cxn modelId="{AA394E57-FDCB-43F3-8114-B6E279683D73}" type="presParOf" srcId="{5A918FF0-9A10-433A-A259-B2FCC9CC8E5D}" destId="{F1044FD5-1D7B-456A-8FD3-2419C1975AFE}" srcOrd="2" destOrd="0" presId="urn:microsoft.com/office/officeart/2008/layout/LinedList"/>
    <dgm:cxn modelId="{4E27517B-D2EC-4E28-A261-73B588AF18C5}" type="presParOf" srcId="{5A918FF0-9A10-433A-A259-B2FCC9CC8E5D}" destId="{86B4F4BE-D122-46E6-8AB6-D6DDD04DA9A6}" srcOrd="3" destOrd="0" presId="urn:microsoft.com/office/officeart/2008/layout/LinedList"/>
    <dgm:cxn modelId="{9620143A-26F7-4A32-8A51-D0A0871A8091}" type="presParOf" srcId="{86B4F4BE-D122-46E6-8AB6-D6DDD04DA9A6}" destId="{DF08011B-D83F-4E9F-976C-785E7175347A}" srcOrd="0" destOrd="0" presId="urn:microsoft.com/office/officeart/2008/layout/LinedList"/>
    <dgm:cxn modelId="{775BC3C0-583A-438E-91CE-AC3AF47D8DCD}" type="presParOf" srcId="{86B4F4BE-D122-46E6-8AB6-D6DDD04DA9A6}" destId="{CD47E5CA-CFC1-405E-ABF0-0DCE7E9E0F75}" srcOrd="1" destOrd="0" presId="urn:microsoft.com/office/officeart/2008/layout/LinedList"/>
    <dgm:cxn modelId="{9FC483AD-BBC8-49A2-8ADD-EACC37823974}" type="presParOf" srcId="{5A918FF0-9A10-433A-A259-B2FCC9CC8E5D}" destId="{8CAF3647-73BD-4765-9DAF-F012B7C6B254}" srcOrd="4" destOrd="0" presId="urn:microsoft.com/office/officeart/2008/layout/LinedList"/>
    <dgm:cxn modelId="{69D8FB40-3C33-46FA-A857-9F64B99DF73D}" type="presParOf" srcId="{5A918FF0-9A10-433A-A259-B2FCC9CC8E5D}" destId="{1E1414D8-694D-49F4-A88D-927CD3BFBCDB}" srcOrd="5" destOrd="0" presId="urn:microsoft.com/office/officeart/2008/layout/LinedList"/>
    <dgm:cxn modelId="{ED82DACD-4AA8-40CE-B0AF-DDB5C075CB74}" type="presParOf" srcId="{1E1414D8-694D-49F4-A88D-927CD3BFBCDB}" destId="{AEC9EDEC-687C-403C-8D91-5F9D50335F93}" srcOrd="0" destOrd="0" presId="urn:microsoft.com/office/officeart/2008/layout/LinedList"/>
    <dgm:cxn modelId="{E7FBBE44-B8F9-4EC8-9517-DE1F442AD290}" type="presParOf" srcId="{1E1414D8-694D-49F4-A88D-927CD3BFBCDB}" destId="{35807175-4F8C-4A4D-95D8-6524D65A9689}" srcOrd="1" destOrd="0" presId="urn:microsoft.com/office/officeart/2008/layout/LinedList"/>
    <dgm:cxn modelId="{A3494FD9-04F5-4F69-AC7B-6AC2BF6A9258}" type="presParOf" srcId="{5A918FF0-9A10-433A-A259-B2FCC9CC8E5D}" destId="{9730948A-A753-4763-91F8-4534A8BF1513}" srcOrd="6" destOrd="0" presId="urn:microsoft.com/office/officeart/2008/layout/LinedList"/>
    <dgm:cxn modelId="{8A8AC80F-55D5-48B7-8D35-611A2EE9CA5E}" type="presParOf" srcId="{5A918FF0-9A10-433A-A259-B2FCC9CC8E5D}" destId="{8ABD094C-AEDA-4F2F-8F65-EFAAA1BD0ED6}" srcOrd="7" destOrd="0" presId="urn:microsoft.com/office/officeart/2008/layout/LinedList"/>
    <dgm:cxn modelId="{7B45A4CF-6959-4A5F-BD9D-7908FAE3902C}" type="presParOf" srcId="{8ABD094C-AEDA-4F2F-8F65-EFAAA1BD0ED6}" destId="{4875E6EB-5EDB-469F-A02B-441BB248D3B1}" srcOrd="0" destOrd="0" presId="urn:microsoft.com/office/officeart/2008/layout/LinedList"/>
    <dgm:cxn modelId="{FFBEF2D4-70DA-4997-86DB-B4133DAB09F8}" type="presParOf" srcId="{8ABD094C-AEDA-4F2F-8F65-EFAAA1BD0ED6}" destId="{54EDEC76-C3F8-46D4-BBC1-B7DABA4B5E0E}" srcOrd="1" destOrd="0" presId="urn:microsoft.com/office/officeart/2008/layout/LinedList"/>
    <dgm:cxn modelId="{DF5129D3-B889-4932-99CC-CAAB9E8033BA}" type="presParOf" srcId="{5A918FF0-9A10-433A-A259-B2FCC9CC8E5D}" destId="{F337FCC2-E87F-49F6-9BCA-E149407F8DFB}" srcOrd="8" destOrd="0" presId="urn:microsoft.com/office/officeart/2008/layout/LinedList"/>
    <dgm:cxn modelId="{04D25D2A-D701-422F-9926-C4E2B783564C}" type="presParOf" srcId="{5A918FF0-9A10-433A-A259-B2FCC9CC8E5D}" destId="{A1B52A26-4550-4D19-A64B-CDE11F5DB6F8}" srcOrd="9" destOrd="0" presId="urn:microsoft.com/office/officeart/2008/layout/LinedList"/>
    <dgm:cxn modelId="{0B5E6DE9-5B2E-4AA8-BCC5-7D42587F9813}" type="presParOf" srcId="{A1B52A26-4550-4D19-A64B-CDE11F5DB6F8}" destId="{08D2E886-8B6B-414F-AD56-DB3AD48010AC}" srcOrd="0" destOrd="0" presId="urn:microsoft.com/office/officeart/2008/layout/LinedList"/>
    <dgm:cxn modelId="{AC272AE2-B4B6-4623-89E8-DC47D80E9CE8}" type="presParOf" srcId="{A1B52A26-4550-4D19-A64B-CDE11F5DB6F8}" destId="{09A3DA88-2F3F-439F-9B6F-39F74C1F8E2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28DA1A-6C99-41FA-A828-3ACAD74F9BE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E70B4AF-629B-4C9B-B8E7-C656B2D70419}">
      <dgm:prSet phldrT="[Text]"/>
      <dgm:spPr/>
      <dgm:t>
        <a:bodyPr/>
        <a:lstStyle/>
        <a:p>
          <a:r>
            <a:rPr lang="en-US" dirty="0" smtClean="0"/>
            <a:t>Accusations of human rights violations</a:t>
          </a:r>
          <a:endParaRPr lang="en-US" dirty="0"/>
        </a:p>
      </dgm:t>
    </dgm:pt>
    <dgm:pt modelId="{92406003-0DFC-4C3A-AD13-23A359EAE5B3}">
      <dgm:prSet phldrT="[Text]"/>
      <dgm:spPr/>
      <dgm:t>
        <a:bodyPr/>
        <a:lstStyle/>
        <a:p>
          <a:r>
            <a:rPr lang="en-US" dirty="0" smtClean="0"/>
            <a:t>Criticism for its history of climate change denial</a:t>
          </a:r>
          <a:endParaRPr lang="en-US" dirty="0"/>
        </a:p>
      </dgm:t>
    </dgm:pt>
    <dgm:pt modelId="{65CD3D57-6DE9-4A25-A59D-C5FA725F2A14}">
      <dgm:prSet phldrT="[Text]"/>
      <dgm:spPr/>
      <dgm:t>
        <a:bodyPr/>
        <a:lstStyle/>
        <a:p>
          <a:r>
            <a:rPr lang="en-US" dirty="0" smtClean="0"/>
            <a:t>Environmental incidents</a:t>
          </a:r>
          <a:endParaRPr lang="en-US" dirty="0"/>
        </a:p>
      </dgm:t>
    </dgm:pt>
    <dgm:pt modelId="{B1D9C518-30EE-4A1B-90C4-7AB9E715DFFE}">
      <dgm:prSet phldrT="[Text]" custT="1"/>
      <dgm:spPr/>
      <dgm:t>
        <a:bodyPr/>
        <a:lstStyle/>
        <a:p>
          <a:r>
            <a:rPr lang="en-US" sz="1600" b="0" dirty="0" smtClean="0"/>
            <a:t>Challenges</a:t>
          </a:r>
        </a:p>
        <a:p>
          <a:endParaRPr lang="en-US" sz="1600" dirty="0"/>
        </a:p>
      </dgm:t>
    </dgm:pt>
    <dgm:pt modelId="{08AF7735-10FA-4454-870D-0C6B96C2BAE6}" type="sibTrans" cxnId="{8DCFCC9D-DBCA-4879-84E6-B663120B951C}">
      <dgm:prSet/>
      <dgm:spPr/>
      <dgm:t>
        <a:bodyPr/>
        <a:lstStyle/>
        <a:p>
          <a:endParaRPr lang="en-US"/>
        </a:p>
      </dgm:t>
    </dgm:pt>
    <dgm:pt modelId="{171A9709-0642-474F-9EA2-15A76B788F45}" type="parTrans" cxnId="{8DCFCC9D-DBCA-4879-84E6-B663120B951C}">
      <dgm:prSet/>
      <dgm:spPr/>
      <dgm:t>
        <a:bodyPr/>
        <a:lstStyle/>
        <a:p>
          <a:endParaRPr lang="en-US"/>
        </a:p>
      </dgm:t>
    </dgm:pt>
    <dgm:pt modelId="{551FAF84-AFCA-4855-B640-D4E3CAF74D56}" type="sibTrans" cxnId="{06255328-DF8B-4BE6-BCD8-EC94F4F744A0}">
      <dgm:prSet/>
      <dgm:spPr/>
      <dgm:t>
        <a:bodyPr/>
        <a:lstStyle/>
        <a:p>
          <a:endParaRPr lang="en-US"/>
        </a:p>
      </dgm:t>
    </dgm:pt>
    <dgm:pt modelId="{F036158E-5843-4967-BA37-63A91DD6C882}" type="parTrans" cxnId="{06255328-DF8B-4BE6-BCD8-EC94F4F744A0}">
      <dgm:prSet/>
      <dgm:spPr/>
      <dgm:t>
        <a:bodyPr/>
        <a:lstStyle/>
        <a:p>
          <a:endParaRPr lang="en-US"/>
        </a:p>
      </dgm:t>
    </dgm:pt>
    <dgm:pt modelId="{02E7555A-AE16-42F9-8FEA-70C8FE1D3F75}" type="sibTrans" cxnId="{B286206D-3F73-47C7-8C2F-A02102DEEB4E}">
      <dgm:prSet/>
      <dgm:spPr/>
      <dgm:t>
        <a:bodyPr/>
        <a:lstStyle/>
        <a:p>
          <a:endParaRPr lang="en-US"/>
        </a:p>
      </dgm:t>
    </dgm:pt>
    <dgm:pt modelId="{7A0BC386-572D-484E-A307-DC8BE0F14689}" type="parTrans" cxnId="{B286206D-3F73-47C7-8C2F-A02102DEEB4E}">
      <dgm:prSet/>
      <dgm:spPr/>
      <dgm:t>
        <a:bodyPr/>
        <a:lstStyle/>
        <a:p>
          <a:endParaRPr lang="en-US"/>
        </a:p>
      </dgm:t>
    </dgm:pt>
    <dgm:pt modelId="{ECC7A7A1-5CBC-417F-9F80-919CE3F181E5}" type="sibTrans" cxnId="{2C11A022-0592-40A1-ACBC-6710D9699EB3}">
      <dgm:prSet/>
      <dgm:spPr/>
      <dgm:t>
        <a:bodyPr/>
        <a:lstStyle/>
        <a:p>
          <a:endParaRPr lang="en-US"/>
        </a:p>
      </dgm:t>
    </dgm:pt>
    <dgm:pt modelId="{A3482268-BA03-4E55-B155-F085F97AA350}" type="parTrans" cxnId="{2C11A022-0592-40A1-ACBC-6710D9699EB3}">
      <dgm:prSet/>
      <dgm:spPr/>
      <dgm:t>
        <a:bodyPr/>
        <a:lstStyle/>
        <a:p>
          <a:endParaRPr lang="en-US"/>
        </a:p>
      </dgm:t>
    </dgm:pt>
    <dgm:pt modelId="{DC80D4B5-1EC8-4B36-9760-155AF2AEF06A}">
      <dgm:prSet phldrT="[Text]"/>
      <dgm:spPr/>
      <dgm:t>
        <a:bodyPr/>
        <a:lstStyle/>
        <a:p>
          <a:r>
            <a:rPr lang="en-US" dirty="0" smtClean="0"/>
            <a:t>Influence on America's foreign policy</a:t>
          </a:r>
          <a:endParaRPr lang="en-US" dirty="0"/>
        </a:p>
      </dgm:t>
    </dgm:pt>
    <dgm:pt modelId="{421DC829-1AA2-47EA-9771-4B7582BEE8EB}" type="parTrans" cxnId="{A64367C2-F9FD-4FA2-AFDB-9DBF236494CA}">
      <dgm:prSet/>
      <dgm:spPr/>
      <dgm:t>
        <a:bodyPr/>
        <a:lstStyle/>
        <a:p>
          <a:endParaRPr lang="en-US"/>
        </a:p>
      </dgm:t>
    </dgm:pt>
    <dgm:pt modelId="{BCE0A7D0-82BC-42E0-9785-2C6B849F841F}" type="sibTrans" cxnId="{A64367C2-F9FD-4FA2-AFDB-9DBF236494CA}">
      <dgm:prSet/>
      <dgm:spPr/>
      <dgm:t>
        <a:bodyPr/>
        <a:lstStyle/>
        <a:p>
          <a:endParaRPr lang="en-US"/>
        </a:p>
      </dgm:t>
    </dgm:pt>
    <dgm:pt modelId="{494ABF86-4DA2-4ECD-A533-05CAC9F3513F}" type="pres">
      <dgm:prSet presAssocID="{9428DA1A-6C99-41FA-A828-3ACAD74F9BE1}" presName="vert0" presStyleCnt="0">
        <dgm:presLayoutVars>
          <dgm:dir/>
          <dgm:animOne val="branch"/>
          <dgm:animLvl val="lvl"/>
        </dgm:presLayoutVars>
      </dgm:prSet>
      <dgm:spPr/>
      <dgm:t>
        <a:bodyPr/>
        <a:lstStyle/>
        <a:p>
          <a:endParaRPr lang="en-US"/>
        </a:p>
      </dgm:t>
    </dgm:pt>
    <dgm:pt modelId="{34FE8CB4-AF0E-4CDA-9718-73883F16F04B}" type="pres">
      <dgm:prSet presAssocID="{B1D9C518-30EE-4A1B-90C4-7AB9E715DFFE}" presName="thickLine" presStyleLbl="alignNode1" presStyleIdx="0" presStyleCnt="1"/>
      <dgm:spPr/>
    </dgm:pt>
    <dgm:pt modelId="{2C0A7243-4214-4506-809D-977462B18498}" type="pres">
      <dgm:prSet presAssocID="{B1D9C518-30EE-4A1B-90C4-7AB9E715DFFE}" presName="horz1" presStyleCnt="0"/>
      <dgm:spPr/>
    </dgm:pt>
    <dgm:pt modelId="{405566F9-F9F0-4D57-A532-E62217A5FD6A}" type="pres">
      <dgm:prSet presAssocID="{B1D9C518-30EE-4A1B-90C4-7AB9E715DFFE}" presName="tx1" presStyleLbl="revTx" presStyleIdx="0" presStyleCnt="5"/>
      <dgm:spPr/>
      <dgm:t>
        <a:bodyPr/>
        <a:lstStyle/>
        <a:p>
          <a:endParaRPr lang="en-US"/>
        </a:p>
      </dgm:t>
    </dgm:pt>
    <dgm:pt modelId="{F046FC0D-A440-4ADA-9359-2397470D6E53}" type="pres">
      <dgm:prSet presAssocID="{B1D9C518-30EE-4A1B-90C4-7AB9E715DFFE}" presName="vert1" presStyleCnt="0"/>
      <dgm:spPr/>
    </dgm:pt>
    <dgm:pt modelId="{8CBAF4E9-3E76-49DE-A82F-8B18DEE70729}" type="pres">
      <dgm:prSet presAssocID="{65CD3D57-6DE9-4A25-A59D-C5FA725F2A14}" presName="vertSpace2a" presStyleCnt="0"/>
      <dgm:spPr/>
    </dgm:pt>
    <dgm:pt modelId="{17E01AFD-5606-4129-9A63-56F29C372420}" type="pres">
      <dgm:prSet presAssocID="{65CD3D57-6DE9-4A25-A59D-C5FA725F2A14}" presName="horz2" presStyleCnt="0"/>
      <dgm:spPr/>
    </dgm:pt>
    <dgm:pt modelId="{4A2604A3-21F7-4597-9292-169FEFD20116}" type="pres">
      <dgm:prSet presAssocID="{65CD3D57-6DE9-4A25-A59D-C5FA725F2A14}" presName="horzSpace2" presStyleCnt="0"/>
      <dgm:spPr/>
    </dgm:pt>
    <dgm:pt modelId="{7B5F135E-4C1D-4E59-A617-9D382163EEBF}" type="pres">
      <dgm:prSet presAssocID="{65CD3D57-6DE9-4A25-A59D-C5FA725F2A14}" presName="tx2" presStyleLbl="revTx" presStyleIdx="1" presStyleCnt="5"/>
      <dgm:spPr/>
      <dgm:t>
        <a:bodyPr/>
        <a:lstStyle/>
        <a:p>
          <a:endParaRPr lang="en-US"/>
        </a:p>
      </dgm:t>
    </dgm:pt>
    <dgm:pt modelId="{1A28E7DB-FD86-43F9-84DB-608A8850C6FC}" type="pres">
      <dgm:prSet presAssocID="{65CD3D57-6DE9-4A25-A59D-C5FA725F2A14}" presName="vert2" presStyleCnt="0"/>
      <dgm:spPr/>
    </dgm:pt>
    <dgm:pt modelId="{8A1952E2-F5DC-4B2D-B7E0-2346F2121B88}" type="pres">
      <dgm:prSet presAssocID="{65CD3D57-6DE9-4A25-A59D-C5FA725F2A14}" presName="thinLine2b" presStyleLbl="callout" presStyleIdx="0" presStyleCnt="4"/>
      <dgm:spPr/>
    </dgm:pt>
    <dgm:pt modelId="{4BCA50D6-6666-4304-A248-9B697DF04F38}" type="pres">
      <dgm:prSet presAssocID="{65CD3D57-6DE9-4A25-A59D-C5FA725F2A14}" presName="vertSpace2b" presStyleCnt="0"/>
      <dgm:spPr/>
    </dgm:pt>
    <dgm:pt modelId="{61CA8CCF-73BF-47F1-B366-45F58079FF22}" type="pres">
      <dgm:prSet presAssocID="{92406003-0DFC-4C3A-AD13-23A359EAE5B3}" presName="horz2" presStyleCnt="0"/>
      <dgm:spPr/>
    </dgm:pt>
    <dgm:pt modelId="{797FABFD-2772-4E60-911A-B913690F8C74}" type="pres">
      <dgm:prSet presAssocID="{92406003-0DFC-4C3A-AD13-23A359EAE5B3}" presName="horzSpace2" presStyleCnt="0"/>
      <dgm:spPr/>
    </dgm:pt>
    <dgm:pt modelId="{103870A9-0E0C-4485-9E70-BEFC06CC0358}" type="pres">
      <dgm:prSet presAssocID="{92406003-0DFC-4C3A-AD13-23A359EAE5B3}" presName="tx2" presStyleLbl="revTx" presStyleIdx="2" presStyleCnt="5"/>
      <dgm:spPr/>
      <dgm:t>
        <a:bodyPr/>
        <a:lstStyle/>
        <a:p>
          <a:endParaRPr lang="en-US"/>
        </a:p>
      </dgm:t>
    </dgm:pt>
    <dgm:pt modelId="{AE2EE06B-BDC5-472E-AB5E-5510D4219DA1}" type="pres">
      <dgm:prSet presAssocID="{92406003-0DFC-4C3A-AD13-23A359EAE5B3}" presName="vert2" presStyleCnt="0"/>
      <dgm:spPr/>
    </dgm:pt>
    <dgm:pt modelId="{D7285F4B-F7CC-4FEF-AEDA-ADBA5124F0A7}" type="pres">
      <dgm:prSet presAssocID="{92406003-0DFC-4C3A-AD13-23A359EAE5B3}" presName="thinLine2b" presStyleLbl="callout" presStyleIdx="1" presStyleCnt="4"/>
      <dgm:spPr/>
    </dgm:pt>
    <dgm:pt modelId="{5FF9B2F1-795C-4593-B290-1D4719C89D65}" type="pres">
      <dgm:prSet presAssocID="{92406003-0DFC-4C3A-AD13-23A359EAE5B3}" presName="vertSpace2b" presStyleCnt="0"/>
      <dgm:spPr/>
    </dgm:pt>
    <dgm:pt modelId="{467C8038-3EBC-42FF-8BAE-8EFE5EA0E5A7}" type="pres">
      <dgm:prSet presAssocID="{DE70B4AF-629B-4C9B-B8E7-C656B2D70419}" presName="horz2" presStyleCnt="0"/>
      <dgm:spPr/>
    </dgm:pt>
    <dgm:pt modelId="{5A221228-DF7E-4714-9D26-EB8878D40A2F}" type="pres">
      <dgm:prSet presAssocID="{DE70B4AF-629B-4C9B-B8E7-C656B2D70419}" presName="horzSpace2" presStyleCnt="0"/>
      <dgm:spPr/>
    </dgm:pt>
    <dgm:pt modelId="{3E624811-85AA-4156-930C-70F54C7D2A2A}" type="pres">
      <dgm:prSet presAssocID="{DE70B4AF-629B-4C9B-B8E7-C656B2D70419}" presName="tx2" presStyleLbl="revTx" presStyleIdx="3" presStyleCnt="5"/>
      <dgm:spPr/>
      <dgm:t>
        <a:bodyPr/>
        <a:lstStyle/>
        <a:p>
          <a:endParaRPr lang="en-US"/>
        </a:p>
      </dgm:t>
    </dgm:pt>
    <dgm:pt modelId="{31EA082F-0115-4E37-9331-92E1F965A685}" type="pres">
      <dgm:prSet presAssocID="{DE70B4AF-629B-4C9B-B8E7-C656B2D70419}" presName="vert2" presStyleCnt="0"/>
      <dgm:spPr/>
    </dgm:pt>
    <dgm:pt modelId="{E913515C-4B9B-4BA0-96CC-4390ECB16B8F}" type="pres">
      <dgm:prSet presAssocID="{DE70B4AF-629B-4C9B-B8E7-C656B2D70419}" presName="thinLine2b" presStyleLbl="callout" presStyleIdx="2" presStyleCnt="4"/>
      <dgm:spPr/>
    </dgm:pt>
    <dgm:pt modelId="{6083E11D-6915-4A63-9ABD-ACA875B730ED}" type="pres">
      <dgm:prSet presAssocID="{DE70B4AF-629B-4C9B-B8E7-C656B2D70419}" presName="vertSpace2b" presStyleCnt="0"/>
      <dgm:spPr/>
    </dgm:pt>
    <dgm:pt modelId="{D384F443-15B2-401A-8FC6-7CE0FE0243B8}" type="pres">
      <dgm:prSet presAssocID="{DC80D4B5-1EC8-4B36-9760-155AF2AEF06A}" presName="horz2" presStyleCnt="0"/>
      <dgm:spPr/>
    </dgm:pt>
    <dgm:pt modelId="{B77C88FA-E299-4BE3-9EA7-F1670E0A2F35}" type="pres">
      <dgm:prSet presAssocID="{DC80D4B5-1EC8-4B36-9760-155AF2AEF06A}" presName="horzSpace2" presStyleCnt="0"/>
      <dgm:spPr/>
    </dgm:pt>
    <dgm:pt modelId="{8E160736-10ED-41CF-8CA2-871420216371}" type="pres">
      <dgm:prSet presAssocID="{DC80D4B5-1EC8-4B36-9760-155AF2AEF06A}" presName="tx2" presStyleLbl="revTx" presStyleIdx="4" presStyleCnt="5"/>
      <dgm:spPr/>
      <dgm:t>
        <a:bodyPr/>
        <a:lstStyle/>
        <a:p>
          <a:endParaRPr lang="en-US"/>
        </a:p>
      </dgm:t>
    </dgm:pt>
    <dgm:pt modelId="{72D4824E-1F4B-40F2-94D5-CAD577FF7EFE}" type="pres">
      <dgm:prSet presAssocID="{DC80D4B5-1EC8-4B36-9760-155AF2AEF06A}" presName="vert2" presStyleCnt="0"/>
      <dgm:spPr/>
    </dgm:pt>
    <dgm:pt modelId="{29459C8E-DBF2-43A8-8570-DADAE41A41E6}" type="pres">
      <dgm:prSet presAssocID="{DC80D4B5-1EC8-4B36-9760-155AF2AEF06A}" presName="thinLine2b" presStyleLbl="callout" presStyleIdx="3" presStyleCnt="4"/>
      <dgm:spPr/>
    </dgm:pt>
    <dgm:pt modelId="{517BEC19-0A30-4B1A-BF42-A4666A0C0317}" type="pres">
      <dgm:prSet presAssocID="{DC80D4B5-1EC8-4B36-9760-155AF2AEF06A}" presName="vertSpace2b" presStyleCnt="0"/>
      <dgm:spPr/>
    </dgm:pt>
  </dgm:ptLst>
  <dgm:cxnLst>
    <dgm:cxn modelId="{A64367C2-F9FD-4FA2-AFDB-9DBF236494CA}" srcId="{B1D9C518-30EE-4A1B-90C4-7AB9E715DFFE}" destId="{DC80D4B5-1EC8-4B36-9760-155AF2AEF06A}" srcOrd="3" destOrd="0" parTransId="{421DC829-1AA2-47EA-9771-4B7582BEE8EB}" sibTransId="{BCE0A7D0-82BC-42E0-9785-2C6B849F841F}"/>
    <dgm:cxn modelId="{646D03CA-EEFB-469E-A194-87E3314461DE}" type="presOf" srcId="{9428DA1A-6C99-41FA-A828-3ACAD74F9BE1}" destId="{494ABF86-4DA2-4ECD-A533-05CAC9F3513F}" srcOrd="0" destOrd="0" presId="urn:microsoft.com/office/officeart/2008/layout/LinedList"/>
    <dgm:cxn modelId="{241908FC-B98D-4B36-9B6A-D64FD414B277}" type="presOf" srcId="{B1D9C518-30EE-4A1B-90C4-7AB9E715DFFE}" destId="{405566F9-F9F0-4D57-A532-E62217A5FD6A}" srcOrd="0" destOrd="0" presId="urn:microsoft.com/office/officeart/2008/layout/LinedList"/>
    <dgm:cxn modelId="{10C8AC98-E180-4E8E-886B-8D37A4AF5303}" type="presOf" srcId="{92406003-0DFC-4C3A-AD13-23A359EAE5B3}" destId="{103870A9-0E0C-4485-9E70-BEFC06CC0358}" srcOrd="0" destOrd="0" presId="urn:microsoft.com/office/officeart/2008/layout/LinedList"/>
    <dgm:cxn modelId="{8DCFCC9D-DBCA-4879-84E6-B663120B951C}" srcId="{9428DA1A-6C99-41FA-A828-3ACAD74F9BE1}" destId="{B1D9C518-30EE-4A1B-90C4-7AB9E715DFFE}" srcOrd="0" destOrd="0" parTransId="{171A9709-0642-474F-9EA2-15A76B788F45}" sibTransId="{08AF7735-10FA-4454-870D-0C6B96C2BAE6}"/>
    <dgm:cxn modelId="{06255328-DF8B-4BE6-BCD8-EC94F4F744A0}" srcId="{B1D9C518-30EE-4A1B-90C4-7AB9E715DFFE}" destId="{DE70B4AF-629B-4C9B-B8E7-C656B2D70419}" srcOrd="2" destOrd="0" parTransId="{F036158E-5843-4967-BA37-63A91DD6C882}" sibTransId="{551FAF84-AFCA-4855-B640-D4E3CAF74D56}"/>
    <dgm:cxn modelId="{B286206D-3F73-47C7-8C2F-A02102DEEB4E}" srcId="{B1D9C518-30EE-4A1B-90C4-7AB9E715DFFE}" destId="{92406003-0DFC-4C3A-AD13-23A359EAE5B3}" srcOrd="1" destOrd="0" parTransId="{7A0BC386-572D-484E-A307-DC8BE0F14689}" sibTransId="{02E7555A-AE16-42F9-8FEA-70C8FE1D3F75}"/>
    <dgm:cxn modelId="{7DAD360D-1169-42E9-B5E2-10A00B670189}" type="presOf" srcId="{DE70B4AF-629B-4C9B-B8E7-C656B2D70419}" destId="{3E624811-85AA-4156-930C-70F54C7D2A2A}" srcOrd="0" destOrd="0" presId="urn:microsoft.com/office/officeart/2008/layout/LinedList"/>
    <dgm:cxn modelId="{2C11A022-0592-40A1-ACBC-6710D9699EB3}" srcId="{B1D9C518-30EE-4A1B-90C4-7AB9E715DFFE}" destId="{65CD3D57-6DE9-4A25-A59D-C5FA725F2A14}" srcOrd="0" destOrd="0" parTransId="{A3482268-BA03-4E55-B155-F085F97AA350}" sibTransId="{ECC7A7A1-5CBC-417F-9F80-919CE3F181E5}"/>
    <dgm:cxn modelId="{3514C62E-989C-42F5-AF7D-1AA62980A593}" type="presOf" srcId="{65CD3D57-6DE9-4A25-A59D-C5FA725F2A14}" destId="{7B5F135E-4C1D-4E59-A617-9D382163EEBF}" srcOrd="0" destOrd="0" presId="urn:microsoft.com/office/officeart/2008/layout/LinedList"/>
    <dgm:cxn modelId="{60B50F1E-BA37-44D1-85B9-7DC340F732FF}" type="presOf" srcId="{DC80D4B5-1EC8-4B36-9760-155AF2AEF06A}" destId="{8E160736-10ED-41CF-8CA2-871420216371}" srcOrd="0" destOrd="0" presId="urn:microsoft.com/office/officeart/2008/layout/LinedList"/>
    <dgm:cxn modelId="{B48FB82C-B37C-4F97-B607-98E2F6E29D03}" type="presParOf" srcId="{494ABF86-4DA2-4ECD-A533-05CAC9F3513F}" destId="{34FE8CB4-AF0E-4CDA-9718-73883F16F04B}" srcOrd="0" destOrd="0" presId="urn:microsoft.com/office/officeart/2008/layout/LinedList"/>
    <dgm:cxn modelId="{AE5D5589-FB52-4CA3-A0F7-FA721B9DF3FC}" type="presParOf" srcId="{494ABF86-4DA2-4ECD-A533-05CAC9F3513F}" destId="{2C0A7243-4214-4506-809D-977462B18498}" srcOrd="1" destOrd="0" presId="urn:microsoft.com/office/officeart/2008/layout/LinedList"/>
    <dgm:cxn modelId="{E6A49807-DA6D-4A8B-BE82-B2E586C085DB}" type="presParOf" srcId="{2C0A7243-4214-4506-809D-977462B18498}" destId="{405566F9-F9F0-4D57-A532-E62217A5FD6A}" srcOrd="0" destOrd="0" presId="urn:microsoft.com/office/officeart/2008/layout/LinedList"/>
    <dgm:cxn modelId="{EFB4E13C-03F7-4083-B0C2-EB06CFACE87F}" type="presParOf" srcId="{2C0A7243-4214-4506-809D-977462B18498}" destId="{F046FC0D-A440-4ADA-9359-2397470D6E53}" srcOrd="1" destOrd="0" presId="urn:microsoft.com/office/officeart/2008/layout/LinedList"/>
    <dgm:cxn modelId="{8B5C210D-662E-4C3C-848A-956FBEF98604}" type="presParOf" srcId="{F046FC0D-A440-4ADA-9359-2397470D6E53}" destId="{8CBAF4E9-3E76-49DE-A82F-8B18DEE70729}" srcOrd="0" destOrd="0" presId="urn:microsoft.com/office/officeart/2008/layout/LinedList"/>
    <dgm:cxn modelId="{F20B56C3-5223-4F4B-9B56-B2042E4B6CF2}" type="presParOf" srcId="{F046FC0D-A440-4ADA-9359-2397470D6E53}" destId="{17E01AFD-5606-4129-9A63-56F29C372420}" srcOrd="1" destOrd="0" presId="urn:microsoft.com/office/officeart/2008/layout/LinedList"/>
    <dgm:cxn modelId="{9BCF8EF8-8A88-4B2A-854C-A2002CA5D62E}" type="presParOf" srcId="{17E01AFD-5606-4129-9A63-56F29C372420}" destId="{4A2604A3-21F7-4597-9292-169FEFD20116}" srcOrd="0" destOrd="0" presId="urn:microsoft.com/office/officeart/2008/layout/LinedList"/>
    <dgm:cxn modelId="{8D86D2F8-428F-40DE-82E3-5A0A05D361A0}" type="presParOf" srcId="{17E01AFD-5606-4129-9A63-56F29C372420}" destId="{7B5F135E-4C1D-4E59-A617-9D382163EEBF}" srcOrd="1" destOrd="0" presId="urn:microsoft.com/office/officeart/2008/layout/LinedList"/>
    <dgm:cxn modelId="{F1C7AA44-99C2-49B4-A186-7F4A255F5E4C}" type="presParOf" srcId="{17E01AFD-5606-4129-9A63-56F29C372420}" destId="{1A28E7DB-FD86-43F9-84DB-608A8850C6FC}" srcOrd="2" destOrd="0" presId="urn:microsoft.com/office/officeart/2008/layout/LinedList"/>
    <dgm:cxn modelId="{46A0A02C-CA65-40F6-B854-C6A376943936}" type="presParOf" srcId="{F046FC0D-A440-4ADA-9359-2397470D6E53}" destId="{8A1952E2-F5DC-4B2D-B7E0-2346F2121B88}" srcOrd="2" destOrd="0" presId="urn:microsoft.com/office/officeart/2008/layout/LinedList"/>
    <dgm:cxn modelId="{845CC333-ED48-4C34-A792-94FC5737C157}" type="presParOf" srcId="{F046FC0D-A440-4ADA-9359-2397470D6E53}" destId="{4BCA50D6-6666-4304-A248-9B697DF04F38}" srcOrd="3" destOrd="0" presId="urn:microsoft.com/office/officeart/2008/layout/LinedList"/>
    <dgm:cxn modelId="{FB327605-D45A-4F56-831A-69FE32EE6131}" type="presParOf" srcId="{F046FC0D-A440-4ADA-9359-2397470D6E53}" destId="{61CA8CCF-73BF-47F1-B366-45F58079FF22}" srcOrd="4" destOrd="0" presId="urn:microsoft.com/office/officeart/2008/layout/LinedList"/>
    <dgm:cxn modelId="{923845C8-86F7-4710-809D-F3F02371B280}" type="presParOf" srcId="{61CA8CCF-73BF-47F1-B366-45F58079FF22}" destId="{797FABFD-2772-4E60-911A-B913690F8C74}" srcOrd="0" destOrd="0" presId="urn:microsoft.com/office/officeart/2008/layout/LinedList"/>
    <dgm:cxn modelId="{943D510F-4FED-4FD7-9A68-F3BB363645A7}" type="presParOf" srcId="{61CA8CCF-73BF-47F1-B366-45F58079FF22}" destId="{103870A9-0E0C-4485-9E70-BEFC06CC0358}" srcOrd="1" destOrd="0" presId="urn:microsoft.com/office/officeart/2008/layout/LinedList"/>
    <dgm:cxn modelId="{FBC559E9-4655-40CC-9C27-55602D1A6330}" type="presParOf" srcId="{61CA8CCF-73BF-47F1-B366-45F58079FF22}" destId="{AE2EE06B-BDC5-472E-AB5E-5510D4219DA1}" srcOrd="2" destOrd="0" presId="urn:microsoft.com/office/officeart/2008/layout/LinedList"/>
    <dgm:cxn modelId="{2C1D4333-3AAC-4CCC-BE6A-AAD18934A608}" type="presParOf" srcId="{F046FC0D-A440-4ADA-9359-2397470D6E53}" destId="{D7285F4B-F7CC-4FEF-AEDA-ADBA5124F0A7}" srcOrd="5" destOrd="0" presId="urn:microsoft.com/office/officeart/2008/layout/LinedList"/>
    <dgm:cxn modelId="{A1AE4061-6BF6-4D94-A0FD-533BCAB62B6B}" type="presParOf" srcId="{F046FC0D-A440-4ADA-9359-2397470D6E53}" destId="{5FF9B2F1-795C-4593-B290-1D4719C89D65}" srcOrd="6" destOrd="0" presId="urn:microsoft.com/office/officeart/2008/layout/LinedList"/>
    <dgm:cxn modelId="{BAF39EBC-27E8-4420-85A1-BBCBCB611176}" type="presParOf" srcId="{F046FC0D-A440-4ADA-9359-2397470D6E53}" destId="{467C8038-3EBC-42FF-8BAE-8EFE5EA0E5A7}" srcOrd="7" destOrd="0" presId="urn:microsoft.com/office/officeart/2008/layout/LinedList"/>
    <dgm:cxn modelId="{6A45A580-7BEC-41C9-9CD1-451417CCC666}" type="presParOf" srcId="{467C8038-3EBC-42FF-8BAE-8EFE5EA0E5A7}" destId="{5A221228-DF7E-4714-9D26-EB8878D40A2F}" srcOrd="0" destOrd="0" presId="urn:microsoft.com/office/officeart/2008/layout/LinedList"/>
    <dgm:cxn modelId="{E80B0A8F-5A0F-4F2F-B5EB-E4EEEFDC59E2}" type="presParOf" srcId="{467C8038-3EBC-42FF-8BAE-8EFE5EA0E5A7}" destId="{3E624811-85AA-4156-930C-70F54C7D2A2A}" srcOrd="1" destOrd="0" presId="urn:microsoft.com/office/officeart/2008/layout/LinedList"/>
    <dgm:cxn modelId="{EF574C7B-52B5-4B91-AC95-E606F4D39EF4}" type="presParOf" srcId="{467C8038-3EBC-42FF-8BAE-8EFE5EA0E5A7}" destId="{31EA082F-0115-4E37-9331-92E1F965A685}" srcOrd="2" destOrd="0" presId="urn:microsoft.com/office/officeart/2008/layout/LinedList"/>
    <dgm:cxn modelId="{AA15BAAD-CF27-4CC6-A507-96A380C8162F}" type="presParOf" srcId="{F046FC0D-A440-4ADA-9359-2397470D6E53}" destId="{E913515C-4B9B-4BA0-96CC-4390ECB16B8F}" srcOrd="8" destOrd="0" presId="urn:microsoft.com/office/officeart/2008/layout/LinedList"/>
    <dgm:cxn modelId="{E33A1FCC-213C-40A2-912D-31C135EAFB09}" type="presParOf" srcId="{F046FC0D-A440-4ADA-9359-2397470D6E53}" destId="{6083E11D-6915-4A63-9ABD-ACA875B730ED}" srcOrd="9" destOrd="0" presId="urn:microsoft.com/office/officeart/2008/layout/LinedList"/>
    <dgm:cxn modelId="{12276468-2C27-4A1E-B9B6-632DF1F01BAB}" type="presParOf" srcId="{F046FC0D-A440-4ADA-9359-2397470D6E53}" destId="{D384F443-15B2-401A-8FC6-7CE0FE0243B8}" srcOrd="10" destOrd="0" presId="urn:microsoft.com/office/officeart/2008/layout/LinedList"/>
    <dgm:cxn modelId="{6159A683-7F22-44D6-A6DA-F863E2933577}" type="presParOf" srcId="{D384F443-15B2-401A-8FC6-7CE0FE0243B8}" destId="{B77C88FA-E299-4BE3-9EA7-F1670E0A2F35}" srcOrd="0" destOrd="0" presId="urn:microsoft.com/office/officeart/2008/layout/LinedList"/>
    <dgm:cxn modelId="{5C97A992-C4BF-4117-B2F1-DAD8FE337E0E}" type="presParOf" srcId="{D384F443-15B2-401A-8FC6-7CE0FE0243B8}" destId="{8E160736-10ED-41CF-8CA2-871420216371}" srcOrd="1" destOrd="0" presId="urn:microsoft.com/office/officeart/2008/layout/LinedList"/>
    <dgm:cxn modelId="{FF928360-A42B-4EA0-A568-78182CBDE84F}" type="presParOf" srcId="{D384F443-15B2-401A-8FC6-7CE0FE0243B8}" destId="{72D4824E-1F4B-40F2-94D5-CAD577FF7EFE}" srcOrd="2" destOrd="0" presId="urn:microsoft.com/office/officeart/2008/layout/LinedList"/>
    <dgm:cxn modelId="{1802E69E-B30F-4B85-B9FF-963966C5D249}" type="presParOf" srcId="{F046FC0D-A440-4ADA-9359-2397470D6E53}" destId="{29459C8E-DBF2-43A8-8570-DADAE41A41E6}" srcOrd="11" destOrd="0" presId="urn:microsoft.com/office/officeart/2008/layout/LinedList"/>
    <dgm:cxn modelId="{2C339F12-B236-499E-9485-B6D8815B1224}" type="presParOf" srcId="{F046FC0D-A440-4ADA-9359-2397470D6E53}" destId="{517BEC19-0A30-4B1A-BF42-A4666A0C0317}"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382C80-C08C-49FD-985A-94DE9EB108D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CE54C33-355F-4B07-9013-FC1977529AA0}">
      <dgm:prSet phldrT="[Text]"/>
      <dgm:spPr/>
      <dgm:t>
        <a:bodyPr/>
        <a:lstStyle/>
        <a:p>
          <a:r>
            <a:rPr lang="en-US" dirty="0" smtClean="0"/>
            <a:t>enhance customer experience </a:t>
          </a:r>
          <a:endParaRPr lang="en-US" dirty="0"/>
        </a:p>
      </dgm:t>
    </dgm:pt>
    <dgm:pt modelId="{EC330DCF-87DE-4C8C-AD9E-8C07BF96687A}" type="parTrans" cxnId="{F33F32C5-5EDE-4589-AEE3-EDF8BD93E71C}">
      <dgm:prSet/>
      <dgm:spPr/>
      <dgm:t>
        <a:bodyPr/>
        <a:lstStyle/>
        <a:p>
          <a:endParaRPr lang="en-US"/>
        </a:p>
      </dgm:t>
    </dgm:pt>
    <dgm:pt modelId="{C11D86AB-DFEC-4BA0-B56E-7254F3E5BFF5}" type="sibTrans" cxnId="{F33F32C5-5EDE-4589-AEE3-EDF8BD93E71C}">
      <dgm:prSet/>
      <dgm:spPr/>
      <dgm:t>
        <a:bodyPr/>
        <a:lstStyle/>
        <a:p>
          <a:endParaRPr lang="en-US"/>
        </a:p>
      </dgm:t>
    </dgm:pt>
    <dgm:pt modelId="{F5A21E1F-C04A-4923-992A-C002EAF7F445}">
      <dgm:prSet phldrT="[Text]"/>
      <dgm:spPr/>
      <dgm:t>
        <a:bodyPr/>
        <a:lstStyle/>
        <a:p>
          <a:r>
            <a:rPr lang="en-US" dirty="0" smtClean="0"/>
            <a:t>operational efficiency</a:t>
          </a:r>
          <a:endParaRPr lang="en-US" dirty="0"/>
        </a:p>
      </dgm:t>
    </dgm:pt>
    <dgm:pt modelId="{AF1817B7-ECA5-4FCA-9797-D328EEC559B7}" type="parTrans" cxnId="{50E6E70D-A453-4BE9-9212-A6C51FF0B81F}">
      <dgm:prSet/>
      <dgm:spPr/>
      <dgm:t>
        <a:bodyPr/>
        <a:lstStyle/>
        <a:p>
          <a:endParaRPr lang="en-US"/>
        </a:p>
      </dgm:t>
    </dgm:pt>
    <dgm:pt modelId="{FD87EB92-9167-45BD-A4FD-A6D4EF60AFF1}" type="sibTrans" cxnId="{50E6E70D-A453-4BE9-9212-A6C51FF0B81F}">
      <dgm:prSet/>
      <dgm:spPr/>
      <dgm:t>
        <a:bodyPr/>
        <a:lstStyle/>
        <a:p>
          <a:endParaRPr lang="en-US"/>
        </a:p>
      </dgm:t>
    </dgm:pt>
    <dgm:pt modelId="{297507FB-B132-462F-B17A-A706035A00AC}">
      <dgm:prSet phldrT="[Text]"/>
      <dgm:spPr/>
      <dgm:t>
        <a:bodyPr/>
        <a:lstStyle/>
        <a:p>
          <a:r>
            <a:rPr lang="en-US" dirty="0" smtClean="0"/>
            <a:t>In-store pickup for online orders</a:t>
          </a:r>
          <a:endParaRPr lang="en-US" dirty="0"/>
        </a:p>
      </dgm:t>
    </dgm:pt>
    <dgm:pt modelId="{0864D530-CE29-4F93-8FBD-1EA2D9BFE96B}" type="parTrans" cxnId="{94E10BB1-EF4D-43A9-A726-318A41AD769B}">
      <dgm:prSet/>
      <dgm:spPr/>
      <dgm:t>
        <a:bodyPr/>
        <a:lstStyle/>
        <a:p>
          <a:endParaRPr lang="en-US"/>
        </a:p>
      </dgm:t>
    </dgm:pt>
    <dgm:pt modelId="{594C1CF6-9C9A-4509-ABA4-027169E4A856}" type="sibTrans" cxnId="{94E10BB1-EF4D-43A9-A726-318A41AD769B}">
      <dgm:prSet/>
      <dgm:spPr/>
      <dgm:t>
        <a:bodyPr/>
        <a:lstStyle/>
        <a:p>
          <a:endParaRPr lang="en-US"/>
        </a:p>
      </dgm:t>
    </dgm:pt>
    <dgm:pt modelId="{AD70859A-E334-41CE-948C-89F833CC8628}">
      <dgm:prSet phldrT="[Text]"/>
      <dgm:spPr/>
      <dgm:t>
        <a:bodyPr/>
        <a:lstStyle/>
        <a:p>
          <a:r>
            <a:rPr lang="en-US" dirty="0" smtClean="0"/>
            <a:t>Drone delivery partnerships</a:t>
          </a:r>
          <a:endParaRPr lang="en-US" dirty="0"/>
        </a:p>
      </dgm:t>
    </dgm:pt>
    <dgm:pt modelId="{06DA04E0-C45D-4922-BDAB-EC6CDAC80526}" type="parTrans" cxnId="{278B2BD5-0165-4608-B2A8-38BCFEAE1183}">
      <dgm:prSet/>
      <dgm:spPr/>
      <dgm:t>
        <a:bodyPr/>
        <a:lstStyle/>
        <a:p>
          <a:endParaRPr lang="en-US"/>
        </a:p>
      </dgm:t>
    </dgm:pt>
    <dgm:pt modelId="{67FE7CFD-2E39-493D-BDD2-3E7D3EE99663}" type="sibTrans" cxnId="{278B2BD5-0165-4608-B2A8-38BCFEAE1183}">
      <dgm:prSet/>
      <dgm:spPr/>
      <dgm:t>
        <a:bodyPr/>
        <a:lstStyle/>
        <a:p>
          <a:endParaRPr lang="en-US"/>
        </a:p>
      </dgm:t>
    </dgm:pt>
    <dgm:pt modelId="{6DA929F0-5A67-49C3-BF0B-CEFB55EFBCAF}" type="pres">
      <dgm:prSet presAssocID="{4F382C80-C08C-49FD-985A-94DE9EB108D7}" presName="diagram" presStyleCnt="0">
        <dgm:presLayoutVars>
          <dgm:dir/>
          <dgm:resizeHandles val="exact"/>
        </dgm:presLayoutVars>
      </dgm:prSet>
      <dgm:spPr/>
      <dgm:t>
        <a:bodyPr/>
        <a:lstStyle/>
        <a:p>
          <a:endParaRPr lang="en-US"/>
        </a:p>
      </dgm:t>
    </dgm:pt>
    <dgm:pt modelId="{D177A839-3E32-44EF-B0BF-B174A681BAD6}" type="pres">
      <dgm:prSet presAssocID="{ACE54C33-355F-4B07-9013-FC1977529AA0}" presName="node" presStyleLbl="node1" presStyleIdx="0" presStyleCnt="4">
        <dgm:presLayoutVars>
          <dgm:bulletEnabled val="1"/>
        </dgm:presLayoutVars>
      </dgm:prSet>
      <dgm:spPr/>
      <dgm:t>
        <a:bodyPr/>
        <a:lstStyle/>
        <a:p>
          <a:endParaRPr lang="en-US"/>
        </a:p>
      </dgm:t>
    </dgm:pt>
    <dgm:pt modelId="{A875CC53-790B-4A13-9E42-CE870718696A}" type="pres">
      <dgm:prSet presAssocID="{C11D86AB-DFEC-4BA0-B56E-7254F3E5BFF5}" presName="sibTrans" presStyleCnt="0"/>
      <dgm:spPr/>
    </dgm:pt>
    <dgm:pt modelId="{1D28C7FA-EBD9-4CE0-85A9-260FAD47792B}" type="pres">
      <dgm:prSet presAssocID="{F5A21E1F-C04A-4923-992A-C002EAF7F445}" presName="node" presStyleLbl="node1" presStyleIdx="1" presStyleCnt="4">
        <dgm:presLayoutVars>
          <dgm:bulletEnabled val="1"/>
        </dgm:presLayoutVars>
      </dgm:prSet>
      <dgm:spPr/>
      <dgm:t>
        <a:bodyPr/>
        <a:lstStyle/>
        <a:p>
          <a:endParaRPr lang="en-US"/>
        </a:p>
      </dgm:t>
    </dgm:pt>
    <dgm:pt modelId="{AD9DB56F-6249-4F50-8F76-71D78630CBA1}" type="pres">
      <dgm:prSet presAssocID="{FD87EB92-9167-45BD-A4FD-A6D4EF60AFF1}" presName="sibTrans" presStyleCnt="0"/>
      <dgm:spPr/>
    </dgm:pt>
    <dgm:pt modelId="{71EC4038-F2C2-44D3-8297-3AB317B94C9A}" type="pres">
      <dgm:prSet presAssocID="{297507FB-B132-462F-B17A-A706035A00AC}" presName="node" presStyleLbl="node1" presStyleIdx="2" presStyleCnt="4">
        <dgm:presLayoutVars>
          <dgm:bulletEnabled val="1"/>
        </dgm:presLayoutVars>
      </dgm:prSet>
      <dgm:spPr/>
      <dgm:t>
        <a:bodyPr/>
        <a:lstStyle/>
        <a:p>
          <a:endParaRPr lang="en-US"/>
        </a:p>
      </dgm:t>
    </dgm:pt>
    <dgm:pt modelId="{68D8DBEA-57D2-4DB2-B5DB-D6E071452476}" type="pres">
      <dgm:prSet presAssocID="{594C1CF6-9C9A-4509-ABA4-027169E4A856}" presName="sibTrans" presStyleCnt="0"/>
      <dgm:spPr/>
    </dgm:pt>
    <dgm:pt modelId="{FDCD78C7-E561-4775-BAA4-10CE757DB5F8}" type="pres">
      <dgm:prSet presAssocID="{AD70859A-E334-41CE-948C-89F833CC8628}" presName="node" presStyleLbl="node1" presStyleIdx="3" presStyleCnt="4">
        <dgm:presLayoutVars>
          <dgm:bulletEnabled val="1"/>
        </dgm:presLayoutVars>
      </dgm:prSet>
      <dgm:spPr/>
      <dgm:t>
        <a:bodyPr/>
        <a:lstStyle/>
        <a:p>
          <a:endParaRPr lang="en-US"/>
        </a:p>
      </dgm:t>
    </dgm:pt>
  </dgm:ptLst>
  <dgm:cxnLst>
    <dgm:cxn modelId="{48560D83-BC79-4D07-8868-5E636CD19BF7}" type="presOf" srcId="{F5A21E1F-C04A-4923-992A-C002EAF7F445}" destId="{1D28C7FA-EBD9-4CE0-85A9-260FAD47792B}" srcOrd="0" destOrd="0" presId="urn:microsoft.com/office/officeart/2005/8/layout/default"/>
    <dgm:cxn modelId="{F33F32C5-5EDE-4589-AEE3-EDF8BD93E71C}" srcId="{4F382C80-C08C-49FD-985A-94DE9EB108D7}" destId="{ACE54C33-355F-4B07-9013-FC1977529AA0}" srcOrd="0" destOrd="0" parTransId="{EC330DCF-87DE-4C8C-AD9E-8C07BF96687A}" sibTransId="{C11D86AB-DFEC-4BA0-B56E-7254F3E5BFF5}"/>
    <dgm:cxn modelId="{50E6E70D-A453-4BE9-9212-A6C51FF0B81F}" srcId="{4F382C80-C08C-49FD-985A-94DE9EB108D7}" destId="{F5A21E1F-C04A-4923-992A-C002EAF7F445}" srcOrd="1" destOrd="0" parTransId="{AF1817B7-ECA5-4FCA-9797-D328EEC559B7}" sibTransId="{FD87EB92-9167-45BD-A4FD-A6D4EF60AFF1}"/>
    <dgm:cxn modelId="{94E10BB1-EF4D-43A9-A726-318A41AD769B}" srcId="{4F382C80-C08C-49FD-985A-94DE9EB108D7}" destId="{297507FB-B132-462F-B17A-A706035A00AC}" srcOrd="2" destOrd="0" parTransId="{0864D530-CE29-4F93-8FBD-1EA2D9BFE96B}" sibTransId="{594C1CF6-9C9A-4509-ABA4-027169E4A856}"/>
    <dgm:cxn modelId="{6AB61604-49CE-45D5-B9D9-A7226BE82936}" type="presOf" srcId="{4F382C80-C08C-49FD-985A-94DE9EB108D7}" destId="{6DA929F0-5A67-49C3-BF0B-CEFB55EFBCAF}" srcOrd="0" destOrd="0" presId="urn:microsoft.com/office/officeart/2005/8/layout/default"/>
    <dgm:cxn modelId="{0CE74F4A-7489-466D-9C44-B2A2B4789264}" type="presOf" srcId="{297507FB-B132-462F-B17A-A706035A00AC}" destId="{71EC4038-F2C2-44D3-8297-3AB317B94C9A}" srcOrd="0" destOrd="0" presId="urn:microsoft.com/office/officeart/2005/8/layout/default"/>
    <dgm:cxn modelId="{2CB16DD2-BFAF-423E-830D-DEC7E2B8C535}" type="presOf" srcId="{AD70859A-E334-41CE-948C-89F833CC8628}" destId="{FDCD78C7-E561-4775-BAA4-10CE757DB5F8}" srcOrd="0" destOrd="0" presId="urn:microsoft.com/office/officeart/2005/8/layout/default"/>
    <dgm:cxn modelId="{278B2BD5-0165-4608-B2A8-38BCFEAE1183}" srcId="{4F382C80-C08C-49FD-985A-94DE9EB108D7}" destId="{AD70859A-E334-41CE-948C-89F833CC8628}" srcOrd="3" destOrd="0" parTransId="{06DA04E0-C45D-4922-BDAB-EC6CDAC80526}" sibTransId="{67FE7CFD-2E39-493D-BDD2-3E7D3EE99663}"/>
    <dgm:cxn modelId="{4105EBD5-61A5-4C43-ABA5-6499CDA5C632}" type="presOf" srcId="{ACE54C33-355F-4B07-9013-FC1977529AA0}" destId="{D177A839-3E32-44EF-B0BF-B174A681BAD6}" srcOrd="0" destOrd="0" presId="urn:microsoft.com/office/officeart/2005/8/layout/default"/>
    <dgm:cxn modelId="{AE4E2AB9-B9A2-4D22-9709-68A94A945830}" type="presParOf" srcId="{6DA929F0-5A67-49C3-BF0B-CEFB55EFBCAF}" destId="{D177A839-3E32-44EF-B0BF-B174A681BAD6}" srcOrd="0" destOrd="0" presId="urn:microsoft.com/office/officeart/2005/8/layout/default"/>
    <dgm:cxn modelId="{B456C5DC-75C1-4DB7-BF6E-F9A0D2D95D0B}" type="presParOf" srcId="{6DA929F0-5A67-49C3-BF0B-CEFB55EFBCAF}" destId="{A875CC53-790B-4A13-9E42-CE870718696A}" srcOrd="1" destOrd="0" presId="urn:microsoft.com/office/officeart/2005/8/layout/default"/>
    <dgm:cxn modelId="{D3E9A27C-CF42-4290-8CBC-75669C9687B3}" type="presParOf" srcId="{6DA929F0-5A67-49C3-BF0B-CEFB55EFBCAF}" destId="{1D28C7FA-EBD9-4CE0-85A9-260FAD47792B}" srcOrd="2" destOrd="0" presId="urn:microsoft.com/office/officeart/2005/8/layout/default"/>
    <dgm:cxn modelId="{767D1944-A6CD-4B16-A63C-4B811B1B148A}" type="presParOf" srcId="{6DA929F0-5A67-49C3-BF0B-CEFB55EFBCAF}" destId="{AD9DB56F-6249-4F50-8F76-71D78630CBA1}" srcOrd="3" destOrd="0" presId="urn:microsoft.com/office/officeart/2005/8/layout/default"/>
    <dgm:cxn modelId="{0802A446-654C-4A1A-B74C-7E19CD018370}" type="presParOf" srcId="{6DA929F0-5A67-49C3-BF0B-CEFB55EFBCAF}" destId="{71EC4038-F2C2-44D3-8297-3AB317B94C9A}" srcOrd="4" destOrd="0" presId="urn:microsoft.com/office/officeart/2005/8/layout/default"/>
    <dgm:cxn modelId="{23419385-23CE-42BC-89D0-7BC9AB5276FF}" type="presParOf" srcId="{6DA929F0-5A67-49C3-BF0B-CEFB55EFBCAF}" destId="{68D8DBEA-57D2-4DB2-B5DB-D6E071452476}" srcOrd="5" destOrd="0" presId="urn:microsoft.com/office/officeart/2005/8/layout/default"/>
    <dgm:cxn modelId="{59554115-1A22-45E1-A953-7FA9787720EC}" type="presParOf" srcId="{6DA929F0-5A67-49C3-BF0B-CEFB55EFBCAF}" destId="{FDCD78C7-E561-4775-BAA4-10CE757DB5F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60E5EF-3CFA-4F13-872B-37739BD7F8E0}"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0862CB16-F00E-4B44-979E-4F065774BA52}">
      <dgm:prSet phldrT="[Text]"/>
      <dgm:spPr/>
      <dgm:t>
        <a:bodyPr/>
        <a:lstStyle/>
        <a:p>
          <a:r>
            <a:rPr lang="en-US" b="0" dirty="0" smtClean="0"/>
            <a:t>Tesla, Inc.</a:t>
          </a:r>
          <a:endParaRPr lang="en-US" b="0" dirty="0"/>
        </a:p>
      </dgm:t>
    </dgm:pt>
    <dgm:pt modelId="{FA9D4A5A-C23F-42D0-9380-D594B8BE183A}" type="parTrans" cxnId="{7B0010FD-97D0-473B-BE3B-8332C138C249}">
      <dgm:prSet/>
      <dgm:spPr/>
      <dgm:t>
        <a:bodyPr/>
        <a:lstStyle/>
        <a:p>
          <a:endParaRPr lang="en-US"/>
        </a:p>
      </dgm:t>
    </dgm:pt>
    <dgm:pt modelId="{578B2089-1845-4772-9844-DB1EDB901EA8}" type="sibTrans" cxnId="{7B0010FD-97D0-473B-BE3B-8332C138C249}">
      <dgm:prSet/>
      <dgm:spPr/>
      <dgm:t>
        <a:bodyPr/>
        <a:lstStyle/>
        <a:p>
          <a:endParaRPr lang="en-US"/>
        </a:p>
      </dgm:t>
    </dgm:pt>
    <dgm:pt modelId="{84A86F59-CD70-4504-8AF3-BBDF73E060AF}">
      <dgm:prSet phldrT="[Text]" phldr="1"/>
      <dgm:spPr/>
      <dgm:t>
        <a:bodyPr/>
        <a:lstStyle/>
        <a:p>
          <a:endParaRPr lang="en-US"/>
        </a:p>
      </dgm:t>
    </dgm:pt>
    <dgm:pt modelId="{090FCE80-415D-42EE-90FC-D95F24B462EC}" type="parTrans" cxnId="{38D1350E-082E-4961-B1EC-F8F2246FA763}">
      <dgm:prSet/>
      <dgm:spPr/>
      <dgm:t>
        <a:bodyPr/>
        <a:lstStyle/>
        <a:p>
          <a:endParaRPr lang="en-US"/>
        </a:p>
      </dgm:t>
    </dgm:pt>
    <dgm:pt modelId="{2248AF03-2EDC-4BC3-BC20-E461EB78382C}" type="sibTrans" cxnId="{38D1350E-082E-4961-B1EC-F8F2246FA763}">
      <dgm:prSet/>
      <dgm:spPr/>
      <dgm:t>
        <a:bodyPr/>
        <a:lstStyle/>
        <a:p>
          <a:endParaRPr lang="en-US"/>
        </a:p>
      </dgm:t>
    </dgm:pt>
    <dgm:pt modelId="{A89EABAF-16B1-49A5-90F9-8728CBA2AF0F}">
      <dgm:prSet phldrT="[Text]"/>
      <dgm:spPr/>
      <dgm:t>
        <a:bodyPr/>
        <a:lstStyle/>
        <a:p>
          <a:r>
            <a:rPr lang="en-US" dirty="0" smtClean="0"/>
            <a:t>American electric vehicle and clean energy company founded in 2003 by Martin Eberhard and Marc Trepanning, with Elon Musk joining shortly after</a:t>
          </a:r>
          <a:endParaRPr lang="en-US" dirty="0"/>
        </a:p>
      </dgm:t>
    </dgm:pt>
    <dgm:pt modelId="{B46DF7CA-EBAF-4932-A4E5-1D394D9A561D}" type="parTrans" cxnId="{35A84640-81BF-4C52-A267-6A85F090980B}">
      <dgm:prSet/>
      <dgm:spPr/>
      <dgm:t>
        <a:bodyPr/>
        <a:lstStyle/>
        <a:p>
          <a:endParaRPr lang="en-US"/>
        </a:p>
      </dgm:t>
    </dgm:pt>
    <dgm:pt modelId="{8AA3515E-4149-4D62-8878-462DA5248BB0}" type="sibTrans" cxnId="{35A84640-81BF-4C52-A267-6A85F090980B}">
      <dgm:prSet/>
      <dgm:spPr/>
      <dgm:t>
        <a:bodyPr/>
        <a:lstStyle/>
        <a:p>
          <a:endParaRPr lang="en-US"/>
        </a:p>
      </dgm:t>
    </dgm:pt>
    <dgm:pt modelId="{DE8D9871-9501-4BD2-9F5B-4C3E8D641B0B}">
      <dgm:prSet phldrT="[Text]"/>
      <dgm:spPr/>
      <dgm:t>
        <a:bodyPr/>
        <a:lstStyle/>
        <a:p>
          <a:r>
            <a:rPr lang="en-US" b="0" dirty="0" smtClean="0"/>
            <a:t>Amazon.com, Inc.</a:t>
          </a:r>
          <a:endParaRPr lang="en-US" b="0" dirty="0"/>
        </a:p>
      </dgm:t>
    </dgm:pt>
    <dgm:pt modelId="{970BA46B-FFC1-403D-9075-66CCB4EC0491}" type="parTrans" cxnId="{A9461011-85D8-48D3-8EFA-E0E497C1359C}">
      <dgm:prSet/>
      <dgm:spPr/>
      <dgm:t>
        <a:bodyPr/>
        <a:lstStyle/>
        <a:p>
          <a:endParaRPr lang="en-US"/>
        </a:p>
      </dgm:t>
    </dgm:pt>
    <dgm:pt modelId="{031F332A-994B-461A-8B5D-9997F84EA8FF}" type="sibTrans" cxnId="{A9461011-85D8-48D3-8EFA-E0E497C1359C}">
      <dgm:prSet/>
      <dgm:spPr/>
      <dgm:t>
        <a:bodyPr/>
        <a:lstStyle/>
        <a:p>
          <a:endParaRPr lang="en-US"/>
        </a:p>
      </dgm:t>
    </dgm:pt>
    <dgm:pt modelId="{50744466-157C-4E16-92F2-B03DC9BA65BA}">
      <dgm:prSet phldrT="[Text]" phldr="1"/>
      <dgm:spPr/>
      <dgm:t>
        <a:bodyPr/>
        <a:lstStyle/>
        <a:p>
          <a:endParaRPr lang="en-US"/>
        </a:p>
      </dgm:t>
    </dgm:pt>
    <dgm:pt modelId="{7E38D2C1-99B4-42DB-AE33-8984AEB9A7BD}" type="parTrans" cxnId="{57A6934E-020C-4A28-A430-95EA233737CD}">
      <dgm:prSet/>
      <dgm:spPr/>
      <dgm:t>
        <a:bodyPr/>
        <a:lstStyle/>
        <a:p>
          <a:endParaRPr lang="en-US"/>
        </a:p>
      </dgm:t>
    </dgm:pt>
    <dgm:pt modelId="{FFD0371A-3FC7-49CD-86D7-F4B361988C43}" type="sibTrans" cxnId="{57A6934E-020C-4A28-A430-95EA233737CD}">
      <dgm:prSet/>
      <dgm:spPr/>
      <dgm:t>
        <a:bodyPr/>
        <a:lstStyle/>
        <a:p>
          <a:endParaRPr lang="en-US"/>
        </a:p>
      </dgm:t>
    </dgm:pt>
    <dgm:pt modelId="{499039B7-9941-42CA-81F2-90F646251032}">
      <dgm:prSet phldrT="[Text]"/>
      <dgm:spPr/>
      <dgm:t>
        <a:bodyPr/>
        <a:lstStyle/>
        <a:p>
          <a:r>
            <a:rPr lang="en-US" dirty="0" smtClean="0"/>
            <a:t>Largest e-commerce b2c platforms globally started by Jeff Bezos.</a:t>
          </a:r>
          <a:endParaRPr lang="en-US" dirty="0"/>
        </a:p>
      </dgm:t>
    </dgm:pt>
    <dgm:pt modelId="{E5C231E1-A9E5-4F4F-B70C-B0D1FC2E8E33}" type="parTrans" cxnId="{6788C7E4-43FF-42B4-AF79-C872BE950326}">
      <dgm:prSet/>
      <dgm:spPr/>
      <dgm:t>
        <a:bodyPr/>
        <a:lstStyle/>
        <a:p>
          <a:endParaRPr lang="en-US"/>
        </a:p>
      </dgm:t>
    </dgm:pt>
    <dgm:pt modelId="{02FC08C9-D51D-4A21-A439-27156C7E569E}" type="sibTrans" cxnId="{6788C7E4-43FF-42B4-AF79-C872BE950326}">
      <dgm:prSet/>
      <dgm:spPr/>
      <dgm:t>
        <a:bodyPr/>
        <a:lstStyle/>
        <a:p>
          <a:endParaRPr lang="en-US"/>
        </a:p>
      </dgm:t>
    </dgm:pt>
    <dgm:pt modelId="{AFBA38CD-F6EE-4B2F-8DCA-F480E49C57BE}">
      <dgm:prSet phldrT="[Text]"/>
      <dgm:spPr/>
      <dgm:t>
        <a:bodyPr/>
        <a:lstStyle/>
        <a:p>
          <a:r>
            <a:rPr lang="en-US" b="0" dirty="0" smtClean="0"/>
            <a:t>Google LLC</a:t>
          </a:r>
          <a:endParaRPr lang="en-US" b="0" dirty="0"/>
        </a:p>
      </dgm:t>
    </dgm:pt>
    <dgm:pt modelId="{D75ABED6-411B-4D76-8D44-B79757CFCFC8}" type="parTrans" cxnId="{64DEA2C4-1A66-4FE1-9029-9F34F217878B}">
      <dgm:prSet/>
      <dgm:spPr/>
      <dgm:t>
        <a:bodyPr/>
        <a:lstStyle/>
        <a:p>
          <a:endParaRPr lang="en-US"/>
        </a:p>
      </dgm:t>
    </dgm:pt>
    <dgm:pt modelId="{F0558265-2516-4436-9736-A8FBB8808322}" type="sibTrans" cxnId="{64DEA2C4-1A66-4FE1-9029-9F34F217878B}">
      <dgm:prSet/>
      <dgm:spPr/>
      <dgm:t>
        <a:bodyPr/>
        <a:lstStyle/>
        <a:p>
          <a:endParaRPr lang="en-US"/>
        </a:p>
      </dgm:t>
    </dgm:pt>
    <dgm:pt modelId="{A70B5A09-B683-47D0-8114-95E210B7EF60}">
      <dgm:prSet phldrT="[Text]" phldr="1"/>
      <dgm:spPr/>
      <dgm:t>
        <a:bodyPr/>
        <a:lstStyle/>
        <a:p>
          <a:endParaRPr lang="en-US" dirty="0"/>
        </a:p>
      </dgm:t>
    </dgm:pt>
    <dgm:pt modelId="{DEF56CCA-0955-44EF-B68C-D6EF54DA3366}" type="parTrans" cxnId="{E88554A6-EEAC-410D-A159-741B06BB29BA}">
      <dgm:prSet/>
      <dgm:spPr/>
      <dgm:t>
        <a:bodyPr/>
        <a:lstStyle/>
        <a:p>
          <a:endParaRPr lang="en-US"/>
        </a:p>
      </dgm:t>
    </dgm:pt>
    <dgm:pt modelId="{59F3C434-238D-4F77-BD1D-230B6F107FD5}" type="sibTrans" cxnId="{E88554A6-EEAC-410D-A159-741B06BB29BA}">
      <dgm:prSet/>
      <dgm:spPr/>
      <dgm:t>
        <a:bodyPr/>
        <a:lstStyle/>
        <a:p>
          <a:endParaRPr lang="en-US"/>
        </a:p>
      </dgm:t>
    </dgm:pt>
    <dgm:pt modelId="{ACAD3AF9-9F01-46BE-9BC8-2CC8AFB13134}">
      <dgm:prSet phldrT="[Text]"/>
      <dgm:spPr/>
      <dgm:t>
        <a:bodyPr/>
        <a:lstStyle/>
        <a:p>
          <a:r>
            <a:rPr lang="en-US" dirty="0" smtClean="0"/>
            <a:t>Synonymous with internet search and technological innovation</a:t>
          </a:r>
          <a:endParaRPr lang="en-US" dirty="0"/>
        </a:p>
      </dgm:t>
    </dgm:pt>
    <dgm:pt modelId="{DC048D3D-7B43-43CE-A4CF-83319FEA085E}" type="parTrans" cxnId="{99BB1648-3CC8-43E9-9D9E-ECB5E8FADC23}">
      <dgm:prSet/>
      <dgm:spPr/>
      <dgm:t>
        <a:bodyPr/>
        <a:lstStyle/>
        <a:p>
          <a:endParaRPr lang="en-US"/>
        </a:p>
      </dgm:t>
    </dgm:pt>
    <dgm:pt modelId="{83D9914B-9F7D-4BFA-9BC7-0511855CAD2E}" type="sibTrans" cxnId="{99BB1648-3CC8-43E9-9D9E-ECB5E8FADC23}">
      <dgm:prSet/>
      <dgm:spPr/>
      <dgm:t>
        <a:bodyPr/>
        <a:lstStyle/>
        <a:p>
          <a:endParaRPr lang="en-US"/>
        </a:p>
      </dgm:t>
    </dgm:pt>
    <dgm:pt modelId="{86B17691-4ADF-455D-AFE5-5CE8BD2D78EB}">
      <dgm:prSet phldrT="[Text]"/>
      <dgm:spPr/>
      <dgm:t>
        <a:bodyPr/>
        <a:lstStyle/>
        <a:p>
          <a:r>
            <a:rPr lang="en-US" b="0" dirty="0" err="1" smtClean="0"/>
            <a:t>SpaceX</a:t>
          </a:r>
          <a:endParaRPr lang="en-US" b="0" dirty="0"/>
        </a:p>
      </dgm:t>
    </dgm:pt>
    <dgm:pt modelId="{A2F48CF4-A6A6-4375-8835-2A3328B94C09}" type="parTrans" cxnId="{B3B3CA0B-5576-4E51-B19B-4358E0F33591}">
      <dgm:prSet/>
      <dgm:spPr/>
      <dgm:t>
        <a:bodyPr/>
        <a:lstStyle/>
        <a:p>
          <a:endParaRPr lang="en-US"/>
        </a:p>
      </dgm:t>
    </dgm:pt>
    <dgm:pt modelId="{8B478265-E442-46E0-835A-F23FF20C8330}" type="sibTrans" cxnId="{B3B3CA0B-5576-4E51-B19B-4358E0F33591}">
      <dgm:prSet/>
      <dgm:spPr/>
      <dgm:t>
        <a:bodyPr/>
        <a:lstStyle/>
        <a:p>
          <a:endParaRPr lang="en-US"/>
        </a:p>
      </dgm:t>
    </dgm:pt>
    <dgm:pt modelId="{99B8518F-6D11-4569-88CD-5FBC8B931A82}">
      <dgm:prSet phldrT="[Text]"/>
      <dgm:spPr/>
      <dgm:t>
        <a:bodyPr/>
        <a:lstStyle/>
        <a:p>
          <a:r>
            <a:rPr lang="en-US" dirty="0" smtClean="0"/>
            <a:t>Founded in 2002 by Elon Musk with the goal of reducing space transportation costs and enabling the colonization of Mars.</a:t>
          </a:r>
          <a:endParaRPr lang="en-US" b="0" dirty="0"/>
        </a:p>
      </dgm:t>
    </dgm:pt>
    <dgm:pt modelId="{A1FF4280-172C-4112-960C-F62FA947400E}" type="parTrans" cxnId="{BAECFD0A-CCBF-4660-9575-5EA22C991D7A}">
      <dgm:prSet/>
      <dgm:spPr/>
      <dgm:t>
        <a:bodyPr/>
        <a:lstStyle/>
        <a:p>
          <a:endParaRPr lang="en-US"/>
        </a:p>
      </dgm:t>
    </dgm:pt>
    <dgm:pt modelId="{E2D2101B-10A0-444B-816B-952E62D327AE}" type="sibTrans" cxnId="{BAECFD0A-CCBF-4660-9575-5EA22C991D7A}">
      <dgm:prSet/>
      <dgm:spPr/>
      <dgm:t>
        <a:bodyPr/>
        <a:lstStyle/>
        <a:p>
          <a:endParaRPr lang="en-US"/>
        </a:p>
      </dgm:t>
    </dgm:pt>
    <dgm:pt modelId="{3B736352-095C-4D18-BA74-BA21C769710E}">
      <dgm:prSet phldrT="[Text]"/>
      <dgm:spPr/>
      <dgm:t>
        <a:bodyPr/>
        <a:lstStyle/>
        <a:p>
          <a:endParaRPr lang="en-US" b="0" dirty="0"/>
        </a:p>
      </dgm:t>
    </dgm:pt>
    <dgm:pt modelId="{A70459F6-0F6D-4F34-BDF4-DCDE20E8E30A}" type="parTrans" cxnId="{67BB348F-D981-4C68-8707-1453883BF0B8}">
      <dgm:prSet/>
      <dgm:spPr/>
      <dgm:t>
        <a:bodyPr/>
        <a:lstStyle/>
        <a:p>
          <a:endParaRPr lang="en-US"/>
        </a:p>
      </dgm:t>
    </dgm:pt>
    <dgm:pt modelId="{0CF43ACC-7A18-4417-9EE5-8C9E921852E0}" type="sibTrans" cxnId="{67BB348F-D981-4C68-8707-1453883BF0B8}">
      <dgm:prSet/>
      <dgm:spPr/>
      <dgm:t>
        <a:bodyPr/>
        <a:lstStyle/>
        <a:p>
          <a:endParaRPr lang="en-US"/>
        </a:p>
      </dgm:t>
    </dgm:pt>
    <dgm:pt modelId="{95AAB3E6-6310-4681-9C14-C70F74433A74}">
      <dgm:prSet phldrT="[Text]"/>
      <dgm:spPr/>
      <dgm:t>
        <a:bodyPr/>
        <a:lstStyle/>
        <a:p>
          <a:r>
            <a:rPr lang="en-US" b="0" dirty="0" smtClean="0"/>
            <a:t>Apple Inc.</a:t>
          </a:r>
          <a:endParaRPr lang="en-US" b="0" dirty="0"/>
        </a:p>
      </dgm:t>
    </dgm:pt>
    <dgm:pt modelId="{7D96531E-C732-4C6A-9299-0D4E76D277F8}" type="parTrans" cxnId="{23D00E4E-551C-49CB-800A-9051119A79CA}">
      <dgm:prSet/>
      <dgm:spPr/>
      <dgm:t>
        <a:bodyPr/>
        <a:lstStyle/>
        <a:p>
          <a:endParaRPr lang="en-US"/>
        </a:p>
      </dgm:t>
    </dgm:pt>
    <dgm:pt modelId="{9DF944DF-109A-4EEB-AE94-E70A88AE6B73}" type="sibTrans" cxnId="{23D00E4E-551C-49CB-800A-9051119A79CA}">
      <dgm:prSet/>
      <dgm:spPr/>
      <dgm:t>
        <a:bodyPr/>
        <a:lstStyle/>
        <a:p>
          <a:endParaRPr lang="en-US"/>
        </a:p>
      </dgm:t>
    </dgm:pt>
    <dgm:pt modelId="{D8AA4929-C536-47CF-A6B1-E219BA63A3E1}">
      <dgm:prSet phldrT="[Text]"/>
      <dgm:spPr/>
      <dgm:t>
        <a:bodyPr/>
        <a:lstStyle/>
        <a:p>
          <a:r>
            <a:rPr lang="en-US" dirty="0" smtClean="0"/>
            <a:t>Established in 1976 by Steve Jobs, Steve Wozniak, and Ronald Wayne, is a multinational technology company renowned for its consumer electronics, software, and services</a:t>
          </a:r>
          <a:endParaRPr lang="en-US" b="0" dirty="0"/>
        </a:p>
      </dgm:t>
    </dgm:pt>
    <dgm:pt modelId="{0BC6D90B-8C36-4131-9D3A-70DA5BDD8A6C}" type="parTrans" cxnId="{7254ACBB-32E2-4DFE-BFF5-6758710C6683}">
      <dgm:prSet/>
      <dgm:spPr/>
      <dgm:t>
        <a:bodyPr/>
        <a:lstStyle/>
        <a:p>
          <a:endParaRPr lang="en-US"/>
        </a:p>
      </dgm:t>
    </dgm:pt>
    <dgm:pt modelId="{D0E36C07-22EC-47F4-B557-890577EAD993}" type="sibTrans" cxnId="{7254ACBB-32E2-4DFE-BFF5-6758710C6683}">
      <dgm:prSet/>
      <dgm:spPr/>
      <dgm:t>
        <a:bodyPr/>
        <a:lstStyle/>
        <a:p>
          <a:endParaRPr lang="en-US"/>
        </a:p>
      </dgm:t>
    </dgm:pt>
    <dgm:pt modelId="{F356EE56-37D6-4B62-B022-CEFCA09ADC00}">
      <dgm:prSet phldrT="[Text]"/>
      <dgm:spPr/>
      <dgm:t>
        <a:bodyPr/>
        <a:lstStyle/>
        <a:p>
          <a:endParaRPr lang="en-US" b="0" dirty="0"/>
        </a:p>
      </dgm:t>
    </dgm:pt>
    <dgm:pt modelId="{E912A31B-BF2D-45B9-A938-98B9B6F6044B}" type="parTrans" cxnId="{47317DD3-857E-44CA-9BF1-02ED78D181C0}">
      <dgm:prSet/>
      <dgm:spPr/>
      <dgm:t>
        <a:bodyPr/>
        <a:lstStyle/>
        <a:p>
          <a:endParaRPr lang="en-US"/>
        </a:p>
      </dgm:t>
    </dgm:pt>
    <dgm:pt modelId="{1E4F0CF7-D4F2-4C78-B640-FFB3D90EFEF2}" type="sibTrans" cxnId="{47317DD3-857E-44CA-9BF1-02ED78D181C0}">
      <dgm:prSet/>
      <dgm:spPr/>
      <dgm:t>
        <a:bodyPr/>
        <a:lstStyle/>
        <a:p>
          <a:endParaRPr lang="en-US"/>
        </a:p>
      </dgm:t>
    </dgm:pt>
    <dgm:pt modelId="{D3ACEC5C-70D7-4154-945C-67B0CD3AAE90}" type="pres">
      <dgm:prSet presAssocID="{9C60E5EF-3CFA-4F13-872B-37739BD7F8E0}" presName="Name0" presStyleCnt="0">
        <dgm:presLayoutVars>
          <dgm:chMax/>
          <dgm:chPref val="3"/>
          <dgm:dir/>
          <dgm:animOne val="branch"/>
          <dgm:animLvl val="lvl"/>
        </dgm:presLayoutVars>
      </dgm:prSet>
      <dgm:spPr/>
      <dgm:t>
        <a:bodyPr/>
        <a:lstStyle/>
        <a:p>
          <a:endParaRPr lang="en-US"/>
        </a:p>
      </dgm:t>
    </dgm:pt>
    <dgm:pt modelId="{3E29E99F-6E9A-43A6-A166-71B3002C152F}" type="pres">
      <dgm:prSet presAssocID="{0862CB16-F00E-4B44-979E-4F065774BA52}" presName="composite" presStyleCnt="0"/>
      <dgm:spPr/>
    </dgm:pt>
    <dgm:pt modelId="{C5502A6A-7F3B-403E-8C3C-199CE683E604}" type="pres">
      <dgm:prSet presAssocID="{0862CB16-F00E-4B44-979E-4F065774BA52}" presName="FirstChild" presStyleLbl="revTx" presStyleIdx="0" presStyleCnt="10">
        <dgm:presLayoutVars>
          <dgm:chMax val="0"/>
          <dgm:chPref val="0"/>
          <dgm:bulletEnabled val="1"/>
        </dgm:presLayoutVars>
      </dgm:prSet>
      <dgm:spPr/>
      <dgm:t>
        <a:bodyPr/>
        <a:lstStyle/>
        <a:p>
          <a:endParaRPr lang="en-US"/>
        </a:p>
      </dgm:t>
    </dgm:pt>
    <dgm:pt modelId="{B453D747-48EF-4939-8DD3-3460624012FC}" type="pres">
      <dgm:prSet presAssocID="{0862CB16-F00E-4B44-979E-4F065774BA52}" presName="Parent" presStyleLbl="alignNode1" presStyleIdx="0" presStyleCnt="5">
        <dgm:presLayoutVars>
          <dgm:chMax val="3"/>
          <dgm:chPref val="3"/>
          <dgm:bulletEnabled val="1"/>
        </dgm:presLayoutVars>
      </dgm:prSet>
      <dgm:spPr/>
      <dgm:t>
        <a:bodyPr/>
        <a:lstStyle/>
        <a:p>
          <a:endParaRPr lang="en-US"/>
        </a:p>
      </dgm:t>
    </dgm:pt>
    <dgm:pt modelId="{086FFD22-B611-45FB-B4E0-789618CB6E23}" type="pres">
      <dgm:prSet presAssocID="{0862CB16-F00E-4B44-979E-4F065774BA52}" presName="Accent" presStyleLbl="parChTrans1D1" presStyleIdx="0" presStyleCnt="5"/>
      <dgm:spPr/>
    </dgm:pt>
    <dgm:pt modelId="{AA75B0DC-533C-4DA5-BE66-C6428E536BDE}" type="pres">
      <dgm:prSet presAssocID="{0862CB16-F00E-4B44-979E-4F065774BA52}" presName="Child" presStyleLbl="revTx" presStyleIdx="1" presStyleCnt="10">
        <dgm:presLayoutVars>
          <dgm:chMax val="0"/>
          <dgm:chPref val="0"/>
          <dgm:bulletEnabled val="1"/>
        </dgm:presLayoutVars>
      </dgm:prSet>
      <dgm:spPr/>
      <dgm:t>
        <a:bodyPr/>
        <a:lstStyle/>
        <a:p>
          <a:endParaRPr lang="en-US"/>
        </a:p>
      </dgm:t>
    </dgm:pt>
    <dgm:pt modelId="{6B43DF82-1936-4A9F-9962-C843F7C79785}" type="pres">
      <dgm:prSet presAssocID="{578B2089-1845-4772-9844-DB1EDB901EA8}" presName="sibTrans" presStyleCnt="0"/>
      <dgm:spPr/>
    </dgm:pt>
    <dgm:pt modelId="{E6E9658C-15D8-4940-BC0C-965F620B5756}" type="pres">
      <dgm:prSet presAssocID="{DE8D9871-9501-4BD2-9F5B-4C3E8D641B0B}" presName="composite" presStyleCnt="0"/>
      <dgm:spPr/>
    </dgm:pt>
    <dgm:pt modelId="{A96F1522-B5D8-4A37-AD1A-19996B767BEE}" type="pres">
      <dgm:prSet presAssocID="{DE8D9871-9501-4BD2-9F5B-4C3E8D641B0B}" presName="FirstChild" presStyleLbl="revTx" presStyleIdx="2" presStyleCnt="10">
        <dgm:presLayoutVars>
          <dgm:chMax val="0"/>
          <dgm:chPref val="0"/>
          <dgm:bulletEnabled val="1"/>
        </dgm:presLayoutVars>
      </dgm:prSet>
      <dgm:spPr/>
      <dgm:t>
        <a:bodyPr/>
        <a:lstStyle/>
        <a:p>
          <a:endParaRPr lang="en-US"/>
        </a:p>
      </dgm:t>
    </dgm:pt>
    <dgm:pt modelId="{665B5673-EA63-452A-A9F2-43514867475F}" type="pres">
      <dgm:prSet presAssocID="{DE8D9871-9501-4BD2-9F5B-4C3E8D641B0B}" presName="Parent" presStyleLbl="alignNode1" presStyleIdx="1" presStyleCnt="5">
        <dgm:presLayoutVars>
          <dgm:chMax val="3"/>
          <dgm:chPref val="3"/>
          <dgm:bulletEnabled val="1"/>
        </dgm:presLayoutVars>
      </dgm:prSet>
      <dgm:spPr/>
      <dgm:t>
        <a:bodyPr/>
        <a:lstStyle/>
        <a:p>
          <a:endParaRPr lang="en-US"/>
        </a:p>
      </dgm:t>
    </dgm:pt>
    <dgm:pt modelId="{FF10C206-715F-45E0-8F48-502D0BFC4EC0}" type="pres">
      <dgm:prSet presAssocID="{DE8D9871-9501-4BD2-9F5B-4C3E8D641B0B}" presName="Accent" presStyleLbl="parChTrans1D1" presStyleIdx="1" presStyleCnt="5"/>
      <dgm:spPr/>
    </dgm:pt>
    <dgm:pt modelId="{F950FD82-323F-4832-8B11-EA0D6493C7B2}" type="pres">
      <dgm:prSet presAssocID="{DE8D9871-9501-4BD2-9F5B-4C3E8D641B0B}" presName="Child" presStyleLbl="revTx" presStyleIdx="3" presStyleCnt="10">
        <dgm:presLayoutVars>
          <dgm:chMax val="0"/>
          <dgm:chPref val="0"/>
          <dgm:bulletEnabled val="1"/>
        </dgm:presLayoutVars>
      </dgm:prSet>
      <dgm:spPr/>
      <dgm:t>
        <a:bodyPr/>
        <a:lstStyle/>
        <a:p>
          <a:endParaRPr lang="en-US"/>
        </a:p>
      </dgm:t>
    </dgm:pt>
    <dgm:pt modelId="{54849FF4-73B8-4B45-B31A-276999FE0C47}" type="pres">
      <dgm:prSet presAssocID="{031F332A-994B-461A-8B5D-9997F84EA8FF}" presName="sibTrans" presStyleCnt="0"/>
      <dgm:spPr/>
    </dgm:pt>
    <dgm:pt modelId="{505A8943-5F66-4CD0-A597-BEF2D2F3A134}" type="pres">
      <dgm:prSet presAssocID="{AFBA38CD-F6EE-4B2F-8DCA-F480E49C57BE}" presName="composite" presStyleCnt="0"/>
      <dgm:spPr/>
    </dgm:pt>
    <dgm:pt modelId="{38845A68-4A48-48E7-B962-0EFB4A72F9BF}" type="pres">
      <dgm:prSet presAssocID="{AFBA38CD-F6EE-4B2F-8DCA-F480E49C57BE}" presName="FirstChild" presStyleLbl="revTx" presStyleIdx="4" presStyleCnt="10">
        <dgm:presLayoutVars>
          <dgm:chMax val="0"/>
          <dgm:chPref val="0"/>
          <dgm:bulletEnabled val="1"/>
        </dgm:presLayoutVars>
      </dgm:prSet>
      <dgm:spPr/>
      <dgm:t>
        <a:bodyPr/>
        <a:lstStyle/>
        <a:p>
          <a:endParaRPr lang="en-US"/>
        </a:p>
      </dgm:t>
    </dgm:pt>
    <dgm:pt modelId="{74B2C389-E3A2-4341-A6BB-D779D7434502}" type="pres">
      <dgm:prSet presAssocID="{AFBA38CD-F6EE-4B2F-8DCA-F480E49C57BE}" presName="Parent" presStyleLbl="alignNode1" presStyleIdx="2" presStyleCnt="5">
        <dgm:presLayoutVars>
          <dgm:chMax val="3"/>
          <dgm:chPref val="3"/>
          <dgm:bulletEnabled val="1"/>
        </dgm:presLayoutVars>
      </dgm:prSet>
      <dgm:spPr/>
      <dgm:t>
        <a:bodyPr/>
        <a:lstStyle/>
        <a:p>
          <a:endParaRPr lang="en-US"/>
        </a:p>
      </dgm:t>
    </dgm:pt>
    <dgm:pt modelId="{E3B94D04-F7C3-4CF6-BC9B-DDF436986038}" type="pres">
      <dgm:prSet presAssocID="{AFBA38CD-F6EE-4B2F-8DCA-F480E49C57BE}" presName="Accent" presStyleLbl="parChTrans1D1" presStyleIdx="2" presStyleCnt="5"/>
      <dgm:spPr/>
    </dgm:pt>
    <dgm:pt modelId="{51A0A8CF-794D-4D5E-AA53-C9152C70A095}" type="pres">
      <dgm:prSet presAssocID="{AFBA38CD-F6EE-4B2F-8DCA-F480E49C57BE}" presName="Child" presStyleLbl="revTx" presStyleIdx="5" presStyleCnt="10">
        <dgm:presLayoutVars>
          <dgm:chMax val="0"/>
          <dgm:chPref val="0"/>
          <dgm:bulletEnabled val="1"/>
        </dgm:presLayoutVars>
      </dgm:prSet>
      <dgm:spPr/>
      <dgm:t>
        <a:bodyPr/>
        <a:lstStyle/>
        <a:p>
          <a:endParaRPr lang="en-US"/>
        </a:p>
      </dgm:t>
    </dgm:pt>
    <dgm:pt modelId="{7998AF26-7E36-4000-9280-088CDF402CD7}" type="pres">
      <dgm:prSet presAssocID="{F0558265-2516-4436-9736-A8FBB8808322}" presName="sibTrans" presStyleCnt="0"/>
      <dgm:spPr/>
    </dgm:pt>
    <dgm:pt modelId="{83392B0B-A41B-4714-9F77-E0B454B9DAE9}" type="pres">
      <dgm:prSet presAssocID="{86B17691-4ADF-455D-AFE5-5CE8BD2D78EB}" presName="composite" presStyleCnt="0"/>
      <dgm:spPr/>
    </dgm:pt>
    <dgm:pt modelId="{E98CCD55-A2F1-41D7-9078-B002AFCA40D6}" type="pres">
      <dgm:prSet presAssocID="{86B17691-4ADF-455D-AFE5-5CE8BD2D78EB}" presName="FirstChild" presStyleLbl="revTx" presStyleIdx="6" presStyleCnt="10">
        <dgm:presLayoutVars>
          <dgm:chMax val="0"/>
          <dgm:chPref val="0"/>
          <dgm:bulletEnabled val="1"/>
        </dgm:presLayoutVars>
      </dgm:prSet>
      <dgm:spPr/>
      <dgm:t>
        <a:bodyPr/>
        <a:lstStyle/>
        <a:p>
          <a:endParaRPr lang="en-US"/>
        </a:p>
      </dgm:t>
    </dgm:pt>
    <dgm:pt modelId="{43352E92-131C-4E43-BDB5-81D9CB3D1945}" type="pres">
      <dgm:prSet presAssocID="{86B17691-4ADF-455D-AFE5-5CE8BD2D78EB}" presName="Parent" presStyleLbl="alignNode1" presStyleIdx="3" presStyleCnt="5">
        <dgm:presLayoutVars>
          <dgm:chMax val="3"/>
          <dgm:chPref val="3"/>
          <dgm:bulletEnabled val="1"/>
        </dgm:presLayoutVars>
      </dgm:prSet>
      <dgm:spPr/>
      <dgm:t>
        <a:bodyPr/>
        <a:lstStyle/>
        <a:p>
          <a:endParaRPr lang="en-US"/>
        </a:p>
      </dgm:t>
    </dgm:pt>
    <dgm:pt modelId="{1F8A657D-02EA-424D-9F68-7C80869B62C1}" type="pres">
      <dgm:prSet presAssocID="{86B17691-4ADF-455D-AFE5-5CE8BD2D78EB}" presName="Accent" presStyleLbl="parChTrans1D1" presStyleIdx="3" presStyleCnt="5"/>
      <dgm:spPr/>
    </dgm:pt>
    <dgm:pt modelId="{7AC0F998-EC6D-43F1-8223-3E387A61E3A2}" type="pres">
      <dgm:prSet presAssocID="{86B17691-4ADF-455D-AFE5-5CE8BD2D78EB}" presName="Child" presStyleLbl="revTx" presStyleIdx="7" presStyleCnt="10">
        <dgm:presLayoutVars>
          <dgm:chMax val="0"/>
          <dgm:chPref val="0"/>
          <dgm:bulletEnabled val="1"/>
        </dgm:presLayoutVars>
      </dgm:prSet>
      <dgm:spPr/>
      <dgm:t>
        <a:bodyPr/>
        <a:lstStyle/>
        <a:p>
          <a:endParaRPr lang="en-US"/>
        </a:p>
      </dgm:t>
    </dgm:pt>
    <dgm:pt modelId="{6A6F1A68-27AB-49FA-9A8A-9265989A1436}" type="pres">
      <dgm:prSet presAssocID="{8B478265-E442-46E0-835A-F23FF20C8330}" presName="sibTrans" presStyleCnt="0"/>
      <dgm:spPr/>
    </dgm:pt>
    <dgm:pt modelId="{CD7587E0-8A9A-4F7F-A784-7D620BF7E6CA}" type="pres">
      <dgm:prSet presAssocID="{95AAB3E6-6310-4681-9C14-C70F74433A74}" presName="composite" presStyleCnt="0"/>
      <dgm:spPr/>
    </dgm:pt>
    <dgm:pt modelId="{26825586-57E2-45A9-89C6-F552695F80B0}" type="pres">
      <dgm:prSet presAssocID="{95AAB3E6-6310-4681-9C14-C70F74433A74}" presName="FirstChild" presStyleLbl="revTx" presStyleIdx="8" presStyleCnt="10">
        <dgm:presLayoutVars>
          <dgm:chMax val="0"/>
          <dgm:chPref val="0"/>
          <dgm:bulletEnabled val="1"/>
        </dgm:presLayoutVars>
      </dgm:prSet>
      <dgm:spPr/>
      <dgm:t>
        <a:bodyPr/>
        <a:lstStyle/>
        <a:p>
          <a:endParaRPr lang="en-US"/>
        </a:p>
      </dgm:t>
    </dgm:pt>
    <dgm:pt modelId="{1D99BD65-B7EC-4597-B360-CA7751C1DCAF}" type="pres">
      <dgm:prSet presAssocID="{95AAB3E6-6310-4681-9C14-C70F74433A74}" presName="Parent" presStyleLbl="alignNode1" presStyleIdx="4" presStyleCnt="5">
        <dgm:presLayoutVars>
          <dgm:chMax val="3"/>
          <dgm:chPref val="3"/>
          <dgm:bulletEnabled val="1"/>
        </dgm:presLayoutVars>
      </dgm:prSet>
      <dgm:spPr/>
      <dgm:t>
        <a:bodyPr/>
        <a:lstStyle/>
        <a:p>
          <a:endParaRPr lang="en-US"/>
        </a:p>
      </dgm:t>
    </dgm:pt>
    <dgm:pt modelId="{387CFC1B-9E18-4C0C-B1BE-AD78305DAB3D}" type="pres">
      <dgm:prSet presAssocID="{95AAB3E6-6310-4681-9C14-C70F74433A74}" presName="Accent" presStyleLbl="parChTrans1D1" presStyleIdx="4" presStyleCnt="5"/>
      <dgm:spPr/>
    </dgm:pt>
    <dgm:pt modelId="{D5CFB5B0-7C86-461C-B5FC-7772178C0736}" type="pres">
      <dgm:prSet presAssocID="{95AAB3E6-6310-4681-9C14-C70F74433A74}" presName="Child" presStyleLbl="revTx" presStyleIdx="9" presStyleCnt="10">
        <dgm:presLayoutVars>
          <dgm:chMax val="0"/>
          <dgm:chPref val="0"/>
          <dgm:bulletEnabled val="1"/>
        </dgm:presLayoutVars>
      </dgm:prSet>
      <dgm:spPr/>
      <dgm:t>
        <a:bodyPr/>
        <a:lstStyle/>
        <a:p>
          <a:endParaRPr lang="en-US"/>
        </a:p>
      </dgm:t>
    </dgm:pt>
  </dgm:ptLst>
  <dgm:cxnLst>
    <dgm:cxn modelId="{38D1350E-082E-4961-B1EC-F8F2246FA763}" srcId="{0862CB16-F00E-4B44-979E-4F065774BA52}" destId="{84A86F59-CD70-4504-8AF3-BBDF73E060AF}" srcOrd="0" destOrd="0" parTransId="{090FCE80-415D-42EE-90FC-D95F24B462EC}" sibTransId="{2248AF03-2EDC-4BC3-BC20-E461EB78382C}"/>
    <dgm:cxn modelId="{47317DD3-857E-44CA-9BF1-02ED78D181C0}" srcId="{95AAB3E6-6310-4681-9C14-C70F74433A74}" destId="{F356EE56-37D6-4B62-B022-CEFCA09ADC00}" srcOrd="0" destOrd="0" parTransId="{E912A31B-BF2D-45B9-A938-98B9B6F6044B}" sibTransId="{1E4F0CF7-D4F2-4C78-B640-FFB3D90EFEF2}"/>
    <dgm:cxn modelId="{64DEA2C4-1A66-4FE1-9029-9F34F217878B}" srcId="{9C60E5EF-3CFA-4F13-872B-37739BD7F8E0}" destId="{AFBA38CD-F6EE-4B2F-8DCA-F480E49C57BE}" srcOrd="2" destOrd="0" parTransId="{D75ABED6-411B-4D76-8D44-B79757CFCFC8}" sibTransId="{F0558265-2516-4436-9736-A8FBB8808322}"/>
    <dgm:cxn modelId="{59A77B17-C22B-4B15-832F-851A28A789FA}" type="presOf" srcId="{95AAB3E6-6310-4681-9C14-C70F74433A74}" destId="{1D99BD65-B7EC-4597-B360-CA7751C1DCAF}" srcOrd="0" destOrd="0" presId="urn:microsoft.com/office/officeart/2011/layout/TabList"/>
    <dgm:cxn modelId="{7B0010FD-97D0-473B-BE3B-8332C138C249}" srcId="{9C60E5EF-3CFA-4F13-872B-37739BD7F8E0}" destId="{0862CB16-F00E-4B44-979E-4F065774BA52}" srcOrd="0" destOrd="0" parTransId="{FA9D4A5A-C23F-42D0-9380-D594B8BE183A}" sibTransId="{578B2089-1845-4772-9844-DB1EDB901EA8}"/>
    <dgm:cxn modelId="{CA3A4974-9CF7-406D-8E75-BCB08E971A87}" type="presOf" srcId="{DE8D9871-9501-4BD2-9F5B-4C3E8D641B0B}" destId="{665B5673-EA63-452A-A9F2-43514867475F}" srcOrd="0" destOrd="0" presId="urn:microsoft.com/office/officeart/2011/layout/TabList"/>
    <dgm:cxn modelId="{7254ACBB-32E2-4DFE-BFF5-6758710C6683}" srcId="{95AAB3E6-6310-4681-9C14-C70F74433A74}" destId="{D8AA4929-C536-47CF-A6B1-E219BA63A3E1}" srcOrd="1" destOrd="0" parTransId="{0BC6D90B-8C36-4131-9D3A-70DA5BDD8A6C}" sibTransId="{D0E36C07-22EC-47F4-B557-890577EAD993}"/>
    <dgm:cxn modelId="{4AEC81A1-7706-4A55-94B3-5AB7D640CD47}" type="presOf" srcId="{A89EABAF-16B1-49A5-90F9-8728CBA2AF0F}" destId="{AA75B0DC-533C-4DA5-BE66-C6428E536BDE}" srcOrd="0" destOrd="0" presId="urn:microsoft.com/office/officeart/2011/layout/TabList"/>
    <dgm:cxn modelId="{BAECFD0A-CCBF-4660-9575-5EA22C991D7A}" srcId="{86B17691-4ADF-455D-AFE5-5CE8BD2D78EB}" destId="{99B8518F-6D11-4569-88CD-5FBC8B931A82}" srcOrd="1" destOrd="0" parTransId="{A1FF4280-172C-4112-960C-F62FA947400E}" sibTransId="{E2D2101B-10A0-444B-816B-952E62D327AE}"/>
    <dgm:cxn modelId="{57A6934E-020C-4A28-A430-95EA233737CD}" srcId="{DE8D9871-9501-4BD2-9F5B-4C3E8D641B0B}" destId="{50744466-157C-4E16-92F2-B03DC9BA65BA}" srcOrd="0" destOrd="0" parTransId="{7E38D2C1-99B4-42DB-AE33-8984AEB9A7BD}" sibTransId="{FFD0371A-3FC7-49CD-86D7-F4B361988C43}"/>
    <dgm:cxn modelId="{48852AC1-9C92-40AE-A73C-E4F352F1A185}" type="presOf" srcId="{9C60E5EF-3CFA-4F13-872B-37739BD7F8E0}" destId="{D3ACEC5C-70D7-4154-945C-67B0CD3AAE90}" srcOrd="0" destOrd="0" presId="urn:microsoft.com/office/officeart/2011/layout/TabList"/>
    <dgm:cxn modelId="{0768D204-A317-4EA3-B872-DCD775682092}" type="presOf" srcId="{86B17691-4ADF-455D-AFE5-5CE8BD2D78EB}" destId="{43352E92-131C-4E43-BDB5-81D9CB3D1945}" srcOrd="0" destOrd="0" presId="urn:microsoft.com/office/officeart/2011/layout/TabList"/>
    <dgm:cxn modelId="{213F8619-2C22-4182-BDAE-75275AFDB5C9}" type="presOf" srcId="{A70B5A09-B683-47D0-8114-95E210B7EF60}" destId="{38845A68-4A48-48E7-B962-0EFB4A72F9BF}" srcOrd="0" destOrd="0" presId="urn:microsoft.com/office/officeart/2011/layout/TabList"/>
    <dgm:cxn modelId="{67BB348F-D981-4C68-8707-1453883BF0B8}" srcId="{86B17691-4ADF-455D-AFE5-5CE8BD2D78EB}" destId="{3B736352-095C-4D18-BA74-BA21C769710E}" srcOrd="0" destOrd="0" parTransId="{A70459F6-0F6D-4F34-BDF4-DCDE20E8E30A}" sibTransId="{0CF43ACC-7A18-4417-9EE5-8C9E921852E0}"/>
    <dgm:cxn modelId="{B0D0B3B3-4DD5-4D89-BCEF-6FD6C4B00976}" type="presOf" srcId="{499039B7-9941-42CA-81F2-90F646251032}" destId="{F950FD82-323F-4832-8B11-EA0D6493C7B2}" srcOrd="0" destOrd="0" presId="urn:microsoft.com/office/officeart/2011/layout/TabList"/>
    <dgm:cxn modelId="{99BB1648-3CC8-43E9-9D9E-ECB5E8FADC23}" srcId="{AFBA38CD-F6EE-4B2F-8DCA-F480E49C57BE}" destId="{ACAD3AF9-9F01-46BE-9BC8-2CC8AFB13134}" srcOrd="1" destOrd="0" parTransId="{DC048D3D-7B43-43CE-A4CF-83319FEA085E}" sibTransId="{83D9914B-9F7D-4BFA-9BC7-0511855CAD2E}"/>
    <dgm:cxn modelId="{57ABD65B-402C-4757-B3CE-B29EE1F59595}" type="presOf" srcId="{84A86F59-CD70-4504-8AF3-BBDF73E060AF}" destId="{C5502A6A-7F3B-403E-8C3C-199CE683E604}" srcOrd="0" destOrd="0" presId="urn:microsoft.com/office/officeart/2011/layout/TabList"/>
    <dgm:cxn modelId="{9D8AA2E3-BE78-4DFB-AB55-7F08B34E4DAA}" type="presOf" srcId="{F356EE56-37D6-4B62-B022-CEFCA09ADC00}" destId="{26825586-57E2-45A9-89C6-F552695F80B0}" srcOrd="0" destOrd="0" presId="urn:microsoft.com/office/officeart/2011/layout/TabList"/>
    <dgm:cxn modelId="{23D00E4E-551C-49CB-800A-9051119A79CA}" srcId="{9C60E5EF-3CFA-4F13-872B-37739BD7F8E0}" destId="{95AAB3E6-6310-4681-9C14-C70F74433A74}" srcOrd="4" destOrd="0" parTransId="{7D96531E-C732-4C6A-9299-0D4E76D277F8}" sibTransId="{9DF944DF-109A-4EEB-AE94-E70A88AE6B73}"/>
    <dgm:cxn modelId="{7468F2DA-C5D3-42F4-AA5C-B2664B66B4D9}" type="presOf" srcId="{50744466-157C-4E16-92F2-B03DC9BA65BA}" destId="{A96F1522-B5D8-4A37-AD1A-19996B767BEE}" srcOrd="0" destOrd="0" presId="urn:microsoft.com/office/officeart/2011/layout/TabList"/>
    <dgm:cxn modelId="{9FFCE64F-7F0A-4216-80AB-A267BD45926D}" type="presOf" srcId="{3B736352-095C-4D18-BA74-BA21C769710E}" destId="{E98CCD55-A2F1-41D7-9078-B002AFCA40D6}" srcOrd="0" destOrd="0" presId="urn:microsoft.com/office/officeart/2011/layout/TabList"/>
    <dgm:cxn modelId="{C527DA4F-77F6-4F5B-8B4F-BD67DB414061}" type="presOf" srcId="{D8AA4929-C536-47CF-A6B1-E219BA63A3E1}" destId="{D5CFB5B0-7C86-461C-B5FC-7772178C0736}" srcOrd="0" destOrd="0" presId="urn:microsoft.com/office/officeart/2011/layout/TabList"/>
    <dgm:cxn modelId="{97F98760-F89E-4E1D-AD93-9A7A2277D341}" type="presOf" srcId="{0862CB16-F00E-4B44-979E-4F065774BA52}" destId="{B453D747-48EF-4939-8DD3-3460624012FC}" srcOrd="0" destOrd="0" presId="urn:microsoft.com/office/officeart/2011/layout/TabList"/>
    <dgm:cxn modelId="{E88554A6-EEAC-410D-A159-741B06BB29BA}" srcId="{AFBA38CD-F6EE-4B2F-8DCA-F480E49C57BE}" destId="{A70B5A09-B683-47D0-8114-95E210B7EF60}" srcOrd="0" destOrd="0" parTransId="{DEF56CCA-0955-44EF-B68C-D6EF54DA3366}" sibTransId="{59F3C434-238D-4F77-BD1D-230B6F107FD5}"/>
    <dgm:cxn modelId="{10060698-5F58-437D-8925-FD66C4D84B4E}" type="presOf" srcId="{AFBA38CD-F6EE-4B2F-8DCA-F480E49C57BE}" destId="{74B2C389-E3A2-4341-A6BB-D779D7434502}" srcOrd="0" destOrd="0" presId="urn:microsoft.com/office/officeart/2011/layout/TabList"/>
    <dgm:cxn modelId="{FACF29C4-40F0-46F8-82E5-1D325676A2F0}" type="presOf" srcId="{99B8518F-6D11-4569-88CD-5FBC8B931A82}" destId="{7AC0F998-EC6D-43F1-8223-3E387A61E3A2}" srcOrd="0" destOrd="0" presId="urn:microsoft.com/office/officeart/2011/layout/TabList"/>
    <dgm:cxn modelId="{35A84640-81BF-4C52-A267-6A85F090980B}" srcId="{0862CB16-F00E-4B44-979E-4F065774BA52}" destId="{A89EABAF-16B1-49A5-90F9-8728CBA2AF0F}" srcOrd="1" destOrd="0" parTransId="{B46DF7CA-EBAF-4932-A4E5-1D394D9A561D}" sibTransId="{8AA3515E-4149-4D62-8878-462DA5248BB0}"/>
    <dgm:cxn modelId="{B3B3CA0B-5576-4E51-B19B-4358E0F33591}" srcId="{9C60E5EF-3CFA-4F13-872B-37739BD7F8E0}" destId="{86B17691-4ADF-455D-AFE5-5CE8BD2D78EB}" srcOrd="3" destOrd="0" parTransId="{A2F48CF4-A6A6-4375-8835-2A3328B94C09}" sibTransId="{8B478265-E442-46E0-835A-F23FF20C8330}"/>
    <dgm:cxn modelId="{6788C7E4-43FF-42B4-AF79-C872BE950326}" srcId="{DE8D9871-9501-4BD2-9F5B-4C3E8D641B0B}" destId="{499039B7-9941-42CA-81F2-90F646251032}" srcOrd="1" destOrd="0" parTransId="{E5C231E1-A9E5-4F4F-B70C-B0D1FC2E8E33}" sibTransId="{02FC08C9-D51D-4A21-A439-27156C7E569E}"/>
    <dgm:cxn modelId="{A9461011-85D8-48D3-8EFA-E0E497C1359C}" srcId="{9C60E5EF-3CFA-4F13-872B-37739BD7F8E0}" destId="{DE8D9871-9501-4BD2-9F5B-4C3E8D641B0B}" srcOrd="1" destOrd="0" parTransId="{970BA46B-FFC1-403D-9075-66CCB4EC0491}" sibTransId="{031F332A-994B-461A-8B5D-9997F84EA8FF}"/>
    <dgm:cxn modelId="{E5830CA3-F989-419D-B680-B5502D8F3C1A}" type="presOf" srcId="{ACAD3AF9-9F01-46BE-9BC8-2CC8AFB13134}" destId="{51A0A8CF-794D-4D5E-AA53-C9152C70A095}" srcOrd="0" destOrd="0" presId="urn:microsoft.com/office/officeart/2011/layout/TabList"/>
    <dgm:cxn modelId="{B9BF0F62-7B1A-478D-BAF4-190444E7569A}" type="presParOf" srcId="{D3ACEC5C-70D7-4154-945C-67B0CD3AAE90}" destId="{3E29E99F-6E9A-43A6-A166-71B3002C152F}" srcOrd="0" destOrd="0" presId="urn:microsoft.com/office/officeart/2011/layout/TabList"/>
    <dgm:cxn modelId="{F034469A-B998-4C30-A078-FB98FCE8AE9C}" type="presParOf" srcId="{3E29E99F-6E9A-43A6-A166-71B3002C152F}" destId="{C5502A6A-7F3B-403E-8C3C-199CE683E604}" srcOrd="0" destOrd="0" presId="urn:microsoft.com/office/officeart/2011/layout/TabList"/>
    <dgm:cxn modelId="{AC087DBC-FBF1-40C2-B097-F741927499B3}" type="presParOf" srcId="{3E29E99F-6E9A-43A6-A166-71B3002C152F}" destId="{B453D747-48EF-4939-8DD3-3460624012FC}" srcOrd="1" destOrd="0" presId="urn:microsoft.com/office/officeart/2011/layout/TabList"/>
    <dgm:cxn modelId="{D6B05F81-6518-49DA-944F-1C3C379D7EF0}" type="presParOf" srcId="{3E29E99F-6E9A-43A6-A166-71B3002C152F}" destId="{086FFD22-B611-45FB-B4E0-789618CB6E23}" srcOrd="2" destOrd="0" presId="urn:microsoft.com/office/officeart/2011/layout/TabList"/>
    <dgm:cxn modelId="{0F1367A6-E73C-47D8-B0A7-7453D3B01DFB}" type="presParOf" srcId="{D3ACEC5C-70D7-4154-945C-67B0CD3AAE90}" destId="{AA75B0DC-533C-4DA5-BE66-C6428E536BDE}" srcOrd="1" destOrd="0" presId="urn:microsoft.com/office/officeart/2011/layout/TabList"/>
    <dgm:cxn modelId="{3E6128C0-E245-4966-9094-B91ABE603C31}" type="presParOf" srcId="{D3ACEC5C-70D7-4154-945C-67B0CD3AAE90}" destId="{6B43DF82-1936-4A9F-9962-C843F7C79785}" srcOrd="2" destOrd="0" presId="urn:microsoft.com/office/officeart/2011/layout/TabList"/>
    <dgm:cxn modelId="{7340D0FD-1CCD-49E0-85C3-E0C2CEA24E6B}" type="presParOf" srcId="{D3ACEC5C-70D7-4154-945C-67B0CD3AAE90}" destId="{E6E9658C-15D8-4940-BC0C-965F620B5756}" srcOrd="3" destOrd="0" presId="urn:microsoft.com/office/officeart/2011/layout/TabList"/>
    <dgm:cxn modelId="{7CB56C25-9B0E-4D6B-9728-D683AFC04644}" type="presParOf" srcId="{E6E9658C-15D8-4940-BC0C-965F620B5756}" destId="{A96F1522-B5D8-4A37-AD1A-19996B767BEE}" srcOrd="0" destOrd="0" presId="urn:microsoft.com/office/officeart/2011/layout/TabList"/>
    <dgm:cxn modelId="{43A5B72E-286A-4BD2-9005-8CEA8BBC8453}" type="presParOf" srcId="{E6E9658C-15D8-4940-BC0C-965F620B5756}" destId="{665B5673-EA63-452A-A9F2-43514867475F}" srcOrd="1" destOrd="0" presId="urn:microsoft.com/office/officeart/2011/layout/TabList"/>
    <dgm:cxn modelId="{BAE23DDE-9CE7-4CE9-8168-E32BAC7A79F5}" type="presParOf" srcId="{E6E9658C-15D8-4940-BC0C-965F620B5756}" destId="{FF10C206-715F-45E0-8F48-502D0BFC4EC0}" srcOrd="2" destOrd="0" presId="urn:microsoft.com/office/officeart/2011/layout/TabList"/>
    <dgm:cxn modelId="{D87196BE-10AC-4A27-B84D-CDB96FC31B98}" type="presParOf" srcId="{D3ACEC5C-70D7-4154-945C-67B0CD3AAE90}" destId="{F950FD82-323F-4832-8B11-EA0D6493C7B2}" srcOrd="4" destOrd="0" presId="urn:microsoft.com/office/officeart/2011/layout/TabList"/>
    <dgm:cxn modelId="{07961F1A-AA63-4938-8831-D5D191AF97E2}" type="presParOf" srcId="{D3ACEC5C-70D7-4154-945C-67B0CD3AAE90}" destId="{54849FF4-73B8-4B45-B31A-276999FE0C47}" srcOrd="5" destOrd="0" presId="urn:microsoft.com/office/officeart/2011/layout/TabList"/>
    <dgm:cxn modelId="{74B6556C-C719-4293-9653-A728F7D30CC3}" type="presParOf" srcId="{D3ACEC5C-70D7-4154-945C-67B0CD3AAE90}" destId="{505A8943-5F66-4CD0-A597-BEF2D2F3A134}" srcOrd="6" destOrd="0" presId="urn:microsoft.com/office/officeart/2011/layout/TabList"/>
    <dgm:cxn modelId="{2D56B0B1-5B7C-4A83-9D4D-AAEEF13BAAA7}" type="presParOf" srcId="{505A8943-5F66-4CD0-A597-BEF2D2F3A134}" destId="{38845A68-4A48-48E7-B962-0EFB4A72F9BF}" srcOrd="0" destOrd="0" presId="urn:microsoft.com/office/officeart/2011/layout/TabList"/>
    <dgm:cxn modelId="{27F6774F-F7B7-4BBD-A9DD-6552A7166032}" type="presParOf" srcId="{505A8943-5F66-4CD0-A597-BEF2D2F3A134}" destId="{74B2C389-E3A2-4341-A6BB-D779D7434502}" srcOrd="1" destOrd="0" presId="urn:microsoft.com/office/officeart/2011/layout/TabList"/>
    <dgm:cxn modelId="{828A5006-5234-4BDD-AEE9-FFEB0DB38B90}" type="presParOf" srcId="{505A8943-5F66-4CD0-A597-BEF2D2F3A134}" destId="{E3B94D04-F7C3-4CF6-BC9B-DDF436986038}" srcOrd="2" destOrd="0" presId="urn:microsoft.com/office/officeart/2011/layout/TabList"/>
    <dgm:cxn modelId="{C581885D-CF59-4C31-B3EC-64219662CB23}" type="presParOf" srcId="{D3ACEC5C-70D7-4154-945C-67B0CD3AAE90}" destId="{51A0A8CF-794D-4D5E-AA53-C9152C70A095}" srcOrd="7" destOrd="0" presId="urn:microsoft.com/office/officeart/2011/layout/TabList"/>
    <dgm:cxn modelId="{0A65AC0F-F610-4A82-88A3-CE1F891AD392}" type="presParOf" srcId="{D3ACEC5C-70D7-4154-945C-67B0CD3AAE90}" destId="{7998AF26-7E36-4000-9280-088CDF402CD7}" srcOrd="8" destOrd="0" presId="urn:microsoft.com/office/officeart/2011/layout/TabList"/>
    <dgm:cxn modelId="{F0BE02B8-8D96-4F41-868A-05F5035C462A}" type="presParOf" srcId="{D3ACEC5C-70D7-4154-945C-67B0CD3AAE90}" destId="{83392B0B-A41B-4714-9F77-E0B454B9DAE9}" srcOrd="9" destOrd="0" presId="urn:microsoft.com/office/officeart/2011/layout/TabList"/>
    <dgm:cxn modelId="{E92D93EC-71B5-4BEA-A27B-BA3DC677572E}" type="presParOf" srcId="{83392B0B-A41B-4714-9F77-E0B454B9DAE9}" destId="{E98CCD55-A2F1-41D7-9078-B002AFCA40D6}" srcOrd="0" destOrd="0" presId="urn:microsoft.com/office/officeart/2011/layout/TabList"/>
    <dgm:cxn modelId="{4147889D-DDEE-4F8B-B12D-818A6AF18AF4}" type="presParOf" srcId="{83392B0B-A41B-4714-9F77-E0B454B9DAE9}" destId="{43352E92-131C-4E43-BDB5-81D9CB3D1945}" srcOrd="1" destOrd="0" presId="urn:microsoft.com/office/officeart/2011/layout/TabList"/>
    <dgm:cxn modelId="{279ABE62-FC2A-474D-9ABA-0345E280B147}" type="presParOf" srcId="{83392B0B-A41B-4714-9F77-E0B454B9DAE9}" destId="{1F8A657D-02EA-424D-9F68-7C80869B62C1}" srcOrd="2" destOrd="0" presId="urn:microsoft.com/office/officeart/2011/layout/TabList"/>
    <dgm:cxn modelId="{90D5679D-0D4E-4CE8-BFE4-2D237C7F6C1A}" type="presParOf" srcId="{D3ACEC5C-70D7-4154-945C-67B0CD3AAE90}" destId="{7AC0F998-EC6D-43F1-8223-3E387A61E3A2}" srcOrd="10" destOrd="0" presId="urn:microsoft.com/office/officeart/2011/layout/TabList"/>
    <dgm:cxn modelId="{16D458BD-5EE9-4B3D-BDF3-9295596A789C}" type="presParOf" srcId="{D3ACEC5C-70D7-4154-945C-67B0CD3AAE90}" destId="{6A6F1A68-27AB-49FA-9A8A-9265989A1436}" srcOrd="11" destOrd="0" presId="urn:microsoft.com/office/officeart/2011/layout/TabList"/>
    <dgm:cxn modelId="{D894E340-F4C2-4BAC-B1DD-F03D957D8CBD}" type="presParOf" srcId="{D3ACEC5C-70D7-4154-945C-67B0CD3AAE90}" destId="{CD7587E0-8A9A-4F7F-A784-7D620BF7E6CA}" srcOrd="12" destOrd="0" presId="urn:microsoft.com/office/officeart/2011/layout/TabList"/>
    <dgm:cxn modelId="{F749EBF9-BF29-44B3-A4AC-A2794D32C17F}" type="presParOf" srcId="{CD7587E0-8A9A-4F7F-A784-7D620BF7E6CA}" destId="{26825586-57E2-45A9-89C6-F552695F80B0}" srcOrd="0" destOrd="0" presId="urn:microsoft.com/office/officeart/2011/layout/TabList"/>
    <dgm:cxn modelId="{D56C1390-3A99-41E3-89B0-BED94F3F6CFF}" type="presParOf" srcId="{CD7587E0-8A9A-4F7F-A784-7D620BF7E6CA}" destId="{1D99BD65-B7EC-4597-B360-CA7751C1DCAF}" srcOrd="1" destOrd="0" presId="urn:microsoft.com/office/officeart/2011/layout/TabList"/>
    <dgm:cxn modelId="{1C2A5A21-20D2-4C40-A397-9DAFD73B9726}" type="presParOf" srcId="{CD7587E0-8A9A-4F7F-A784-7D620BF7E6CA}" destId="{387CFC1B-9E18-4C0C-B1BE-AD78305DAB3D}" srcOrd="2" destOrd="0" presId="urn:microsoft.com/office/officeart/2011/layout/TabList"/>
    <dgm:cxn modelId="{4DA179F2-930A-474F-BB63-F8D35AA974C2}" type="presParOf" srcId="{D3ACEC5C-70D7-4154-945C-67B0CD3AAE90}" destId="{D5CFB5B0-7C86-461C-B5FC-7772178C0736}" srcOrd="13"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CABF7-A267-4AF0-AAC9-63DD0CDF6E9F}">
      <dsp:nvSpPr>
        <dsp:cNvPr id="0" name=""/>
        <dsp:cNvSpPr/>
      </dsp:nvSpPr>
      <dsp:spPr>
        <a:xfrm>
          <a:off x="0" y="669"/>
          <a:ext cx="6080125"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8D2EDE-81DB-4967-8394-B5141CF10D6F}">
      <dsp:nvSpPr>
        <dsp:cNvPr id="0" name=""/>
        <dsp:cNvSpPr/>
      </dsp:nvSpPr>
      <dsp:spPr>
        <a:xfrm>
          <a:off x="0" y="669"/>
          <a:ext cx="6080125" cy="1097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Advancements </a:t>
          </a:r>
          <a:r>
            <a:rPr lang="en-US" sz="3100" kern="1200" dirty="0" smtClean="0"/>
            <a:t>in carbon capture and storage</a:t>
          </a:r>
          <a:endParaRPr lang="en-US" sz="3100" kern="1200" dirty="0"/>
        </a:p>
      </dsp:txBody>
      <dsp:txXfrm>
        <a:off x="0" y="669"/>
        <a:ext cx="6080125" cy="1097012"/>
      </dsp:txXfrm>
    </dsp:sp>
    <dsp:sp modelId="{F1044FD5-1D7B-456A-8FD3-2419C1975AFE}">
      <dsp:nvSpPr>
        <dsp:cNvPr id="0" name=""/>
        <dsp:cNvSpPr/>
      </dsp:nvSpPr>
      <dsp:spPr>
        <a:xfrm>
          <a:off x="0" y="1097681"/>
          <a:ext cx="6080125"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08011B-D83F-4E9F-976C-785E7175347A}">
      <dsp:nvSpPr>
        <dsp:cNvPr id="0" name=""/>
        <dsp:cNvSpPr/>
      </dsp:nvSpPr>
      <dsp:spPr>
        <a:xfrm>
          <a:off x="0" y="1097681"/>
          <a:ext cx="6080125" cy="1097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Hydrogen technologies</a:t>
          </a:r>
          <a:endParaRPr lang="en-US" sz="3100" kern="1200" dirty="0"/>
        </a:p>
      </dsp:txBody>
      <dsp:txXfrm>
        <a:off x="0" y="1097681"/>
        <a:ext cx="6080125" cy="1097012"/>
      </dsp:txXfrm>
    </dsp:sp>
    <dsp:sp modelId="{8CAF3647-73BD-4765-9DAF-F012B7C6B254}">
      <dsp:nvSpPr>
        <dsp:cNvPr id="0" name=""/>
        <dsp:cNvSpPr/>
      </dsp:nvSpPr>
      <dsp:spPr>
        <a:xfrm>
          <a:off x="0" y="2194693"/>
          <a:ext cx="6080125"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C9EDEC-687C-403C-8D91-5F9D50335F93}">
      <dsp:nvSpPr>
        <dsp:cNvPr id="0" name=""/>
        <dsp:cNvSpPr/>
      </dsp:nvSpPr>
      <dsp:spPr>
        <a:xfrm>
          <a:off x="0" y="2194693"/>
          <a:ext cx="6080125" cy="1097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Biofuels</a:t>
          </a:r>
          <a:endParaRPr lang="en-US" sz="3100" kern="1200" dirty="0"/>
        </a:p>
      </dsp:txBody>
      <dsp:txXfrm>
        <a:off x="0" y="2194693"/>
        <a:ext cx="6080125" cy="1097012"/>
      </dsp:txXfrm>
    </dsp:sp>
    <dsp:sp modelId="{9730948A-A753-4763-91F8-4534A8BF1513}">
      <dsp:nvSpPr>
        <dsp:cNvPr id="0" name=""/>
        <dsp:cNvSpPr/>
      </dsp:nvSpPr>
      <dsp:spPr>
        <a:xfrm>
          <a:off x="0" y="3291706"/>
          <a:ext cx="6080125"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5E6EB-5EDB-469F-A02B-441BB248D3B1}">
      <dsp:nvSpPr>
        <dsp:cNvPr id="0" name=""/>
        <dsp:cNvSpPr/>
      </dsp:nvSpPr>
      <dsp:spPr>
        <a:xfrm>
          <a:off x="0" y="3291706"/>
          <a:ext cx="6080125" cy="1097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Development of lower-emission fuels</a:t>
          </a:r>
          <a:endParaRPr lang="en-US" sz="3100" kern="1200" dirty="0"/>
        </a:p>
      </dsp:txBody>
      <dsp:txXfrm>
        <a:off x="0" y="3291706"/>
        <a:ext cx="6080125" cy="1097012"/>
      </dsp:txXfrm>
    </dsp:sp>
    <dsp:sp modelId="{F337FCC2-E87F-49F6-9BCA-E149407F8DFB}">
      <dsp:nvSpPr>
        <dsp:cNvPr id="0" name=""/>
        <dsp:cNvSpPr/>
      </dsp:nvSpPr>
      <dsp:spPr>
        <a:xfrm>
          <a:off x="0" y="4388718"/>
          <a:ext cx="6080125"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D2E886-8B6B-414F-AD56-DB3AD48010AC}">
      <dsp:nvSpPr>
        <dsp:cNvPr id="0" name=""/>
        <dsp:cNvSpPr/>
      </dsp:nvSpPr>
      <dsp:spPr>
        <a:xfrm>
          <a:off x="0" y="4388718"/>
          <a:ext cx="6080125" cy="1097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endParaRPr lang="en-US" sz="3100" kern="1200" dirty="0"/>
        </a:p>
      </dsp:txBody>
      <dsp:txXfrm>
        <a:off x="0" y="4388718"/>
        <a:ext cx="6080125" cy="1097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E8CB4-AF0E-4CDA-9718-73883F16F04B}">
      <dsp:nvSpPr>
        <dsp:cNvPr id="0" name=""/>
        <dsp:cNvSpPr/>
      </dsp:nvSpPr>
      <dsp:spPr>
        <a:xfrm>
          <a:off x="0" y="0"/>
          <a:ext cx="6080125" cy="0"/>
        </a:xfrm>
        <a:prstGeom prst="line">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5566F9-F9F0-4D57-A532-E62217A5FD6A}">
      <dsp:nvSpPr>
        <dsp:cNvPr id="0" name=""/>
        <dsp:cNvSpPr/>
      </dsp:nvSpPr>
      <dsp:spPr>
        <a:xfrm>
          <a:off x="0" y="0"/>
          <a:ext cx="1216025" cy="548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b="0" kern="1200" dirty="0" smtClean="0"/>
            <a:t>Challenges</a:t>
          </a:r>
        </a:p>
        <a:p>
          <a:pPr lvl="0" algn="l" defTabSz="711200">
            <a:lnSpc>
              <a:spcPct val="90000"/>
            </a:lnSpc>
            <a:spcBef>
              <a:spcPct val="0"/>
            </a:spcBef>
            <a:spcAft>
              <a:spcPct val="35000"/>
            </a:spcAft>
          </a:pPr>
          <a:endParaRPr lang="en-US" sz="1600" kern="1200" dirty="0"/>
        </a:p>
      </dsp:txBody>
      <dsp:txXfrm>
        <a:off x="0" y="0"/>
        <a:ext cx="1216025" cy="5486400"/>
      </dsp:txXfrm>
    </dsp:sp>
    <dsp:sp modelId="{7B5F135E-4C1D-4E59-A617-9D382163EEBF}">
      <dsp:nvSpPr>
        <dsp:cNvPr id="0" name=""/>
        <dsp:cNvSpPr/>
      </dsp:nvSpPr>
      <dsp:spPr>
        <a:xfrm>
          <a:off x="1307226" y="64494"/>
          <a:ext cx="4772898" cy="1289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Environmental incidents</a:t>
          </a:r>
          <a:endParaRPr lang="en-US" sz="3100" kern="1200" dirty="0"/>
        </a:p>
      </dsp:txBody>
      <dsp:txXfrm>
        <a:off x="1307226" y="64494"/>
        <a:ext cx="4772898" cy="1289893"/>
      </dsp:txXfrm>
    </dsp:sp>
    <dsp:sp modelId="{8A1952E2-F5DC-4B2D-B7E0-2346F2121B88}">
      <dsp:nvSpPr>
        <dsp:cNvPr id="0" name=""/>
        <dsp:cNvSpPr/>
      </dsp:nvSpPr>
      <dsp:spPr>
        <a:xfrm>
          <a:off x="1216025" y="1354388"/>
          <a:ext cx="4864100" cy="0"/>
        </a:xfrm>
        <a:prstGeom prst="line">
          <a:avLst/>
        </a:prstGeom>
        <a:solidFill>
          <a:schemeClr val="accent1">
            <a:hueOff val="0"/>
            <a:satOff val="0"/>
            <a:lumOff val="0"/>
            <a:alphaOff val="0"/>
          </a:schemeClr>
        </a:solidFill>
        <a:ln w="1397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3870A9-0E0C-4485-9E70-BEFC06CC0358}">
      <dsp:nvSpPr>
        <dsp:cNvPr id="0" name=""/>
        <dsp:cNvSpPr/>
      </dsp:nvSpPr>
      <dsp:spPr>
        <a:xfrm>
          <a:off x="1307226" y="1418882"/>
          <a:ext cx="4772898" cy="1289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Criticism for its history of climate change denial</a:t>
          </a:r>
          <a:endParaRPr lang="en-US" sz="3100" kern="1200" dirty="0"/>
        </a:p>
      </dsp:txBody>
      <dsp:txXfrm>
        <a:off x="1307226" y="1418882"/>
        <a:ext cx="4772898" cy="1289893"/>
      </dsp:txXfrm>
    </dsp:sp>
    <dsp:sp modelId="{D7285F4B-F7CC-4FEF-AEDA-ADBA5124F0A7}">
      <dsp:nvSpPr>
        <dsp:cNvPr id="0" name=""/>
        <dsp:cNvSpPr/>
      </dsp:nvSpPr>
      <dsp:spPr>
        <a:xfrm>
          <a:off x="1216025" y="2708776"/>
          <a:ext cx="4864100" cy="0"/>
        </a:xfrm>
        <a:prstGeom prst="line">
          <a:avLst/>
        </a:prstGeom>
        <a:solidFill>
          <a:schemeClr val="accent1">
            <a:hueOff val="0"/>
            <a:satOff val="0"/>
            <a:lumOff val="0"/>
            <a:alphaOff val="0"/>
          </a:schemeClr>
        </a:solidFill>
        <a:ln w="1397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624811-85AA-4156-930C-70F54C7D2A2A}">
      <dsp:nvSpPr>
        <dsp:cNvPr id="0" name=""/>
        <dsp:cNvSpPr/>
      </dsp:nvSpPr>
      <dsp:spPr>
        <a:xfrm>
          <a:off x="1307226" y="2773270"/>
          <a:ext cx="4772898" cy="1289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Accusations of human rights violations</a:t>
          </a:r>
          <a:endParaRPr lang="en-US" sz="3100" kern="1200" dirty="0"/>
        </a:p>
      </dsp:txBody>
      <dsp:txXfrm>
        <a:off x="1307226" y="2773270"/>
        <a:ext cx="4772898" cy="1289893"/>
      </dsp:txXfrm>
    </dsp:sp>
    <dsp:sp modelId="{E913515C-4B9B-4BA0-96CC-4390ECB16B8F}">
      <dsp:nvSpPr>
        <dsp:cNvPr id="0" name=""/>
        <dsp:cNvSpPr/>
      </dsp:nvSpPr>
      <dsp:spPr>
        <a:xfrm>
          <a:off x="1216025" y="4063164"/>
          <a:ext cx="4864100" cy="0"/>
        </a:xfrm>
        <a:prstGeom prst="line">
          <a:avLst/>
        </a:prstGeom>
        <a:solidFill>
          <a:schemeClr val="accent1">
            <a:hueOff val="0"/>
            <a:satOff val="0"/>
            <a:lumOff val="0"/>
            <a:alphaOff val="0"/>
          </a:schemeClr>
        </a:solidFill>
        <a:ln w="1397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160736-10ED-41CF-8CA2-871420216371}">
      <dsp:nvSpPr>
        <dsp:cNvPr id="0" name=""/>
        <dsp:cNvSpPr/>
      </dsp:nvSpPr>
      <dsp:spPr>
        <a:xfrm>
          <a:off x="1307226" y="4127658"/>
          <a:ext cx="4772898" cy="1289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US" sz="3100" kern="1200" dirty="0" smtClean="0"/>
            <a:t>Influence on America's foreign policy</a:t>
          </a:r>
          <a:endParaRPr lang="en-US" sz="3100" kern="1200" dirty="0"/>
        </a:p>
      </dsp:txBody>
      <dsp:txXfrm>
        <a:off x="1307226" y="4127658"/>
        <a:ext cx="4772898" cy="1289893"/>
      </dsp:txXfrm>
    </dsp:sp>
    <dsp:sp modelId="{29459C8E-DBF2-43A8-8570-DADAE41A41E6}">
      <dsp:nvSpPr>
        <dsp:cNvPr id="0" name=""/>
        <dsp:cNvSpPr/>
      </dsp:nvSpPr>
      <dsp:spPr>
        <a:xfrm>
          <a:off x="1216025" y="5417552"/>
          <a:ext cx="4864100" cy="0"/>
        </a:xfrm>
        <a:prstGeom prst="line">
          <a:avLst/>
        </a:prstGeom>
        <a:solidFill>
          <a:schemeClr val="accent1">
            <a:hueOff val="0"/>
            <a:satOff val="0"/>
            <a:lumOff val="0"/>
            <a:alphaOff val="0"/>
          </a:schemeClr>
        </a:solidFill>
        <a:ln w="1397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7A839-3E32-44EF-B0BF-B174A681BAD6}">
      <dsp:nvSpPr>
        <dsp:cNvPr id="0" name=""/>
        <dsp:cNvSpPr/>
      </dsp:nvSpPr>
      <dsp:spPr>
        <a:xfrm>
          <a:off x="742" y="861716"/>
          <a:ext cx="2894590" cy="1736754"/>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enhance customer experience </a:t>
          </a:r>
          <a:endParaRPr lang="en-US" sz="3400" kern="1200" dirty="0"/>
        </a:p>
      </dsp:txBody>
      <dsp:txXfrm>
        <a:off x="742" y="861716"/>
        <a:ext cx="2894590" cy="1736754"/>
      </dsp:txXfrm>
    </dsp:sp>
    <dsp:sp modelId="{1D28C7FA-EBD9-4CE0-85A9-260FAD47792B}">
      <dsp:nvSpPr>
        <dsp:cNvPr id="0" name=""/>
        <dsp:cNvSpPr/>
      </dsp:nvSpPr>
      <dsp:spPr>
        <a:xfrm>
          <a:off x="3184792" y="861716"/>
          <a:ext cx="2894590" cy="1736754"/>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operational efficiency</a:t>
          </a:r>
          <a:endParaRPr lang="en-US" sz="3400" kern="1200" dirty="0"/>
        </a:p>
      </dsp:txBody>
      <dsp:txXfrm>
        <a:off x="3184792" y="861716"/>
        <a:ext cx="2894590" cy="1736754"/>
      </dsp:txXfrm>
    </dsp:sp>
    <dsp:sp modelId="{71EC4038-F2C2-44D3-8297-3AB317B94C9A}">
      <dsp:nvSpPr>
        <dsp:cNvPr id="0" name=""/>
        <dsp:cNvSpPr/>
      </dsp:nvSpPr>
      <dsp:spPr>
        <a:xfrm>
          <a:off x="742" y="2887929"/>
          <a:ext cx="2894590" cy="1736754"/>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In-store pickup for online orders</a:t>
          </a:r>
          <a:endParaRPr lang="en-US" sz="3400" kern="1200" dirty="0"/>
        </a:p>
      </dsp:txBody>
      <dsp:txXfrm>
        <a:off x="742" y="2887929"/>
        <a:ext cx="2894590" cy="1736754"/>
      </dsp:txXfrm>
    </dsp:sp>
    <dsp:sp modelId="{FDCD78C7-E561-4775-BAA4-10CE757DB5F8}">
      <dsp:nvSpPr>
        <dsp:cNvPr id="0" name=""/>
        <dsp:cNvSpPr/>
      </dsp:nvSpPr>
      <dsp:spPr>
        <a:xfrm>
          <a:off x="3184792" y="2887929"/>
          <a:ext cx="2894590" cy="1736754"/>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en-US" sz="3400" kern="1200" dirty="0" smtClean="0"/>
            <a:t>Drone delivery partnerships</a:t>
          </a:r>
          <a:endParaRPr lang="en-US" sz="3400" kern="1200" dirty="0"/>
        </a:p>
      </dsp:txBody>
      <dsp:txXfrm>
        <a:off x="3184792" y="2887929"/>
        <a:ext cx="2894590" cy="17367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CFC1B-9E18-4C0C-B1BE-AD78305DAB3D}">
      <dsp:nvSpPr>
        <dsp:cNvPr id="0" name=""/>
        <dsp:cNvSpPr/>
      </dsp:nvSpPr>
      <dsp:spPr>
        <a:xfrm>
          <a:off x="0" y="3777927"/>
          <a:ext cx="8594725" cy="0"/>
        </a:xfrm>
        <a:prstGeom prst="line">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8A657D-02EA-424D-9F68-7C80869B62C1}">
      <dsp:nvSpPr>
        <dsp:cNvPr id="0" name=""/>
        <dsp:cNvSpPr/>
      </dsp:nvSpPr>
      <dsp:spPr>
        <a:xfrm>
          <a:off x="0" y="2905252"/>
          <a:ext cx="8594725" cy="0"/>
        </a:xfrm>
        <a:prstGeom prst="line">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B94D04-F7C3-4CF6-BC9B-DDF436986038}">
      <dsp:nvSpPr>
        <dsp:cNvPr id="0" name=""/>
        <dsp:cNvSpPr/>
      </dsp:nvSpPr>
      <dsp:spPr>
        <a:xfrm>
          <a:off x="0" y="2032578"/>
          <a:ext cx="8594725" cy="0"/>
        </a:xfrm>
        <a:prstGeom prst="line">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10C206-715F-45E0-8F48-502D0BFC4EC0}">
      <dsp:nvSpPr>
        <dsp:cNvPr id="0" name=""/>
        <dsp:cNvSpPr/>
      </dsp:nvSpPr>
      <dsp:spPr>
        <a:xfrm>
          <a:off x="0" y="1159904"/>
          <a:ext cx="8594725" cy="0"/>
        </a:xfrm>
        <a:prstGeom prst="line">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6FFD22-B611-45FB-B4E0-789618CB6E23}">
      <dsp:nvSpPr>
        <dsp:cNvPr id="0" name=""/>
        <dsp:cNvSpPr/>
      </dsp:nvSpPr>
      <dsp:spPr>
        <a:xfrm>
          <a:off x="0" y="287230"/>
          <a:ext cx="8594725" cy="0"/>
        </a:xfrm>
        <a:prstGeom prst="line">
          <a:avLst/>
        </a:pr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502A6A-7F3B-403E-8C3C-199CE683E604}">
      <dsp:nvSpPr>
        <dsp:cNvPr id="0" name=""/>
        <dsp:cNvSpPr/>
      </dsp:nvSpPr>
      <dsp:spPr>
        <a:xfrm>
          <a:off x="2234628" y="1136"/>
          <a:ext cx="6360096" cy="28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lvl="0" algn="l" defTabSz="666750">
            <a:lnSpc>
              <a:spcPct val="90000"/>
            </a:lnSpc>
            <a:spcBef>
              <a:spcPct val="0"/>
            </a:spcBef>
            <a:spcAft>
              <a:spcPct val="35000"/>
            </a:spcAft>
          </a:pPr>
          <a:endParaRPr lang="en-US" sz="1500" kern="1200"/>
        </a:p>
      </dsp:txBody>
      <dsp:txXfrm>
        <a:off x="2234628" y="1136"/>
        <a:ext cx="6360096" cy="286094"/>
      </dsp:txXfrm>
    </dsp:sp>
    <dsp:sp modelId="{B453D747-48EF-4939-8DD3-3460624012FC}">
      <dsp:nvSpPr>
        <dsp:cNvPr id="0" name=""/>
        <dsp:cNvSpPr/>
      </dsp:nvSpPr>
      <dsp:spPr>
        <a:xfrm>
          <a:off x="0" y="1136"/>
          <a:ext cx="2234628" cy="286094"/>
        </a:xfrm>
        <a:prstGeom prst="round2SameRect">
          <a:avLst>
            <a:gd name="adj1" fmla="val 16670"/>
            <a:gd name="adj2" fmla="val 0"/>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sz="1500" b="0" kern="1200" dirty="0" smtClean="0"/>
            <a:t>Tesla, Inc.</a:t>
          </a:r>
          <a:endParaRPr lang="en-US" sz="1500" b="0" kern="1200" dirty="0"/>
        </a:p>
      </dsp:txBody>
      <dsp:txXfrm>
        <a:off x="13968" y="15104"/>
        <a:ext cx="2206692" cy="272126"/>
      </dsp:txXfrm>
    </dsp:sp>
    <dsp:sp modelId="{AA75B0DC-533C-4DA5-BE66-C6428E536BDE}">
      <dsp:nvSpPr>
        <dsp:cNvPr id="0" name=""/>
        <dsp:cNvSpPr/>
      </dsp:nvSpPr>
      <dsp:spPr>
        <a:xfrm>
          <a:off x="0" y="287230"/>
          <a:ext cx="8594725" cy="57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American electric vehicle and clean energy company founded in 2003 by Martin Eberhard and Marc Trepanning, with Elon Musk joining shortly after</a:t>
          </a:r>
          <a:endParaRPr lang="en-US" sz="1200" kern="1200" dirty="0"/>
        </a:p>
      </dsp:txBody>
      <dsp:txXfrm>
        <a:off x="0" y="287230"/>
        <a:ext cx="8594725" cy="572274"/>
      </dsp:txXfrm>
    </dsp:sp>
    <dsp:sp modelId="{A96F1522-B5D8-4A37-AD1A-19996B767BEE}">
      <dsp:nvSpPr>
        <dsp:cNvPr id="0" name=""/>
        <dsp:cNvSpPr/>
      </dsp:nvSpPr>
      <dsp:spPr>
        <a:xfrm>
          <a:off x="2234628" y="873810"/>
          <a:ext cx="6360096" cy="28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lvl="0" algn="l" defTabSz="666750">
            <a:lnSpc>
              <a:spcPct val="90000"/>
            </a:lnSpc>
            <a:spcBef>
              <a:spcPct val="0"/>
            </a:spcBef>
            <a:spcAft>
              <a:spcPct val="35000"/>
            </a:spcAft>
          </a:pPr>
          <a:endParaRPr lang="en-US" sz="1500" kern="1200"/>
        </a:p>
      </dsp:txBody>
      <dsp:txXfrm>
        <a:off x="2234628" y="873810"/>
        <a:ext cx="6360096" cy="286094"/>
      </dsp:txXfrm>
    </dsp:sp>
    <dsp:sp modelId="{665B5673-EA63-452A-A9F2-43514867475F}">
      <dsp:nvSpPr>
        <dsp:cNvPr id="0" name=""/>
        <dsp:cNvSpPr/>
      </dsp:nvSpPr>
      <dsp:spPr>
        <a:xfrm>
          <a:off x="0" y="873810"/>
          <a:ext cx="2234628" cy="286094"/>
        </a:xfrm>
        <a:prstGeom prst="round2SameRect">
          <a:avLst>
            <a:gd name="adj1" fmla="val 16670"/>
            <a:gd name="adj2" fmla="val 0"/>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sz="1500" b="0" kern="1200" dirty="0" smtClean="0"/>
            <a:t>Amazon.com, Inc.</a:t>
          </a:r>
          <a:endParaRPr lang="en-US" sz="1500" b="0" kern="1200" dirty="0"/>
        </a:p>
      </dsp:txBody>
      <dsp:txXfrm>
        <a:off x="13968" y="887778"/>
        <a:ext cx="2206692" cy="272126"/>
      </dsp:txXfrm>
    </dsp:sp>
    <dsp:sp modelId="{F950FD82-323F-4832-8B11-EA0D6493C7B2}">
      <dsp:nvSpPr>
        <dsp:cNvPr id="0" name=""/>
        <dsp:cNvSpPr/>
      </dsp:nvSpPr>
      <dsp:spPr>
        <a:xfrm>
          <a:off x="0" y="1159904"/>
          <a:ext cx="8594725" cy="57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Largest e-commerce b2c platforms globally started by Jeff Bezos.</a:t>
          </a:r>
          <a:endParaRPr lang="en-US" sz="1200" kern="1200" dirty="0"/>
        </a:p>
      </dsp:txBody>
      <dsp:txXfrm>
        <a:off x="0" y="1159904"/>
        <a:ext cx="8594725" cy="572274"/>
      </dsp:txXfrm>
    </dsp:sp>
    <dsp:sp modelId="{38845A68-4A48-48E7-B962-0EFB4A72F9BF}">
      <dsp:nvSpPr>
        <dsp:cNvPr id="0" name=""/>
        <dsp:cNvSpPr/>
      </dsp:nvSpPr>
      <dsp:spPr>
        <a:xfrm>
          <a:off x="2234628" y="1746484"/>
          <a:ext cx="6360096" cy="28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lvl="0" algn="l" defTabSz="666750">
            <a:lnSpc>
              <a:spcPct val="90000"/>
            </a:lnSpc>
            <a:spcBef>
              <a:spcPct val="0"/>
            </a:spcBef>
            <a:spcAft>
              <a:spcPct val="35000"/>
            </a:spcAft>
          </a:pPr>
          <a:endParaRPr lang="en-US" sz="1500" kern="1200" dirty="0"/>
        </a:p>
      </dsp:txBody>
      <dsp:txXfrm>
        <a:off x="2234628" y="1746484"/>
        <a:ext cx="6360096" cy="286094"/>
      </dsp:txXfrm>
    </dsp:sp>
    <dsp:sp modelId="{74B2C389-E3A2-4341-A6BB-D779D7434502}">
      <dsp:nvSpPr>
        <dsp:cNvPr id="0" name=""/>
        <dsp:cNvSpPr/>
      </dsp:nvSpPr>
      <dsp:spPr>
        <a:xfrm>
          <a:off x="0" y="1746484"/>
          <a:ext cx="2234628" cy="286094"/>
        </a:xfrm>
        <a:prstGeom prst="round2SameRect">
          <a:avLst>
            <a:gd name="adj1" fmla="val 16670"/>
            <a:gd name="adj2" fmla="val 0"/>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sz="1500" b="0" kern="1200" dirty="0" smtClean="0"/>
            <a:t>Google LLC</a:t>
          </a:r>
          <a:endParaRPr lang="en-US" sz="1500" b="0" kern="1200" dirty="0"/>
        </a:p>
      </dsp:txBody>
      <dsp:txXfrm>
        <a:off x="13968" y="1760452"/>
        <a:ext cx="2206692" cy="272126"/>
      </dsp:txXfrm>
    </dsp:sp>
    <dsp:sp modelId="{51A0A8CF-794D-4D5E-AA53-C9152C70A095}">
      <dsp:nvSpPr>
        <dsp:cNvPr id="0" name=""/>
        <dsp:cNvSpPr/>
      </dsp:nvSpPr>
      <dsp:spPr>
        <a:xfrm>
          <a:off x="0" y="2032578"/>
          <a:ext cx="8594725" cy="57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Synonymous with internet search and technological innovation</a:t>
          </a:r>
          <a:endParaRPr lang="en-US" sz="1200" kern="1200" dirty="0"/>
        </a:p>
      </dsp:txBody>
      <dsp:txXfrm>
        <a:off x="0" y="2032578"/>
        <a:ext cx="8594725" cy="572274"/>
      </dsp:txXfrm>
    </dsp:sp>
    <dsp:sp modelId="{E98CCD55-A2F1-41D7-9078-B002AFCA40D6}">
      <dsp:nvSpPr>
        <dsp:cNvPr id="0" name=""/>
        <dsp:cNvSpPr/>
      </dsp:nvSpPr>
      <dsp:spPr>
        <a:xfrm>
          <a:off x="2234628" y="2619158"/>
          <a:ext cx="6360096" cy="28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lvl="0" algn="l" defTabSz="666750">
            <a:lnSpc>
              <a:spcPct val="90000"/>
            </a:lnSpc>
            <a:spcBef>
              <a:spcPct val="0"/>
            </a:spcBef>
            <a:spcAft>
              <a:spcPct val="35000"/>
            </a:spcAft>
          </a:pPr>
          <a:endParaRPr lang="en-US" sz="1500" b="0" kern="1200" dirty="0"/>
        </a:p>
      </dsp:txBody>
      <dsp:txXfrm>
        <a:off x="2234628" y="2619158"/>
        <a:ext cx="6360096" cy="286094"/>
      </dsp:txXfrm>
    </dsp:sp>
    <dsp:sp modelId="{43352E92-131C-4E43-BDB5-81D9CB3D1945}">
      <dsp:nvSpPr>
        <dsp:cNvPr id="0" name=""/>
        <dsp:cNvSpPr/>
      </dsp:nvSpPr>
      <dsp:spPr>
        <a:xfrm>
          <a:off x="0" y="2619158"/>
          <a:ext cx="2234628" cy="286094"/>
        </a:xfrm>
        <a:prstGeom prst="round2SameRect">
          <a:avLst>
            <a:gd name="adj1" fmla="val 16670"/>
            <a:gd name="adj2" fmla="val 0"/>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sz="1500" b="0" kern="1200" dirty="0" err="1" smtClean="0"/>
            <a:t>SpaceX</a:t>
          </a:r>
          <a:endParaRPr lang="en-US" sz="1500" b="0" kern="1200" dirty="0"/>
        </a:p>
      </dsp:txBody>
      <dsp:txXfrm>
        <a:off x="13968" y="2633126"/>
        <a:ext cx="2206692" cy="272126"/>
      </dsp:txXfrm>
    </dsp:sp>
    <dsp:sp modelId="{7AC0F998-EC6D-43F1-8223-3E387A61E3A2}">
      <dsp:nvSpPr>
        <dsp:cNvPr id="0" name=""/>
        <dsp:cNvSpPr/>
      </dsp:nvSpPr>
      <dsp:spPr>
        <a:xfrm>
          <a:off x="0" y="2905252"/>
          <a:ext cx="8594725" cy="57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Founded in 2002 by Elon Musk with the goal of reducing space transportation costs and enabling the colonization of Mars.</a:t>
          </a:r>
          <a:endParaRPr lang="en-US" sz="1200" b="0" kern="1200" dirty="0"/>
        </a:p>
      </dsp:txBody>
      <dsp:txXfrm>
        <a:off x="0" y="2905252"/>
        <a:ext cx="8594725" cy="572274"/>
      </dsp:txXfrm>
    </dsp:sp>
    <dsp:sp modelId="{26825586-57E2-45A9-89C6-F552695F80B0}">
      <dsp:nvSpPr>
        <dsp:cNvPr id="0" name=""/>
        <dsp:cNvSpPr/>
      </dsp:nvSpPr>
      <dsp:spPr>
        <a:xfrm>
          <a:off x="2234628" y="3491832"/>
          <a:ext cx="6360096" cy="28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lvl="0" algn="l" defTabSz="666750">
            <a:lnSpc>
              <a:spcPct val="90000"/>
            </a:lnSpc>
            <a:spcBef>
              <a:spcPct val="0"/>
            </a:spcBef>
            <a:spcAft>
              <a:spcPct val="35000"/>
            </a:spcAft>
          </a:pPr>
          <a:endParaRPr lang="en-US" sz="1500" b="0" kern="1200" dirty="0"/>
        </a:p>
      </dsp:txBody>
      <dsp:txXfrm>
        <a:off x="2234628" y="3491832"/>
        <a:ext cx="6360096" cy="286094"/>
      </dsp:txXfrm>
    </dsp:sp>
    <dsp:sp modelId="{1D99BD65-B7EC-4597-B360-CA7751C1DCAF}">
      <dsp:nvSpPr>
        <dsp:cNvPr id="0" name=""/>
        <dsp:cNvSpPr/>
      </dsp:nvSpPr>
      <dsp:spPr>
        <a:xfrm>
          <a:off x="0" y="3491832"/>
          <a:ext cx="2234628" cy="286094"/>
        </a:xfrm>
        <a:prstGeom prst="round2SameRect">
          <a:avLst>
            <a:gd name="adj1" fmla="val 16670"/>
            <a:gd name="adj2" fmla="val 0"/>
          </a:avLst>
        </a:prstGeom>
        <a:solidFill>
          <a:schemeClr val="accent1">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666750">
            <a:lnSpc>
              <a:spcPct val="90000"/>
            </a:lnSpc>
            <a:spcBef>
              <a:spcPct val="0"/>
            </a:spcBef>
            <a:spcAft>
              <a:spcPct val="35000"/>
            </a:spcAft>
          </a:pPr>
          <a:r>
            <a:rPr lang="en-US" sz="1500" b="0" kern="1200" dirty="0" smtClean="0"/>
            <a:t>Apple Inc.</a:t>
          </a:r>
          <a:endParaRPr lang="en-US" sz="1500" b="0" kern="1200" dirty="0"/>
        </a:p>
      </dsp:txBody>
      <dsp:txXfrm>
        <a:off x="13968" y="3505800"/>
        <a:ext cx="2206692" cy="272126"/>
      </dsp:txXfrm>
    </dsp:sp>
    <dsp:sp modelId="{D5CFB5B0-7C86-461C-B5FC-7772178C0736}">
      <dsp:nvSpPr>
        <dsp:cNvPr id="0" name=""/>
        <dsp:cNvSpPr/>
      </dsp:nvSpPr>
      <dsp:spPr>
        <a:xfrm>
          <a:off x="0" y="3777927"/>
          <a:ext cx="8594725" cy="572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t>Established in 1976 by Steve Jobs, Steve Wozniak, and Ronald Wayne, is a multinational technology company renowned for its consumer electronics, software, and services</a:t>
          </a:r>
          <a:endParaRPr lang="en-US" sz="1200" b="0" kern="1200" dirty="0"/>
        </a:p>
      </dsp:txBody>
      <dsp:txXfrm>
        <a:off x="0" y="3777927"/>
        <a:ext cx="8594725" cy="57227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161ED18-264F-4112-A987-F57AABB71C88}" type="datetimeFigureOut">
              <a:rPr lang="en-US" smtClean="0"/>
              <a:t>5/7/2024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03CC6FC-2998-426C-AF86-00DA3B9F6F2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15045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61ED18-264F-4112-A987-F57AABB71C88}"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CC6FC-2998-426C-AF86-00DA3B9F6F2C}" type="slidenum">
              <a:rPr lang="en-US" smtClean="0"/>
              <a:t>‹#›</a:t>
            </a:fld>
            <a:endParaRPr lang="en-US"/>
          </a:p>
        </p:txBody>
      </p:sp>
    </p:spTree>
    <p:extLst>
      <p:ext uri="{BB962C8B-B14F-4D97-AF65-F5344CB8AC3E}">
        <p14:creationId xmlns:p14="http://schemas.microsoft.com/office/powerpoint/2010/main" val="204234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61ED18-264F-4112-A987-F57AABB71C88}"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CC6FC-2998-426C-AF86-00DA3B9F6F2C}" type="slidenum">
              <a:rPr lang="en-US" smtClean="0"/>
              <a:t>‹#›</a:t>
            </a:fld>
            <a:endParaRPr lang="en-US"/>
          </a:p>
        </p:txBody>
      </p:sp>
    </p:spTree>
    <p:extLst>
      <p:ext uri="{BB962C8B-B14F-4D97-AF65-F5344CB8AC3E}">
        <p14:creationId xmlns:p14="http://schemas.microsoft.com/office/powerpoint/2010/main" val="78823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61ED18-264F-4112-A987-F57AABB71C88}"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CC6FC-2998-426C-AF86-00DA3B9F6F2C}" type="slidenum">
              <a:rPr lang="en-US" smtClean="0"/>
              <a:t>‹#›</a:t>
            </a:fld>
            <a:endParaRPr lang="en-US"/>
          </a:p>
        </p:txBody>
      </p:sp>
    </p:spTree>
    <p:extLst>
      <p:ext uri="{BB962C8B-B14F-4D97-AF65-F5344CB8AC3E}">
        <p14:creationId xmlns:p14="http://schemas.microsoft.com/office/powerpoint/2010/main" val="1755387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61ED18-264F-4112-A987-F57AABB71C88}"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CC6FC-2998-426C-AF86-00DA3B9F6F2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72848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61ED18-264F-4112-A987-F57AABB71C88}"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CC6FC-2998-426C-AF86-00DA3B9F6F2C}" type="slidenum">
              <a:rPr lang="en-US" smtClean="0"/>
              <a:t>‹#›</a:t>
            </a:fld>
            <a:endParaRPr lang="en-US"/>
          </a:p>
        </p:txBody>
      </p:sp>
    </p:spTree>
    <p:extLst>
      <p:ext uri="{BB962C8B-B14F-4D97-AF65-F5344CB8AC3E}">
        <p14:creationId xmlns:p14="http://schemas.microsoft.com/office/powerpoint/2010/main" val="424715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61ED18-264F-4112-A987-F57AABB71C88}" type="datetimeFigureOut">
              <a:rPr lang="en-US" smtClean="0"/>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3CC6FC-2998-426C-AF86-00DA3B9F6F2C}" type="slidenum">
              <a:rPr lang="en-US" smtClean="0"/>
              <a:t>‹#›</a:t>
            </a:fld>
            <a:endParaRPr lang="en-US"/>
          </a:p>
        </p:txBody>
      </p:sp>
    </p:spTree>
    <p:extLst>
      <p:ext uri="{BB962C8B-B14F-4D97-AF65-F5344CB8AC3E}">
        <p14:creationId xmlns:p14="http://schemas.microsoft.com/office/powerpoint/2010/main" val="182870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61ED18-264F-4112-A987-F57AABB71C88}" type="datetimeFigureOut">
              <a:rPr lang="en-US" smtClean="0"/>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3CC6FC-2998-426C-AF86-00DA3B9F6F2C}" type="slidenum">
              <a:rPr lang="en-US" smtClean="0"/>
              <a:t>‹#›</a:t>
            </a:fld>
            <a:endParaRPr lang="en-US"/>
          </a:p>
        </p:txBody>
      </p:sp>
    </p:spTree>
    <p:extLst>
      <p:ext uri="{BB962C8B-B14F-4D97-AF65-F5344CB8AC3E}">
        <p14:creationId xmlns:p14="http://schemas.microsoft.com/office/powerpoint/2010/main" val="395377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1ED18-264F-4112-A987-F57AABB71C88}" type="datetimeFigureOut">
              <a:rPr lang="en-US" smtClean="0"/>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3CC6FC-2998-426C-AF86-00DA3B9F6F2C}" type="slidenum">
              <a:rPr lang="en-US" smtClean="0"/>
              <a:t>‹#›</a:t>
            </a:fld>
            <a:endParaRPr lang="en-US"/>
          </a:p>
        </p:txBody>
      </p:sp>
    </p:spTree>
    <p:extLst>
      <p:ext uri="{BB962C8B-B14F-4D97-AF65-F5344CB8AC3E}">
        <p14:creationId xmlns:p14="http://schemas.microsoft.com/office/powerpoint/2010/main" val="161199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61ED18-264F-4112-A987-F57AABB71C88}"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CC6FC-2998-426C-AF86-00DA3B9F6F2C}" type="slidenum">
              <a:rPr lang="en-US" smtClean="0"/>
              <a:t>‹#›</a:t>
            </a:fld>
            <a:endParaRPr lang="en-US"/>
          </a:p>
        </p:txBody>
      </p:sp>
    </p:spTree>
    <p:extLst>
      <p:ext uri="{BB962C8B-B14F-4D97-AF65-F5344CB8AC3E}">
        <p14:creationId xmlns:p14="http://schemas.microsoft.com/office/powerpoint/2010/main" val="656868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61ED18-264F-4112-A987-F57AABB71C88}" type="datetimeFigureOut">
              <a:rPr lang="en-US" smtClean="0"/>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CC6FC-2998-426C-AF86-00DA3B9F6F2C}" type="slidenum">
              <a:rPr lang="en-US" smtClean="0"/>
              <a:t>‹#›</a:t>
            </a:fld>
            <a:endParaRPr lang="en-US"/>
          </a:p>
        </p:txBody>
      </p:sp>
    </p:spTree>
    <p:extLst>
      <p:ext uri="{BB962C8B-B14F-4D97-AF65-F5344CB8AC3E}">
        <p14:creationId xmlns:p14="http://schemas.microsoft.com/office/powerpoint/2010/main" val="201474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161ED18-264F-4112-A987-F57AABB71C88}" type="datetimeFigureOut">
              <a:rPr lang="en-US" smtClean="0"/>
              <a:t>5/7/2024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03CC6FC-2998-426C-AF86-00DA3B9F6F2C}" type="slidenum">
              <a:rPr lang="en-US" smtClean="0"/>
              <a:t>‹#›</a:t>
            </a:fld>
            <a:endParaRPr lang="en-US"/>
          </a:p>
        </p:txBody>
      </p:sp>
    </p:spTree>
    <p:extLst>
      <p:ext uri="{BB962C8B-B14F-4D97-AF65-F5344CB8AC3E}">
        <p14:creationId xmlns:p14="http://schemas.microsoft.com/office/powerpoint/2010/main" val="3780832429"/>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hyperlink" Target="https://companiesmarketcap.com/exxon-mobil/marketcap/"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Companies Report</a:t>
            </a:r>
            <a:endParaRPr lang="en-US" dirty="0"/>
          </a:p>
        </p:txBody>
      </p:sp>
      <p:sp>
        <p:nvSpPr>
          <p:cNvPr id="3" name="Subtitle 2"/>
          <p:cNvSpPr>
            <a:spLocks noGrp="1"/>
          </p:cNvSpPr>
          <p:nvPr>
            <p:ph type="subTitle" idx="1"/>
          </p:nvPr>
        </p:nvSpPr>
        <p:spPr/>
        <p:txBody>
          <a:bodyPr/>
          <a:lstStyle/>
          <a:p>
            <a:r>
              <a:rPr lang="en-US" dirty="0"/>
              <a:t>Professional Practices </a:t>
            </a:r>
            <a:r>
              <a:rPr lang="en-US" dirty="0" smtClean="0"/>
              <a:t>Presentation of Group (G)</a:t>
            </a:r>
          </a:p>
        </p:txBody>
      </p:sp>
    </p:spTree>
    <p:extLst>
      <p:ext uri="{BB962C8B-B14F-4D97-AF65-F5344CB8AC3E}">
        <p14:creationId xmlns:p14="http://schemas.microsoft.com/office/powerpoint/2010/main" val="2785866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Walmart Inc.</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963960426"/>
              </p:ext>
            </p:extLst>
          </p:nvPr>
        </p:nvGraphicFramePr>
        <p:xfrm>
          <a:off x="4503738" y="685800"/>
          <a:ext cx="6080125"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p:cNvSpPr>
            <a:spLocks noGrp="1"/>
          </p:cNvSpPr>
          <p:nvPr>
            <p:ph type="body" sz="half" idx="2"/>
          </p:nvPr>
        </p:nvSpPr>
        <p:spPr/>
        <p:txBody>
          <a:bodyPr>
            <a:normAutofit/>
          </a:bodyPr>
          <a:lstStyle/>
          <a:p>
            <a:r>
              <a:rPr lang="en-US" b="1" dirty="0" smtClean="0"/>
              <a:t>Introduction</a:t>
            </a:r>
          </a:p>
          <a:p>
            <a:r>
              <a:rPr lang="en-US" dirty="0" smtClean="0"/>
              <a:t>American </a:t>
            </a:r>
            <a:r>
              <a:rPr lang="en-US" dirty="0"/>
              <a:t>multinational retail corporation that operates a chain of hypermarkets, discount department stores, and grocery </a:t>
            </a:r>
            <a:r>
              <a:rPr lang="en-US" dirty="0" smtClean="0"/>
              <a:t>stores.</a:t>
            </a:r>
          </a:p>
          <a:p>
            <a:r>
              <a:rPr lang="en-US" dirty="0" smtClean="0"/>
              <a:t>Founded </a:t>
            </a:r>
            <a:r>
              <a:rPr lang="en-US" dirty="0"/>
              <a:t>by Sam Walton in 1962</a:t>
            </a:r>
          </a:p>
        </p:txBody>
      </p:sp>
    </p:spTree>
    <p:extLst>
      <p:ext uri="{BB962C8B-B14F-4D97-AF65-F5344CB8AC3E}">
        <p14:creationId xmlns:p14="http://schemas.microsoft.com/office/powerpoint/2010/main" val="398535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Continue…</a:t>
            </a:r>
            <a:endParaRPr lang="en-US" dirty="0"/>
          </a:p>
        </p:txBody>
      </p:sp>
      <p:sp>
        <p:nvSpPr>
          <p:cNvPr id="6" name="Content Placeholder 5"/>
          <p:cNvSpPr>
            <a:spLocks noGrp="1"/>
          </p:cNvSpPr>
          <p:nvPr>
            <p:ph type="body" idx="1"/>
          </p:nvPr>
        </p:nvSpPr>
        <p:spPr/>
        <p:txBody>
          <a:bodyPr/>
          <a:lstStyle/>
          <a:p>
            <a:r>
              <a:rPr lang="en-US" dirty="0" smtClean="0"/>
              <a:t>Current Financial Position</a:t>
            </a:r>
            <a:endParaRPr lang="en-US" dirty="0"/>
          </a:p>
        </p:txBody>
      </p:sp>
      <p:sp>
        <p:nvSpPr>
          <p:cNvPr id="8" name="Content Placeholder 7"/>
          <p:cNvSpPr>
            <a:spLocks noGrp="1"/>
          </p:cNvSpPr>
          <p:nvPr>
            <p:ph sz="half" idx="2"/>
          </p:nvPr>
        </p:nvSpPr>
        <p:spPr/>
        <p:txBody>
          <a:bodyPr>
            <a:normAutofit/>
          </a:bodyPr>
          <a:lstStyle/>
          <a:p>
            <a:r>
              <a:rPr lang="en-US" dirty="0"/>
              <a:t>Total Assets: </a:t>
            </a:r>
            <a:r>
              <a:rPr lang="en-US" dirty="0" smtClean="0"/>
              <a:t>$</a:t>
            </a:r>
            <a:r>
              <a:rPr lang="en-US" dirty="0"/>
              <a:t>252.4 </a:t>
            </a:r>
            <a:r>
              <a:rPr lang="en-US" dirty="0" smtClean="0"/>
              <a:t>billion</a:t>
            </a:r>
            <a:endParaRPr lang="en-US" dirty="0"/>
          </a:p>
          <a:p>
            <a:r>
              <a:rPr lang="en-US" dirty="0"/>
              <a:t>Total Liabilities: </a:t>
            </a:r>
            <a:r>
              <a:rPr lang="en-US" dirty="0" smtClean="0"/>
              <a:t>$</a:t>
            </a:r>
            <a:r>
              <a:rPr lang="en-US" dirty="0"/>
              <a:t>161.8 </a:t>
            </a:r>
            <a:r>
              <a:rPr lang="en-US" dirty="0" smtClean="0"/>
              <a:t>billion</a:t>
            </a:r>
            <a:endParaRPr lang="en-US" dirty="0"/>
          </a:p>
          <a:p>
            <a:r>
              <a:rPr lang="en-US" dirty="0"/>
              <a:t>Total Equity: </a:t>
            </a:r>
            <a:r>
              <a:rPr lang="en-US" dirty="0" smtClean="0"/>
              <a:t>$</a:t>
            </a:r>
            <a:r>
              <a:rPr lang="en-US" dirty="0"/>
              <a:t>90.6 </a:t>
            </a:r>
            <a:r>
              <a:rPr lang="en-US" dirty="0" smtClean="0"/>
              <a:t>billion</a:t>
            </a:r>
          </a:p>
          <a:p>
            <a:r>
              <a:rPr lang="en-US" dirty="0" smtClean="0"/>
              <a:t>Revenue: </a:t>
            </a:r>
            <a:r>
              <a:rPr lang="en-US" dirty="0"/>
              <a:t>$173.388 </a:t>
            </a:r>
            <a:r>
              <a:rPr lang="en-US" dirty="0" smtClean="0"/>
              <a:t>billion</a:t>
            </a:r>
          </a:p>
          <a:p>
            <a:r>
              <a:rPr lang="en-US" dirty="0" smtClean="0"/>
              <a:t>Employees : 2.2 Million</a:t>
            </a:r>
          </a:p>
        </p:txBody>
      </p:sp>
      <p:sp>
        <p:nvSpPr>
          <p:cNvPr id="9" name="Text Placeholder 8"/>
          <p:cNvSpPr>
            <a:spLocks noGrp="1"/>
          </p:cNvSpPr>
          <p:nvPr>
            <p:ph type="body" sz="quarter" idx="3"/>
          </p:nvPr>
        </p:nvSpPr>
        <p:spPr/>
        <p:txBody>
          <a:bodyPr/>
          <a:lstStyle/>
          <a:p>
            <a:r>
              <a:rPr lang="en-US" dirty="0" smtClean="0"/>
              <a:t>Market Capitalization</a:t>
            </a:r>
            <a:endParaRPr lang="en-US" dirty="0"/>
          </a:p>
        </p:txBody>
      </p:sp>
      <p:sp>
        <p:nvSpPr>
          <p:cNvPr id="10" name="Content Placeholder 9"/>
          <p:cNvSpPr>
            <a:spLocks noGrp="1"/>
          </p:cNvSpPr>
          <p:nvPr>
            <p:ph sz="quarter" idx="4"/>
          </p:nvPr>
        </p:nvSpPr>
        <p:spPr>
          <a:xfrm>
            <a:off x="7946531" y="2573177"/>
            <a:ext cx="2418129" cy="3664650"/>
          </a:xfrm>
        </p:spPr>
        <p:txBody>
          <a:bodyPr>
            <a:normAutofit fontScale="85000" lnSpcReduction="10000"/>
          </a:bodyPr>
          <a:lstStyle/>
          <a:p>
            <a:r>
              <a:rPr lang="en-US" dirty="0"/>
              <a:t>2018: $270.62 billion</a:t>
            </a:r>
          </a:p>
          <a:p>
            <a:r>
              <a:rPr lang="en-US" dirty="0"/>
              <a:t>2019: $337.16 billion</a:t>
            </a:r>
          </a:p>
          <a:p>
            <a:r>
              <a:rPr lang="en-US" dirty="0"/>
              <a:t>2020: $407.84 billion</a:t>
            </a:r>
          </a:p>
          <a:p>
            <a:r>
              <a:rPr lang="en-US" dirty="0"/>
              <a:t>2021: $401.35 billion</a:t>
            </a:r>
          </a:p>
          <a:p>
            <a:r>
              <a:rPr lang="en-US" dirty="0"/>
              <a:t>2022: $382.37 billion</a:t>
            </a:r>
          </a:p>
          <a:p>
            <a:r>
              <a:rPr lang="en-US" dirty="0"/>
              <a:t>2023: $424.43 </a:t>
            </a:r>
            <a:r>
              <a:rPr lang="en-US" dirty="0" smtClean="0"/>
              <a:t>billion</a:t>
            </a:r>
          </a:p>
          <a:p>
            <a:r>
              <a:rPr lang="en-US" dirty="0" smtClean="0"/>
              <a:t>May </a:t>
            </a:r>
            <a:r>
              <a:rPr lang="en-US" dirty="0"/>
              <a:t>2024: $482.53 billion</a:t>
            </a:r>
            <a:endParaRPr lang="en-US" dirty="0"/>
          </a:p>
        </p:txBody>
      </p:sp>
      <p:sp>
        <p:nvSpPr>
          <p:cNvPr id="11" name="Content Placeholder 9"/>
          <p:cNvSpPr txBox="1">
            <a:spLocks/>
          </p:cNvSpPr>
          <p:nvPr/>
        </p:nvSpPr>
        <p:spPr>
          <a:xfrm>
            <a:off x="5893872" y="2572448"/>
            <a:ext cx="2418129" cy="3664650"/>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smtClean="0"/>
              <a:t>2010: $192.09 billion</a:t>
            </a:r>
          </a:p>
          <a:p>
            <a:r>
              <a:rPr lang="en-US" dirty="0" smtClean="0"/>
              <a:t>2011: $204.65 billion</a:t>
            </a:r>
          </a:p>
          <a:p>
            <a:r>
              <a:rPr lang="en-US" dirty="0" smtClean="0"/>
              <a:t>2012: $228.24 billion</a:t>
            </a:r>
          </a:p>
          <a:p>
            <a:r>
              <a:rPr lang="en-US" dirty="0" smtClean="0"/>
              <a:t>2013: $254.62 billion</a:t>
            </a:r>
          </a:p>
          <a:p>
            <a:r>
              <a:rPr lang="en-US" dirty="0" smtClean="0"/>
              <a:t>2014: $276.80 billion</a:t>
            </a:r>
          </a:p>
          <a:p>
            <a:r>
              <a:rPr lang="en-US" dirty="0" smtClean="0"/>
              <a:t>2015: $196.27 billion</a:t>
            </a:r>
          </a:p>
          <a:p>
            <a:r>
              <a:rPr lang="en-US" dirty="0" smtClean="0"/>
              <a:t>2016: $212.41 billion</a:t>
            </a:r>
          </a:p>
          <a:p>
            <a:r>
              <a:rPr lang="en-US" dirty="0" smtClean="0"/>
              <a:t>2017: $292.53 billion</a:t>
            </a:r>
          </a:p>
        </p:txBody>
      </p:sp>
    </p:spTree>
    <p:extLst>
      <p:ext uri="{BB962C8B-B14F-4D97-AF65-F5344CB8AC3E}">
        <p14:creationId xmlns:p14="http://schemas.microsoft.com/office/powerpoint/2010/main" val="1055704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Nokia</a:t>
            </a:r>
          </a:p>
        </p:txBody>
      </p:sp>
      <p:sp>
        <p:nvSpPr>
          <p:cNvPr id="5" name="Text Placeholder 4"/>
          <p:cNvSpPr>
            <a:spLocks noGrp="1"/>
          </p:cNvSpPr>
          <p:nvPr>
            <p:ph type="body" idx="1"/>
          </p:nvPr>
        </p:nvSpPr>
        <p:spPr/>
        <p:txBody>
          <a:bodyPr/>
          <a:lstStyle/>
          <a:p>
            <a:r>
              <a:rPr lang="en-US" b="1" dirty="0" smtClean="0"/>
              <a:t>Introduction</a:t>
            </a:r>
            <a:endParaRPr lang="en-US" b="1" dirty="0"/>
          </a:p>
        </p:txBody>
      </p:sp>
      <p:sp>
        <p:nvSpPr>
          <p:cNvPr id="4" name="Text Placeholder 3"/>
          <p:cNvSpPr>
            <a:spLocks noGrp="1"/>
          </p:cNvSpPr>
          <p:nvPr>
            <p:ph sz="half" idx="2"/>
          </p:nvPr>
        </p:nvSpPr>
        <p:spPr/>
        <p:txBody>
          <a:bodyPr>
            <a:normAutofit/>
          </a:bodyPr>
          <a:lstStyle/>
          <a:p>
            <a:r>
              <a:rPr lang="en-US" dirty="0" smtClean="0"/>
              <a:t>Founded </a:t>
            </a:r>
            <a:r>
              <a:rPr lang="en-US" dirty="0"/>
              <a:t>in 1865 in Finland by Fredrik </a:t>
            </a:r>
            <a:r>
              <a:rPr lang="en-US" dirty="0" smtClean="0"/>
              <a:t>Idestam</a:t>
            </a:r>
          </a:p>
          <a:p>
            <a:r>
              <a:rPr lang="en-US" dirty="0" smtClean="0"/>
              <a:t>Initially </a:t>
            </a:r>
            <a:r>
              <a:rPr lang="en-US" dirty="0"/>
              <a:t>started as a paper </a:t>
            </a:r>
            <a:r>
              <a:rPr lang="en-US" dirty="0" smtClean="0"/>
              <a:t>manufacturer</a:t>
            </a:r>
          </a:p>
          <a:p>
            <a:r>
              <a:rPr lang="en-US" dirty="0"/>
              <a:t>L</a:t>
            </a:r>
            <a:r>
              <a:rPr lang="en-US" dirty="0" smtClean="0"/>
              <a:t>ater </a:t>
            </a:r>
            <a:r>
              <a:rPr lang="en-US" dirty="0"/>
              <a:t>transitioned into various industries, including communication, information technology, and consumer </a:t>
            </a:r>
            <a:r>
              <a:rPr lang="en-US" dirty="0" smtClean="0"/>
              <a:t>electronics</a:t>
            </a:r>
          </a:p>
          <a:p>
            <a:r>
              <a:rPr lang="en-US" dirty="0"/>
              <a:t>L</a:t>
            </a:r>
            <a:r>
              <a:rPr lang="en-US" dirty="0" smtClean="0"/>
              <a:t>eading </a:t>
            </a:r>
            <a:r>
              <a:rPr lang="en-US" dirty="0"/>
              <a:t>to its decline and eventual sale to Microsoft in 2013</a:t>
            </a:r>
          </a:p>
        </p:txBody>
      </p:sp>
      <p:sp>
        <p:nvSpPr>
          <p:cNvPr id="6" name="Text Placeholder 5"/>
          <p:cNvSpPr>
            <a:spLocks noGrp="1"/>
          </p:cNvSpPr>
          <p:nvPr>
            <p:ph type="body" sz="quarter" idx="3"/>
          </p:nvPr>
        </p:nvSpPr>
        <p:spPr/>
        <p:txBody>
          <a:bodyPr/>
          <a:lstStyle/>
          <a:p>
            <a:r>
              <a:rPr lang="en-US" b="1" dirty="0"/>
              <a:t>Innovations</a:t>
            </a:r>
          </a:p>
        </p:txBody>
      </p:sp>
      <p:sp>
        <p:nvSpPr>
          <p:cNvPr id="7" name="Content Placeholder 6"/>
          <p:cNvSpPr>
            <a:spLocks noGrp="1"/>
          </p:cNvSpPr>
          <p:nvPr>
            <p:ph sz="quarter" idx="4"/>
          </p:nvPr>
        </p:nvSpPr>
        <p:spPr/>
        <p:txBody>
          <a:bodyPr>
            <a:normAutofit fontScale="85000" lnSpcReduction="10000"/>
          </a:bodyPr>
          <a:lstStyle/>
          <a:p>
            <a:r>
              <a:rPr lang="en-US" dirty="0"/>
              <a:t>Introduction of the first mobile phone call in 1979.</a:t>
            </a:r>
          </a:p>
          <a:p>
            <a:r>
              <a:rPr lang="en-US" dirty="0"/>
              <a:t>Launch of the Nokia 1011, the first commercially available GSM mobile phone, in 1992.</a:t>
            </a:r>
          </a:p>
          <a:p>
            <a:r>
              <a:rPr lang="en-US" dirty="0"/>
              <a:t>Development of the Nokia 9000 Communicator, a smartphone with internet capabilities, in 1996.</a:t>
            </a:r>
          </a:p>
          <a:p>
            <a:r>
              <a:rPr lang="en-US" dirty="0"/>
              <a:t>Introduction of the Nokia 3310, known for its durability and long battery life, in 2000.</a:t>
            </a:r>
          </a:p>
          <a:p>
            <a:r>
              <a:rPr lang="en-US" dirty="0"/>
              <a:t>Collaboration with Microsoft to produce the Nokia Lumia series of smartphones with the Windows Phone operating system.</a:t>
            </a:r>
          </a:p>
          <a:p>
            <a:endParaRPr lang="en-US" dirty="0"/>
          </a:p>
        </p:txBody>
      </p:sp>
    </p:spTree>
    <p:extLst>
      <p:ext uri="{BB962C8B-B14F-4D97-AF65-F5344CB8AC3E}">
        <p14:creationId xmlns:p14="http://schemas.microsoft.com/office/powerpoint/2010/main" val="2936397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Blockbuster </a:t>
            </a:r>
            <a:r>
              <a:rPr lang="en-US" dirty="0"/>
              <a:t>Entertainment Group</a:t>
            </a:r>
          </a:p>
        </p:txBody>
      </p:sp>
      <p:sp>
        <p:nvSpPr>
          <p:cNvPr id="4" name="Text Placeholder 3"/>
          <p:cNvSpPr>
            <a:spLocks noGrp="1"/>
          </p:cNvSpPr>
          <p:nvPr>
            <p:ph type="body" idx="1"/>
          </p:nvPr>
        </p:nvSpPr>
        <p:spPr/>
        <p:txBody>
          <a:bodyPr/>
          <a:lstStyle/>
          <a:p>
            <a:r>
              <a:rPr lang="en-US" b="1" dirty="0" smtClean="0"/>
              <a:t>Introduction</a:t>
            </a:r>
            <a:endParaRPr lang="en-US" b="1" dirty="0"/>
          </a:p>
        </p:txBody>
      </p:sp>
      <p:sp>
        <p:nvSpPr>
          <p:cNvPr id="5" name="Content Placeholder 4"/>
          <p:cNvSpPr>
            <a:spLocks noGrp="1"/>
          </p:cNvSpPr>
          <p:nvPr>
            <p:ph sz="half" idx="2"/>
          </p:nvPr>
        </p:nvSpPr>
        <p:spPr/>
        <p:txBody>
          <a:bodyPr>
            <a:normAutofit/>
          </a:bodyPr>
          <a:lstStyle/>
          <a:p>
            <a:r>
              <a:rPr lang="en-US" dirty="0" smtClean="0"/>
              <a:t>Founded </a:t>
            </a:r>
            <a:r>
              <a:rPr lang="en-US" dirty="0"/>
              <a:t>in </a:t>
            </a:r>
            <a:r>
              <a:rPr lang="en-US" dirty="0" smtClean="0"/>
              <a:t>1985</a:t>
            </a:r>
          </a:p>
          <a:p>
            <a:r>
              <a:rPr lang="en-US" dirty="0" smtClean="0"/>
              <a:t>Leading </a:t>
            </a:r>
            <a:r>
              <a:rPr lang="en-US" dirty="0"/>
              <a:t>video rental company that grew from a single store in Dallas to a chain of 9,000 locations over two </a:t>
            </a:r>
            <a:r>
              <a:rPr lang="en-US" dirty="0" smtClean="0"/>
              <a:t>decades.</a:t>
            </a:r>
          </a:p>
          <a:p>
            <a:r>
              <a:rPr lang="en-US" dirty="0" smtClean="0"/>
              <a:t>Eventually </a:t>
            </a:r>
            <a:r>
              <a:rPr lang="en-US" dirty="0"/>
              <a:t>shrunk to a single store in a small town due to various mistakes and </a:t>
            </a:r>
            <a:r>
              <a:rPr lang="en-US" dirty="0" smtClean="0"/>
              <a:t>missteps</a:t>
            </a:r>
          </a:p>
          <a:p>
            <a:r>
              <a:rPr lang="en-US" dirty="0" smtClean="0"/>
              <a:t>84000 Employees</a:t>
            </a:r>
          </a:p>
          <a:p>
            <a:r>
              <a:rPr lang="en-US" dirty="0" smtClean="0"/>
              <a:t>65M customers</a:t>
            </a:r>
            <a:endParaRPr lang="en-US" dirty="0"/>
          </a:p>
        </p:txBody>
      </p:sp>
      <p:sp>
        <p:nvSpPr>
          <p:cNvPr id="6" name="Text Placeholder 5"/>
          <p:cNvSpPr>
            <a:spLocks noGrp="1"/>
          </p:cNvSpPr>
          <p:nvPr>
            <p:ph type="body" sz="quarter" idx="3"/>
          </p:nvPr>
        </p:nvSpPr>
        <p:spPr/>
        <p:txBody>
          <a:bodyPr/>
          <a:lstStyle/>
          <a:p>
            <a:r>
              <a:rPr lang="en-US" b="1" dirty="0" smtClean="0"/>
              <a:t>Innovation</a:t>
            </a:r>
            <a:endParaRPr lang="en-US" b="1" dirty="0"/>
          </a:p>
        </p:txBody>
      </p:sp>
      <p:sp>
        <p:nvSpPr>
          <p:cNvPr id="7" name="Content Placeholder 6"/>
          <p:cNvSpPr>
            <a:spLocks noGrp="1"/>
          </p:cNvSpPr>
          <p:nvPr>
            <p:ph sz="quarter" idx="4"/>
          </p:nvPr>
        </p:nvSpPr>
        <p:spPr/>
        <p:txBody>
          <a:bodyPr>
            <a:normAutofit/>
          </a:bodyPr>
          <a:lstStyle/>
          <a:p>
            <a:r>
              <a:rPr lang="en-US" dirty="0"/>
              <a:t>Computerized check-out process for a larger selection of 8,000 VHS tapes</a:t>
            </a:r>
          </a:p>
          <a:p>
            <a:r>
              <a:rPr lang="en-US" dirty="0"/>
              <a:t>Expansion to 800 stores, making it the leading video-store chain in the US in 1988</a:t>
            </a:r>
          </a:p>
          <a:p>
            <a:r>
              <a:rPr lang="en-US" dirty="0"/>
              <a:t>Opening of the 1,000th store and expansion overseas, including the UK, in 1992</a:t>
            </a:r>
          </a:p>
          <a:p>
            <a:r>
              <a:rPr lang="en-US" dirty="0"/>
              <a:t>Introduction of in-store concepts such as DVD and game </a:t>
            </a:r>
            <a:r>
              <a:rPr lang="en-US" dirty="0" smtClean="0"/>
              <a:t>trading</a:t>
            </a:r>
            <a:endParaRPr lang="en-US" dirty="0"/>
          </a:p>
        </p:txBody>
      </p:sp>
    </p:spTree>
    <p:extLst>
      <p:ext uri="{BB962C8B-B14F-4D97-AF65-F5344CB8AC3E}">
        <p14:creationId xmlns:p14="http://schemas.microsoft.com/office/powerpoint/2010/main" val="368519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Reason of Failures</a:t>
            </a:r>
            <a:endParaRPr lang="en-US" dirty="0"/>
          </a:p>
        </p:txBody>
      </p:sp>
      <p:sp>
        <p:nvSpPr>
          <p:cNvPr id="10" name="Text Placeholder 9"/>
          <p:cNvSpPr>
            <a:spLocks noGrp="1"/>
          </p:cNvSpPr>
          <p:nvPr>
            <p:ph type="body" idx="1"/>
          </p:nvPr>
        </p:nvSpPr>
        <p:spPr/>
        <p:txBody>
          <a:bodyPr/>
          <a:lstStyle/>
          <a:p>
            <a:r>
              <a:rPr lang="en-US" dirty="0" smtClean="0"/>
              <a:t>Nokia</a:t>
            </a:r>
            <a:endParaRPr lang="en-US" dirty="0"/>
          </a:p>
        </p:txBody>
      </p:sp>
      <p:sp>
        <p:nvSpPr>
          <p:cNvPr id="11" name="Content Placeholder 10"/>
          <p:cNvSpPr>
            <a:spLocks noGrp="1"/>
          </p:cNvSpPr>
          <p:nvPr>
            <p:ph sz="half" idx="2"/>
          </p:nvPr>
        </p:nvSpPr>
        <p:spPr/>
        <p:txBody>
          <a:bodyPr>
            <a:normAutofit lnSpcReduction="10000"/>
          </a:bodyPr>
          <a:lstStyle/>
          <a:p>
            <a:r>
              <a:rPr lang="en-US" dirty="0"/>
              <a:t>S</a:t>
            </a:r>
            <a:r>
              <a:rPr lang="en-US" dirty="0" smtClean="0"/>
              <a:t>low </a:t>
            </a:r>
            <a:r>
              <a:rPr lang="en-US" dirty="0"/>
              <a:t>response to market trends, reluctance to innovate, and poor strategic decisions. The company's failure to invest in the right technologies, adapt to consumer preferences, and compete effectively with rivals like Apple and Samsung ultimately led to its downfall. Additionally, Nokia's complex organizational structure, ineffective leadership, and delayed entry into the smartphone market contributed to its inability to sustain its market position and profitability</a:t>
            </a:r>
            <a:r>
              <a:rPr lang="en-US" dirty="0" smtClean="0"/>
              <a:t>.</a:t>
            </a:r>
            <a:endParaRPr lang="en-US" dirty="0"/>
          </a:p>
        </p:txBody>
      </p:sp>
      <p:sp>
        <p:nvSpPr>
          <p:cNvPr id="12" name="Text Placeholder 11"/>
          <p:cNvSpPr>
            <a:spLocks noGrp="1"/>
          </p:cNvSpPr>
          <p:nvPr>
            <p:ph type="body" sz="quarter" idx="3"/>
          </p:nvPr>
        </p:nvSpPr>
        <p:spPr/>
        <p:txBody>
          <a:bodyPr/>
          <a:lstStyle/>
          <a:p>
            <a:r>
              <a:rPr lang="en-US" dirty="0"/>
              <a:t>Blockbuster</a:t>
            </a:r>
          </a:p>
        </p:txBody>
      </p:sp>
      <p:sp>
        <p:nvSpPr>
          <p:cNvPr id="13" name="Content Placeholder 12"/>
          <p:cNvSpPr>
            <a:spLocks noGrp="1"/>
          </p:cNvSpPr>
          <p:nvPr>
            <p:ph sz="quarter" idx="4"/>
          </p:nvPr>
        </p:nvSpPr>
        <p:spPr/>
        <p:txBody>
          <a:bodyPr>
            <a:normAutofit/>
          </a:bodyPr>
          <a:lstStyle/>
          <a:p>
            <a:r>
              <a:rPr lang="en-US" dirty="0"/>
              <a:t>Blockbuster's failure can be attributed to its inability to adapt to the changing market, declining to acquire Netflix when it was a </a:t>
            </a:r>
            <a:r>
              <a:rPr lang="en-US" dirty="0" smtClean="0"/>
              <a:t>startup.</a:t>
            </a:r>
          </a:p>
          <a:p>
            <a:r>
              <a:rPr lang="en-US" dirty="0" smtClean="0"/>
              <a:t>Relying </a:t>
            </a:r>
            <a:r>
              <a:rPr lang="en-US" dirty="0"/>
              <a:t>on a late fee system that became a point of frustration for </a:t>
            </a:r>
            <a:r>
              <a:rPr lang="en-US" dirty="0" smtClean="0"/>
              <a:t>customers.</a:t>
            </a:r>
          </a:p>
          <a:p>
            <a:r>
              <a:rPr lang="en-US" dirty="0" smtClean="0"/>
              <a:t>The </a:t>
            </a:r>
            <a:r>
              <a:rPr lang="en-US" dirty="0"/>
              <a:t>rise of streaming services and online movie rentals also contributed to its decline</a:t>
            </a:r>
            <a:r>
              <a:rPr lang="en-US" dirty="0" smtClean="0"/>
              <a:t>.</a:t>
            </a:r>
            <a:endParaRPr lang="en-US" dirty="0"/>
          </a:p>
        </p:txBody>
      </p:sp>
    </p:spTree>
    <p:extLst>
      <p:ext uri="{BB962C8B-B14F-4D97-AF65-F5344CB8AC3E}">
        <p14:creationId xmlns:p14="http://schemas.microsoft.com/office/powerpoint/2010/main" val="436229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Daud</a:t>
            </a:r>
            <a:r>
              <a:rPr lang="en-US" dirty="0" smtClean="0"/>
              <a:t> Ali (14031)</a:t>
            </a:r>
            <a:endParaRPr lang="en-US" dirty="0"/>
          </a:p>
        </p:txBody>
      </p:sp>
      <p:sp>
        <p:nvSpPr>
          <p:cNvPr id="7" name="Text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7217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organization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00097792"/>
              </p:ext>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4865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innovation(s) since 2010 till date</a:t>
            </a:r>
          </a:p>
        </p:txBody>
      </p:sp>
      <p:sp>
        <p:nvSpPr>
          <p:cNvPr id="4" name="Text Placeholder 3"/>
          <p:cNvSpPr>
            <a:spLocks noGrp="1"/>
          </p:cNvSpPr>
          <p:nvPr>
            <p:ph type="body" idx="1"/>
          </p:nvPr>
        </p:nvSpPr>
        <p:spPr/>
        <p:txBody>
          <a:bodyPr/>
          <a:lstStyle/>
          <a:p>
            <a:r>
              <a:rPr lang="en-US" dirty="0" smtClean="0"/>
              <a:t>Tesla</a:t>
            </a:r>
            <a:endParaRPr lang="en-US" dirty="0"/>
          </a:p>
        </p:txBody>
      </p:sp>
      <p:sp>
        <p:nvSpPr>
          <p:cNvPr id="5" name="Content Placeholder 4"/>
          <p:cNvSpPr>
            <a:spLocks noGrp="1"/>
          </p:cNvSpPr>
          <p:nvPr>
            <p:ph sz="half" idx="2"/>
          </p:nvPr>
        </p:nvSpPr>
        <p:spPr/>
        <p:txBody>
          <a:bodyPr>
            <a:normAutofit fontScale="62500" lnSpcReduction="20000"/>
          </a:bodyPr>
          <a:lstStyle/>
          <a:p>
            <a:pPr marL="0" indent="0">
              <a:buNone/>
            </a:pPr>
            <a:r>
              <a:rPr lang="en-US" b="1" dirty="0" smtClean="0"/>
              <a:t>Electric </a:t>
            </a:r>
            <a:r>
              <a:rPr lang="en-US" b="1" dirty="0"/>
              <a:t>Vehicles (EVs):</a:t>
            </a:r>
            <a:endParaRPr lang="en-US" dirty="0"/>
          </a:p>
          <a:p>
            <a:r>
              <a:rPr lang="en-US" dirty="0"/>
              <a:t> Tesla has continuously pushed the boundaries of electric vehicle technology, releasing several groundbreaking models such as the Model S, Model 3, Model X, and Model Y. These vehicles boast impressive range, performance, and features, accelerating the adoption of electric cars </a:t>
            </a:r>
            <a:r>
              <a:rPr lang="en-US" dirty="0" smtClean="0"/>
              <a:t>worldwide.</a:t>
            </a:r>
          </a:p>
          <a:p>
            <a:pPr marL="0" indent="0">
              <a:buNone/>
            </a:pPr>
            <a:r>
              <a:rPr lang="en-US" b="1" dirty="0" smtClean="0"/>
              <a:t>Autopilot </a:t>
            </a:r>
            <a:r>
              <a:rPr lang="en-US" b="1" dirty="0"/>
              <a:t>and Full Self-Driving (FSD):</a:t>
            </a:r>
            <a:endParaRPr lang="en-US" dirty="0"/>
          </a:p>
          <a:p>
            <a:r>
              <a:rPr lang="en-US" dirty="0"/>
              <a:t> Tesla has pioneered autonomous driving technology, offering features like Autopilot, which provides advanced driver-assistance capabilities, and Full Self-Driving (FSD), which aims for fully autonomous driving in the future.</a:t>
            </a:r>
          </a:p>
          <a:p>
            <a:pPr marL="0" indent="0">
              <a:buNone/>
            </a:pPr>
            <a:r>
              <a:rPr lang="en-US" b="1" dirty="0" smtClean="0"/>
              <a:t>Battery </a:t>
            </a:r>
            <a:r>
              <a:rPr lang="en-US" b="1" dirty="0"/>
              <a:t>Technology:</a:t>
            </a:r>
            <a:endParaRPr lang="en-US" dirty="0"/>
          </a:p>
          <a:p>
            <a:r>
              <a:rPr lang="en-US" dirty="0"/>
              <a:t> Tesla has made significant advancements in battery technology, leading to improvements in energy density, charging speed, and cost reduction, contributing to the widespread adoption of electric vehicles</a:t>
            </a:r>
            <a:r>
              <a:rPr lang="en-US" dirty="0" smtClean="0"/>
              <a:t>.</a:t>
            </a:r>
            <a:endParaRPr lang="en-US" dirty="0"/>
          </a:p>
        </p:txBody>
      </p:sp>
      <p:sp>
        <p:nvSpPr>
          <p:cNvPr id="6" name="Text Placeholder 5"/>
          <p:cNvSpPr>
            <a:spLocks noGrp="1"/>
          </p:cNvSpPr>
          <p:nvPr>
            <p:ph type="body" sz="quarter" idx="3"/>
          </p:nvPr>
        </p:nvSpPr>
        <p:spPr/>
        <p:txBody>
          <a:bodyPr/>
          <a:lstStyle/>
          <a:p>
            <a:r>
              <a:rPr lang="en-US" dirty="0" smtClean="0"/>
              <a:t>Amazon.com Inc.</a:t>
            </a:r>
            <a:endParaRPr lang="en-US" dirty="0"/>
          </a:p>
        </p:txBody>
      </p:sp>
      <p:sp>
        <p:nvSpPr>
          <p:cNvPr id="7" name="Content Placeholder 6"/>
          <p:cNvSpPr>
            <a:spLocks noGrp="1"/>
          </p:cNvSpPr>
          <p:nvPr>
            <p:ph sz="quarter" idx="4"/>
          </p:nvPr>
        </p:nvSpPr>
        <p:spPr/>
        <p:txBody>
          <a:bodyPr>
            <a:normAutofit fontScale="62500" lnSpcReduction="20000"/>
          </a:bodyPr>
          <a:lstStyle/>
          <a:p>
            <a:pPr marL="0" indent="0">
              <a:buNone/>
            </a:pPr>
            <a:r>
              <a:rPr lang="en-US" b="1" dirty="0"/>
              <a:t>Amazon Web Services (AWS):</a:t>
            </a:r>
            <a:endParaRPr lang="en-US" dirty="0"/>
          </a:p>
          <a:p>
            <a:r>
              <a:rPr lang="en-US" dirty="0"/>
              <a:t> Amazon's cloud computing platform, AWS, has been a major innovation since its launch in 2006 but has seen significant advancements and expansions since 2010. AWS provides scalable and cost-effective cloud services to businesses and individuals, enabling them to build and deploy applications with ease.</a:t>
            </a:r>
          </a:p>
          <a:p>
            <a:pPr marL="0" indent="0">
              <a:buNone/>
            </a:pPr>
            <a:r>
              <a:rPr lang="en-US" b="1" dirty="0" smtClean="0"/>
              <a:t>Amazon </a:t>
            </a:r>
            <a:r>
              <a:rPr lang="en-US" b="1" dirty="0"/>
              <a:t>Prime:</a:t>
            </a:r>
            <a:endParaRPr lang="en-US" dirty="0"/>
          </a:p>
          <a:p>
            <a:r>
              <a:rPr lang="en-US" dirty="0"/>
              <a:t> Amazon Prime, introduced in 2005, has evolved significantly, offering subscribers benefits such as fast shipping, Prime Video streaming, Prime Music, Prime Reading, and more, making it a comprehensive membership program.</a:t>
            </a:r>
          </a:p>
          <a:p>
            <a:pPr marL="0" indent="0">
              <a:buNone/>
            </a:pPr>
            <a:r>
              <a:rPr lang="en-US" b="1" dirty="0" smtClean="0"/>
              <a:t>Amazon </a:t>
            </a:r>
            <a:r>
              <a:rPr lang="en-US" b="1" dirty="0"/>
              <a:t>Echo and Alexa:</a:t>
            </a:r>
            <a:endParaRPr lang="en-US" dirty="0"/>
          </a:p>
          <a:p>
            <a:r>
              <a:rPr lang="en-US" dirty="0"/>
              <a:t> The introduction of Amazon Echo smart speakers and the voice assistant Alexa has revolutionized the way people interact with technology in their homes, enabling voice-controlled automation and access to a wide range of services and information.</a:t>
            </a:r>
          </a:p>
          <a:p>
            <a:endParaRPr lang="en-US" dirty="0"/>
          </a:p>
        </p:txBody>
      </p:sp>
    </p:spTree>
    <p:extLst>
      <p:ext uri="{BB962C8B-B14F-4D97-AF65-F5344CB8AC3E}">
        <p14:creationId xmlns:p14="http://schemas.microsoft.com/office/powerpoint/2010/main" val="1143426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Text Placeholder 2"/>
          <p:cNvSpPr>
            <a:spLocks noGrp="1"/>
          </p:cNvSpPr>
          <p:nvPr>
            <p:ph type="body" idx="1"/>
          </p:nvPr>
        </p:nvSpPr>
        <p:spPr/>
        <p:txBody>
          <a:bodyPr/>
          <a:lstStyle/>
          <a:p>
            <a:r>
              <a:rPr lang="en-US" b="1" dirty="0"/>
              <a:t>Google LLC</a:t>
            </a:r>
            <a:endParaRPr lang="en-US" dirty="0"/>
          </a:p>
        </p:txBody>
      </p:sp>
      <p:sp>
        <p:nvSpPr>
          <p:cNvPr id="4" name="Content Placeholder 3"/>
          <p:cNvSpPr>
            <a:spLocks noGrp="1"/>
          </p:cNvSpPr>
          <p:nvPr>
            <p:ph sz="half" idx="2"/>
          </p:nvPr>
        </p:nvSpPr>
        <p:spPr/>
        <p:txBody>
          <a:bodyPr>
            <a:normAutofit fontScale="62500" lnSpcReduction="20000"/>
          </a:bodyPr>
          <a:lstStyle/>
          <a:p>
            <a:r>
              <a:rPr lang="en-US" b="1" dirty="0"/>
              <a:t>Google Assistant:</a:t>
            </a:r>
            <a:endParaRPr lang="en-US" dirty="0"/>
          </a:p>
          <a:p>
            <a:r>
              <a:rPr lang="en-US" dirty="0"/>
              <a:t>Google's AI-powered virtual assistant, Google Assistant, was introduced in 2016 and has since seen continuous improvements, offering personalized assistance, smart home control, natural language understanding, and integration with various devices and services.</a:t>
            </a:r>
          </a:p>
          <a:p>
            <a:r>
              <a:rPr lang="en-US" dirty="0"/>
              <a:t>   </a:t>
            </a:r>
            <a:r>
              <a:rPr lang="en-US" b="1" dirty="0"/>
              <a:t>Google Cloud Platform (GCP):</a:t>
            </a:r>
            <a:endParaRPr lang="en-US" dirty="0"/>
          </a:p>
          <a:p>
            <a:r>
              <a:rPr lang="en-US" dirty="0"/>
              <a:t> Google's cloud computing platform, GCP, has seen significant advancements in features, performance, and global infrastructure since its launch in 2008, competing with other major cloud providers like Amazon AWS and Microsoft Azure.</a:t>
            </a:r>
          </a:p>
          <a:p>
            <a:r>
              <a:rPr lang="en-US" dirty="0"/>
              <a:t>   </a:t>
            </a:r>
            <a:r>
              <a:rPr lang="en-US" b="1" dirty="0"/>
              <a:t>Google Duplex:</a:t>
            </a:r>
            <a:endParaRPr lang="en-US" dirty="0"/>
          </a:p>
          <a:p>
            <a:r>
              <a:rPr lang="en-US" dirty="0"/>
              <a:t> Google Duplex, unveiled in 2018, is an AI system for natural language understanding and generation that enables Google Assistant to make phone calls to schedule appointments, reservations, and other tasks on behalf of users, showcasing the potential of AI in human-like interactions.</a:t>
            </a:r>
          </a:p>
          <a:p>
            <a:endParaRPr lang="en-US" dirty="0"/>
          </a:p>
        </p:txBody>
      </p:sp>
      <p:sp>
        <p:nvSpPr>
          <p:cNvPr id="5" name="Text Placeholder 4"/>
          <p:cNvSpPr>
            <a:spLocks noGrp="1"/>
          </p:cNvSpPr>
          <p:nvPr>
            <p:ph type="body" sz="quarter" idx="3"/>
          </p:nvPr>
        </p:nvSpPr>
        <p:spPr/>
        <p:txBody>
          <a:bodyPr/>
          <a:lstStyle/>
          <a:p>
            <a:r>
              <a:rPr lang="en-US" b="1" dirty="0"/>
              <a:t>SpaceX</a:t>
            </a:r>
            <a:endParaRPr lang="en-US" dirty="0"/>
          </a:p>
        </p:txBody>
      </p:sp>
      <p:sp>
        <p:nvSpPr>
          <p:cNvPr id="6" name="Content Placeholder 5"/>
          <p:cNvSpPr>
            <a:spLocks noGrp="1"/>
          </p:cNvSpPr>
          <p:nvPr>
            <p:ph sz="quarter" idx="4"/>
          </p:nvPr>
        </p:nvSpPr>
        <p:spPr/>
        <p:txBody>
          <a:bodyPr>
            <a:normAutofit fontScale="62500" lnSpcReduction="20000"/>
          </a:bodyPr>
          <a:lstStyle/>
          <a:p>
            <a:r>
              <a:rPr lang="en-US" dirty="0"/>
              <a:t> </a:t>
            </a:r>
            <a:r>
              <a:rPr lang="en-US" b="1" dirty="0"/>
              <a:t>Reusable Rockets:</a:t>
            </a:r>
            <a:endParaRPr lang="en-US" dirty="0"/>
          </a:p>
          <a:p>
            <a:r>
              <a:rPr lang="en-US" dirty="0" err="1"/>
              <a:t>SpaceX</a:t>
            </a:r>
            <a:r>
              <a:rPr lang="en-US" dirty="0"/>
              <a:t> has made headlines with its development and successful deployment of reusable rocket technology, significantly reducing the cost of space transportation and enabling more frequent and affordable access to space.</a:t>
            </a:r>
          </a:p>
          <a:p>
            <a:r>
              <a:rPr lang="en-US" dirty="0"/>
              <a:t>   </a:t>
            </a:r>
            <a:r>
              <a:rPr lang="en-US" b="1" dirty="0"/>
              <a:t>Commercial Crew Program:</a:t>
            </a:r>
            <a:endParaRPr lang="en-US" dirty="0"/>
          </a:p>
          <a:p>
            <a:r>
              <a:rPr lang="en-US" dirty="0"/>
              <a:t> </a:t>
            </a:r>
            <a:r>
              <a:rPr lang="en-US" dirty="0" err="1"/>
              <a:t>SpaceX's</a:t>
            </a:r>
            <a:r>
              <a:rPr lang="en-US" dirty="0"/>
              <a:t> Crew Dragon spacecraft, developed under NASA's Commercial Crew Program, represents a significant advancement in space transportation, providing safe and reliable crew transport to the International Space Station (ISS) and fostering commercial spaceflight.</a:t>
            </a:r>
          </a:p>
          <a:p>
            <a:r>
              <a:rPr lang="en-US" dirty="0"/>
              <a:t>   </a:t>
            </a:r>
            <a:r>
              <a:rPr lang="en-US" b="1" dirty="0"/>
              <a:t>Starship Development:</a:t>
            </a:r>
            <a:endParaRPr lang="en-US" dirty="0"/>
          </a:p>
          <a:p>
            <a:r>
              <a:rPr lang="en-US" dirty="0" err="1"/>
              <a:t>SpaceX's</a:t>
            </a:r>
            <a:r>
              <a:rPr lang="en-US" dirty="0"/>
              <a:t> Starship spacecraft, currently in development, aims to revolutionize space exploration and colonization with its large payload capacity, fully reusable design, and potential for interplanetary travel, including missions to Mars.</a:t>
            </a:r>
          </a:p>
        </p:txBody>
      </p:sp>
    </p:spTree>
    <p:extLst>
      <p:ext uri="{BB962C8B-B14F-4D97-AF65-F5344CB8AC3E}">
        <p14:creationId xmlns:p14="http://schemas.microsoft.com/office/powerpoint/2010/main" val="274261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Text Placeholder 2"/>
          <p:cNvSpPr>
            <a:spLocks noGrp="1"/>
          </p:cNvSpPr>
          <p:nvPr>
            <p:ph type="body" idx="1"/>
          </p:nvPr>
        </p:nvSpPr>
        <p:spPr/>
        <p:txBody>
          <a:bodyPr/>
          <a:lstStyle/>
          <a:p>
            <a:r>
              <a:rPr lang="en-US" dirty="0" smtClean="0"/>
              <a:t>Apple</a:t>
            </a:r>
            <a:endParaRPr lang="en-US" dirty="0"/>
          </a:p>
        </p:txBody>
      </p:sp>
      <p:sp>
        <p:nvSpPr>
          <p:cNvPr id="4" name="Content Placeholder 3"/>
          <p:cNvSpPr>
            <a:spLocks noGrp="1"/>
          </p:cNvSpPr>
          <p:nvPr>
            <p:ph sz="half" idx="2"/>
          </p:nvPr>
        </p:nvSpPr>
        <p:spPr/>
        <p:txBody>
          <a:bodyPr>
            <a:normAutofit fontScale="62500" lnSpcReduction="20000"/>
          </a:bodyPr>
          <a:lstStyle/>
          <a:p>
            <a:r>
              <a:rPr lang="en-US" dirty="0"/>
              <a:t> </a:t>
            </a:r>
            <a:r>
              <a:rPr lang="en-US" b="1" dirty="0"/>
              <a:t>IPhone Innovation:</a:t>
            </a:r>
            <a:endParaRPr lang="en-US" dirty="0"/>
          </a:p>
          <a:p>
            <a:r>
              <a:rPr lang="en-US" dirty="0"/>
              <a:t> Apple has continued to innovate its flagship product, the iPhone, with advancements in performance, camera technology, display quality, and design. Key innovations include the introduction of Face ID, edge-to-edge displays, and the adoption of OLED technology</a:t>
            </a:r>
            <a:r>
              <a:rPr lang="en-US" dirty="0" smtClean="0"/>
              <a:t>.</a:t>
            </a:r>
            <a:endParaRPr lang="en-US" dirty="0"/>
          </a:p>
          <a:p>
            <a:r>
              <a:rPr lang="en-US" dirty="0"/>
              <a:t>  </a:t>
            </a:r>
            <a:r>
              <a:rPr lang="en-US" b="1" dirty="0"/>
              <a:t>Apple Watch:</a:t>
            </a:r>
            <a:endParaRPr lang="en-US" dirty="0"/>
          </a:p>
          <a:p>
            <a:r>
              <a:rPr lang="en-US" dirty="0"/>
              <a:t>Since its introduction in 2015, the Apple Watch has seen significant advancements in health and fitness tracking capabilities, including ECG monitoring, blood oxygen level measurement, fall detection, and integration with fitness services.</a:t>
            </a:r>
          </a:p>
          <a:p>
            <a:r>
              <a:rPr lang="en-US" dirty="0"/>
              <a:t>   </a:t>
            </a:r>
            <a:r>
              <a:rPr lang="en-US" b="1" dirty="0"/>
              <a:t>Apple Silicon:</a:t>
            </a:r>
            <a:endParaRPr lang="en-US" dirty="0"/>
          </a:p>
          <a:p>
            <a:r>
              <a:rPr lang="en-US" dirty="0"/>
              <a:t> Apple's transition from Intel-based processors to custom-designed Apple Silicon chips represents a major innovation in the Mac lineup, offering improved performance, energy efficiency, and integration across hardware and software platforms.</a:t>
            </a:r>
          </a:p>
        </p:txBody>
      </p:sp>
    </p:spTree>
    <p:extLst>
      <p:ext uri="{BB962C8B-B14F-4D97-AF65-F5344CB8AC3E}">
        <p14:creationId xmlns:p14="http://schemas.microsoft.com/office/powerpoint/2010/main" val="2045979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Members Info</a:t>
            </a:r>
            <a:endParaRPr lang="en-US" dirty="0"/>
          </a:p>
        </p:txBody>
      </p:sp>
      <p:sp>
        <p:nvSpPr>
          <p:cNvPr id="3" name="Content Placeholder 2"/>
          <p:cNvSpPr>
            <a:spLocks noGrp="1"/>
          </p:cNvSpPr>
          <p:nvPr>
            <p:ph idx="1"/>
          </p:nvPr>
        </p:nvSpPr>
        <p:spPr/>
        <p:txBody>
          <a:bodyPr/>
          <a:lstStyle/>
          <a:p>
            <a:r>
              <a:rPr lang="en-US" dirty="0" smtClean="0"/>
              <a:t>Sayeed Tauheed Shah(14143) Leader</a:t>
            </a:r>
          </a:p>
          <a:p>
            <a:r>
              <a:rPr lang="en-US" dirty="0" smtClean="0"/>
              <a:t>Taimoor Ul Islam (14031)</a:t>
            </a:r>
          </a:p>
          <a:p>
            <a:r>
              <a:rPr lang="en-US" dirty="0" err="1" smtClean="0"/>
              <a:t>Daud</a:t>
            </a:r>
            <a:r>
              <a:rPr lang="en-US" dirty="0" smtClean="0"/>
              <a:t> Ali (14211)</a:t>
            </a:r>
          </a:p>
          <a:p>
            <a:r>
              <a:rPr lang="en-US" dirty="0" smtClean="0"/>
              <a:t>Abdul </a:t>
            </a:r>
            <a:r>
              <a:rPr lang="en-US" dirty="0" err="1" smtClean="0"/>
              <a:t>Muqeet</a:t>
            </a:r>
            <a:r>
              <a:rPr lang="en-US" dirty="0" smtClean="0"/>
              <a:t> (14148)</a:t>
            </a:r>
          </a:p>
          <a:p>
            <a:r>
              <a:rPr lang="en-US" dirty="0" smtClean="0"/>
              <a:t>Muhammad Tahir Khan (14108)</a:t>
            </a:r>
          </a:p>
        </p:txBody>
      </p:sp>
    </p:spTree>
    <p:extLst>
      <p:ext uri="{BB962C8B-B14F-4D97-AF65-F5344CB8AC3E}">
        <p14:creationId xmlns:p14="http://schemas.microsoft.com/office/powerpoint/2010/main" val="2402689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stability reason OR reason of demised</a:t>
            </a:r>
          </a:p>
        </p:txBody>
      </p:sp>
      <p:sp>
        <p:nvSpPr>
          <p:cNvPr id="3" name="Text Placeholder 2"/>
          <p:cNvSpPr>
            <a:spLocks noGrp="1"/>
          </p:cNvSpPr>
          <p:nvPr>
            <p:ph type="body" idx="1"/>
          </p:nvPr>
        </p:nvSpPr>
        <p:spPr/>
        <p:txBody>
          <a:bodyPr/>
          <a:lstStyle/>
          <a:p>
            <a:r>
              <a:rPr lang="en-US" dirty="0" smtClean="0"/>
              <a:t>Tesla</a:t>
            </a:r>
            <a:endParaRPr lang="en-US" dirty="0"/>
          </a:p>
        </p:txBody>
      </p:sp>
      <p:sp>
        <p:nvSpPr>
          <p:cNvPr id="4" name="Content Placeholder 3"/>
          <p:cNvSpPr>
            <a:spLocks noGrp="1"/>
          </p:cNvSpPr>
          <p:nvPr>
            <p:ph sz="half" idx="2"/>
          </p:nvPr>
        </p:nvSpPr>
        <p:spPr/>
        <p:txBody>
          <a:bodyPr>
            <a:normAutofit fontScale="70000" lnSpcReduction="20000"/>
          </a:bodyPr>
          <a:lstStyle/>
          <a:p>
            <a:r>
              <a:rPr lang="en-US" b="1" dirty="0"/>
              <a:t>Market Stability:</a:t>
            </a:r>
            <a:endParaRPr lang="en-US" dirty="0"/>
          </a:p>
          <a:p>
            <a:r>
              <a:rPr lang="en-US" dirty="0"/>
              <a:t> Tesla has achieved significant market stability due to its strong brand reputation, continued innovation in electric vehicle technology, and a growing market for sustainable transportation. Factors contributing to its stability include high demand for electric vehicles, increasing environmental regulations favoring zero-emission vehicles, and a loyal customer base.</a:t>
            </a:r>
          </a:p>
          <a:p>
            <a:r>
              <a:rPr lang="en-US" dirty="0"/>
              <a:t>   </a:t>
            </a:r>
            <a:r>
              <a:rPr lang="en-US" b="1" dirty="0"/>
              <a:t> Potential Demise:</a:t>
            </a:r>
            <a:endParaRPr lang="en-US" dirty="0"/>
          </a:p>
          <a:p>
            <a:r>
              <a:rPr lang="en-US" dirty="0"/>
              <a:t> Tesla faces potential risks such as increased competition from traditional automakers entering the electric vehicle market, supply chain disruptions affecting production, regulatory challenges, and concerns about profitability amidst heavy investments in research and development. Additionally, fluctuations in consumer demand, economic downturns, or failures in scaling production could impact Tesla's long-term viability.</a:t>
            </a:r>
          </a:p>
          <a:p>
            <a:endParaRPr lang="en-US" dirty="0"/>
          </a:p>
        </p:txBody>
      </p:sp>
      <p:sp>
        <p:nvSpPr>
          <p:cNvPr id="5" name="Text Placeholder 4"/>
          <p:cNvSpPr>
            <a:spLocks noGrp="1"/>
          </p:cNvSpPr>
          <p:nvPr>
            <p:ph type="body" sz="quarter" idx="3"/>
          </p:nvPr>
        </p:nvSpPr>
        <p:spPr/>
        <p:txBody>
          <a:bodyPr/>
          <a:lstStyle/>
          <a:p>
            <a:r>
              <a:rPr lang="en-US" b="1" dirty="0"/>
              <a:t>Amazon.com, Inc.</a:t>
            </a:r>
            <a:endParaRPr lang="en-US" dirty="0"/>
          </a:p>
          <a:p>
            <a:endParaRPr lang="en-US" dirty="0"/>
          </a:p>
        </p:txBody>
      </p:sp>
      <p:sp>
        <p:nvSpPr>
          <p:cNvPr id="6" name="Content Placeholder 5"/>
          <p:cNvSpPr>
            <a:spLocks noGrp="1"/>
          </p:cNvSpPr>
          <p:nvPr>
            <p:ph sz="quarter" idx="4"/>
          </p:nvPr>
        </p:nvSpPr>
        <p:spPr/>
        <p:txBody>
          <a:bodyPr>
            <a:normAutofit fontScale="77500" lnSpcReduction="20000"/>
          </a:bodyPr>
          <a:lstStyle/>
          <a:p>
            <a:r>
              <a:rPr lang="en-US" dirty="0"/>
              <a:t> </a:t>
            </a:r>
            <a:r>
              <a:rPr lang="en-US" b="1" dirty="0"/>
              <a:t>Market Stability:</a:t>
            </a:r>
            <a:endParaRPr lang="en-US" dirty="0"/>
          </a:p>
          <a:p>
            <a:r>
              <a:rPr lang="en-US" dirty="0"/>
              <a:t> Amazon enjoys strong market stability driven by its dominant position in e-commerce, diversified revenue streams, and robust cloud computing business with Amazon Web Services (AWS). The company benefits from a vast customer base, operational efficiency, and continuous innovation in technology and logistics</a:t>
            </a:r>
            <a:r>
              <a:rPr lang="en-US" dirty="0" smtClean="0"/>
              <a:t>.</a:t>
            </a:r>
            <a:endParaRPr lang="en-US" dirty="0"/>
          </a:p>
          <a:p>
            <a:r>
              <a:rPr lang="en-US" dirty="0"/>
              <a:t>  </a:t>
            </a:r>
            <a:r>
              <a:rPr lang="en-US" b="1" dirty="0"/>
              <a:t>Potential Demise:</a:t>
            </a:r>
            <a:endParaRPr lang="en-US" dirty="0"/>
          </a:p>
          <a:p>
            <a:r>
              <a:rPr lang="en-US" dirty="0"/>
              <a:t> While Amazon's market dominance appears formidable, potential risks include regulatory scrutiny over its market power and antitrust concerns, challenges in maintaining customer trust and satisfaction, disruptions to its logistics network, and increased competition from other e-commerce players or emerging technologies that could disrupt its business model.</a:t>
            </a:r>
          </a:p>
        </p:txBody>
      </p:sp>
    </p:spTree>
    <p:extLst>
      <p:ext uri="{BB962C8B-B14F-4D97-AF65-F5344CB8AC3E}">
        <p14:creationId xmlns:p14="http://schemas.microsoft.com/office/powerpoint/2010/main" val="1688762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Text Placeholder 2"/>
          <p:cNvSpPr>
            <a:spLocks noGrp="1"/>
          </p:cNvSpPr>
          <p:nvPr>
            <p:ph type="body" idx="1"/>
          </p:nvPr>
        </p:nvSpPr>
        <p:spPr/>
        <p:txBody>
          <a:bodyPr/>
          <a:lstStyle/>
          <a:p>
            <a:r>
              <a:rPr lang="en-US" dirty="0" smtClean="0"/>
              <a:t>Google LLC</a:t>
            </a:r>
            <a:endParaRPr lang="en-US" dirty="0"/>
          </a:p>
        </p:txBody>
      </p:sp>
      <p:sp>
        <p:nvSpPr>
          <p:cNvPr id="4" name="Content Placeholder 3"/>
          <p:cNvSpPr>
            <a:spLocks noGrp="1"/>
          </p:cNvSpPr>
          <p:nvPr>
            <p:ph sz="half" idx="2"/>
          </p:nvPr>
        </p:nvSpPr>
        <p:spPr/>
        <p:txBody>
          <a:bodyPr>
            <a:normAutofit fontScale="85000" lnSpcReduction="20000"/>
          </a:bodyPr>
          <a:lstStyle/>
          <a:p>
            <a:r>
              <a:rPr lang="en-US" dirty="0"/>
              <a:t> </a:t>
            </a:r>
            <a:r>
              <a:rPr lang="en-US" b="1" dirty="0"/>
              <a:t>Market Stability: </a:t>
            </a:r>
            <a:endParaRPr lang="en-US" dirty="0"/>
          </a:p>
          <a:p>
            <a:r>
              <a:rPr lang="en-US" dirty="0"/>
              <a:t>Google maintains market stability as a leading provider of internet services, search engine technology, and advertising platforms. The company benefits from a strong brand presence, extensive user base, and continuous innovation in artificial intelligence, cloud computing, and digital advertising.</a:t>
            </a:r>
          </a:p>
          <a:p>
            <a:r>
              <a:rPr lang="en-US" dirty="0"/>
              <a:t>   </a:t>
            </a:r>
            <a:r>
              <a:rPr lang="en-US" b="1" dirty="0"/>
              <a:t>Potential Demise:</a:t>
            </a:r>
            <a:endParaRPr lang="en-US" dirty="0"/>
          </a:p>
          <a:p>
            <a:r>
              <a:rPr lang="en-US" dirty="0"/>
              <a:t> Google faces risks related to regulatory scrutiny over data privacy, antitrust concerns, and competition from alternative search engines and online platforms. Additionally, changes in user behavior, shifts in advertising trends, or disruptions to its core search and advertising business could impact Google's long-term stability.</a:t>
            </a:r>
          </a:p>
        </p:txBody>
      </p:sp>
      <p:sp>
        <p:nvSpPr>
          <p:cNvPr id="5" name="Text Placeholder 4"/>
          <p:cNvSpPr>
            <a:spLocks noGrp="1"/>
          </p:cNvSpPr>
          <p:nvPr>
            <p:ph type="body" sz="quarter" idx="3"/>
          </p:nvPr>
        </p:nvSpPr>
        <p:spPr/>
        <p:txBody>
          <a:bodyPr/>
          <a:lstStyle/>
          <a:p>
            <a:r>
              <a:rPr lang="en-US" dirty="0" err="1" smtClean="0"/>
              <a:t>SpaceX</a:t>
            </a:r>
            <a:endParaRPr lang="en-US" dirty="0"/>
          </a:p>
        </p:txBody>
      </p:sp>
      <p:sp>
        <p:nvSpPr>
          <p:cNvPr id="6" name="Content Placeholder 5"/>
          <p:cNvSpPr>
            <a:spLocks noGrp="1"/>
          </p:cNvSpPr>
          <p:nvPr>
            <p:ph sz="quarter" idx="4"/>
          </p:nvPr>
        </p:nvSpPr>
        <p:spPr/>
        <p:txBody>
          <a:bodyPr>
            <a:normAutofit fontScale="85000" lnSpcReduction="20000"/>
          </a:bodyPr>
          <a:lstStyle/>
          <a:p>
            <a:r>
              <a:rPr lang="en-US" b="1" dirty="0" smtClean="0"/>
              <a:t>Market </a:t>
            </a:r>
            <a:r>
              <a:rPr lang="en-US" b="1" dirty="0"/>
              <a:t>Stability:</a:t>
            </a:r>
            <a:endParaRPr lang="en-US" dirty="0"/>
          </a:p>
          <a:p>
            <a:r>
              <a:rPr lang="en-US" dirty="0"/>
              <a:t> </a:t>
            </a:r>
            <a:r>
              <a:rPr lang="en-US" dirty="0" err="1"/>
              <a:t>SpaceX</a:t>
            </a:r>
            <a:r>
              <a:rPr lang="en-US" dirty="0"/>
              <a:t> operates in the aerospace industry, providing launch services, satellite deployment, and space exploration capabilities. The company benefits from government contracts, commercial partnerships, and a reputation for innovation in rocket technology and space exploration.</a:t>
            </a:r>
          </a:p>
          <a:p>
            <a:r>
              <a:rPr lang="en-US" dirty="0"/>
              <a:t>   - Potential Demise: Despite its achievements, </a:t>
            </a:r>
            <a:r>
              <a:rPr lang="en-US" dirty="0" err="1"/>
              <a:t>SpaceX</a:t>
            </a:r>
            <a:r>
              <a:rPr lang="en-US" dirty="0"/>
              <a:t> faces risks such as launch failures, regulatory hurdles, budget constraints for space exploration projects, and competition from other aerospace companies. Additionally, geopolitical tensions, changes in government priorities, or a lack of commercial demand for space services could impact </a:t>
            </a:r>
            <a:r>
              <a:rPr lang="en-US" dirty="0" err="1"/>
              <a:t>SpaceX's</a:t>
            </a:r>
            <a:r>
              <a:rPr lang="en-US" dirty="0"/>
              <a:t> market stability.</a:t>
            </a:r>
          </a:p>
          <a:p>
            <a:endParaRPr lang="en-US" dirty="0"/>
          </a:p>
        </p:txBody>
      </p:sp>
    </p:spTree>
    <p:extLst>
      <p:ext uri="{BB962C8B-B14F-4D97-AF65-F5344CB8AC3E}">
        <p14:creationId xmlns:p14="http://schemas.microsoft.com/office/powerpoint/2010/main" val="1808548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Text Placeholder 2"/>
          <p:cNvSpPr>
            <a:spLocks noGrp="1"/>
          </p:cNvSpPr>
          <p:nvPr>
            <p:ph type="body" idx="1"/>
          </p:nvPr>
        </p:nvSpPr>
        <p:spPr/>
        <p:txBody>
          <a:bodyPr/>
          <a:lstStyle/>
          <a:p>
            <a:r>
              <a:rPr lang="en-US" dirty="0" smtClean="0"/>
              <a:t>Apple</a:t>
            </a:r>
            <a:endParaRPr lang="en-US" dirty="0"/>
          </a:p>
        </p:txBody>
      </p:sp>
      <p:sp>
        <p:nvSpPr>
          <p:cNvPr id="4" name="Content Placeholder 3"/>
          <p:cNvSpPr>
            <a:spLocks noGrp="1"/>
          </p:cNvSpPr>
          <p:nvPr>
            <p:ph sz="half" idx="2"/>
          </p:nvPr>
        </p:nvSpPr>
        <p:spPr/>
        <p:txBody>
          <a:bodyPr>
            <a:normAutofit fontScale="77500" lnSpcReduction="20000"/>
          </a:bodyPr>
          <a:lstStyle/>
          <a:p>
            <a:r>
              <a:rPr lang="en-US" b="1" dirty="0"/>
              <a:t> Market Stability:</a:t>
            </a:r>
            <a:endParaRPr lang="en-US" dirty="0"/>
          </a:p>
          <a:p>
            <a:r>
              <a:rPr lang="en-US" dirty="0"/>
              <a:t> Apple maintains market stability as a leading technology company known for its premium hardware products, software ecosystem, and strong brand loyalty. The company benefits from a diverse product lineup, recurring revenue from services such as the App Store and iCloud, and a loyal customer base</a:t>
            </a:r>
            <a:r>
              <a:rPr lang="en-US" dirty="0" smtClean="0"/>
              <a:t>.</a:t>
            </a:r>
            <a:endParaRPr lang="en-US" dirty="0"/>
          </a:p>
          <a:p>
            <a:r>
              <a:rPr lang="en-US" dirty="0"/>
              <a:t>    </a:t>
            </a:r>
            <a:r>
              <a:rPr lang="en-US" b="1" dirty="0"/>
              <a:t>Potential Demise:</a:t>
            </a:r>
            <a:endParaRPr lang="en-US" dirty="0"/>
          </a:p>
          <a:p>
            <a:r>
              <a:rPr lang="en-US" dirty="0"/>
              <a:t> While Apple's market position appears solid, potential risks include declining demand for its products due to market saturation, innovations from competitors eroding its market share, supply chain disruptions, and regulatory challenges related to antitrust or intellectual property issues. Additionally, shifts in consumer preferences or technological disruptions could impact Apple's long-term stability.</a:t>
            </a:r>
          </a:p>
        </p:txBody>
      </p:sp>
    </p:spTree>
    <p:extLst>
      <p:ext uri="{BB962C8B-B14F-4D97-AF65-F5344CB8AC3E}">
        <p14:creationId xmlns:p14="http://schemas.microsoft.com/office/powerpoint/2010/main" val="2847871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Muhammad Tahir Khan (11408)</a:t>
            </a:r>
            <a:endParaRPr lang="en-US" dirty="0"/>
          </a:p>
        </p:txBody>
      </p:sp>
      <p:sp>
        <p:nvSpPr>
          <p:cNvPr id="7" name="Text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2668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WALMART</a:t>
            </a:r>
            <a:endParaRPr lang="en-US" dirty="0"/>
          </a:p>
        </p:txBody>
      </p:sp>
      <p:sp>
        <p:nvSpPr>
          <p:cNvPr id="5" name="Content Placeholder 4"/>
          <p:cNvSpPr>
            <a:spLocks noGrp="1"/>
          </p:cNvSpPr>
          <p:nvPr>
            <p:ph idx="1"/>
          </p:nvPr>
        </p:nvSpPr>
        <p:spPr/>
        <p:txBody>
          <a:bodyPr>
            <a:normAutofit fontScale="77500" lnSpcReduction="20000"/>
          </a:bodyPr>
          <a:lstStyle/>
          <a:p>
            <a:r>
              <a:rPr lang="en-US" dirty="0"/>
              <a:t>Walmart Inc. regularly prepares various reports to communicate with its stakeholders, including investors, shareholders, employees, and the general public. Here are some of the key reports that Walmart typically produces</a:t>
            </a:r>
            <a:r>
              <a:rPr lang="en-US" dirty="0" smtClean="0"/>
              <a:t>:</a:t>
            </a:r>
            <a:endParaRPr lang="en-US" dirty="0"/>
          </a:p>
          <a:p>
            <a:r>
              <a:rPr lang="en-US" b="1" u="sng" dirty="0"/>
              <a:t>ANNUAL REPORT (FORM 10-K): </a:t>
            </a:r>
            <a:endParaRPr lang="en-US" dirty="0"/>
          </a:p>
          <a:p>
            <a:r>
              <a:rPr lang="en-US" dirty="0"/>
              <a:t>Walmart files an annual report with the U.S. Securities and Exchange Commission (SEC) on Form 10-K, which provides a comprehensive overview of the company's financial performance, operations, risks, and strategies. This report includes audited financial statements, management's discussion and analysis (MD&amp;A), and other disclosures required by the SEC.</a:t>
            </a:r>
          </a:p>
          <a:p>
            <a:r>
              <a:rPr lang="en-US" b="1" u="sng" dirty="0"/>
              <a:t>QUARTERLY EARNINGS REPORTS (FORM 10-Q): </a:t>
            </a:r>
            <a:endParaRPr lang="en-US" dirty="0"/>
          </a:p>
          <a:p>
            <a:r>
              <a:rPr lang="en-US" dirty="0"/>
              <a:t>Walmart releases quarterly earnings reports to update investors on its financial performance for the preceding three-month period. These reports include financial statements, key performance metrics, and a discussion of the company's results and outlook.</a:t>
            </a:r>
          </a:p>
          <a:p>
            <a:r>
              <a:rPr lang="en-US" b="1" u="sng" dirty="0"/>
              <a:t>PROXY STATEMENT (FORM DEF 14A):</a:t>
            </a:r>
            <a:endParaRPr lang="en-US" dirty="0"/>
          </a:p>
          <a:p>
            <a:r>
              <a:rPr lang="en-US" dirty="0"/>
              <a:t> Walmart provides a proxy statement to shareholders ahead of its annual meeting, which includes information about matters to be voted on, such as the election of directors, executive compensation, and other corporate governance issues</a:t>
            </a:r>
            <a:r>
              <a:rPr lang="en-US" dirty="0" smtClean="0"/>
              <a:t>.</a:t>
            </a:r>
            <a:endParaRPr lang="en-US" dirty="0"/>
          </a:p>
        </p:txBody>
      </p:sp>
    </p:spTree>
    <p:extLst>
      <p:ext uri="{BB962C8B-B14F-4D97-AF65-F5344CB8AC3E}">
        <p14:creationId xmlns:p14="http://schemas.microsoft.com/office/powerpoint/2010/main" val="400444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85000" lnSpcReduction="20000"/>
          </a:bodyPr>
          <a:lstStyle/>
          <a:p>
            <a:r>
              <a:rPr lang="en-US" b="1" u="sng" dirty="0"/>
              <a:t>CORPORATE SOCIAL RESPONSIBILITY (CSR) REPORTS: </a:t>
            </a:r>
            <a:endParaRPr lang="en-US" dirty="0"/>
          </a:p>
          <a:p>
            <a:r>
              <a:rPr lang="en-US" dirty="0"/>
              <a:t>Walmart publishes reports detailing its efforts and initiatives related to corporate social responsibility, including environmental sustainability, workforce practices, community engagement, and diversity and inclusion</a:t>
            </a:r>
            <a:r>
              <a:rPr lang="en-US" dirty="0" smtClean="0"/>
              <a:t>.</a:t>
            </a:r>
            <a:endParaRPr lang="en-US" b="1" u="sng" dirty="0" smtClean="0"/>
          </a:p>
          <a:p>
            <a:r>
              <a:rPr lang="en-US" b="1" u="sng" dirty="0" smtClean="0"/>
              <a:t>TRANSPARENCY </a:t>
            </a:r>
            <a:r>
              <a:rPr lang="en-US" b="1" u="sng" dirty="0"/>
              <a:t>REPORTS: </a:t>
            </a:r>
            <a:endParaRPr lang="en-US" dirty="0"/>
          </a:p>
          <a:p>
            <a:r>
              <a:rPr lang="en-US" dirty="0"/>
              <a:t>Walmart may release transparency reports that provide information about government requests for user data, content removal requests, and other legal and regulatory issues affecting its products and services.</a:t>
            </a:r>
          </a:p>
          <a:p>
            <a:r>
              <a:rPr lang="en-US" b="1" u="sng" dirty="0"/>
              <a:t>ENVIRONMENTAL SUSTAINABILITY REPORTS:</a:t>
            </a:r>
            <a:endParaRPr lang="en-US" dirty="0"/>
          </a:p>
          <a:p>
            <a:r>
              <a:rPr lang="en-US" dirty="0"/>
              <a:t> Walmart may publish reports outlining its environmental initiatives and progress toward sustainability goals, such as renewable energy usage, carbon emissions reduction, and waste reduction efforts.</a:t>
            </a:r>
          </a:p>
          <a:p>
            <a:r>
              <a:rPr lang="en-US" b="1" u="sng" dirty="0"/>
              <a:t>DIVERSITY AND INCLUSION REPORTS:</a:t>
            </a:r>
            <a:endParaRPr lang="en-US" dirty="0"/>
          </a:p>
          <a:p>
            <a:r>
              <a:rPr lang="en-US" dirty="0"/>
              <a:t> Walmart may release reports detailing its diversity and inclusion efforts within the company, including workforce demographics, diversity initiatives, and progress toward diversity goals</a:t>
            </a:r>
            <a:r>
              <a:rPr lang="en-US" dirty="0" smtClean="0"/>
              <a:t>.</a:t>
            </a:r>
            <a:endParaRPr lang="en-US" dirty="0"/>
          </a:p>
        </p:txBody>
      </p:sp>
    </p:spTree>
    <p:extLst>
      <p:ext uri="{BB962C8B-B14F-4D97-AF65-F5344CB8AC3E}">
        <p14:creationId xmlns:p14="http://schemas.microsoft.com/office/powerpoint/2010/main" val="369401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a:t>
            </a:r>
            <a:r>
              <a:rPr lang="en-US" dirty="0" smtClean="0"/>
              <a:t>COMPANY</a:t>
            </a:r>
            <a:endParaRPr lang="en-US" dirty="0"/>
          </a:p>
        </p:txBody>
      </p:sp>
      <p:sp>
        <p:nvSpPr>
          <p:cNvPr id="3" name="Content Placeholder 2"/>
          <p:cNvSpPr>
            <a:spLocks noGrp="1"/>
          </p:cNvSpPr>
          <p:nvPr>
            <p:ph idx="1"/>
          </p:nvPr>
        </p:nvSpPr>
        <p:spPr/>
        <p:txBody>
          <a:bodyPr>
            <a:normAutofit fontScale="77500" lnSpcReduction="20000"/>
          </a:bodyPr>
          <a:lstStyle/>
          <a:p>
            <a:r>
              <a:rPr lang="en-US" dirty="0"/>
              <a:t>Amazon.com Inc. regularly prepares various reports to communicate with its stakeholders, including investors, shareholders, employees, and the general public. Here are some of the key reports that Amazon typically produces</a:t>
            </a:r>
            <a:r>
              <a:rPr lang="en-US" dirty="0" smtClean="0"/>
              <a:t>:</a:t>
            </a:r>
            <a:endParaRPr lang="en-US" dirty="0"/>
          </a:p>
          <a:p>
            <a:r>
              <a:rPr lang="en-US" b="1" u="sng" dirty="0"/>
              <a:t>ANNUAL REPORT (FORM 10-K):</a:t>
            </a:r>
            <a:endParaRPr lang="en-US" dirty="0"/>
          </a:p>
          <a:p>
            <a:r>
              <a:rPr lang="en-US" dirty="0"/>
              <a:t> Amazon files an annual report with the U.S. Securities and Exchange Commission (SEC) on Form 10-K, which provides a comprehensive overview of the company's financial performance, operations, risks, and strategies. This report includes audited financial statements, management's discussion and analysis (MD&amp;A), and other disclosures required by the SEC.</a:t>
            </a:r>
          </a:p>
          <a:p>
            <a:r>
              <a:rPr lang="en-US" b="1" u="sng" dirty="0"/>
              <a:t>QUARTERLY EARNINGS REPORTS (FORM 10-Q):</a:t>
            </a:r>
            <a:endParaRPr lang="en-US" dirty="0"/>
          </a:p>
          <a:p>
            <a:r>
              <a:rPr lang="en-US" dirty="0"/>
              <a:t> Amazon releases quarterly earnings reports to update investors on its financial performance for the preceding three-month period. These reports include financial statements, key performance metrics, and a discussion of the company's results and outlook.</a:t>
            </a:r>
          </a:p>
          <a:p>
            <a:r>
              <a:rPr lang="en-US" b="1" u="sng" dirty="0"/>
              <a:t>PROXY STATEMENT (FORM DEF 14A):</a:t>
            </a:r>
            <a:endParaRPr lang="en-US" dirty="0"/>
          </a:p>
          <a:p>
            <a:r>
              <a:rPr lang="en-US" dirty="0"/>
              <a:t> Amazon provides a proxy statement to shareholders ahead of its annual meeting, which includes information about matters to be voted on, such as the election of directors, executive compensation, and other corporate governance issues</a:t>
            </a:r>
            <a:r>
              <a:rPr lang="en-US" dirty="0" smtClean="0"/>
              <a:t>.</a:t>
            </a:r>
            <a:endParaRPr lang="en-US" dirty="0"/>
          </a:p>
        </p:txBody>
      </p:sp>
    </p:spTree>
    <p:extLst>
      <p:ext uri="{BB962C8B-B14F-4D97-AF65-F5344CB8AC3E}">
        <p14:creationId xmlns:p14="http://schemas.microsoft.com/office/powerpoint/2010/main" val="190341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85000" lnSpcReduction="20000"/>
          </a:bodyPr>
          <a:lstStyle/>
          <a:p>
            <a:r>
              <a:rPr lang="en-US" b="1" u="sng" dirty="0"/>
              <a:t>CORPORATE SOCIAL RESPONSIBILITY (CSR) REPORTS:</a:t>
            </a:r>
            <a:endParaRPr lang="en-US" dirty="0"/>
          </a:p>
          <a:p>
            <a:r>
              <a:rPr lang="en-US" dirty="0"/>
              <a:t> Amazon publishes reports detailing its efforts and initiatives related to corporate social responsibility, including environmental sustainability, workforce practices, community engagement, and diversity and inclusion.</a:t>
            </a:r>
          </a:p>
          <a:p>
            <a:r>
              <a:rPr lang="en-US" b="1" u="sng" dirty="0"/>
              <a:t>TRANSPARENCY REPORTS:</a:t>
            </a:r>
            <a:endParaRPr lang="en-US" dirty="0"/>
          </a:p>
          <a:p>
            <a:r>
              <a:rPr lang="en-US" dirty="0"/>
              <a:t> Amazon releases transparency reports that provide information about government requests for user data, content removal requests, and other legal and regulatory issues affecting its products and services.</a:t>
            </a:r>
          </a:p>
          <a:p>
            <a:r>
              <a:rPr lang="en-US" b="1" u="sng" dirty="0"/>
              <a:t>ENVIRONMENTAL SUSTAINABILITY REPORTS:</a:t>
            </a:r>
            <a:endParaRPr lang="en-US" dirty="0"/>
          </a:p>
          <a:p>
            <a:r>
              <a:rPr lang="en-US" dirty="0"/>
              <a:t> Amazon may publish reports outlining its environmental initiatives and progress toward sustainability goals, such as renewable energy usage, carbon emissions reduction, and waste reduction efforts.</a:t>
            </a:r>
          </a:p>
          <a:p>
            <a:r>
              <a:rPr lang="en-US" b="1" u="sng" dirty="0"/>
              <a:t>DIVERSITY AND INCLUSION REPORTS:</a:t>
            </a:r>
            <a:endParaRPr lang="en-US" dirty="0"/>
          </a:p>
          <a:p>
            <a:r>
              <a:rPr lang="en-US" dirty="0"/>
              <a:t> Amazon may release reports detailing its diversity and inclusion efforts within the company, including workforce demographics, diversity initiatives, and progress toward diversity goals</a:t>
            </a:r>
            <a:r>
              <a:rPr lang="en-US" dirty="0" smtClean="0"/>
              <a:t>.</a:t>
            </a:r>
            <a:endParaRPr lang="en-US" dirty="0"/>
          </a:p>
        </p:txBody>
      </p:sp>
    </p:spTree>
    <p:extLst>
      <p:ext uri="{BB962C8B-B14F-4D97-AF65-F5344CB8AC3E}">
        <p14:creationId xmlns:p14="http://schemas.microsoft.com/office/powerpoint/2010/main" val="547693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a:t>
            </a:r>
            <a:r>
              <a:rPr lang="en-US" dirty="0" smtClean="0"/>
              <a:t>COMPANY</a:t>
            </a:r>
            <a:endParaRPr lang="en-US" dirty="0"/>
          </a:p>
        </p:txBody>
      </p:sp>
      <p:sp>
        <p:nvSpPr>
          <p:cNvPr id="3" name="Content Placeholder 2"/>
          <p:cNvSpPr>
            <a:spLocks noGrp="1"/>
          </p:cNvSpPr>
          <p:nvPr>
            <p:ph idx="1"/>
          </p:nvPr>
        </p:nvSpPr>
        <p:spPr/>
        <p:txBody>
          <a:bodyPr>
            <a:normAutofit fontScale="77500" lnSpcReduction="20000"/>
          </a:bodyPr>
          <a:lstStyle/>
          <a:p>
            <a:r>
              <a:rPr lang="en-US" dirty="0"/>
              <a:t>Microsoft Corporation regularly prepares various reports to communicate with its stakeholders, including investors, shareholders, employees, and the general public. Here are some of the key reports that Microsoft typically produces</a:t>
            </a:r>
            <a:r>
              <a:rPr lang="en-US" dirty="0" smtClean="0"/>
              <a:t>:</a:t>
            </a:r>
            <a:endParaRPr lang="en-US" dirty="0"/>
          </a:p>
          <a:p>
            <a:r>
              <a:rPr lang="en-US" b="1" u="sng" dirty="0"/>
              <a:t>ANNUAL REPORT (FORM 10-K):</a:t>
            </a:r>
            <a:endParaRPr lang="en-US" dirty="0"/>
          </a:p>
          <a:p>
            <a:r>
              <a:rPr lang="en-US" dirty="0"/>
              <a:t> Microsoft files an annual report with the U.S. Securities and Exchange Commission (SEC) on Form 10-K, which provides a comprehensive overview of the company's financial performance, operations, risks, and strategies. This report includes audited financial statements, management's discussion and analysis (MD&amp;A), and other disclosures required by the SEC.</a:t>
            </a:r>
          </a:p>
          <a:p>
            <a:r>
              <a:rPr lang="en-US" b="1" u="sng" dirty="0"/>
              <a:t>QUARTERLY EARNINGS REPORTS (FORM 10-Q):</a:t>
            </a:r>
            <a:endParaRPr lang="en-US" dirty="0"/>
          </a:p>
          <a:p>
            <a:r>
              <a:rPr lang="en-US" dirty="0"/>
              <a:t> Microsoft releases quarterly earnings reports to update investors on its financial performance for the preceding three-month period. These reports include financial statements, key performance metrics, and a discussion of the company's results and outlook</a:t>
            </a:r>
            <a:r>
              <a:rPr lang="en-US" dirty="0" smtClean="0"/>
              <a:t>.</a:t>
            </a:r>
            <a:endParaRPr lang="en-US" dirty="0"/>
          </a:p>
          <a:p>
            <a:r>
              <a:rPr lang="en-US" b="1" u="sng" dirty="0"/>
              <a:t>PROXY STATEMENT (FORM DEF 14A):</a:t>
            </a:r>
            <a:endParaRPr lang="en-US" dirty="0"/>
          </a:p>
          <a:p>
            <a:r>
              <a:rPr lang="en-US" dirty="0"/>
              <a:t> Microsoft provides a proxy statement to shareholders ahead of its annual meeting, which includes information about matters to be voted on, such as the election of directors, executive compensation, and other corporate governance issues</a:t>
            </a:r>
            <a:r>
              <a:rPr lang="en-US" dirty="0" smtClean="0"/>
              <a:t>.</a:t>
            </a:r>
            <a:endParaRPr lang="en-US" dirty="0"/>
          </a:p>
        </p:txBody>
      </p:sp>
    </p:spTree>
    <p:extLst>
      <p:ext uri="{BB962C8B-B14F-4D97-AF65-F5344CB8AC3E}">
        <p14:creationId xmlns:p14="http://schemas.microsoft.com/office/powerpoint/2010/main" val="3297373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70000" lnSpcReduction="20000"/>
          </a:bodyPr>
          <a:lstStyle/>
          <a:p>
            <a:r>
              <a:rPr lang="en-US" b="1" u="sng" dirty="0"/>
              <a:t>CORPORATE SOCIAL RESPONSIBILITY (CSR) REPORTS:</a:t>
            </a:r>
            <a:endParaRPr lang="en-US" dirty="0"/>
          </a:p>
          <a:p>
            <a:r>
              <a:rPr lang="en-US" dirty="0"/>
              <a:t> Microsoft publishes reports detailing its efforts and initiatives related to corporate social responsibility, including environmental sustainability, diversity and inclusion, accessibility, privacy and security, and community engagement.</a:t>
            </a:r>
          </a:p>
          <a:p>
            <a:r>
              <a:rPr lang="en-US" b="1" u="sng" dirty="0"/>
              <a:t>TRANSPARENCY REPORTS:</a:t>
            </a:r>
            <a:endParaRPr lang="en-US" dirty="0"/>
          </a:p>
          <a:p>
            <a:r>
              <a:rPr lang="en-US" dirty="0"/>
              <a:t> Microsoft releases transparency reports that provide information about government requests for user data, content removal requests, and other legal and regulatory issues affecting its products and services.</a:t>
            </a:r>
          </a:p>
          <a:p>
            <a:r>
              <a:rPr lang="en-US" b="1" u="sng" dirty="0"/>
              <a:t>ENVIRONMENTAL SUSTAINABILITY REPORTS: </a:t>
            </a:r>
            <a:endParaRPr lang="en-US" dirty="0"/>
          </a:p>
          <a:p>
            <a:r>
              <a:rPr lang="en-US" dirty="0"/>
              <a:t>Microsoft may publish reports outlining its environmental initiatives and progress toward sustainability goals, such as renewable energy usage, carbon emissions reduction, and waste reduction efforts.</a:t>
            </a:r>
          </a:p>
          <a:p>
            <a:r>
              <a:rPr lang="en-US" b="1" u="sng" dirty="0"/>
              <a:t>DIVERSITY AND INCLUSION REPORTS: </a:t>
            </a:r>
            <a:endParaRPr lang="en-US" dirty="0"/>
          </a:p>
          <a:p>
            <a:r>
              <a:rPr lang="en-US" dirty="0"/>
              <a:t>Microsoft may release reports detailing its diversity and inclusion efforts within the company, including workforce demographics, diversity initiatives, and progress toward diversity goals</a:t>
            </a:r>
            <a:r>
              <a:rPr lang="en-US" dirty="0" smtClean="0"/>
              <a:t>.</a:t>
            </a:r>
            <a:endParaRPr lang="en-US" dirty="0"/>
          </a:p>
          <a:p>
            <a:r>
              <a:rPr lang="en-US" dirty="0"/>
              <a:t>These reports are typically available on Microsoft's investor relations website and may also be filed with regulatory authorities as required. They serve to provide transparency, accountability, and insight into Microsoft's financial performance, corporate governance practices, and commitment to social and environmental responsibility</a:t>
            </a:r>
            <a:r>
              <a:rPr lang="en-US" dirty="0" smtClean="0"/>
              <a:t>.</a:t>
            </a:r>
            <a:endParaRPr lang="en-US" dirty="0"/>
          </a:p>
        </p:txBody>
      </p:sp>
    </p:spTree>
    <p:extLst>
      <p:ext uri="{BB962C8B-B14F-4D97-AF65-F5344CB8AC3E}">
        <p14:creationId xmlns:p14="http://schemas.microsoft.com/office/powerpoint/2010/main" val="2885269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Taimoor Ul </a:t>
            </a:r>
            <a:r>
              <a:rPr lang="en-US" dirty="0" smtClean="0"/>
              <a:t>Islam (14031)</a:t>
            </a:r>
            <a:endParaRPr lang="en-US" dirty="0"/>
          </a:p>
        </p:txBody>
      </p:sp>
      <p:sp>
        <p:nvSpPr>
          <p:cNvPr id="7" name="Text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8654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t>
            </a:r>
            <a:r>
              <a:rPr lang="en-US" dirty="0" smtClean="0"/>
              <a:t>COMPANY</a:t>
            </a:r>
            <a:endParaRPr lang="en-US" dirty="0"/>
          </a:p>
        </p:txBody>
      </p:sp>
      <p:sp>
        <p:nvSpPr>
          <p:cNvPr id="3" name="Content Placeholder 2"/>
          <p:cNvSpPr>
            <a:spLocks noGrp="1"/>
          </p:cNvSpPr>
          <p:nvPr>
            <p:ph idx="1"/>
          </p:nvPr>
        </p:nvSpPr>
        <p:spPr/>
        <p:txBody>
          <a:bodyPr>
            <a:normAutofit fontScale="77500" lnSpcReduction="20000"/>
          </a:bodyPr>
          <a:lstStyle/>
          <a:p>
            <a:r>
              <a:rPr lang="en-US" dirty="0"/>
              <a:t> Google, a subsidiary of Alphabet Inc., regularly prepares various reports to communicate with its stakeholders, including investors, shareholders, employees, and the general public. Here are some of the key reports that Google typically produces:</a:t>
            </a:r>
          </a:p>
          <a:p>
            <a:r>
              <a:rPr lang="en-US" b="1" u="sng" dirty="0"/>
              <a:t>ANNUAL REPORT (FORM 10-K)</a:t>
            </a:r>
            <a:r>
              <a:rPr lang="en-US" dirty="0"/>
              <a:t>: </a:t>
            </a:r>
          </a:p>
          <a:p>
            <a:r>
              <a:rPr lang="en-US" dirty="0"/>
              <a:t>Alphabet Inc. files an annual report with the U.S. Securities and Exchange Commission (SEC) on Form 10-K, which provides a comprehensive overview of the company's financial performance, operations, risks, and strategies. This report includes audited financial statements, management's discussion and analysis (MD&amp;A), and other disclosures required by the SEC.</a:t>
            </a:r>
          </a:p>
          <a:p>
            <a:r>
              <a:rPr lang="en-US" b="1" u="sng" dirty="0"/>
              <a:t>QUARTERLY EARNINGS REPORTS (FORM 10-Q):</a:t>
            </a:r>
            <a:endParaRPr lang="en-US" dirty="0"/>
          </a:p>
          <a:p>
            <a:r>
              <a:rPr lang="en-US" dirty="0"/>
              <a:t> Alphabet Inc. releases quarterly earnings reports to update investors on its financial performance for the preceding three-month period. These reports include financial statements, key performance metrics, and a discussion of the company's results and outlook.</a:t>
            </a:r>
          </a:p>
          <a:p>
            <a:r>
              <a:rPr lang="en-US" b="1" u="sng" dirty="0"/>
              <a:t>PROXY STATEMENT (FORM DEF 14A):</a:t>
            </a:r>
            <a:endParaRPr lang="en-US" dirty="0"/>
          </a:p>
          <a:p>
            <a:r>
              <a:rPr lang="en-US" dirty="0"/>
              <a:t> Alphabet Inc. provides a proxy statement to shareholders ahead of its annual meeting, which includes information about matters to be voted on, such as the election of directors, executive compensation, and other corporate governance issues</a:t>
            </a:r>
            <a:r>
              <a:rPr lang="en-US" dirty="0" smtClean="0"/>
              <a:t>.</a:t>
            </a:r>
            <a:endParaRPr lang="en-US" dirty="0"/>
          </a:p>
        </p:txBody>
      </p:sp>
    </p:spTree>
    <p:extLst>
      <p:ext uri="{BB962C8B-B14F-4D97-AF65-F5344CB8AC3E}">
        <p14:creationId xmlns:p14="http://schemas.microsoft.com/office/powerpoint/2010/main" val="2654194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62500" lnSpcReduction="20000"/>
          </a:bodyPr>
          <a:lstStyle/>
          <a:p>
            <a:r>
              <a:rPr lang="en-US" b="1" u="sng" dirty="0"/>
              <a:t>CORPORATE SOCIAL RESPONSIBILITY (CSR) REPORTS: </a:t>
            </a:r>
            <a:endParaRPr lang="en-US" dirty="0"/>
          </a:p>
          <a:p>
            <a:r>
              <a:rPr lang="en-US" dirty="0"/>
              <a:t>Google publishes reports detailing its efforts and initiatives related to corporate social responsibility, including environmental sustainability, diversity and inclusion, privacy and security, and community engagement.</a:t>
            </a:r>
          </a:p>
          <a:p>
            <a:r>
              <a:rPr lang="en-US" b="1" u="sng" dirty="0"/>
              <a:t>TRANSPARENCY REPORTS:</a:t>
            </a:r>
            <a:endParaRPr lang="en-US" dirty="0"/>
          </a:p>
          <a:p>
            <a:r>
              <a:rPr lang="en-US" dirty="0"/>
              <a:t> Google releases transparency reports that provide information about government requests for user data, content removal requests, and other legal and regulatory issues affecting its products and services.</a:t>
            </a:r>
          </a:p>
          <a:p>
            <a:r>
              <a:rPr lang="en-US" b="1" u="sng" dirty="0"/>
              <a:t>ENVIRONMENTAL SUSTAINABILITY REPORTS: </a:t>
            </a:r>
            <a:endParaRPr lang="en-US" dirty="0"/>
          </a:p>
          <a:p>
            <a:r>
              <a:rPr lang="en-US" dirty="0"/>
              <a:t>Google may publish reports outlining its environmental initiatives and progress toward sustainability goals, such as renewable energy usage, carbon emissions reduction, and waste reduction efforts.</a:t>
            </a:r>
          </a:p>
          <a:p>
            <a:r>
              <a:rPr lang="en-US" b="1" u="sng" dirty="0"/>
              <a:t>DIVERSITY AND INCLUSION REPORTS:</a:t>
            </a:r>
            <a:endParaRPr lang="en-US" dirty="0"/>
          </a:p>
          <a:p>
            <a:r>
              <a:rPr lang="en-US" dirty="0"/>
              <a:t> Google may release reports detailing its diversity and inclusion efforts within the company, including workforce demographics, diversity initiatives, and progress toward diversity goals.</a:t>
            </a:r>
          </a:p>
          <a:p>
            <a:r>
              <a:rPr lang="en-US" dirty="0"/>
              <a:t> </a:t>
            </a:r>
          </a:p>
          <a:p>
            <a:r>
              <a:rPr lang="en-US" dirty="0"/>
              <a:t>These reports are typically available on Alphabet Inc.'s investor relations website and may also be filed with regulatory authorities as required. They serve to provide transparency, accountability, and insight into Google's financial performance, corporate governance practices, and commitment to social and environmental responsibility</a:t>
            </a:r>
            <a:r>
              <a:rPr lang="en-US" dirty="0" smtClean="0"/>
              <a:t>.</a:t>
            </a:r>
            <a:endParaRPr lang="en-US" dirty="0"/>
          </a:p>
        </p:txBody>
      </p:sp>
    </p:spTree>
    <p:extLst>
      <p:ext uri="{BB962C8B-B14F-4D97-AF65-F5344CB8AC3E}">
        <p14:creationId xmlns:p14="http://schemas.microsoft.com/office/powerpoint/2010/main" val="1032487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Abdul </a:t>
            </a:r>
            <a:r>
              <a:rPr lang="en-US" dirty="0" err="1" smtClean="0"/>
              <a:t>Muqeet</a:t>
            </a:r>
            <a:r>
              <a:rPr lang="en-US" dirty="0" smtClean="0"/>
              <a:t> (14148)</a:t>
            </a:r>
            <a:endParaRPr lang="en-US" dirty="0"/>
          </a:p>
        </p:txBody>
      </p:sp>
      <p:sp>
        <p:nvSpPr>
          <p:cNvPr id="7" name="Text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0985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Apple </a:t>
            </a:r>
            <a:r>
              <a:rPr lang="en-US" dirty="0"/>
              <a:t>Inc.</a:t>
            </a:r>
          </a:p>
        </p:txBody>
      </p:sp>
      <p:sp>
        <p:nvSpPr>
          <p:cNvPr id="5" name="Content Placeholder 4"/>
          <p:cNvSpPr>
            <a:spLocks noGrp="1"/>
          </p:cNvSpPr>
          <p:nvPr>
            <p:ph idx="1"/>
          </p:nvPr>
        </p:nvSpPr>
        <p:spPr/>
        <p:txBody>
          <a:bodyPr>
            <a:normAutofit fontScale="85000" lnSpcReduction="20000"/>
          </a:bodyPr>
          <a:lstStyle/>
          <a:p>
            <a:pPr marL="0" indent="0">
              <a:buNone/>
            </a:pPr>
            <a:r>
              <a:rPr lang="en-US" b="1" dirty="0"/>
              <a:t>Introduction of Organization:</a:t>
            </a:r>
          </a:p>
          <a:p>
            <a:r>
              <a:rPr lang="en-US" dirty="0"/>
              <a:t>Apple Inc. is an American multinational technology company headquartered </a:t>
            </a:r>
            <a:r>
              <a:rPr lang="en-US" dirty="0" smtClean="0"/>
              <a:t> in </a:t>
            </a:r>
            <a:r>
              <a:rPr lang="en-US" dirty="0"/>
              <a:t>Cupertino, California. Founded by Steve Jobs, Steve Wozniak, and Ronald </a:t>
            </a:r>
            <a:r>
              <a:rPr lang="en-US" dirty="0" smtClean="0"/>
              <a:t> Wayne </a:t>
            </a:r>
            <a:r>
              <a:rPr lang="en-US" dirty="0"/>
              <a:t>in 1976, Apple designs, manufactures, and markets consumer </a:t>
            </a:r>
            <a:r>
              <a:rPr lang="en-US" dirty="0" smtClean="0"/>
              <a:t> electronics</a:t>
            </a:r>
            <a:r>
              <a:rPr lang="en-US" dirty="0"/>
              <a:t>, software, and services. Its notable products include the iPhone, </a:t>
            </a:r>
            <a:r>
              <a:rPr lang="en-US" dirty="0" smtClean="0"/>
              <a:t> iPad</a:t>
            </a:r>
            <a:r>
              <a:rPr lang="en-US" dirty="0"/>
              <a:t>, Mac computers, Apple Watch, and various software </a:t>
            </a:r>
            <a:r>
              <a:rPr lang="en-US" dirty="0" smtClean="0"/>
              <a:t>applications.</a:t>
            </a:r>
          </a:p>
          <a:p>
            <a:pPr marL="0" indent="0">
              <a:buNone/>
            </a:pPr>
            <a:r>
              <a:rPr lang="en-US" b="1" dirty="0" smtClean="0"/>
              <a:t>List of Innovations since 2010 till date:</a:t>
            </a:r>
          </a:p>
          <a:p>
            <a:r>
              <a:rPr lang="en-US" dirty="0" smtClean="0"/>
              <a:t>Introduction </a:t>
            </a:r>
            <a:r>
              <a:rPr lang="en-US" dirty="0"/>
              <a:t>of iPhone 4 (2010)</a:t>
            </a:r>
          </a:p>
          <a:p>
            <a:r>
              <a:rPr lang="en-US" dirty="0"/>
              <a:t>Launch of iPad (2010)</a:t>
            </a:r>
          </a:p>
          <a:p>
            <a:r>
              <a:rPr lang="en-US" dirty="0"/>
              <a:t>Introduction of Siri (2011)</a:t>
            </a:r>
          </a:p>
          <a:p>
            <a:r>
              <a:rPr lang="en-US" dirty="0"/>
              <a:t>Launch of Apple Watch (2015)</a:t>
            </a:r>
          </a:p>
          <a:p>
            <a:r>
              <a:rPr lang="en-US" dirty="0"/>
              <a:t>Introduction of iPhone X (2017) with Face ID</a:t>
            </a:r>
          </a:p>
          <a:p>
            <a:r>
              <a:rPr lang="en-US" dirty="0"/>
              <a:t>Launch of Apple Card (2019)</a:t>
            </a:r>
          </a:p>
          <a:p>
            <a:r>
              <a:rPr lang="en-US" dirty="0"/>
              <a:t>Announcement of Apple Silicon chips for Macs (2020</a:t>
            </a:r>
            <a:r>
              <a:rPr lang="en-US" dirty="0" smtClean="0"/>
              <a:t>)</a:t>
            </a:r>
            <a:endParaRPr lang="en-US" dirty="0"/>
          </a:p>
        </p:txBody>
      </p:sp>
    </p:spTree>
    <p:extLst>
      <p:ext uri="{BB962C8B-B14F-4D97-AF65-F5344CB8AC3E}">
        <p14:creationId xmlns:p14="http://schemas.microsoft.com/office/powerpoint/2010/main" val="1403719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a:p>
          <a:p>
            <a:pPr marL="0" indent="0">
              <a:buNone/>
            </a:pPr>
            <a:r>
              <a:rPr lang="en-US" b="1" dirty="0"/>
              <a:t>Market Stability Reason or Reason of Demise if any:</a:t>
            </a:r>
          </a:p>
          <a:p>
            <a:r>
              <a:rPr lang="en-US" dirty="0"/>
              <a:t>Apple has maintained market stability due to its strong brand loyalty, </a:t>
            </a:r>
            <a:r>
              <a:rPr lang="en-US" dirty="0" smtClean="0"/>
              <a:t>continuous </a:t>
            </a:r>
            <a:r>
              <a:rPr lang="en-US" dirty="0"/>
              <a:t>innovation, and diverse product portfolio. However, challenges </a:t>
            </a:r>
            <a:r>
              <a:rPr lang="en-US" dirty="0" smtClean="0"/>
              <a:t> such </a:t>
            </a:r>
            <a:r>
              <a:rPr lang="en-US" dirty="0"/>
              <a:t>as legal disputes, supply chain disruptions, and changing consumer </a:t>
            </a:r>
            <a:r>
              <a:rPr lang="en-US" dirty="0" smtClean="0"/>
              <a:t>preferences </a:t>
            </a:r>
            <a:r>
              <a:rPr lang="en-US" dirty="0"/>
              <a:t>can impact its </a:t>
            </a:r>
            <a:r>
              <a:rPr lang="en-US" dirty="0" smtClean="0"/>
              <a:t>stability.</a:t>
            </a:r>
          </a:p>
          <a:p>
            <a:pPr marL="0" indent="0">
              <a:buNone/>
            </a:pPr>
            <a:r>
              <a:rPr lang="en-US" b="1" dirty="0" smtClean="0"/>
              <a:t>Per-year Growth since 2010 till date (Profit / Loss):</a:t>
            </a:r>
          </a:p>
          <a:p>
            <a:r>
              <a:rPr lang="en-US" dirty="0" smtClean="0"/>
              <a:t>Apple </a:t>
            </a:r>
            <a:r>
              <a:rPr lang="en-US" dirty="0"/>
              <a:t>has consistently reported profits since 2010, with significant growth </a:t>
            </a:r>
            <a:r>
              <a:rPr lang="en-US" dirty="0" smtClean="0"/>
              <a:t> driven </a:t>
            </a:r>
            <a:r>
              <a:rPr lang="en-US" dirty="0"/>
              <a:t>by the success of its iPhone and services segment. However, specific </a:t>
            </a:r>
            <a:r>
              <a:rPr lang="en-US" dirty="0" smtClean="0"/>
              <a:t> yearly </a:t>
            </a:r>
            <a:r>
              <a:rPr lang="en-US" dirty="0"/>
              <a:t>figures can be obtained from the company's financial reports.</a:t>
            </a:r>
          </a:p>
          <a:p>
            <a:pPr marL="0" indent="0">
              <a:buNone/>
            </a:pPr>
            <a:r>
              <a:rPr lang="en-US" b="1" dirty="0"/>
              <a:t>Total Number of Employees Working in the Organization on Different Levels:</a:t>
            </a:r>
          </a:p>
          <a:p>
            <a:r>
              <a:rPr lang="en-US" dirty="0"/>
              <a:t>Front-Line Managers: Approximately 10,000+</a:t>
            </a:r>
          </a:p>
          <a:p>
            <a:r>
              <a:rPr lang="en-US" dirty="0"/>
              <a:t>Senior Managers: Approximately 2,000+</a:t>
            </a:r>
          </a:p>
          <a:p>
            <a:r>
              <a:rPr lang="en-US" dirty="0"/>
              <a:t>Middle Managers: Approximately 15,000+</a:t>
            </a:r>
          </a:p>
          <a:p>
            <a:r>
              <a:rPr lang="en-US" dirty="0"/>
              <a:t>Non-Manager Employees: Approximately 100,000+</a:t>
            </a:r>
          </a:p>
          <a:p>
            <a:endParaRPr lang="en-US" dirty="0"/>
          </a:p>
        </p:txBody>
      </p:sp>
    </p:spTree>
    <p:extLst>
      <p:ext uri="{BB962C8B-B14F-4D97-AF65-F5344CB8AC3E}">
        <p14:creationId xmlns:p14="http://schemas.microsoft.com/office/powerpoint/2010/main" val="3597758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Toyota Motor Corporation</a:t>
            </a:r>
          </a:p>
        </p:txBody>
      </p:sp>
      <p:sp>
        <p:nvSpPr>
          <p:cNvPr id="5" name="Content Placeholder 4"/>
          <p:cNvSpPr>
            <a:spLocks noGrp="1"/>
          </p:cNvSpPr>
          <p:nvPr>
            <p:ph idx="1"/>
          </p:nvPr>
        </p:nvSpPr>
        <p:spPr/>
        <p:txBody>
          <a:bodyPr>
            <a:normAutofit lnSpcReduction="10000"/>
          </a:bodyPr>
          <a:lstStyle/>
          <a:p>
            <a:pPr marL="0" indent="0">
              <a:buNone/>
            </a:pPr>
            <a:r>
              <a:rPr lang="en-US" b="1" dirty="0"/>
              <a:t>Introduction of Organization:</a:t>
            </a:r>
          </a:p>
          <a:p>
            <a:r>
              <a:rPr lang="en-US" dirty="0"/>
              <a:t>Toyota Motor Corporation is a Japanese multinational automotive manufacturer headquartered in Toyota City, Aichi, Japan. Founded in 1937, Toyota is one of the largest automobile manufacturers in the world, known for its efficient production system and innovative technologies</a:t>
            </a:r>
            <a:r>
              <a:rPr lang="en-US" dirty="0" smtClean="0"/>
              <a:t>.</a:t>
            </a:r>
          </a:p>
          <a:p>
            <a:pPr marL="0" indent="0">
              <a:buNone/>
            </a:pPr>
            <a:r>
              <a:rPr lang="en-US" b="1" dirty="0" smtClean="0"/>
              <a:t>List of Innovations since 2010 till date:</a:t>
            </a:r>
          </a:p>
          <a:p>
            <a:r>
              <a:rPr lang="en-US" dirty="0"/>
              <a:t>Introduction of Toyota Prius Plug-in Hybrid (2012)</a:t>
            </a:r>
          </a:p>
          <a:p>
            <a:r>
              <a:rPr lang="en-US" dirty="0"/>
              <a:t>Launch of Toyota </a:t>
            </a:r>
            <a:r>
              <a:rPr lang="en-US" dirty="0" err="1"/>
              <a:t>Mirai</a:t>
            </a:r>
            <a:r>
              <a:rPr lang="en-US" dirty="0"/>
              <a:t>, a hydrogen fuel cell vehicle (2014)</a:t>
            </a:r>
          </a:p>
          <a:p>
            <a:r>
              <a:rPr lang="en-US" dirty="0"/>
              <a:t>Introduction of Toyota Safety Sense (2015)</a:t>
            </a:r>
          </a:p>
          <a:p>
            <a:r>
              <a:rPr lang="en-US" dirty="0"/>
              <a:t>Launch of Toyota Supra (2020)</a:t>
            </a:r>
          </a:p>
          <a:p>
            <a:r>
              <a:rPr lang="en-US" dirty="0"/>
              <a:t>Announcement of Toyota's plan for electric vehicles (2021)</a:t>
            </a:r>
          </a:p>
        </p:txBody>
      </p:sp>
    </p:spTree>
    <p:extLst>
      <p:ext uri="{BB962C8B-B14F-4D97-AF65-F5344CB8AC3E}">
        <p14:creationId xmlns:p14="http://schemas.microsoft.com/office/powerpoint/2010/main" val="1190183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a:p>
          <a:p>
            <a:pPr marL="0" indent="0">
              <a:buNone/>
            </a:pPr>
            <a:r>
              <a:rPr lang="en-US" b="1" dirty="0"/>
              <a:t>Market Stability Reason or Reason of Demise if any:</a:t>
            </a:r>
          </a:p>
          <a:p>
            <a:r>
              <a:rPr lang="en-US" dirty="0"/>
              <a:t>Toyota has maintained market stability through its focus on quality, reliability, and innovation. However, factors such as global economic conditions, competition, and regulatory changes can affect its </a:t>
            </a:r>
            <a:r>
              <a:rPr lang="en-US" dirty="0" smtClean="0"/>
              <a:t>stability</a:t>
            </a:r>
          </a:p>
          <a:p>
            <a:pPr marL="0" indent="0">
              <a:buNone/>
            </a:pPr>
            <a:r>
              <a:rPr lang="en-US" b="1" dirty="0" smtClean="0"/>
              <a:t>Per-year Growth since 2010 till date (Profit / Loss):</a:t>
            </a:r>
          </a:p>
          <a:p>
            <a:r>
              <a:rPr lang="en-US" dirty="0"/>
              <a:t>Toyota has generally reported profits since 2010, although fluctuations may occur due to various factors such as economic cycles and industry trends. Specific yearly figures can be obtained from the company's financial </a:t>
            </a:r>
            <a:r>
              <a:rPr lang="en-US" dirty="0" smtClean="0"/>
              <a:t>reports</a:t>
            </a:r>
          </a:p>
          <a:p>
            <a:pPr marL="0" indent="0">
              <a:buNone/>
            </a:pPr>
            <a:r>
              <a:rPr lang="en-US" b="1" dirty="0" smtClean="0"/>
              <a:t>Total </a:t>
            </a:r>
            <a:r>
              <a:rPr lang="en-US" b="1" dirty="0"/>
              <a:t>Number of Employees Working in the Organization on Different Levels:</a:t>
            </a:r>
          </a:p>
          <a:p>
            <a:r>
              <a:rPr lang="en-US" dirty="0"/>
              <a:t>Front-Line Managers: Approximately 20,000+</a:t>
            </a:r>
          </a:p>
          <a:p>
            <a:r>
              <a:rPr lang="en-US" dirty="0"/>
              <a:t>Senior Managers: Approximately 5,000+</a:t>
            </a:r>
          </a:p>
          <a:p>
            <a:r>
              <a:rPr lang="en-US" dirty="0"/>
              <a:t>Middle Managers: Approximately 30,000+</a:t>
            </a:r>
          </a:p>
          <a:p>
            <a:r>
              <a:rPr lang="en-US" dirty="0"/>
              <a:t>Non-Manager Employees: Approximately 350,000</a:t>
            </a:r>
            <a:r>
              <a:rPr lang="en-US" dirty="0" smtClean="0"/>
              <a:t>+</a:t>
            </a:r>
            <a:endParaRPr lang="en-US" dirty="0"/>
          </a:p>
        </p:txBody>
      </p:sp>
    </p:spTree>
    <p:extLst>
      <p:ext uri="{BB962C8B-B14F-4D97-AF65-F5344CB8AC3E}">
        <p14:creationId xmlns:p14="http://schemas.microsoft.com/office/powerpoint/2010/main" val="1158763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Samsung Electronics Co., Ltd.</a:t>
            </a:r>
            <a:endParaRPr lang="en-US" b="1" dirty="0"/>
          </a:p>
        </p:txBody>
      </p:sp>
      <p:sp>
        <p:nvSpPr>
          <p:cNvPr id="5" name="Content Placeholder 4"/>
          <p:cNvSpPr>
            <a:spLocks noGrp="1"/>
          </p:cNvSpPr>
          <p:nvPr>
            <p:ph idx="1"/>
          </p:nvPr>
        </p:nvSpPr>
        <p:spPr/>
        <p:txBody>
          <a:bodyPr>
            <a:normAutofit lnSpcReduction="10000"/>
          </a:bodyPr>
          <a:lstStyle/>
          <a:p>
            <a:pPr marL="0" indent="0">
              <a:buNone/>
            </a:pPr>
            <a:r>
              <a:rPr lang="en-US" b="1" dirty="0"/>
              <a:t>Introduction of Organization:</a:t>
            </a:r>
          </a:p>
          <a:p>
            <a:r>
              <a:rPr lang="en-US" dirty="0"/>
              <a:t>Samsung Electronics Co., Ltd. is a South Korean multinational electronics company headquartered in Suwon, South Korea. Established in 1969, Samsung Electronics is one of the world's largest technology companies, producing a wide range of consumer electronics, semiconductors, and home appliances</a:t>
            </a:r>
            <a:r>
              <a:rPr lang="en-US" dirty="0" smtClean="0"/>
              <a:t>.</a:t>
            </a:r>
          </a:p>
          <a:p>
            <a:r>
              <a:rPr lang="en-US" b="1" dirty="0" smtClean="0"/>
              <a:t>List of Innovations since 2010 till date:</a:t>
            </a:r>
          </a:p>
          <a:p>
            <a:r>
              <a:rPr lang="en-US" dirty="0"/>
              <a:t>Introduction of Samsung Galaxy S series smartphones (ongoing)</a:t>
            </a:r>
          </a:p>
          <a:p>
            <a:r>
              <a:rPr lang="en-US" dirty="0"/>
              <a:t>Launch of Samsung Galaxy Note series with stylus functionality (2011)</a:t>
            </a:r>
          </a:p>
          <a:p>
            <a:r>
              <a:rPr lang="en-US" dirty="0"/>
              <a:t>Introduction of Samsung Gear VR (2015)</a:t>
            </a:r>
          </a:p>
          <a:p>
            <a:r>
              <a:rPr lang="en-US" dirty="0"/>
              <a:t>Launch of Samsung Galaxy Fold, the first foldable smartphone (2019)</a:t>
            </a:r>
          </a:p>
          <a:p>
            <a:r>
              <a:rPr lang="en-US" dirty="0"/>
              <a:t>Introduction of Samsung Neo QLED TVs (2021)</a:t>
            </a:r>
          </a:p>
        </p:txBody>
      </p:sp>
    </p:spTree>
    <p:extLst>
      <p:ext uri="{BB962C8B-B14F-4D97-AF65-F5344CB8AC3E}">
        <p14:creationId xmlns:p14="http://schemas.microsoft.com/office/powerpoint/2010/main" val="3441050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a:p>
          <a:p>
            <a:pPr marL="0" indent="0">
              <a:buNone/>
            </a:pPr>
            <a:r>
              <a:rPr lang="en-US" b="1" dirty="0"/>
              <a:t>Market Stability Reason or Reason of Demise if any:</a:t>
            </a:r>
          </a:p>
          <a:p>
            <a:r>
              <a:rPr lang="en-US" dirty="0"/>
              <a:t>Samsung Electronics has maintained market stability through its diversified product portfolio, technological innovation, and global presence. However, challenges such as legal disputes, supply chain disruptions, and competition can impact its stability</a:t>
            </a:r>
            <a:r>
              <a:rPr lang="en-US" dirty="0" smtClean="0"/>
              <a:t>.</a:t>
            </a:r>
          </a:p>
          <a:p>
            <a:pPr marL="0" indent="0">
              <a:buNone/>
            </a:pPr>
            <a:r>
              <a:rPr lang="en-US" b="1" dirty="0" smtClean="0"/>
              <a:t>Per-year Growth since 2010 till date (Profit / Loss):</a:t>
            </a:r>
          </a:p>
          <a:p>
            <a:r>
              <a:rPr lang="en-US" dirty="0"/>
              <a:t>Samsung Electronics has generally reported profits since 2010, although fluctuations may occur due to various factors such as market conditions and industry dynamics. Specific yearly figures can be obtained from the company's financial reports</a:t>
            </a:r>
            <a:r>
              <a:rPr lang="en-US" dirty="0" smtClean="0"/>
              <a:t>.</a:t>
            </a:r>
          </a:p>
          <a:p>
            <a:pPr marL="0" indent="0">
              <a:buNone/>
            </a:pPr>
            <a:r>
              <a:rPr lang="en-US" b="1" dirty="0" smtClean="0"/>
              <a:t>Total </a:t>
            </a:r>
            <a:r>
              <a:rPr lang="en-US" b="1" dirty="0"/>
              <a:t>Number of Employees Working in the Organization on Different Levels:</a:t>
            </a:r>
          </a:p>
          <a:p>
            <a:r>
              <a:rPr lang="en-US" dirty="0"/>
              <a:t>Front-Line Managers: Approximately 30,000+</a:t>
            </a:r>
          </a:p>
          <a:p>
            <a:r>
              <a:rPr lang="en-US" dirty="0"/>
              <a:t>Senior Managers: Approximately 10,000+</a:t>
            </a:r>
          </a:p>
          <a:p>
            <a:r>
              <a:rPr lang="en-US" dirty="0"/>
              <a:t>Middle Managers: Approximately 40,000+</a:t>
            </a:r>
          </a:p>
          <a:p>
            <a:r>
              <a:rPr lang="en-US" dirty="0"/>
              <a:t>Non-Manager Employees: Approximately 300,000+</a:t>
            </a:r>
          </a:p>
        </p:txBody>
      </p:sp>
    </p:spTree>
    <p:extLst>
      <p:ext uri="{BB962C8B-B14F-4D97-AF65-F5344CB8AC3E}">
        <p14:creationId xmlns:p14="http://schemas.microsoft.com/office/powerpoint/2010/main" val="3123082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Amazon.com, Inc.</a:t>
            </a:r>
            <a:endParaRPr lang="en-US" b="1" dirty="0"/>
          </a:p>
        </p:txBody>
      </p:sp>
      <p:sp>
        <p:nvSpPr>
          <p:cNvPr id="5" name="Content Placeholder 4"/>
          <p:cNvSpPr>
            <a:spLocks noGrp="1"/>
          </p:cNvSpPr>
          <p:nvPr>
            <p:ph idx="1"/>
          </p:nvPr>
        </p:nvSpPr>
        <p:spPr/>
        <p:txBody>
          <a:bodyPr>
            <a:normAutofit fontScale="92500" lnSpcReduction="10000"/>
          </a:bodyPr>
          <a:lstStyle/>
          <a:p>
            <a:pPr marL="0" indent="0">
              <a:buNone/>
            </a:pPr>
            <a:r>
              <a:rPr lang="en-US" b="1" dirty="0"/>
              <a:t>Introduction of Organization:</a:t>
            </a:r>
          </a:p>
          <a:p>
            <a:r>
              <a:rPr lang="en-US" dirty="0"/>
              <a:t>Amazon.com, Inc. is an American multinational technology company based in Seattle, Washington. Founded by Jeff Bezos in 1994, Amazon is one of the world's largest online retailers and cloud services providers. It is known for its e-commerce platform, Amazon Prime subscription service, and Amazon Web Services (AWS) cloud computing </a:t>
            </a:r>
            <a:r>
              <a:rPr lang="en-US" dirty="0" smtClean="0"/>
              <a:t>division.</a:t>
            </a:r>
          </a:p>
          <a:p>
            <a:r>
              <a:rPr lang="en-US" b="1" dirty="0" smtClean="0"/>
              <a:t>List of Innovations since 2010 till date:</a:t>
            </a:r>
          </a:p>
          <a:p>
            <a:r>
              <a:rPr lang="en-US" dirty="0"/>
              <a:t>Introduction of Amazon Kindle Fire tablet (2011)</a:t>
            </a:r>
          </a:p>
          <a:p>
            <a:r>
              <a:rPr lang="en-US" dirty="0"/>
              <a:t>Launch of Amazon Echo smart speaker with Alexa (2014)</a:t>
            </a:r>
          </a:p>
          <a:p>
            <a:r>
              <a:rPr lang="en-US" dirty="0"/>
              <a:t>Introduction of Amazon Go cashier-less stores (2018)</a:t>
            </a:r>
          </a:p>
          <a:p>
            <a:r>
              <a:rPr lang="en-US" dirty="0"/>
              <a:t>Launch of Amazon Prime Day annual sales event (2015)</a:t>
            </a:r>
          </a:p>
          <a:p>
            <a:r>
              <a:rPr lang="en-US" dirty="0"/>
              <a:t>Introduction of Amazon Luna cloud gaming service (2020)</a:t>
            </a:r>
          </a:p>
        </p:txBody>
      </p:sp>
    </p:spTree>
    <p:extLst>
      <p:ext uri="{BB962C8B-B14F-4D97-AF65-F5344CB8AC3E}">
        <p14:creationId xmlns:p14="http://schemas.microsoft.com/office/powerpoint/2010/main" val="289461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Companies</a:t>
            </a:r>
            <a:endParaRPr lang="en-US" dirty="0"/>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t="28924" b="21172"/>
          <a:stretch/>
        </p:blipFill>
        <p:spPr>
          <a:xfrm>
            <a:off x="1224353" y="2179098"/>
            <a:ext cx="3080766" cy="978372"/>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2539" y="3688744"/>
            <a:ext cx="3721883" cy="1570506"/>
          </a:xfrm>
          <a:prstGeom prst="rect">
            <a:avLst/>
          </a:prstGeom>
        </p:spPr>
      </p:pic>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t="27211" b="19649"/>
          <a:stretch/>
        </p:blipFill>
        <p:spPr>
          <a:xfrm>
            <a:off x="4358871" y="2098641"/>
            <a:ext cx="2755073" cy="1102326"/>
          </a:xfrm>
          <a:prstGeom prst="rect">
            <a:avLst/>
          </a:prstGeom>
        </p:spPr>
      </p:pic>
      <p:pic>
        <p:nvPicPr>
          <p:cNvPr id="17" name="Picture 16"/>
          <p:cNvPicPr>
            <a:picLocks noChangeAspect="1"/>
          </p:cNvPicPr>
          <p:nvPr/>
        </p:nvPicPr>
        <p:blipFill rotWithShape="1">
          <a:blip r:embed="rId5">
            <a:extLst>
              <a:ext uri="{28A0092B-C50C-407E-A947-70E740481C1C}">
                <a14:useLocalDpi xmlns:a14="http://schemas.microsoft.com/office/drawing/2010/main" val="0"/>
              </a:ext>
            </a:extLst>
          </a:blip>
          <a:srcRect l="7557" t="30800" r="8332" b="33379"/>
          <a:stretch/>
        </p:blipFill>
        <p:spPr>
          <a:xfrm>
            <a:off x="6991442" y="2179098"/>
            <a:ext cx="2953926" cy="755189"/>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2889" y="3281424"/>
            <a:ext cx="4321407" cy="2419988"/>
          </a:xfrm>
          <a:prstGeom prst="rect">
            <a:avLst/>
          </a:prstGeom>
        </p:spPr>
      </p:pic>
    </p:spTree>
    <p:extLst>
      <p:ext uri="{BB962C8B-B14F-4D97-AF65-F5344CB8AC3E}">
        <p14:creationId xmlns:p14="http://schemas.microsoft.com/office/powerpoint/2010/main" val="4968515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a:p>
          <a:p>
            <a:pPr marL="0" indent="0">
              <a:buNone/>
            </a:pPr>
            <a:r>
              <a:rPr lang="en-US" b="1" dirty="0"/>
              <a:t>Market Stability Reason or Reason of Demise if any:</a:t>
            </a:r>
          </a:p>
          <a:p>
            <a:r>
              <a:rPr lang="en-US" dirty="0"/>
              <a:t>Amazon has maintained market stability through its customer-centric approach, continuous innovation, and diversification into various business segments. However, regulatory challenges, competitive pressures, and economic factors can impact its </a:t>
            </a:r>
            <a:r>
              <a:rPr lang="en-US" dirty="0" smtClean="0"/>
              <a:t>stability</a:t>
            </a:r>
          </a:p>
          <a:p>
            <a:pPr marL="0" indent="0">
              <a:buNone/>
            </a:pPr>
            <a:r>
              <a:rPr lang="en-US" b="1" dirty="0" smtClean="0"/>
              <a:t>Per-year Growth since 2010 till date (Profit / Loss):</a:t>
            </a:r>
          </a:p>
          <a:p>
            <a:r>
              <a:rPr lang="en-US" dirty="0"/>
              <a:t>Amazon has generally reported profits since 2010, with significant growth driven by its e-commerce and cloud computing businesses. Specific yearly figures can be obtained from the company's financial reports</a:t>
            </a:r>
            <a:r>
              <a:rPr lang="en-US" dirty="0" smtClean="0"/>
              <a:t>.</a:t>
            </a:r>
          </a:p>
          <a:p>
            <a:r>
              <a:rPr lang="en-US" b="1" dirty="0" smtClean="0"/>
              <a:t>Total </a:t>
            </a:r>
            <a:r>
              <a:rPr lang="en-US" b="1" dirty="0"/>
              <a:t>Number of Employees Working in the Organization on Different Levels:</a:t>
            </a:r>
          </a:p>
          <a:p>
            <a:r>
              <a:rPr lang="en-US" dirty="0"/>
              <a:t>Front-Line Managers: Approximately 50,000+</a:t>
            </a:r>
          </a:p>
          <a:p>
            <a:r>
              <a:rPr lang="en-US" dirty="0"/>
              <a:t>Senior Managers: Approximately 15,000+</a:t>
            </a:r>
          </a:p>
          <a:p>
            <a:r>
              <a:rPr lang="en-US" dirty="0"/>
              <a:t>Middle Managers: Approximately 70,000+</a:t>
            </a:r>
          </a:p>
          <a:p>
            <a:r>
              <a:rPr lang="en-US" dirty="0"/>
              <a:t>Non-Manager Employees: Approximately 1,500,000+</a:t>
            </a:r>
          </a:p>
        </p:txBody>
      </p:sp>
    </p:spTree>
    <p:extLst>
      <p:ext uri="{BB962C8B-B14F-4D97-AF65-F5344CB8AC3E}">
        <p14:creationId xmlns:p14="http://schemas.microsoft.com/office/powerpoint/2010/main" val="32915601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Volkswagen Group</a:t>
            </a:r>
            <a:endParaRPr lang="en-US" b="1" dirty="0"/>
          </a:p>
        </p:txBody>
      </p:sp>
      <p:sp>
        <p:nvSpPr>
          <p:cNvPr id="5" name="Content Placeholder 4"/>
          <p:cNvSpPr>
            <a:spLocks noGrp="1"/>
          </p:cNvSpPr>
          <p:nvPr>
            <p:ph idx="1"/>
          </p:nvPr>
        </p:nvSpPr>
        <p:spPr/>
        <p:txBody>
          <a:bodyPr>
            <a:normAutofit fontScale="92500" lnSpcReduction="10000"/>
          </a:bodyPr>
          <a:lstStyle/>
          <a:p>
            <a:pPr marL="0" indent="0">
              <a:buNone/>
            </a:pPr>
            <a:r>
              <a:rPr lang="en-US" b="1" dirty="0"/>
              <a:t>Introduction of Organization:</a:t>
            </a:r>
          </a:p>
          <a:p>
            <a:r>
              <a:rPr lang="en-US" dirty="0"/>
              <a:t>Volkswagen Group is a German multinational automotive manufacturing company headquartered in Wolfsburg, Germany. Founded in 1937, Volkswagen is one of the world's leading automobile manufacturers, producing a wide range of vehicles under various brands including Volkswagen, Audi, Porsche, and Lamborghini</a:t>
            </a:r>
            <a:r>
              <a:rPr lang="en-US" dirty="0" smtClean="0"/>
              <a:t>.</a:t>
            </a:r>
          </a:p>
          <a:p>
            <a:pPr marL="0" indent="0">
              <a:buNone/>
            </a:pPr>
            <a:r>
              <a:rPr lang="en-US" b="1" dirty="0" smtClean="0"/>
              <a:t>List of Innovations since 2010 till date:</a:t>
            </a:r>
          </a:p>
          <a:p>
            <a:r>
              <a:rPr lang="en-US" dirty="0"/>
              <a:t>Introduction of Volkswagen e-Golf electric car (2014)</a:t>
            </a:r>
          </a:p>
          <a:p>
            <a:r>
              <a:rPr lang="en-US" dirty="0"/>
              <a:t>Launch of Audi e-torn electric SUV (2018)</a:t>
            </a:r>
          </a:p>
          <a:p>
            <a:r>
              <a:rPr lang="en-US" dirty="0"/>
              <a:t>Introduction of Volkswagen ID.3 electric hatchback (2020)</a:t>
            </a:r>
          </a:p>
          <a:p>
            <a:r>
              <a:rPr lang="en-US" dirty="0"/>
              <a:t>Launch of Porsche Taylan electric sports car (2019)</a:t>
            </a:r>
          </a:p>
          <a:p>
            <a:r>
              <a:rPr lang="en-US" dirty="0"/>
              <a:t>Introduction of Volkswagen ID. Buzz electric microbus concept (2021)</a:t>
            </a:r>
          </a:p>
        </p:txBody>
      </p:sp>
    </p:spTree>
    <p:extLst>
      <p:ext uri="{BB962C8B-B14F-4D97-AF65-F5344CB8AC3E}">
        <p14:creationId xmlns:p14="http://schemas.microsoft.com/office/powerpoint/2010/main" val="4202187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normAutofit/>
          </a:bodyPr>
          <a:lstStyle/>
          <a:p>
            <a:endParaRPr lang="en-US" dirty="0"/>
          </a:p>
          <a:p>
            <a:pPr marL="0" indent="0">
              <a:buNone/>
            </a:pPr>
            <a:r>
              <a:rPr lang="en-US" b="1" dirty="0"/>
              <a:t>Market Stability Reason or Reason of Demise if any:</a:t>
            </a:r>
          </a:p>
          <a:p>
            <a:r>
              <a:rPr lang="en-US" dirty="0"/>
              <a:t>Volkswagen Group has faced challenges such as emissions scandals, regulatory issues, and market competition, which have impacted its stability at times. However, its strong brand portfolio, technological advancements, and global presence have contributed to its overall </a:t>
            </a:r>
            <a:r>
              <a:rPr lang="en-US" dirty="0" smtClean="0"/>
              <a:t>stability</a:t>
            </a:r>
          </a:p>
          <a:p>
            <a:pPr marL="0" indent="0">
              <a:buNone/>
            </a:pPr>
            <a:r>
              <a:rPr lang="en-US" b="1" dirty="0" smtClean="0"/>
              <a:t>Per-year Growth since 2010 till date (Profit / Loss):</a:t>
            </a:r>
          </a:p>
          <a:p>
            <a:r>
              <a:rPr lang="en-US" dirty="0"/>
              <a:t>Volkswagen Group has reported profits in most years since 2010, although certain years may have seen declines due to external factors. Specific yearly figures can be obtained from the </a:t>
            </a:r>
            <a:r>
              <a:rPr lang="en-US" dirty="0" smtClean="0"/>
              <a:t>company‘s</a:t>
            </a:r>
          </a:p>
        </p:txBody>
      </p:sp>
    </p:spTree>
    <p:extLst>
      <p:ext uri="{BB962C8B-B14F-4D97-AF65-F5344CB8AC3E}">
        <p14:creationId xmlns:p14="http://schemas.microsoft.com/office/powerpoint/2010/main" val="3088870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09334" y="2998113"/>
            <a:ext cx="7573332" cy="1384995"/>
          </a:xfrm>
          <a:prstGeom prst="rect">
            <a:avLst/>
          </a:prstGeom>
          <a:noFill/>
        </p:spPr>
        <p:txBody>
          <a:bodyPr wrap="square" rtlCol="0">
            <a:spAutoFit/>
          </a:bodyPr>
          <a:lstStyle/>
          <a:p>
            <a:pPr algn="ctr"/>
            <a:r>
              <a:rPr lang="en-US" sz="6600" dirty="0" smtClean="0"/>
              <a:t>Thank You!</a:t>
            </a:r>
            <a:endParaRPr lang="en-US" sz="4400" dirty="0" smtClean="0"/>
          </a:p>
          <a:p>
            <a:pPr algn="ctr"/>
            <a:r>
              <a:rPr lang="en-US" dirty="0" smtClean="0"/>
              <a:t>Feel Free to ask any question.</a:t>
            </a:r>
            <a:endParaRPr lang="en-US" dirty="0"/>
          </a:p>
        </p:txBody>
      </p:sp>
    </p:spTree>
    <p:extLst>
      <p:ext uri="{BB962C8B-B14F-4D97-AF65-F5344CB8AC3E}">
        <p14:creationId xmlns:p14="http://schemas.microsoft.com/office/powerpoint/2010/main" val="144218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Exxon Mobil Corporation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4509803"/>
              </p:ext>
            </p:extLst>
          </p:nvPr>
        </p:nvGraphicFramePr>
        <p:xfrm>
          <a:off x="4543114" y="1210815"/>
          <a:ext cx="6080125"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5"/>
          <p:cNvSpPr>
            <a:spLocks noGrp="1"/>
          </p:cNvSpPr>
          <p:nvPr>
            <p:ph type="body" sz="half" idx="2"/>
          </p:nvPr>
        </p:nvSpPr>
        <p:spPr/>
        <p:txBody>
          <a:bodyPr>
            <a:normAutofit/>
          </a:bodyPr>
          <a:lstStyle/>
          <a:p>
            <a:r>
              <a:rPr lang="en-US" b="1" dirty="0" smtClean="0"/>
              <a:t>Introduction</a:t>
            </a:r>
          </a:p>
          <a:p>
            <a:r>
              <a:rPr lang="en-US" dirty="0" smtClean="0"/>
              <a:t>American </a:t>
            </a:r>
            <a:r>
              <a:rPr lang="en-US" dirty="0"/>
              <a:t>multinational oil and gas </a:t>
            </a:r>
            <a:r>
              <a:rPr lang="en-US" dirty="0" smtClean="0"/>
              <a:t>corporation</a:t>
            </a:r>
          </a:p>
          <a:p>
            <a:r>
              <a:rPr lang="en-US" dirty="0" smtClean="0"/>
              <a:t>Largest </a:t>
            </a:r>
            <a:r>
              <a:rPr lang="en-US" dirty="0"/>
              <a:t>direct descendant of Rockefeller's Standard </a:t>
            </a:r>
            <a:r>
              <a:rPr lang="en-US" dirty="0" smtClean="0"/>
              <a:t>Oil.</a:t>
            </a:r>
          </a:p>
          <a:p>
            <a:r>
              <a:rPr lang="en-US" dirty="0" smtClean="0"/>
              <a:t>Formed </a:t>
            </a:r>
            <a:r>
              <a:rPr lang="en-US" dirty="0"/>
              <a:t>in 1999 through the merger of Exxon and </a:t>
            </a:r>
            <a:r>
              <a:rPr lang="en-US" dirty="0" smtClean="0"/>
              <a:t>Mobil</a:t>
            </a:r>
          </a:p>
          <a:p>
            <a:r>
              <a:rPr lang="en-US" dirty="0"/>
              <a:t>H</a:t>
            </a:r>
            <a:r>
              <a:rPr lang="en-US" dirty="0" smtClean="0"/>
              <a:t>eadquartered </a:t>
            </a:r>
            <a:r>
              <a:rPr lang="en-US" dirty="0"/>
              <a:t>near the Houston suburb of spring, </a:t>
            </a:r>
            <a:r>
              <a:rPr lang="en-US" dirty="0" smtClean="0"/>
              <a:t>Texas</a:t>
            </a:r>
            <a:r>
              <a:rPr lang="en-US" dirty="0" smtClean="0"/>
              <a:t>.</a:t>
            </a:r>
            <a:endParaRPr lang="en-US" dirty="0"/>
          </a:p>
        </p:txBody>
      </p:sp>
    </p:spTree>
    <p:extLst>
      <p:ext uri="{BB962C8B-B14F-4D97-AF65-F5344CB8AC3E}">
        <p14:creationId xmlns:p14="http://schemas.microsoft.com/office/powerpoint/2010/main" val="4150553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Continue…</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73195790"/>
              </p:ext>
            </p:extLst>
          </p:nvPr>
        </p:nvGraphicFramePr>
        <p:xfrm>
          <a:off x="4503738" y="685800"/>
          <a:ext cx="6080125"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Placeholder 7"/>
          <p:cNvSpPr>
            <a:spLocks noGrp="1"/>
          </p:cNvSpPr>
          <p:nvPr>
            <p:ph type="body" sz="half" idx="2"/>
          </p:nvPr>
        </p:nvSpPr>
        <p:spPr/>
        <p:txBody>
          <a:bodyPr>
            <a:normAutofit/>
          </a:bodyPr>
          <a:lstStyle/>
          <a:p>
            <a:r>
              <a:rPr lang="en-US" b="1" dirty="0"/>
              <a:t>Market </a:t>
            </a:r>
            <a:r>
              <a:rPr lang="en-US" b="1" dirty="0" smtClean="0"/>
              <a:t>Stability:</a:t>
            </a:r>
          </a:p>
          <a:p>
            <a:r>
              <a:rPr lang="en-US" dirty="0"/>
              <a:t>Despite these challenges, ExxonMobil remains a key player in the oil and gas industry, focusing on maintaining safe and environmentally responsible operations while adapting to changing market conditions.</a:t>
            </a:r>
            <a:endParaRPr lang="en-US" b="1" dirty="0"/>
          </a:p>
        </p:txBody>
      </p:sp>
    </p:spTree>
    <p:extLst>
      <p:ext uri="{BB962C8B-B14F-4D97-AF65-F5344CB8AC3E}">
        <p14:creationId xmlns:p14="http://schemas.microsoft.com/office/powerpoint/2010/main" val="563104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Continue…</a:t>
            </a:r>
            <a:endParaRPr lang="en-US" dirty="0"/>
          </a:p>
        </p:txBody>
      </p:sp>
      <p:sp>
        <p:nvSpPr>
          <p:cNvPr id="6" name="Text Placeholder 5"/>
          <p:cNvSpPr>
            <a:spLocks noGrp="1"/>
          </p:cNvSpPr>
          <p:nvPr>
            <p:ph type="body" idx="1"/>
          </p:nvPr>
        </p:nvSpPr>
        <p:spPr/>
        <p:txBody>
          <a:bodyPr>
            <a:normAutofit/>
          </a:bodyPr>
          <a:lstStyle/>
          <a:p>
            <a:r>
              <a:rPr lang="en-US" dirty="0" smtClean="0"/>
              <a:t>Current Financial Position</a:t>
            </a:r>
            <a:endParaRPr lang="en-US" dirty="0"/>
          </a:p>
        </p:txBody>
      </p:sp>
      <p:sp>
        <p:nvSpPr>
          <p:cNvPr id="11" name="Content Placeholder 10"/>
          <p:cNvSpPr>
            <a:spLocks noGrp="1"/>
          </p:cNvSpPr>
          <p:nvPr>
            <p:ph sz="half" idx="2"/>
          </p:nvPr>
        </p:nvSpPr>
        <p:spPr/>
        <p:txBody>
          <a:bodyPr/>
          <a:lstStyle/>
          <a:p>
            <a:r>
              <a:rPr lang="en-US" dirty="0"/>
              <a:t>Revenue $344.6 </a:t>
            </a:r>
            <a:r>
              <a:rPr lang="en-US" dirty="0" smtClean="0"/>
              <a:t>billion</a:t>
            </a:r>
          </a:p>
          <a:p>
            <a:r>
              <a:rPr lang="en-US" dirty="0" smtClean="0"/>
              <a:t>Assets </a:t>
            </a:r>
            <a:r>
              <a:rPr lang="en-US" dirty="0"/>
              <a:t>$376.3 </a:t>
            </a:r>
            <a:r>
              <a:rPr lang="en-US" dirty="0" smtClean="0"/>
              <a:t>billion</a:t>
            </a:r>
          </a:p>
          <a:p>
            <a:r>
              <a:rPr lang="en-US" dirty="0" smtClean="0"/>
              <a:t>Equity </a:t>
            </a:r>
            <a:r>
              <a:rPr lang="en-US" dirty="0"/>
              <a:t>$204.8 billion.</a:t>
            </a:r>
          </a:p>
          <a:p>
            <a:r>
              <a:rPr lang="en-US" dirty="0"/>
              <a:t>Employees: 61500</a:t>
            </a:r>
          </a:p>
          <a:p>
            <a:endParaRPr lang="en-US" dirty="0"/>
          </a:p>
        </p:txBody>
      </p:sp>
      <p:sp>
        <p:nvSpPr>
          <p:cNvPr id="12" name="Text Placeholder 11"/>
          <p:cNvSpPr>
            <a:spLocks noGrp="1"/>
          </p:cNvSpPr>
          <p:nvPr>
            <p:ph type="body" sz="quarter" idx="3"/>
          </p:nvPr>
        </p:nvSpPr>
        <p:spPr/>
        <p:txBody>
          <a:bodyPr/>
          <a:lstStyle/>
          <a:p>
            <a:r>
              <a:rPr lang="en-US" dirty="0" smtClean="0"/>
              <a:t>Market Capitalization</a:t>
            </a:r>
            <a:endParaRPr lang="en-US" dirty="0"/>
          </a:p>
        </p:txBody>
      </p:sp>
      <p:sp>
        <p:nvSpPr>
          <p:cNvPr id="13" name="Content Placeholder 12"/>
          <p:cNvSpPr>
            <a:spLocks noGrp="1"/>
          </p:cNvSpPr>
          <p:nvPr>
            <p:ph sz="quarter" idx="4"/>
          </p:nvPr>
        </p:nvSpPr>
        <p:spPr>
          <a:xfrm>
            <a:off x="6126480" y="2507550"/>
            <a:ext cx="2339376" cy="3664650"/>
          </a:xfrm>
        </p:spPr>
        <p:txBody>
          <a:bodyPr>
            <a:noAutofit/>
          </a:bodyPr>
          <a:lstStyle/>
          <a:p>
            <a:r>
              <a:rPr lang="en-US" sz="1300" dirty="0"/>
              <a:t>2010: $364.06 </a:t>
            </a:r>
            <a:r>
              <a:rPr lang="en-US" sz="1300" dirty="0" smtClean="0"/>
              <a:t>billion</a:t>
            </a:r>
            <a:endParaRPr lang="en-US" sz="1300" dirty="0"/>
          </a:p>
          <a:p>
            <a:r>
              <a:rPr lang="en-US" sz="1300" dirty="0"/>
              <a:t>2011: $406.27 </a:t>
            </a:r>
            <a:r>
              <a:rPr lang="en-US" sz="1300" dirty="0" smtClean="0"/>
              <a:t>billion</a:t>
            </a:r>
            <a:endParaRPr lang="en-US" sz="1300" dirty="0"/>
          </a:p>
          <a:p>
            <a:r>
              <a:rPr lang="en-US" sz="1300" dirty="0"/>
              <a:t>2012: $389.64 </a:t>
            </a:r>
            <a:r>
              <a:rPr lang="en-US" sz="1300" dirty="0" smtClean="0"/>
              <a:t>billion</a:t>
            </a:r>
            <a:endParaRPr lang="en-US" sz="1300" dirty="0"/>
          </a:p>
          <a:p>
            <a:r>
              <a:rPr lang="en-US" sz="1300" dirty="0"/>
              <a:t>2013: $438.70 </a:t>
            </a:r>
            <a:r>
              <a:rPr lang="en-US" sz="1300" dirty="0" smtClean="0"/>
              <a:t>billion</a:t>
            </a:r>
            <a:endParaRPr lang="en-US" sz="1300" dirty="0"/>
          </a:p>
          <a:p>
            <a:r>
              <a:rPr lang="en-US" sz="1300" dirty="0"/>
              <a:t>2014: $388.38 </a:t>
            </a:r>
            <a:r>
              <a:rPr lang="en-US" sz="1300" dirty="0" smtClean="0"/>
              <a:t>billion</a:t>
            </a:r>
            <a:endParaRPr lang="en-US" sz="1300" dirty="0"/>
          </a:p>
          <a:p>
            <a:r>
              <a:rPr lang="en-US" sz="1300" dirty="0"/>
              <a:t>2015: $323.96 </a:t>
            </a:r>
            <a:r>
              <a:rPr lang="en-US" sz="1300" dirty="0" smtClean="0"/>
              <a:t>billion</a:t>
            </a:r>
            <a:endParaRPr lang="en-US" sz="1300" dirty="0"/>
          </a:p>
          <a:p>
            <a:r>
              <a:rPr lang="en-US" sz="1300" dirty="0"/>
              <a:t>2016: $374.28 </a:t>
            </a:r>
            <a:r>
              <a:rPr lang="en-US" sz="1300" dirty="0" smtClean="0"/>
              <a:t>billion</a:t>
            </a:r>
            <a:endParaRPr lang="en-US" sz="1300" dirty="0"/>
          </a:p>
          <a:p>
            <a:r>
              <a:rPr lang="en-US" sz="1300" dirty="0"/>
              <a:t>2017: $354.39 </a:t>
            </a:r>
            <a:r>
              <a:rPr lang="en-US" sz="1300" dirty="0" smtClean="0"/>
              <a:t>billion</a:t>
            </a:r>
            <a:endParaRPr lang="en-US" sz="1300" dirty="0">
              <a:hlinkClick r:id="rId2"/>
            </a:endParaRPr>
          </a:p>
        </p:txBody>
      </p:sp>
      <p:sp>
        <p:nvSpPr>
          <p:cNvPr id="14" name="Content Placeholder 12"/>
          <p:cNvSpPr txBox="1">
            <a:spLocks/>
          </p:cNvSpPr>
          <p:nvPr/>
        </p:nvSpPr>
        <p:spPr>
          <a:xfrm>
            <a:off x="8465856" y="2445175"/>
            <a:ext cx="2213811" cy="3664650"/>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2018: $288.92 </a:t>
            </a:r>
            <a:r>
              <a:rPr lang="en-US" dirty="0" smtClean="0"/>
              <a:t>billion</a:t>
            </a:r>
            <a:endParaRPr lang="en-US" dirty="0"/>
          </a:p>
          <a:p>
            <a:r>
              <a:rPr lang="en-US" dirty="0"/>
              <a:t>2019: $295.44 </a:t>
            </a:r>
            <a:r>
              <a:rPr lang="en-US" dirty="0" smtClean="0"/>
              <a:t>billion</a:t>
            </a:r>
            <a:endParaRPr lang="en-US" dirty="0"/>
          </a:p>
          <a:p>
            <a:r>
              <a:rPr lang="en-US" dirty="0"/>
              <a:t>2020: $174.28 </a:t>
            </a:r>
            <a:r>
              <a:rPr lang="en-US" dirty="0" smtClean="0"/>
              <a:t>billion</a:t>
            </a:r>
            <a:endParaRPr lang="en-US" dirty="0"/>
          </a:p>
          <a:p>
            <a:r>
              <a:rPr lang="en-US" dirty="0"/>
              <a:t>2021: $259.38 </a:t>
            </a:r>
            <a:r>
              <a:rPr lang="en-US" dirty="0" smtClean="0"/>
              <a:t>billion</a:t>
            </a:r>
            <a:endParaRPr lang="en-US" dirty="0"/>
          </a:p>
          <a:p>
            <a:r>
              <a:rPr lang="en-US" dirty="0"/>
              <a:t>2022: $454.24 </a:t>
            </a:r>
            <a:r>
              <a:rPr lang="en-US" dirty="0" smtClean="0"/>
              <a:t>billion</a:t>
            </a:r>
            <a:endParaRPr lang="en-US" dirty="0"/>
          </a:p>
          <a:p>
            <a:r>
              <a:rPr lang="en-US" dirty="0"/>
              <a:t>2023: $399.59 </a:t>
            </a:r>
            <a:r>
              <a:rPr lang="en-US" dirty="0" smtClean="0"/>
              <a:t>billion</a:t>
            </a:r>
            <a:endParaRPr lang="en-US" dirty="0"/>
          </a:p>
          <a:p>
            <a:r>
              <a:rPr lang="en-US" dirty="0"/>
              <a:t>May 2024: $529.48 billion</a:t>
            </a:r>
          </a:p>
        </p:txBody>
      </p:sp>
    </p:spTree>
    <p:extLst>
      <p:ext uri="{BB962C8B-B14F-4D97-AF65-F5344CB8AC3E}">
        <p14:creationId xmlns:p14="http://schemas.microsoft.com/office/powerpoint/2010/main" val="241454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Perplexity AI</a:t>
            </a:r>
          </a:p>
        </p:txBody>
      </p:sp>
      <p:sp>
        <p:nvSpPr>
          <p:cNvPr id="8" name="Text Placeholder 7"/>
          <p:cNvSpPr>
            <a:spLocks noGrp="1"/>
          </p:cNvSpPr>
          <p:nvPr>
            <p:ph type="body" idx="1"/>
          </p:nvPr>
        </p:nvSpPr>
        <p:spPr/>
        <p:txBody>
          <a:bodyPr/>
          <a:lstStyle/>
          <a:p>
            <a:r>
              <a:rPr lang="en-US" b="1" dirty="0" smtClean="0"/>
              <a:t>Introduction</a:t>
            </a:r>
            <a:endParaRPr lang="en-US" b="1" dirty="0"/>
          </a:p>
        </p:txBody>
      </p:sp>
      <p:sp>
        <p:nvSpPr>
          <p:cNvPr id="4" name="Text Placeholder 3"/>
          <p:cNvSpPr>
            <a:spLocks noGrp="1"/>
          </p:cNvSpPr>
          <p:nvPr>
            <p:ph sz="half" idx="2"/>
          </p:nvPr>
        </p:nvSpPr>
        <p:spPr/>
        <p:txBody>
          <a:bodyPr>
            <a:normAutofit/>
          </a:bodyPr>
          <a:lstStyle/>
          <a:p>
            <a:r>
              <a:rPr lang="en-US" dirty="0" smtClean="0"/>
              <a:t>AI Startup by Indian men </a:t>
            </a:r>
            <a:r>
              <a:rPr lang="en-US" dirty="0" err="1" smtClean="0"/>
              <a:t>Aravind</a:t>
            </a:r>
            <a:r>
              <a:rPr lang="en-US" dirty="0" smtClean="0"/>
              <a:t> Srinivas</a:t>
            </a:r>
          </a:p>
          <a:p>
            <a:r>
              <a:rPr lang="en-US" dirty="0" smtClean="0"/>
              <a:t>Founded in August 2022</a:t>
            </a:r>
            <a:endParaRPr lang="en-US" dirty="0" smtClean="0"/>
          </a:p>
          <a:p>
            <a:r>
              <a:rPr lang="en-US" dirty="0"/>
              <a:t>C</a:t>
            </a:r>
            <a:r>
              <a:rPr lang="en-US" dirty="0" smtClean="0"/>
              <a:t>onversational </a:t>
            </a:r>
            <a:r>
              <a:rPr lang="en-US" dirty="0"/>
              <a:t>artificial intelligence-powered answer </a:t>
            </a:r>
            <a:r>
              <a:rPr lang="en-US" dirty="0" smtClean="0"/>
              <a:t>engine</a:t>
            </a:r>
          </a:p>
          <a:p>
            <a:r>
              <a:rPr lang="en-US" dirty="0"/>
              <a:t>I</a:t>
            </a:r>
            <a:r>
              <a:rPr lang="en-US" dirty="0" smtClean="0"/>
              <a:t>nformation </a:t>
            </a:r>
            <a:r>
              <a:rPr lang="en-US" dirty="0"/>
              <a:t>discovery and sharing from credible sources in </a:t>
            </a:r>
            <a:r>
              <a:rPr lang="en-US" dirty="0" smtClean="0"/>
              <a:t>real-time</a:t>
            </a:r>
          </a:p>
          <a:p>
            <a:endParaRPr lang="en-US" dirty="0"/>
          </a:p>
        </p:txBody>
      </p:sp>
      <p:sp>
        <p:nvSpPr>
          <p:cNvPr id="9" name="Text Placeholder 8"/>
          <p:cNvSpPr>
            <a:spLocks noGrp="1"/>
          </p:cNvSpPr>
          <p:nvPr>
            <p:ph type="body" sz="quarter" idx="3"/>
          </p:nvPr>
        </p:nvSpPr>
        <p:spPr/>
        <p:txBody>
          <a:bodyPr/>
          <a:lstStyle/>
          <a:p>
            <a:r>
              <a:rPr lang="en-US" b="1" dirty="0" smtClean="0"/>
              <a:t>Innovations</a:t>
            </a:r>
            <a:endParaRPr lang="en-US" b="1" dirty="0"/>
          </a:p>
        </p:txBody>
      </p:sp>
      <p:sp>
        <p:nvSpPr>
          <p:cNvPr id="10" name="Content Placeholder 9"/>
          <p:cNvSpPr>
            <a:spLocks noGrp="1"/>
          </p:cNvSpPr>
          <p:nvPr>
            <p:ph sz="quarter" idx="4"/>
          </p:nvPr>
        </p:nvSpPr>
        <p:spPr/>
        <p:txBody>
          <a:bodyPr>
            <a:normAutofit/>
          </a:bodyPr>
          <a:lstStyle/>
          <a:p>
            <a:r>
              <a:rPr lang="en-US" dirty="0"/>
              <a:t>Perplexity AI has developed an AI-powered chat tool that acts as a search engine, offering a unique approach to information retrieval. The platform provides answers backed by up-to-date sources, making it a powerful answer engine that caters to users' curiosity.</a:t>
            </a:r>
          </a:p>
        </p:txBody>
      </p:sp>
    </p:spTree>
    <p:extLst>
      <p:ext uri="{BB962C8B-B14F-4D97-AF65-F5344CB8AC3E}">
        <p14:creationId xmlns:p14="http://schemas.microsoft.com/office/powerpoint/2010/main" val="7270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Continue…</a:t>
            </a:r>
            <a:endParaRPr lang="en-US" dirty="0"/>
          </a:p>
        </p:txBody>
      </p:sp>
      <p:sp>
        <p:nvSpPr>
          <p:cNvPr id="8" name="Content Placeholder 7"/>
          <p:cNvSpPr>
            <a:spLocks noGrp="1"/>
          </p:cNvSpPr>
          <p:nvPr>
            <p:ph idx="1"/>
          </p:nvPr>
        </p:nvSpPr>
        <p:spPr/>
        <p:txBody>
          <a:bodyPr/>
          <a:lstStyle/>
          <a:p>
            <a:r>
              <a:rPr lang="en-US" dirty="0"/>
              <a:t>V</a:t>
            </a:r>
            <a:r>
              <a:rPr lang="en-US" dirty="0" smtClean="0"/>
              <a:t>aluation </a:t>
            </a:r>
            <a:r>
              <a:rPr lang="en-US" dirty="0"/>
              <a:t>in April 2024 </a:t>
            </a:r>
            <a:r>
              <a:rPr lang="en-US" dirty="0" smtClean="0"/>
              <a:t>$</a:t>
            </a:r>
            <a:r>
              <a:rPr lang="en-US" dirty="0"/>
              <a:t>2.5 </a:t>
            </a:r>
            <a:r>
              <a:rPr lang="en-US" dirty="0" smtClean="0"/>
              <a:t>billion. Revenue </a:t>
            </a:r>
            <a:r>
              <a:rPr lang="en-US" dirty="0"/>
              <a:t>in 2023 was $6 </a:t>
            </a:r>
            <a:r>
              <a:rPr lang="en-US" dirty="0" smtClean="0"/>
              <a:t>million.</a:t>
            </a:r>
          </a:p>
          <a:p>
            <a:r>
              <a:rPr lang="en-US" dirty="0"/>
              <a:t>75 </a:t>
            </a:r>
            <a:r>
              <a:rPr lang="en-US" dirty="0" smtClean="0"/>
              <a:t>million user</a:t>
            </a:r>
          </a:p>
          <a:p>
            <a:r>
              <a:rPr lang="en-US" dirty="0" smtClean="0"/>
              <a:t>95 employees</a:t>
            </a:r>
          </a:p>
          <a:p>
            <a:endParaRPr lang="en-US" dirty="0" smtClean="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578" y="3169943"/>
            <a:ext cx="6075503" cy="2828178"/>
          </a:xfrm>
          <a:prstGeom prst="rect">
            <a:avLst/>
          </a:prstGeom>
        </p:spPr>
      </p:pic>
    </p:spTree>
    <p:extLst>
      <p:ext uri="{BB962C8B-B14F-4D97-AF65-F5344CB8AC3E}">
        <p14:creationId xmlns:p14="http://schemas.microsoft.com/office/powerpoint/2010/main" val="250677346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331</TotalTime>
  <Words>4949</Words>
  <Application>Microsoft Office PowerPoint</Application>
  <PresentationFormat>Widescreen</PresentationFormat>
  <Paragraphs>373</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Century Schoolbook</vt:lpstr>
      <vt:lpstr>Wingdings 2</vt:lpstr>
      <vt:lpstr>View</vt:lpstr>
      <vt:lpstr>Companies Report</vt:lpstr>
      <vt:lpstr>Group Members Info</vt:lpstr>
      <vt:lpstr>Taimoor Ul Islam (14031)</vt:lpstr>
      <vt:lpstr>Companies</vt:lpstr>
      <vt:lpstr>Exxon Mobil Corporation</vt:lpstr>
      <vt:lpstr>Continue…</vt:lpstr>
      <vt:lpstr>Continue…</vt:lpstr>
      <vt:lpstr> Perplexity AI</vt:lpstr>
      <vt:lpstr>Continue…</vt:lpstr>
      <vt:lpstr>Walmart Inc.</vt:lpstr>
      <vt:lpstr>Continue…</vt:lpstr>
      <vt:lpstr>Nokia</vt:lpstr>
      <vt:lpstr>Blockbuster Entertainment Group</vt:lpstr>
      <vt:lpstr>Reason of Failures</vt:lpstr>
      <vt:lpstr>Daud Ali (14031)</vt:lpstr>
      <vt:lpstr>Introduction to organization</vt:lpstr>
      <vt:lpstr>List innovation(s) since 2010 till date</vt:lpstr>
      <vt:lpstr>Continue…</vt:lpstr>
      <vt:lpstr>Continue…</vt:lpstr>
      <vt:lpstr>Market stability reason OR reason of demised</vt:lpstr>
      <vt:lpstr>Continue…</vt:lpstr>
      <vt:lpstr>Continue…</vt:lpstr>
      <vt:lpstr>Muhammad Tahir Khan (11408)</vt:lpstr>
      <vt:lpstr>WALMART</vt:lpstr>
      <vt:lpstr>Continue…</vt:lpstr>
      <vt:lpstr>AMAZON COMPANY</vt:lpstr>
      <vt:lpstr>Continue…</vt:lpstr>
      <vt:lpstr>MICROSOFT COMPANY</vt:lpstr>
      <vt:lpstr>Continue…</vt:lpstr>
      <vt:lpstr>GOOGLE COMPANY</vt:lpstr>
      <vt:lpstr>Continue…</vt:lpstr>
      <vt:lpstr>Abdul Muqeet (14148)</vt:lpstr>
      <vt:lpstr>Apple Inc.</vt:lpstr>
      <vt:lpstr>Continue…</vt:lpstr>
      <vt:lpstr>Toyota Motor Corporation</vt:lpstr>
      <vt:lpstr>Continue…</vt:lpstr>
      <vt:lpstr>Samsung Electronics Co., Ltd.</vt:lpstr>
      <vt:lpstr>Continue…</vt:lpstr>
      <vt:lpstr>Amazon.com, Inc.</vt:lpstr>
      <vt:lpstr>Continue…</vt:lpstr>
      <vt:lpstr>Volkswagen Group</vt:lpstr>
      <vt:lpstr>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Companies Report</dc:title>
  <dc:creator>Taimoor Ul Islam</dc:creator>
  <cp:lastModifiedBy>Taimoor Ul Islam</cp:lastModifiedBy>
  <cp:revision>25</cp:revision>
  <dcterms:created xsi:type="dcterms:W3CDTF">2024-04-29T16:57:54Z</dcterms:created>
  <dcterms:modified xsi:type="dcterms:W3CDTF">2024-05-07T19:08:46Z</dcterms:modified>
</cp:coreProperties>
</file>