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5FA739-4A26-49A8-8753-13A860B75038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1.jpe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9B3EA-A969-4FD1-B822-6F06F455FC6D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</dgm:pt>
    <dgm:pt modelId="{2026EB3D-213D-4BE3-8A4B-668F2BE325EB}">
      <dgm:prSet phldrT="[Text]"/>
      <dgm:spPr/>
      <dgm:t>
        <a:bodyPr/>
        <a:lstStyle/>
        <a:p>
          <a:pPr rtl="0"/>
          <a:r>
            <a:rPr lang="en-US" i="1" dirty="0" smtClean="0"/>
            <a:t>Automation of repetitive tasks</a:t>
          </a:r>
          <a:endParaRPr lang="en-US" dirty="0"/>
        </a:p>
      </dgm:t>
    </dgm:pt>
    <dgm:pt modelId="{37E8877B-CC1A-4B3F-8E38-44043448A1B8}" type="parTrans" cxnId="{D64121B0-7973-4C6F-8441-422F469507E0}">
      <dgm:prSet/>
      <dgm:spPr/>
      <dgm:t>
        <a:bodyPr/>
        <a:lstStyle/>
        <a:p>
          <a:endParaRPr lang="en-US"/>
        </a:p>
      </dgm:t>
    </dgm:pt>
    <dgm:pt modelId="{E3F65108-D160-43B7-9CA1-C0C25A76983D}" type="sibTrans" cxnId="{D64121B0-7973-4C6F-8441-422F469507E0}">
      <dgm:prSet/>
      <dgm:spPr/>
      <dgm:t>
        <a:bodyPr/>
        <a:lstStyle/>
        <a:p>
          <a:endParaRPr lang="en-US"/>
        </a:p>
      </dgm:t>
    </dgm:pt>
    <dgm:pt modelId="{9C18A457-27E5-4D95-B67E-B452443418EC}">
      <dgm:prSet phldrT="[Text]"/>
      <dgm:spPr/>
      <dgm:t>
        <a:bodyPr/>
        <a:lstStyle/>
        <a:p>
          <a:pPr rtl="0"/>
          <a:r>
            <a:rPr lang="en-US" i="1" dirty="0" smtClean="0"/>
            <a:t>Analysis of large quantities of data</a:t>
          </a:r>
          <a:endParaRPr lang="en-US" dirty="0"/>
        </a:p>
      </dgm:t>
    </dgm:pt>
    <dgm:pt modelId="{3E83DFA9-DCE5-4A3B-B671-BA1457F802FC}" type="parTrans" cxnId="{6B634B22-2215-4A01-990A-95216020A62A}">
      <dgm:prSet/>
      <dgm:spPr/>
      <dgm:t>
        <a:bodyPr/>
        <a:lstStyle/>
        <a:p>
          <a:endParaRPr lang="en-US"/>
        </a:p>
      </dgm:t>
    </dgm:pt>
    <dgm:pt modelId="{D91F79A6-016F-4DD2-A3D6-F3A19E4CD093}" type="sibTrans" cxnId="{6B634B22-2215-4A01-990A-95216020A62A}">
      <dgm:prSet/>
      <dgm:spPr/>
      <dgm:t>
        <a:bodyPr/>
        <a:lstStyle/>
        <a:p>
          <a:endParaRPr lang="en-US"/>
        </a:p>
      </dgm:t>
    </dgm:pt>
    <dgm:pt modelId="{6C36543B-CF32-4F74-95F5-189C6A2924A7}">
      <dgm:prSet phldrT="[Text]"/>
      <dgm:spPr/>
      <dgm:t>
        <a:bodyPr/>
        <a:lstStyle/>
        <a:p>
          <a:pPr rtl="0"/>
          <a:r>
            <a:rPr lang="en-US" i="1" dirty="0" smtClean="0"/>
            <a:t>Personalization of campaigns</a:t>
          </a:r>
          <a:endParaRPr lang="en-US" dirty="0"/>
        </a:p>
      </dgm:t>
    </dgm:pt>
    <dgm:pt modelId="{9762DEA3-C744-45B7-9168-41054E440A0F}" type="parTrans" cxnId="{E2214296-B212-4AB3-9E4A-80D1AB52F5C8}">
      <dgm:prSet/>
      <dgm:spPr/>
      <dgm:t>
        <a:bodyPr/>
        <a:lstStyle/>
        <a:p>
          <a:endParaRPr lang="en-US"/>
        </a:p>
      </dgm:t>
    </dgm:pt>
    <dgm:pt modelId="{E1E6A15F-0532-4730-A7E5-BF5159647CAE}" type="sibTrans" cxnId="{E2214296-B212-4AB3-9E4A-80D1AB52F5C8}">
      <dgm:prSet/>
      <dgm:spPr/>
      <dgm:t>
        <a:bodyPr/>
        <a:lstStyle/>
        <a:p>
          <a:endParaRPr lang="en-US"/>
        </a:p>
      </dgm:t>
    </dgm:pt>
    <dgm:pt modelId="{34F461DA-1FA1-4A94-8C1A-27CD58346F15}" type="pres">
      <dgm:prSet presAssocID="{5489B3EA-A969-4FD1-B822-6F06F455FC6D}" presName="linearFlow" presStyleCnt="0">
        <dgm:presLayoutVars>
          <dgm:dir/>
          <dgm:resizeHandles val="exact"/>
        </dgm:presLayoutVars>
      </dgm:prSet>
      <dgm:spPr/>
    </dgm:pt>
    <dgm:pt modelId="{82A92F51-74E9-4D00-804D-3E3D0CF3BCF7}" type="pres">
      <dgm:prSet presAssocID="{2026EB3D-213D-4BE3-8A4B-668F2BE325EB}" presName="composite" presStyleCnt="0"/>
      <dgm:spPr/>
    </dgm:pt>
    <dgm:pt modelId="{90F89760-1342-4AB8-AC87-BFEA653216D7}" type="pres">
      <dgm:prSet presAssocID="{2026EB3D-213D-4BE3-8A4B-668F2BE325E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8F857A3-3DF7-4A92-9D6C-1620D521EC90}" type="pres">
      <dgm:prSet presAssocID="{2026EB3D-213D-4BE3-8A4B-668F2BE325EB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154ED-8EFF-4123-9ABA-31A15D463115}" type="pres">
      <dgm:prSet presAssocID="{E3F65108-D160-43B7-9CA1-C0C25A76983D}" presName="spacing" presStyleCnt="0"/>
      <dgm:spPr/>
    </dgm:pt>
    <dgm:pt modelId="{2867ACCD-06D7-4FB7-8EA6-C6EDCA0E5169}" type="pres">
      <dgm:prSet presAssocID="{9C18A457-27E5-4D95-B67E-B452443418EC}" presName="composite" presStyleCnt="0"/>
      <dgm:spPr/>
    </dgm:pt>
    <dgm:pt modelId="{0270480A-3113-44EE-A8AC-4BEF7B71DCCA}" type="pres">
      <dgm:prSet presAssocID="{9C18A457-27E5-4D95-B67E-B452443418EC}" presName="imgShp" presStyleLbl="fgImgPlac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408CE143-F60E-44CC-8746-E077663F3192}" type="pres">
      <dgm:prSet presAssocID="{9C18A457-27E5-4D95-B67E-B452443418EC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2BD7B-110E-4C3B-B87E-67A7A8484206}" type="pres">
      <dgm:prSet presAssocID="{D91F79A6-016F-4DD2-A3D6-F3A19E4CD093}" presName="spacing" presStyleCnt="0"/>
      <dgm:spPr/>
    </dgm:pt>
    <dgm:pt modelId="{76E1E925-2B2C-42C3-9103-2EC58E940865}" type="pres">
      <dgm:prSet presAssocID="{6C36543B-CF32-4F74-95F5-189C6A2924A7}" presName="composite" presStyleCnt="0"/>
      <dgm:spPr/>
    </dgm:pt>
    <dgm:pt modelId="{D6CCC199-2671-492E-B854-12A7A8CE2BFF}" type="pres">
      <dgm:prSet presAssocID="{6C36543B-CF32-4F74-95F5-189C6A2924A7}" presName="imgShp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64BEAFEF-D98D-485E-B171-52FEBA3844FA}" type="pres">
      <dgm:prSet presAssocID="{6C36543B-CF32-4F74-95F5-189C6A2924A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4121B0-7973-4C6F-8441-422F469507E0}" srcId="{5489B3EA-A969-4FD1-B822-6F06F455FC6D}" destId="{2026EB3D-213D-4BE3-8A4B-668F2BE325EB}" srcOrd="0" destOrd="0" parTransId="{37E8877B-CC1A-4B3F-8E38-44043448A1B8}" sibTransId="{E3F65108-D160-43B7-9CA1-C0C25A76983D}"/>
    <dgm:cxn modelId="{E2214296-B212-4AB3-9E4A-80D1AB52F5C8}" srcId="{5489B3EA-A969-4FD1-B822-6F06F455FC6D}" destId="{6C36543B-CF32-4F74-95F5-189C6A2924A7}" srcOrd="2" destOrd="0" parTransId="{9762DEA3-C744-45B7-9168-41054E440A0F}" sibTransId="{E1E6A15F-0532-4730-A7E5-BF5159647CAE}"/>
    <dgm:cxn modelId="{119F2968-E27B-41C5-8704-4A69754E08FF}" type="presOf" srcId="{9C18A457-27E5-4D95-B67E-B452443418EC}" destId="{408CE143-F60E-44CC-8746-E077663F3192}" srcOrd="0" destOrd="0" presId="urn:microsoft.com/office/officeart/2005/8/layout/vList3"/>
    <dgm:cxn modelId="{69845F10-11B7-439F-B1F0-AE4061397606}" type="presOf" srcId="{6C36543B-CF32-4F74-95F5-189C6A2924A7}" destId="{64BEAFEF-D98D-485E-B171-52FEBA3844FA}" srcOrd="0" destOrd="0" presId="urn:microsoft.com/office/officeart/2005/8/layout/vList3"/>
    <dgm:cxn modelId="{3094C961-A15E-482B-9B28-4A51A6EE3EDB}" type="presOf" srcId="{5489B3EA-A969-4FD1-B822-6F06F455FC6D}" destId="{34F461DA-1FA1-4A94-8C1A-27CD58346F15}" srcOrd="0" destOrd="0" presId="urn:microsoft.com/office/officeart/2005/8/layout/vList3"/>
    <dgm:cxn modelId="{6B634B22-2215-4A01-990A-95216020A62A}" srcId="{5489B3EA-A969-4FD1-B822-6F06F455FC6D}" destId="{9C18A457-27E5-4D95-B67E-B452443418EC}" srcOrd="1" destOrd="0" parTransId="{3E83DFA9-DCE5-4A3B-B671-BA1457F802FC}" sibTransId="{D91F79A6-016F-4DD2-A3D6-F3A19E4CD093}"/>
    <dgm:cxn modelId="{F62608C5-862E-4ACC-9B40-CF185259143A}" type="presOf" srcId="{2026EB3D-213D-4BE3-8A4B-668F2BE325EB}" destId="{58F857A3-3DF7-4A92-9D6C-1620D521EC90}" srcOrd="0" destOrd="0" presId="urn:microsoft.com/office/officeart/2005/8/layout/vList3"/>
    <dgm:cxn modelId="{2699754B-4114-479C-A0BB-5F4F5400C987}" type="presParOf" srcId="{34F461DA-1FA1-4A94-8C1A-27CD58346F15}" destId="{82A92F51-74E9-4D00-804D-3E3D0CF3BCF7}" srcOrd="0" destOrd="0" presId="urn:microsoft.com/office/officeart/2005/8/layout/vList3"/>
    <dgm:cxn modelId="{8D692794-9637-4B29-9B0B-70E68F77DD31}" type="presParOf" srcId="{82A92F51-74E9-4D00-804D-3E3D0CF3BCF7}" destId="{90F89760-1342-4AB8-AC87-BFEA653216D7}" srcOrd="0" destOrd="0" presId="urn:microsoft.com/office/officeart/2005/8/layout/vList3"/>
    <dgm:cxn modelId="{E2E90892-3219-4D45-9150-63B033CCA855}" type="presParOf" srcId="{82A92F51-74E9-4D00-804D-3E3D0CF3BCF7}" destId="{58F857A3-3DF7-4A92-9D6C-1620D521EC90}" srcOrd="1" destOrd="0" presId="urn:microsoft.com/office/officeart/2005/8/layout/vList3"/>
    <dgm:cxn modelId="{0A2B6D37-B53C-44CE-BE69-E7FC0FD95D9A}" type="presParOf" srcId="{34F461DA-1FA1-4A94-8C1A-27CD58346F15}" destId="{631154ED-8EFF-4123-9ABA-31A15D463115}" srcOrd="1" destOrd="0" presId="urn:microsoft.com/office/officeart/2005/8/layout/vList3"/>
    <dgm:cxn modelId="{B08E9BCD-6D67-4EE7-A901-12CA5CB5500F}" type="presParOf" srcId="{34F461DA-1FA1-4A94-8C1A-27CD58346F15}" destId="{2867ACCD-06D7-4FB7-8EA6-C6EDCA0E5169}" srcOrd="2" destOrd="0" presId="urn:microsoft.com/office/officeart/2005/8/layout/vList3"/>
    <dgm:cxn modelId="{AFCB2501-F989-49D2-8C87-7357B88A9068}" type="presParOf" srcId="{2867ACCD-06D7-4FB7-8EA6-C6EDCA0E5169}" destId="{0270480A-3113-44EE-A8AC-4BEF7B71DCCA}" srcOrd="0" destOrd="0" presId="urn:microsoft.com/office/officeart/2005/8/layout/vList3"/>
    <dgm:cxn modelId="{4FA1457F-55C9-488D-98D7-6AAD90D847C5}" type="presParOf" srcId="{2867ACCD-06D7-4FB7-8EA6-C6EDCA0E5169}" destId="{408CE143-F60E-44CC-8746-E077663F3192}" srcOrd="1" destOrd="0" presId="urn:microsoft.com/office/officeart/2005/8/layout/vList3"/>
    <dgm:cxn modelId="{2B9FE237-31CC-4603-A462-D82549C0AF06}" type="presParOf" srcId="{34F461DA-1FA1-4A94-8C1A-27CD58346F15}" destId="{B402BD7B-110E-4C3B-B87E-67A7A8484206}" srcOrd="3" destOrd="0" presId="urn:microsoft.com/office/officeart/2005/8/layout/vList3"/>
    <dgm:cxn modelId="{9239D9CB-0889-4AB0-B125-DA7E1CFEDBCB}" type="presParOf" srcId="{34F461DA-1FA1-4A94-8C1A-27CD58346F15}" destId="{76E1E925-2B2C-42C3-9103-2EC58E940865}" srcOrd="4" destOrd="0" presId="urn:microsoft.com/office/officeart/2005/8/layout/vList3"/>
    <dgm:cxn modelId="{45EF71C4-C774-4CAF-82C1-968F340586CC}" type="presParOf" srcId="{76E1E925-2B2C-42C3-9103-2EC58E940865}" destId="{D6CCC199-2671-492E-B854-12A7A8CE2BFF}" srcOrd="0" destOrd="0" presId="urn:microsoft.com/office/officeart/2005/8/layout/vList3"/>
    <dgm:cxn modelId="{4915B494-9EB2-4B7D-A78B-5203E0BB26F6}" type="presParOf" srcId="{76E1E925-2B2C-42C3-9103-2EC58E940865}" destId="{64BEAFEF-D98D-485E-B171-52FEBA3844F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A909EF-0BAB-4DFB-8EB4-95BF54B64D16}" type="doc">
      <dgm:prSet loTypeId="urn:microsoft.com/office/officeart/2005/8/layout/vList3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A9875C-AF7E-4E99-80DC-A3BB974D657F}">
      <dgm:prSet phldrT="[Text]"/>
      <dgm:spPr/>
      <dgm:t>
        <a:bodyPr/>
        <a:lstStyle/>
        <a:p>
          <a:pPr rtl="0"/>
          <a:r>
            <a:rPr lang="en-US" i="1" dirty="0" smtClean="0"/>
            <a:t>Predicting conversion rates</a:t>
          </a:r>
          <a:endParaRPr lang="en-US" dirty="0"/>
        </a:p>
      </dgm:t>
    </dgm:pt>
    <dgm:pt modelId="{F71D4B3C-4E85-4B8C-A872-CDB212FAAC00}" type="parTrans" cxnId="{D8A1229D-A8DC-4A3A-AFA6-E62CC54C280D}">
      <dgm:prSet/>
      <dgm:spPr/>
      <dgm:t>
        <a:bodyPr/>
        <a:lstStyle/>
        <a:p>
          <a:endParaRPr lang="en-US"/>
        </a:p>
      </dgm:t>
    </dgm:pt>
    <dgm:pt modelId="{6EAF0F7D-C885-48D7-A994-CC8EA9B8DA30}" type="sibTrans" cxnId="{D8A1229D-A8DC-4A3A-AFA6-E62CC54C280D}">
      <dgm:prSet/>
      <dgm:spPr/>
      <dgm:t>
        <a:bodyPr/>
        <a:lstStyle/>
        <a:p>
          <a:endParaRPr lang="en-US"/>
        </a:p>
      </dgm:t>
    </dgm:pt>
    <dgm:pt modelId="{FFCCFA7F-D2C1-424F-A24E-E9DC08091542}">
      <dgm:prSet phldrT="[Text]"/>
      <dgm:spPr/>
      <dgm:t>
        <a:bodyPr/>
        <a:lstStyle/>
        <a:p>
          <a:pPr rtl="0"/>
          <a:r>
            <a:rPr lang="en-US" i="1" dirty="0" smtClean="0"/>
            <a:t>Optimizing the timing of email marketing</a:t>
          </a:r>
          <a:endParaRPr lang="en-US" dirty="0"/>
        </a:p>
      </dgm:t>
    </dgm:pt>
    <dgm:pt modelId="{5687B9D8-D45B-4433-BF49-071A50AD37A8}" type="parTrans" cxnId="{DEEB63B0-8143-4DE5-98D7-ECAFBE74D3B5}">
      <dgm:prSet/>
      <dgm:spPr/>
      <dgm:t>
        <a:bodyPr/>
        <a:lstStyle/>
        <a:p>
          <a:endParaRPr lang="en-US"/>
        </a:p>
      </dgm:t>
    </dgm:pt>
    <dgm:pt modelId="{6BC76A59-D2EC-4852-B611-ADC9E1C3F3C7}" type="sibTrans" cxnId="{DEEB63B0-8143-4DE5-98D7-ECAFBE74D3B5}">
      <dgm:prSet/>
      <dgm:spPr/>
      <dgm:t>
        <a:bodyPr/>
        <a:lstStyle/>
        <a:p>
          <a:endParaRPr lang="en-US"/>
        </a:p>
      </dgm:t>
    </dgm:pt>
    <dgm:pt modelId="{97DA352D-BE86-40D3-9C1F-F84C94BC666F}" type="pres">
      <dgm:prSet presAssocID="{2DA909EF-0BAB-4DFB-8EB4-95BF54B64D1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B12DDD-A34C-41EE-A175-87F249CFB11C}" type="pres">
      <dgm:prSet presAssocID="{C0A9875C-AF7E-4E99-80DC-A3BB974D657F}" presName="composite" presStyleCnt="0"/>
      <dgm:spPr/>
    </dgm:pt>
    <dgm:pt modelId="{CDD3DDF0-3899-4425-BFD0-9F50CCCD5949}" type="pres">
      <dgm:prSet presAssocID="{C0A9875C-AF7E-4E99-80DC-A3BB974D657F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98876517-163D-466A-A118-DAA725C9C009}" type="pres">
      <dgm:prSet presAssocID="{C0A9875C-AF7E-4E99-80DC-A3BB974D657F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D8A66-DBC8-45FD-867D-F498FDE44E61}" type="pres">
      <dgm:prSet presAssocID="{6EAF0F7D-C885-48D7-A994-CC8EA9B8DA30}" presName="spacing" presStyleCnt="0"/>
      <dgm:spPr/>
    </dgm:pt>
    <dgm:pt modelId="{BEF8A437-6453-4E39-A288-6B503FAA5025}" type="pres">
      <dgm:prSet presAssocID="{FFCCFA7F-D2C1-424F-A24E-E9DC08091542}" presName="composite" presStyleCnt="0"/>
      <dgm:spPr/>
    </dgm:pt>
    <dgm:pt modelId="{61E53C9C-837D-4B6E-95E2-23884FC75157}" type="pres">
      <dgm:prSet presAssocID="{FFCCFA7F-D2C1-424F-A24E-E9DC08091542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  <dgm:t>
        <a:bodyPr/>
        <a:lstStyle/>
        <a:p>
          <a:endParaRPr lang="en-US"/>
        </a:p>
      </dgm:t>
    </dgm:pt>
    <dgm:pt modelId="{BAFE96B6-6545-46AF-844E-60BD4AC3F473}" type="pres">
      <dgm:prSet presAssocID="{FFCCFA7F-D2C1-424F-A24E-E9DC08091542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B0ABD0-1C27-46B5-BCBF-B951551A179D}" type="presOf" srcId="{C0A9875C-AF7E-4E99-80DC-A3BB974D657F}" destId="{98876517-163D-466A-A118-DAA725C9C009}" srcOrd="0" destOrd="0" presId="urn:microsoft.com/office/officeart/2005/8/layout/vList3"/>
    <dgm:cxn modelId="{D8A1229D-A8DC-4A3A-AFA6-E62CC54C280D}" srcId="{2DA909EF-0BAB-4DFB-8EB4-95BF54B64D16}" destId="{C0A9875C-AF7E-4E99-80DC-A3BB974D657F}" srcOrd="0" destOrd="0" parTransId="{F71D4B3C-4E85-4B8C-A872-CDB212FAAC00}" sibTransId="{6EAF0F7D-C885-48D7-A994-CC8EA9B8DA30}"/>
    <dgm:cxn modelId="{7E57675C-5B16-4B38-AC03-DAF7E9C4A869}" type="presOf" srcId="{2DA909EF-0BAB-4DFB-8EB4-95BF54B64D16}" destId="{97DA352D-BE86-40D3-9C1F-F84C94BC666F}" srcOrd="0" destOrd="0" presId="urn:microsoft.com/office/officeart/2005/8/layout/vList3"/>
    <dgm:cxn modelId="{DEEB63B0-8143-4DE5-98D7-ECAFBE74D3B5}" srcId="{2DA909EF-0BAB-4DFB-8EB4-95BF54B64D16}" destId="{FFCCFA7F-D2C1-424F-A24E-E9DC08091542}" srcOrd="1" destOrd="0" parTransId="{5687B9D8-D45B-4433-BF49-071A50AD37A8}" sibTransId="{6BC76A59-D2EC-4852-B611-ADC9E1C3F3C7}"/>
    <dgm:cxn modelId="{CEA4C6F6-F436-44BA-B571-9BCA8022E7D4}" type="presOf" srcId="{FFCCFA7F-D2C1-424F-A24E-E9DC08091542}" destId="{BAFE96B6-6545-46AF-844E-60BD4AC3F473}" srcOrd="0" destOrd="0" presId="urn:microsoft.com/office/officeart/2005/8/layout/vList3"/>
    <dgm:cxn modelId="{3D3CA098-8441-434D-8EBF-80C387DC2C53}" type="presParOf" srcId="{97DA352D-BE86-40D3-9C1F-F84C94BC666F}" destId="{B6B12DDD-A34C-41EE-A175-87F249CFB11C}" srcOrd="0" destOrd="0" presId="urn:microsoft.com/office/officeart/2005/8/layout/vList3"/>
    <dgm:cxn modelId="{006E8E95-EC96-4213-8D9C-7FA960898C7D}" type="presParOf" srcId="{B6B12DDD-A34C-41EE-A175-87F249CFB11C}" destId="{CDD3DDF0-3899-4425-BFD0-9F50CCCD5949}" srcOrd="0" destOrd="0" presId="urn:microsoft.com/office/officeart/2005/8/layout/vList3"/>
    <dgm:cxn modelId="{7CB55C39-BC61-46BC-AFDE-960CA8A7EA48}" type="presParOf" srcId="{B6B12DDD-A34C-41EE-A175-87F249CFB11C}" destId="{98876517-163D-466A-A118-DAA725C9C009}" srcOrd="1" destOrd="0" presId="urn:microsoft.com/office/officeart/2005/8/layout/vList3"/>
    <dgm:cxn modelId="{6AE062A8-DE86-4B2B-B2C3-ADB4ECB1AA02}" type="presParOf" srcId="{97DA352D-BE86-40D3-9C1F-F84C94BC666F}" destId="{B0FD8A66-DBC8-45FD-867D-F498FDE44E61}" srcOrd="1" destOrd="0" presId="urn:microsoft.com/office/officeart/2005/8/layout/vList3"/>
    <dgm:cxn modelId="{C81D6D1C-51E3-4EE4-95CA-D1EDD5F7E22D}" type="presParOf" srcId="{97DA352D-BE86-40D3-9C1F-F84C94BC666F}" destId="{BEF8A437-6453-4E39-A288-6B503FAA5025}" srcOrd="2" destOrd="0" presId="urn:microsoft.com/office/officeart/2005/8/layout/vList3"/>
    <dgm:cxn modelId="{E741EC15-476A-479C-AF4A-2C84AC92230B}" type="presParOf" srcId="{BEF8A437-6453-4E39-A288-6B503FAA5025}" destId="{61E53C9C-837D-4B6E-95E2-23884FC75157}" srcOrd="0" destOrd="0" presId="urn:microsoft.com/office/officeart/2005/8/layout/vList3"/>
    <dgm:cxn modelId="{C3C1D16A-36E7-4E27-800C-B445680C9F8B}" type="presParOf" srcId="{BEF8A437-6453-4E39-A288-6B503FAA5025}" destId="{BAFE96B6-6545-46AF-844E-60BD4AC3F47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857A3-3DF7-4A92-9D6C-1620D521EC90}">
      <dsp:nvSpPr>
        <dsp:cNvPr id="0" name=""/>
        <dsp:cNvSpPr/>
      </dsp:nvSpPr>
      <dsp:spPr>
        <a:xfrm rot="10800000">
          <a:off x="1121182" y="1110"/>
          <a:ext cx="3447875" cy="1010929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792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1" kern="1200" dirty="0" smtClean="0"/>
            <a:t>Automation of repetitive tasks</a:t>
          </a:r>
          <a:endParaRPr lang="en-US" sz="2200" kern="1200" dirty="0"/>
        </a:p>
      </dsp:txBody>
      <dsp:txXfrm rot="10800000">
        <a:off x="1373914" y="1110"/>
        <a:ext cx="3195143" cy="1010929"/>
      </dsp:txXfrm>
    </dsp:sp>
    <dsp:sp modelId="{90F89760-1342-4AB8-AC87-BFEA653216D7}">
      <dsp:nvSpPr>
        <dsp:cNvPr id="0" name=""/>
        <dsp:cNvSpPr/>
      </dsp:nvSpPr>
      <dsp:spPr>
        <a:xfrm>
          <a:off x="615717" y="1110"/>
          <a:ext cx="1010929" cy="1010929"/>
        </a:xfrm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08CE143-F60E-44CC-8746-E077663F3192}">
      <dsp:nvSpPr>
        <dsp:cNvPr id="0" name=""/>
        <dsp:cNvSpPr/>
      </dsp:nvSpPr>
      <dsp:spPr>
        <a:xfrm rot="10800000">
          <a:off x="1121182" y="1313810"/>
          <a:ext cx="3447875" cy="1010929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792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1" kern="1200" dirty="0" smtClean="0"/>
            <a:t>Analysis of large quantities of data</a:t>
          </a:r>
          <a:endParaRPr lang="en-US" sz="2200" kern="1200" dirty="0"/>
        </a:p>
      </dsp:txBody>
      <dsp:txXfrm rot="10800000">
        <a:off x="1373914" y="1313810"/>
        <a:ext cx="3195143" cy="1010929"/>
      </dsp:txXfrm>
    </dsp:sp>
    <dsp:sp modelId="{0270480A-3113-44EE-A8AC-4BEF7B71DCCA}">
      <dsp:nvSpPr>
        <dsp:cNvPr id="0" name=""/>
        <dsp:cNvSpPr/>
      </dsp:nvSpPr>
      <dsp:spPr>
        <a:xfrm>
          <a:off x="615717" y="1313810"/>
          <a:ext cx="1010929" cy="1010929"/>
        </a:xfrm>
        <a:prstGeom prst="ellipse">
          <a:avLst/>
        </a:prstGeom>
        <a:blipFill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4BEAFEF-D98D-485E-B171-52FEBA3844FA}">
      <dsp:nvSpPr>
        <dsp:cNvPr id="0" name=""/>
        <dsp:cNvSpPr/>
      </dsp:nvSpPr>
      <dsp:spPr>
        <a:xfrm rot="10800000">
          <a:off x="1121182" y="2626510"/>
          <a:ext cx="3447875" cy="1010929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5792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i="1" kern="1200" dirty="0" smtClean="0"/>
            <a:t>Personalization of campaigns</a:t>
          </a:r>
          <a:endParaRPr lang="en-US" sz="2200" kern="1200" dirty="0"/>
        </a:p>
      </dsp:txBody>
      <dsp:txXfrm rot="10800000">
        <a:off x="1373914" y="2626510"/>
        <a:ext cx="3195143" cy="1010929"/>
      </dsp:txXfrm>
    </dsp:sp>
    <dsp:sp modelId="{D6CCC199-2671-492E-B854-12A7A8CE2BFF}">
      <dsp:nvSpPr>
        <dsp:cNvPr id="0" name=""/>
        <dsp:cNvSpPr/>
      </dsp:nvSpPr>
      <dsp:spPr>
        <a:xfrm>
          <a:off x="615717" y="2626510"/>
          <a:ext cx="1010929" cy="1010929"/>
        </a:xfrm>
        <a:prstGeom prst="ellipse">
          <a:avLst/>
        </a:prstGeom>
        <a:blipFill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76517-163D-466A-A118-DAA725C9C009}">
      <dsp:nvSpPr>
        <dsp:cNvPr id="0" name=""/>
        <dsp:cNvSpPr/>
      </dsp:nvSpPr>
      <dsp:spPr>
        <a:xfrm rot="10800000">
          <a:off x="1265558" y="1092"/>
          <a:ext cx="3454209" cy="1582054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764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Predicting conversion rates</a:t>
          </a:r>
          <a:endParaRPr lang="en-US" sz="2400" kern="1200" dirty="0"/>
        </a:p>
      </dsp:txBody>
      <dsp:txXfrm rot="10800000">
        <a:off x="1661071" y="1092"/>
        <a:ext cx="3058696" cy="1582054"/>
      </dsp:txXfrm>
    </dsp:sp>
    <dsp:sp modelId="{CDD3DDF0-3899-4425-BFD0-9F50CCCD5949}">
      <dsp:nvSpPr>
        <dsp:cNvPr id="0" name=""/>
        <dsp:cNvSpPr/>
      </dsp:nvSpPr>
      <dsp:spPr>
        <a:xfrm>
          <a:off x="474531" y="1092"/>
          <a:ext cx="1582054" cy="1582054"/>
        </a:xfrm>
        <a:prstGeom prst="ellipse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AFE96B6-6545-46AF-844E-60BD4AC3F473}">
      <dsp:nvSpPr>
        <dsp:cNvPr id="0" name=""/>
        <dsp:cNvSpPr/>
      </dsp:nvSpPr>
      <dsp:spPr>
        <a:xfrm rot="10800000">
          <a:off x="1265558" y="2055402"/>
          <a:ext cx="3454209" cy="1582054"/>
        </a:xfrm>
        <a:prstGeom prst="homePlate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7642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 smtClean="0"/>
            <a:t>Optimizing the timing of email marketing</a:t>
          </a:r>
          <a:endParaRPr lang="en-US" sz="2400" kern="1200" dirty="0"/>
        </a:p>
      </dsp:txBody>
      <dsp:txXfrm rot="10800000">
        <a:off x="1661071" y="2055402"/>
        <a:ext cx="3058696" cy="1582054"/>
      </dsp:txXfrm>
    </dsp:sp>
    <dsp:sp modelId="{61E53C9C-837D-4B6E-95E2-23884FC75157}">
      <dsp:nvSpPr>
        <dsp:cNvPr id="0" name=""/>
        <dsp:cNvSpPr/>
      </dsp:nvSpPr>
      <dsp:spPr>
        <a:xfrm>
          <a:off x="474531" y="2055402"/>
          <a:ext cx="1582054" cy="1582054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C718-A749-4896-B689-DA807CD1E70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EE8-571E-4822-A93B-C02902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3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C718-A749-4896-B689-DA807CD1E70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EE8-571E-4822-A93B-C02902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C718-A749-4896-B689-DA807CD1E70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EE8-571E-4822-A93B-C02902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64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C718-A749-4896-B689-DA807CD1E70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EE8-571E-4822-A93B-C02902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62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C718-A749-4896-B689-DA807CD1E70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EE8-571E-4822-A93B-C02902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92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C718-A749-4896-B689-DA807CD1E70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EE8-571E-4822-A93B-C02902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7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C718-A749-4896-B689-DA807CD1E70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EE8-571E-4822-A93B-C02902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C718-A749-4896-B689-DA807CD1E70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EE8-571E-4822-A93B-C02902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C718-A749-4896-B689-DA807CD1E70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EE8-571E-4822-A93B-C02902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0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C718-A749-4896-B689-DA807CD1E70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EE8-571E-4822-A93B-C02902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0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C718-A749-4896-B689-DA807CD1E70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EE8-571E-4822-A93B-C02902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6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C718-A749-4896-B689-DA807CD1E70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EE8-571E-4822-A93B-C02902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2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C718-A749-4896-B689-DA807CD1E70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08EE8-571E-4822-A93B-C02902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6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676C718-A749-4896-B689-DA807CD1E70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8808EE8-571E-4822-A93B-C02902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7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676C718-A749-4896-B689-DA807CD1E70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8808EE8-571E-4822-A93B-C02902D4C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33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cap="all" dirty="0"/>
              <a:t>ROLE OF ARTIFICIAL INTELLIGENCE in </a:t>
            </a:r>
            <a:r>
              <a:rPr lang="en-US" cap="all" dirty="0" smtClean="0"/>
              <a:t>marketing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Artificial Intelligence is Revolutionizing 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0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If You have any question feel free to 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Taimoor Ul Islam	14031</a:t>
            </a:r>
          </a:p>
          <a:p>
            <a:r>
              <a:rPr lang="en-US" dirty="0" smtClean="0"/>
              <a:t>Malik Rayan	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</a:p>
          <a:p>
            <a:r>
              <a:rPr lang="en-US" dirty="0" smtClean="0"/>
              <a:t>The growing role of AI in marketing</a:t>
            </a:r>
          </a:p>
          <a:p>
            <a:r>
              <a:rPr lang="en-US" dirty="0" smtClean="0"/>
              <a:t>How marketers use AI today</a:t>
            </a:r>
          </a:p>
          <a:p>
            <a:r>
              <a:rPr lang="en-US" dirty="0" smtClean="0"/>
              <a:t>How AI enhances programmatic advertising</a:t>
            </a:r>
          </a:p>
          <a:p>
            <a:r>
              <a:rPr lang="en-US" dirty="0" smtClean="0"/>
              <a:t>Understanding AI-related concerns in marketing</a:t>
            </a:r>
          </a:p>
          <a:p>
            <a:r>
              <a:rPr lang="en-US" dirty="0" smtClean="0"/>
              <a:t>Final thoughts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1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Artificial Intelligence and Machine Learning?</a:t>
            </a:r>
          </a:p>
          <a:p>
            <a:r>
              <a:rPr lang="en-US" dirty="0" smtClean="0"/>
              <a:t>What does a marketer do?</a:t>
            </a:r>
          </a:p>
          <a:p>
            <a:r>
              <a:rPr lang="en-US" dirty="0" smtClean="0"/>
              <a:t>How AI can do job of a marketer?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1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GROWING ROLE OF AI IN MARKETING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2020, the market for artificial intelligence technologies in marketing was valued at just over $12 </a:t>
            </a:r>
            <a:r>
              <a:rPr lang="en-US" dirty="0" smtClean="0"/>
              <a:t>billion</a:t>
            </a:r>
          </a:p>
          <a:p>
            <a:pPr marL="0" indent="0">
              <a:buNone/>
            </a:pPr>
            <a:r>
              <a:rPr lang="en-US" dirty="0"/>
              <a:t>According to experts, the market for AI in marketing will exceed $35 billion next year, nearly tripling in size in only four years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Another four years later, in 2028, industry insiders believe that this area of the marketing industry will have tripled once again.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013" y="2222500"/>
            <a:ext cx="4792423" cy="3638550"/>
          </a:xfrm>
        </p:spPr>
      </p:pic>
    </p:spTree>
    <p:extLst>
      <p:ext uri="{BB962C8B-B14F-4D97-AF65-F5344CB8AC3E}">
        <p14:creationId xmlns:p14="http://schemas.microsoft.com/office/powerpoint/2010/main" val="28674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MARKETERS USE AI TODAY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125048"/>
              </p:ext>
            </p:extLst>
          </p:nvPr>
        </p:nvGraphicFramePr>
        <p:xfrm>
          <a:off x="819150" y="2222500"/>
          <a:ext cx="5184775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99684476"/>
              </p:ext>
            </p:extLst>
          </p:nvPr>
        </p:nvGraphicFramePr>
        <p:xfrm>
          <a:off x="6188075" y="2222500"/>
          <a:ext cx="5194300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0223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ENHANCING PROGRAMMATIC ADVERTISING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Machine Learning Algorithms (ML) learns by analysing the outcomes of collected data  </a:t>
            </a:r>
            <a:endParaRPr lang="en-US" dirty="0" smtClean="0"/>
          </a:p>
          <a:p>
            <a:r>
              <a:rPr lang="en-GB" dirty="0" smtClean="0"/>
              <a:t>Helps Finding the target audience</a:t>
            </a:r>
          </a:p>
          <a:p>
            <a:r>
              <a:rPr lang="en-GB" dirty="0" smtClean="0"/>
              <a:t>Machine Learning algorithms helps automating the ads on relevant digital spaces</a:t>
            </a:r>
          </a:p>
          <a:p>
            <a:r>
              <a:rPr lang="en-GB" dirty="0" smtClean="0"/>
              <a:t>ML can see the trends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EAFC4-2BE3-3E6B-C874-6E1616BF6509}"/>
              </a:ext>
            </a:extLst>
          </p:cNvPr>
          <p:cNvSpPr txBox="1"/>
          <p:nvPr/>
        </p:nvSpPr>
        <p:spPr>
          <a:xfrm>
            <a:off x="1406471" y="2031569"/>
            <a:ext cx="991633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400" dirty="0">
              <a:latin typeface="Calibri"/>
              <a:cs typeface="Calibri"/>
            </a:endParaRPr>
          </a:p>
          <a:p>
            <a:endParaRPr lang="en-GB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08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9862-DC80-BA31-1E6F-E9F984579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AI RELATED CONCERNS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/>
                <a:cs typeface="Calibri"/>
              </a:rPr>
              <a:t>Protection of privacy:</a:t>
            </a:r>
          </a:p>
          <a:p>
            <a:pPr>
              <a:buFont typeface="Arial"/>
              <a:buChar char="•"/>
            </a:pPr>
            <a:r>
              <a:rPr lang="en-GB" dirty="0">
                <a:latin typeface="Calibri"/>
                <a:cs typeface="Calibri"/>
              </a:rPr>
              <a:t>AI and ML rely on large quantities of data but can't act against its policies</a:t>
            </a:r>
          </a:p>
          <a:p>
            <a:pPr>
              <a:buFont typeface="Arial"/>
              <a:buChar char="•"/>
            </a:pPr>
            <a:r>
              <a:rPr lang="en-GB" dirty="0">
                <a:latin typeface="Calibri"/>
                <a:cs typeface="Calibri"/>
              </a:rPr>
              <a:t>Only collects data about user's behaviour and website analytics.</a:t>
            </a:r>
          </a:p>
          <a:p>
            <a:pPr>
              <a:buFont typeface="Arial"/>
              <a:buChar char="•"/>
            </a:pPr>
            <a:r>
              <a:rPr lang="en-GB" dirty="0">
                <a:latin typeface="Calibri"/>
                <a:cs typeface="Calibri"/>
              </a:rPr>
              <a:t>Marketers should ensure being ethical with collected data and usage practices and comply with CCPA and GDPR</a:t>
            </a:r>
          </a:p>
          <a:p>
            <a:r>
              <a:rPr lang="en-GB" dirty="0">
                <a:latin typeface="Calibri"/>
                <a:cs typeface="Calibri"/>
              </a:rPr>
              <a:t>Job security of Marketers:</a:t>
            </a:r>
          </a:p>
          <a:p>
            <a:pPr>
              <a:buFont typeface="Arial"/>
              <a:buChar char="•"/>
            </a:pPr>
            <a:r>
              <a:rPr lang="en-GB" dirty="0">
                <a:latin typeface="Calibri"/>
                <a:cs typeface="Calibri"/>
              </a:rPr>
              <a:t>Experts Believe AI and ML will not replace but change the existing jobs</a:t>
            </a:r>
          </a:p>
          <a:p>
            <a:pPr>
              <a:buFont typeface="Arial"/>
              <a:buChar char="•"/>
            </a:pPr>
            <a:r>
              <a:rPr lang="en-GB" dirty="0">
                <a:latin typeface="Calibri"/>
                <a:cs typeface="Calibri"/>
              </a:rPr>
              <a:t>Marketers can work more efficiently and </a:t>
            </a:r>
            <a:r>
              <a:rPr lang="en-GB" dirty="0" smtClean="0">
                <a:latin typeface="Calibri"/>
                <a:cs typeface="Calibri"/>
              </a:rPr>
              <a:t>effectively</a:t>
            </a:r>
            <a:endParaRPr lang="en-GB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96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2AD8-6B6D-325F-CA4B-A726791F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thoughts 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GB" dirty="0">
                <a:latin typeface="Calibri"/>
                <a:cs typeface="Calibri"/>
              </a:rPr>
              <a:t>Online Feedback is useful</a:t>
            </a:r>
          </a:p>
          <a:p>
            <a:pPr>
              <a:buFont typeface="Arial"/>
              <a:buChar char="•"/>
            </a:pPr>
            <a:r>
              <a:rPr lang="en-GB" dirty="0">
                <a:latin typeface="Calibri"/>
                <a:cs typeface="Calibri"/>
              </a:rPr>
              <a:t>AI has the potential to transform the Marketing Industry</a:t>
            </a:r>
          </a:p>
          <a:p>
            <a:pPr>
              <a:buFont typeface="Arial"/>
              <a:buChar char="•"/>
            </a:pPr>
            <a:r>
              <a:rPr lang="en-GB" dirty="0">
                <a:latin typeface="Calibri"/>
                <a:cs typeface="Calibri"/>
              </a:rPr>
              <a:t>Marketers can overview the analytics of their website done by </a:t>
            </a:r>
            <a:r>
              <a:rPr lang="en-GB" dirty="0" smtClean="0">
                <a:latin typeface="Calibri"/>
                <a:cs typeface="Calibri"/>
              </a:rPr>
              <a:t>AI</a:t>
            </a:r>
            <a:endParaRPr lang="en-GB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39763-437C-2F74-1F5E-42D30037EBD3}"/>
              </a:ext>
            </a:extLst>
          </p:cNvPr>
          <p:cNvSpPr txBox="1"/>
          <p:nvPr/>
        </p:nvSpPr>
        <p:spPr>
          <a:xfrm>
            <a:off x="2031569" y="2358325"/>
            <a:ext cx="88508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endParaRPr lang="en-GB" sz="24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GB" sz="2400" dirty="0">
              <a:latin typeface="Calibri"/>
              <a:cs typeface="Calibri"/>
            </a:endParaRPr>
          </a:p>
          <a:p>
            <a:endParaRPr lang="en-GB" dirty="0">
              <a:latin typeface="Gill Sans MT"/>
              <a:cs typeface="Calibri"/>
            </a:endParaRPr>
          </a:p>
          <a:p>
            <a:endParaRPr lang="en-GB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569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66</TotalTime>
  <Words>333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Gill Sans MT</vt:lpstr>
      <vt:lpstr>Wingdings 2</vt:lpstr>
      <vt:lpstr>Quotable</vt:lpstr>
      <vt:lpstr>ROLE OF ARTIFICIAL INTELLIGENCE in marketing</vt:lpstr>
      <vt:lpstr>Group Members</vt:lpstr>
      <vt:lpstr>Table of Contents</vt:lpstr>
      <vt:lpstr>BACKGROUND</vt:lpstr>
      <vt:lpstr>THE GROWING ROLE OF AI IN MARKETING</vt:lpstr>
      <vt:lpstr>HOW MARKETERS USE AI TODAY</vt:lpstr>
      <vt:lpstr>AI ENHANCING PROGRAMMATIC ADVERTISING</vt:lpstr>
      <vt:lpstr>AI RELATED CONCERNS</vt:lpstr>
      <vt:lpstr>Final thoughts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OF ARTIFICIAL INTELLIGENCE in marketing</dc:title>
  <dc:creator>Taimoor Ul Islam</dc:creator>
  <cp:lastModifiedBy>Taimoor Ul Islam</cp:lastModifiedBy>
  <cp:revision>14</cp:revision>
  <dcterms:created xsi:type="dcterms:W3CDTF">2023-07-04T19:02:24Z</dcterms:created>
  <dcterms:modified xsi:type="dcterms:W3CDTF">2023-07-04T20:23:27Z</dcterms:modified>
</cp:coreProperties>
</file>