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4" r:id="rId9"/>
    <p:sldId id="265" r:id="rId10"/>
    <p:sldId id="278" r:id="rId11"/>
    <p:sldId id="279" r:id="rId12"/>
    <p:sldId id="280" r:id="rId13"/>
    <p:sldId id="281" r:id="rId14"/>
    <p:sldId id="282"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DA3C8-BAA6-41D6-9D37-DCB542243B8D}"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A58EA-F745-4DEB-84BC-6EBFB3974652}" type="slidenum">
              <a:rPr lang="en-US" smtClean="0"/>
              <a:t>‹#›</a:t>
            </a:fld>
            <a:endParaRPr lang="en-US"/>
          </a:p>
        </p:txBody>
      </p:sp>
    </p:spTree>
    <p:extLst>
      <p:ext uri="{BB962C8B-B14F-4D97-AF65-F5344CB8AC3E}">
        <p14:creationId xmlns:p14="http://schemas.microsoft.com/office/powerpoint/2010/main" val="4284619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B6FC-4270-35A6-7AC4-F89EAC3E7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491041-C6C8-3899-E2B8-F77ACD4F1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1AD27B-C9BE-D215-49EC-833BAA06CF3E}"/>
              </a:ext>
            </a:extLst>
          </p:cNvPr>
          <p:cNvSpPr>
            <a:spLocks noGrp="1"/>
          </p:cNvSpPr>
          <p:nvPr>
            <p:ph type="dt" sz="half" idx="10"/>
          </p:nvPr>
        </p:nvSpPr>
        <p:spPr/>
        <p:txBody>
          <a:bodyPr/>
          <a:lstStyle/>
          <a:p>
            <a:fld id="{371F4281-0A1A-4FAC-8386-A7F700037103}" type="datetime1">
              <a:rPr lang="en-US" smtClean="0"/>
              <a:t>1/22/2025</a:t>
            </a:fld>
            <a:endParaRPr lang="en-US"/>
          </a:p>
        </p:txBody>
      </p:sp>
      <p:sp>
        <p:nvSpPr>
          <p:cNvPr id="5" name="Footer Placeholder 4">
            <a:extLst>
              <a:ext uri="{FF2B5EF4-FFF2-40B4-BE49-F238E27FC236}">
                <a16:creationId xmlns:a16="http://schemas.microsoft.com/office/drawing/2014/main" id="{6254B7B4-B102-51B9-4F6F-4487EA7BA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BC2E9-214C-2875-BF65-491A9644D0B3}"/>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102121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D60E-AB40-FE03-58D1-34DD48EBD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2C1EB-32C9-6386-4536-57C35F108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24F17-6A07-3878-E784-4B5E6E51A8A1}"/>
              </a:ext>
            </a:extLst>
          </p:cNvPr>
          <p:cNvSpPr>
            <a:spLocks noGrp="1"/>
          </p:cNvSpPr>
          <p:nvPr>
            <p:ph type="dt" sz="half" idx="10"/>
          </p:nvPr>
        </p:nvSpPr>
        <p:spPr/>
        <p:txBody>
          <a:bodyPr/>
          <a:lstStyle/>
          <a:p>
            <a:fld id="{11C37281-661E-43A3-8500-4D2A92B093B7}" type="datetime1">
              <a:rPr lang="en-US" smtClean="0"/>
              <a:t>1/22/2025</a:t>
            </a:fld>
            <a:endParaRPr lang="en-US"/>
          </a:p>
        </p:txBody>
      </p:sp>
      <p:sp>
        <p:nvSpPr>
          <p:cNvPr id="5" name="Footer Placeholder 4">
            <a:extLst>
              <a:ext uri="{FF2B5EF4-FFF2-40B4-BE49-F238E27FC236}">
                <a16:creationId xmlns:a16="http://schemas.microsoft.com/office/drawing/2014/main" id="{E03A566E-AC9B-B048-C2A6-650C30C68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B9284-185E-1FB9-CC25-FC6ABD19D294}"/>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40897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C51E20-0D8E-BB97-C869-B242ECA673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8AF9A-F2C9-DD26-FEB2-BC38806AB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BE0AF-0B2A-0C86-F4AB-4FCF45E9E7D9}"/>
              </a:ext>
            </a:extLst>
          </p:cNvPr>
          <p:cNvSpPr>
            <a:spLocks noGrp="1"/>
          </p:cNvSpPr>
          <p:nvPr>
            <p:ph type="dt" sz="half" idx="10"/>
          </p:nvPr>
        </p:nvSpPr>
        <p:spPr/>
        <p:txBody>
          <a:bodyPr/>
          <a:lstStyle/>
          <a:p>
            <a:fld id="{990F0CA0-8368-4D1A-882C-A12FCA20C416}" type="datetime1">
              <a:rPr lang="en-US" smtClean="0"/>
              <a:t>1/22/2025</a:t>
            </a:fld>
            <a:endParaRPr lang="en-US"/>
          </a:p>
        </p:txBody>
      </p:sp>
      <p:sp>
        <p:nvSpPr>
          <p:cNvPr id="5" name="Footer Placeholder 4">
            <a:extLst>
              <a:ext uri="{FF2B5EF4-FFF2-40B4-BE49-F238E27FC236}">
                <a16:creationId xmlns:a16="http://schemas.microsoft.com/office/drawing/2014/main" id="{A735A7C2-6304-1BBC-7B84-6BCE3F592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8E823-C5B8-9A5D-46C0-BFB7871A465C}"/>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615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5CB-880B-F5D4-9978-51E2B67F6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4FBA7-8817-3ED5-240D-0F86ABE1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84C2A-204E-8991-CB78-10EACFAFBB7E}"/>
              </a:ext>
            </a:extLst>
          </p:cNvPr>
          <p:cNvSpPr>
            <a:spLocks noGrp="1"/>
          </p:cNvSpPr>
          <p:nvPr>
            <p:ph type="dt" sz="half" idx="10"/>
          </p:nvPr>
        </p:nvSpPr>
        <p:spPr/>
        <p:txBody>
          <a:bodyPr/>
          <a:lstStyle/>
          <a:p>
            <a:fld id="{BD46160C-A6EC-4179-9F3A-94124AC08C26}" type="datetime1">
              <a:rPr lang="en-US" smtClean="0"/>
              <a:t>1/22/2025</a:t>
            </a:fld>
            <a:endParaRPr lang="en-US"/>
          </a:p>
        </p:txBody>
      </p:sp>
      <p:sp>
        <p:nvSpPr>
          <p:cNvPr id="5" name="Footer Placeholder 4">
            <a:extLst>
              <a:ext uri="{FF2B5EF4-FFF2-40B4-BE49-F238E27FC236}">
                <a16:creationId xmlns:a16="http://schemas.microsoft.com/office/drawing/2014/main" id="{B3A85537-37F1-A999-DFD2-91C7AB72F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78F20-621F-D39C-97DF-AF327B6976F0}"/>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117062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B4D3-AAF2-2B7C-FF2F-CCCBAE6630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E999DD-0112-9E55-7B20-EAFD41839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F539B-48FF-C234-0827-F38C7D32AD64}"/>
              </a:ext>
            </a:extLst>
          </p:cNvPr>
          <p:cNvSpPr>
            <a:spLocks noGrp="1"/>
          </p:cNvSpPr>
          <p:nvPr>
            <p:ph type="dt" sz="half" idx="10"/>
          </p:nvPr>
        </p:nvSpPr>
        <p:spPr/>
        <p:txBody>
          <a:bodyPr/>
          <a:lstStyle/>
          <a:p>
            <a:fld id="{F02BC52E-773D-41DF-BD79-8735CEED1320}" type="datetime1">
              <a:rPr lang="en-US" smtClean="0"/>
              <a:t>1/22/2025</a:t>
            </a:fld>
            <a:endParaRPr lang="en-US"/>
          </a:p>
        </p:txBody>
      </p:sp>
      <p:sp>
        <p:nvSpPr>
          <p:cNvPr id="5" name="Footer Placeholder 4">
            <a:extLst>
              <a:ext uri="{FF2B5EF4-FFF2-40B4-BE49-F238E27FC236}">
                <a16:creationId xmlns:a16="http://schemas.microsoft.com/office/drawing/2014/main" id="{2785D435-8890-1C2F-769C-CCCA27B8F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BF4FA-F2F1-26D3-8E09-AA2A43DB7F45}"/>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266548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CB3C-C63D-C58A-BA0B-C0BE960D0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0A022-7C81-6521-ACE0-6AE41E34F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CB306-AC01-1921-8898-6E87441B2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F7AAC6-AAFB-FEEA-841B-C2A9BFA5B84A}"/>
              </a:ext>
            </a:extLst>
          </p:cNvPr>
          <p:cNvSpPr>
            <a:spLocks noGrp="1"/>
          </p:cNvSpPr>
          <p:nvPr>
            <p:ph type="dt" sz="half" idx="10"/>
          </p:nvPr>
        </p:nvSpPr>
        <p:spPr/>
        <p:txBody>
          <a:bodyPr/>
          <a:lstStyle/>
          <a:p>
            <a:fld id="{2FD93D77-4FEF-4B74-9025-62E73ECF2406}" type="datetime1">
              <a:rPr lang="en-US" smtClean="0"/>
              <a:t>1/22/2025</a:t>
            </a:fld>
            <a:endParaRPr lang="en-US"/>
          </a:p>
        </p:txBody>
      </p:sp>
      <p:sp>
        <p:nvSpPr>
          <p:cNvPr id="6" name="Footer Placeholder 5">
            <a:extLst>
              <a:ext uri="{FF2B5EF4-FFF2-40B4-BE49-F238E27FC236}">
                <a16:creationId xmlns:a16="http://schemas.microsoft.com/office/drawing/2014/main" id="{0021727A-A3DC-2714-BC05-D87BCE91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9BB1B-D664-C1BE-7122-42E15B22F215}"/>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342569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2B06-99FB-B5CC-A43A-ADB56A0B0F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1C5423-CD5E-798A-7A1E-C6BDDD164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85156-90FB-8933-05F4-A8F23B151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7B3E12-5DAA-AACA-2B2F-5E4D700E9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A3226A-AD92-8980-6CDC-0A377E58D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B0AEB7-BABD-7301-449C-3559C8D0B451}"/>
              </a:ext>
            </a:extLst>
          </p:cNvPr>
          <p:cNvSpPr>
            <a:spLocks noGrp="1"/>
          </p:cNvSpPr>
          <p:nvPr>
            <p:ph type="dt" sz="half" idx="10"/>
          </p:nvPr>
        </p:nvSpPr>
        <p:spPr/>
        <p:txBody>
          <a:bodyPr/>
          <a:lstStyle/>
          <a:p>
            <a:fld id="{0DF23917-64F7-445D-B01D-73A31905CD55}" type="datetime1">
              <a:rPr lang="en-US" smtClean="0"/>
              <a:t>1/22/2025</a:t>
            </a:fld>
            <a:endParaRPr lang="en-US"/>
          </a:p>
        </p:txBody>
      </p:sp>
      <p:sp>
        <p:nvSpPr>
          <p:cNvPr id="8" name="Footer Placeholder 7">
            <a:extLst>
              <a:ext uri="{FF2B5EF4-FFF2-40B4-BE49-F238E27FC236}">
                <a16:creationId xmlns:a16="http://schemas.microsoft.com/office/drawing/2014/main" id="{D2AEB741-D158-1808-0C10-31CDE96E7B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3BF1B-768B-16B4-491B-BC399D340701}"/>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90187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6494-DA09-F857-57EA-78280C855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8C08FE-A2C1-0D88-A1EE-6CD3EEDDC258}"/>
              </a:ext>
            </a:extLst>
          </p:cNvPr>
          <p:cNvSpPr>
            <a:spLocks noGrp="1"/>
          </p:cNvSpPr>
          <p:nvPr>
            <p:ph type="dt" sz="half" idx="10"/>
          </p:nvPr>
        </p:nvSpPr>
        <p:spPr/>
        <p:txBody>
          <a:bodyPr/>
          <a:lstStyle/>
          <a:p>
            <a:fld id="{74C81A66-D911-4BAE-B4F8-ABEC4CAF8FE6}" type="datetime1">
              <a:rPr lang="en-US" smtClean="0"/>
              <a:t>1/22/2025</a:t>
            </a:fld>
            <a:endParaRPr lang="en-US"/>
          </a:p>
        </p:txBody>
      </p:sp>
      <p:sp>
        <p:nvSpPr>
          <p:cNvPr id="4" name="Footer Placeholder 3">
            <a:extLst>
              <a:ext uri="{FF2B5EF4-FFF2-40B4-BE49-F238E27FC236}">
                <a16:creationId xmlns:a16="http://schemas.microsoft.com/office/drawing/2014/main" id="{880A4420-6FEE-D7C3-B663-54606D5EC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65643-B767-D42C-0E43-4B91A9E9008E}"/>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194330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AEAA-0F0B-8738-F7A3-B05BAA2A40CA}"/>
              </a:ext>
            </a:extLst>
          </p:cNvPr>
          <p:cNvSpPr>
            <a:spLocks noGrp="1"/>
          </p:cNvSpPr>
          <p:nvPr>
            <p:ph type="dt" sz="half" idx="10"/>
          </p:nvPr>
        </p:nvSpPr>
        <p:spPr/>
        <p:txBody>
          <a:bodyPr/>
          <a:lstStyle/>
          <a:p>
            <a:fld id="{A96234DF-4B46-4443-A52F-16F7287F1150}" type="datetime1">
              <a:rPr lang="en-US" smtClean="0"/>
              <a:t>1/22/2025</a:t>
            </a:fld>
            <a:endParaRPr lang="en-US"/>
          </a:p>
        </p:txBody>
      </p:sp>
      <p:sp>
        <p:nvSpPr>
          <p:cNvPr id="3" name="Footer Placeholder 2">
            <a:extLst>
              <a:ext uri="{FF2B5EF4-FFF2-40B4-BE49-F238E27FC236}">
                <a16:creationId xmlns:a16="http://schemas.microsoft.com/office/drawing/2014/main" id="{12F79DE1-8215-9C3E-08DA-99F54064BF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52100-EC8B-9768-0C9E-CF203FA256D2}"/>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285022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7E02-C27E-3DA6-B4DB-A6AD850EB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18D051-B9DD-C076-3264-728223B16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64DF68-3DA4-FF50-2078-C98F0ADFF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0DCB0-94AB-61EC-D0D2-9E5FA2EE4874}"/>
              </a:ext>
            </a:extLst>
          </p:cNvPr>
          <p:cNvSpPr>
            <a:spLocks noGrp="1"/>
          </p:cNvSpPr>
          <p:nvPr>
            <p:ph type="dt" sz="half" idx="10"/>
          </p:nvPr>
        </p:nvSpPr>
        <p:spPr/>
        <p:txBody>
          <a:bodyPr/>
          <a:lstStyle/>
          <a:p>
            <a:fld id="{77563EBC-0B67-4BB6-B426-82DDD9F774B7}" type="datetime1">
              <a:rPr lang="en-US" smtClean="0"/>
              <a:t>1/22/2025</a:t>
            </a:fld>
            <a:endParaRPr lang="en-US"/>
          </a:p>
        </p:txBody>
      </p:sp>
      <p:sp>
        <p:nvSpPr>
          <p:cNvPr id="6" name="Footer Placeholder 5">
            <a:extLst>
              <a:ext uri="{FF2B5EF4-FFF2-40B4-BE49-F238E27FC236}">
                <a16:creationId xmlns:a16="http://schemas.microsoft.com/office/drawing/2014/main" id="{6149DFA3-7341-6A5C-1F1B-44814385C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136E2-97EA-03F2-BF31-80D2F54F0E47}"/>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348918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14AF-8913-0665-7C0F-98FE6F100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04ACB4-AAC0-E019-3CCA-5755C2C8F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38B505-3382-A6A5-3275-EDC6ED21C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74E33-E3CE-DD2C-15E5-A7F061130675}"/>
              </a:ext>
            </a:extLst>
          </p:cNvPr>
          <p:cNvSpPr>
            <a:spLocks noGrp="1"/>
          </p:cNvSpPr>
          <p:nvPr>
            <p:ph type="dt" sz="half" idx="10"/>
          </p:nvPr>
        </p:nvSpPr>
        <p:spPr/>
        <p:txBody>
          <a:bodyPr/>
          <a:lstStyle/>
          <a:p>
            <a:fld id="{DCCB84D4-50B5-4821-A810-5291936AB025}" type="datetime1">
              <a:rPr lang="en-US" smtClean="0"/>
              <a:t>1/22/2025</a:t>
            </a:fld>
            <a:endParaRPr lang="en-US"/>
          </a:p>
        </p:txBody>
      </p:sp>
      <p:sp>
        <p:nvSpPr>
          <p:cNvPr id="6" name="Footer Placeholder 5">
            <a:extLst>
              <a:ext uri="{FF2B5EF4-FFF2-40B4-BE49-F238E27FC236}">
                <a16:creationId xmlns:a16="http://schemas.microsoft.com/office/drawing/2014/main" id="{851C4742-D5BC-5DAE-9306-222ACAD9F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947DA-EF47-B56D-78C1-6AC9F4B4B9C9}"/>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40906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6F991-5825-01BD-B7A2-153F9C51F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0DF47-D58B-1465-0C2A-CF19B0DD1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5A2A3-66EF-1959-AF3F-5BF7E272A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F5B2B-100D-49D7-A9FB-B977C6C84814}" type="datetime1">
              <a:rPr lang="en-US" smtClean="0"/>
              <a:t>1/22/2025</a:t>
            </a:fld>
            <a:endParaRPr lang="en-US"/>
          </a:p>
        </p:txBody>
      </p:sp>
      <p:sp>
        <p:nvSpPr>
          <p:cNvPr id="5" name="Footer Placeholder 4">
            <a:extLst>
              <a:ext uri="{FF2B5EF4-FFF2-40B4-BE49-F238E27FC236}">
                <a16:creationId xmlns:a16="http://schemas.microsoft.com/office/drawing/2014/main" id="{21552E9A-4A4B-5F09-3ECA-8B63C8488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D78F69-AB4B-B218-A9B6-48860F3F1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E4D7C-6233-4454-94ED-ABA9767E20EA}" type="slidenum">
              <a:rPr lang="en-US" smtClean="0"/>
              <a:t>‹#›</a:t>
            </a:fld>
            <a:endParaRPr lang="en-US"/>
          </a:p>
        </p:txBody>
      </p:sp>
    </p:spTree>
    <p:extLst>
      <p:ext uri="{BB962C8B-B14F-4D97-AF65-F5344CB8AC3E}">
        <p14:creationId xmlns:p14="http://schemas.microsoft.com/office/powerpoint/2010/main" val="1314355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AF24-F2D1-D425-CA7F-F11526B7DEA8}"/>
              </a:ext>
            </a:extLst>
          </p:cNvPr>
          <p:cNvSpPr>
            <a:spLocks noGrp="1"/>
          </p:cNvSpPr>
          <p:nvPr>
            <p:ph type="ctrTitle"/>
          </p:nvPr>
        </p:nvSpPr>
        <p:spPr>
          <a:xfrm>
            <a:off x="1940768" y="849085"/>
            <a:ext cx="7738188" cy="701449"/>
          </a:xfrm>
        </p:spPr>
        <p:txBody>
          <a:bodyPr>
            <a:normAutofit/>
          </a:bodyPr>
          <a:lstStyle/>
          <a:p>
            <a:r>
              <a:rPr lang="en-US" sz="3500" dirty="0">
                <a:solidFill>
                  <a:srgbClr val="222222"/>
                </a:solidFill>
                <a:latin typeface="Times New Roman" panose="02020603050405020304" pitchFamily="18" charset="0"/>
                <a:cs typeface="Times New Roman" panose="02020603050405020304" pitchFamily="18" charset="0"/>
              </a:rPr>
              <a:t>3D Coffee and Pastry Shop</a:t>
            </a:r>
            <a:endParaRPr lang="en-US" sz="3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522C17B-FFFE-0C51-0E0F-9FB94C826CA2}"/>
              </a:ext>
            </a:extLst>
          </p:cNvPr>
          <p:cNvSpPr>
            <a:spLocks noGrp="1"/>
          </p:cNvSpPr>
          <p:nvPr>
            <p:ph type="subTitle" idx="1"/>
          </p:nvPr>
        </p:nvSpPr>
        <p:spPr>
          <a:xfrm>
            <a:off x="724289" y="1633279"/>
            <a:ext cx="9831744" cy="4776852"/>
          </a:xfrm>
        </p:spPr>
        <p:txBody>
          <a:bodyPr>
            <a:normAutofit/>
          </a:bodyPr>
          <a:lstStyle/>
          <a:p>
            <a:r>
              <a:rPr lang="en-US" sz="1800" dirty="0">
                <a:latin typeface="Times New Roman" panose="02020603050405020304" pitchFamily="18" charset="0"/>
                <a:cs typeface="Times New Roman" panose="02020603050405020304" pitchFamily="18" charset="0"/>
              </a:rPr>
              <a:t>Course No: CSE 4208</a:t>
            </a:r>
          </a:p>
          <a:p>
            <a:r>
              <a:rPr lang="en-US" sz="1800" dirty="0">
                <a:latin typeface="Times New Roman" panose="02020603050405020304" pitchFamily="18" charset="0"/>
                <a:cs typeface="Times New Roman" panose="02020603050405020304" pitchFamily="18" charset="0"/>
              </a:rPr>
              <a:t>Course Name: Computer Graphics Laboratory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Submitted to:  </a:t>
            </a:r>
          </a:p>
          <a:p>
            <a:pPr algn="l"/>
            <a:r>
              <a:rPr lang="en-US" sz="1800" dirty="0">
                <a:latin typeface="Times New Roman" panose="02020603050405020304" pitchFamily="18" charset="0"/>
                <a:cs typeface="Times New Roman" panose="02020603050405020304" pitchFamily="18" charset="0"/>
              </a:rPr>
              <a:t>Dr. Sk. Md. </a:t>
            </a:r>
            <a:r>
              <a:rPr lang="en-US" sz="1800" dirty="0" err="1">
                <a:latin typeface="Times New Roman" panose="02020603050405020304" pitchFamily="18" charset="0"/>
                <a:cs typeface="Times New Roman" panose="02020603050405020304" pitchFamily="18" charset="0"/>
              </a:rPr>
              <a:t>Masudul</a:t>
            </a:r>
            <a:r>
              <a:rPr lang="en-US" sz="1800" dirty="0">
                <a:latin typeface="Times New Roman" panose="02020603050405020304" pitchFamily="18" charset="0"/>
                <a:cs typeface="Times New Roman" panose="02020603050405020304" pitchFamily="18" charset="0"/>
              </a:rPr>
              <a:t> Ahsan,</a:t>
            </a:r>
          </a:p>
          <a:p>
            <a:pPr algn="l"/>
            <a:r>
              <a:rPr lang="en-US" sz="1800" dirty="0">
                <a:latin typeface="Times New Roman" panose="02020603050405020304" pitchFamily="18" charset="0"/>
                <a:cs typeface="Times New Roman" panose="02020603050405020304" pitchFamily="18" charset="0"/>
              </a:rPr>
              <a:t>Professor,</a:t>
            </a:r>
          </a:p>
          <a:p>
            <a:pPr algn="l"/>
            <a:r>
              <a:rPr lang="en-US" sz="1800" dirty="0">
                <a:latin typeface="Times New Roman" panose="02020603050405020304" pitchFamily="18" charset="0"/>
                <a:cs typeface="Times New Roman" panose="02020603050405020304" pitchFamily="18" charset="0"/>
              </a:rPr>
              <a:t>Dept of Computer Science and Engineering</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Md. </a:t>
            </a:r>
            <a:r>
              <a:rPr lang="en-US" sz="1800" dirty="0" err="1">
                <a:latin typeface="Times New Roman" panose="02020603050405020304" pitchFamily="18" charset="0"/>
                <a:cs typeface="Times New Roman" panose="02020603050405020304" pitchFamily="18" charset="0"/>
              </a:rPr>
              <a:t>Badiuzzaman</a:t>
            </a:r>
            <a:r>
              <a:rPr lang="en-US" sz="1800" dirty="0">
                <a:latin typeface="Times New Roman" panose="02020603050405020304" pitchFamily="18" charset="0"/>
                <a:cs typeface="Times New Roman" panose="02020603050405020304" pitchFamily="18" charset="0"/>
              </a:rPr>
              <a:t> Shuvo,</a:t>
            </a:r>
          </a:p>
          <a:p>
            <a:pPr algn="l"/>
            <a:r>
              <a:rPr lang="en-US" sz="1800" dirty="0">
                <a:latin typeface="Times New Roman" panose="02020603050405020304" pitchFamily="18" charset="0"/>
                <a:cs typeface="Times New Roman" panose="02020603050405020304" pitchFamily="18" charset="0"/>
              </a:rPr>
              <a:t>Lecturer,</a:t>
            </a:r>
          </a:p>
          <a:p>
            <a:pPr algn="l"/>
            <a:r>
              <a:rPr lang="en-US" sz="1800" dirty="0">
                <a:latin typeface="Times New Roman" panose="02020603050405020304" pitchFamily="18" charset="0"/>
                <a:cs typeface="Times New Roman" panose="02020603050405020304" pitchFamily="18" charset="0"/>
              </a:rPr>
              <a:t>Dept of Computer Science and Engineering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737227B-A68F-1F65-5DFC-527B9897E8E4}"/>
              </a:ext>
            </a:extLst>
          </p:cNvPr>
          <p:cNvSpPr txBox="1"/>
          <p:nvPr/>
        </p:nvSpPr>
        <p:spPr>
          <a:xfrm>
            <a:off x="6630130" y="3275045"/>
            <a:ext cx="4333238" cy="2120068"/>
          </a:xfrm>
          <a:prstGeom prst="rect">
            <a:avLst/>
          </a:prstGeom>
          <a:noFill/>
        </p:spPr>
        <p:txBody>
          <a:bodyPr wrap="none" rtlCol="0">
            <a:spAutoFit/>
          </a:bodyPr>
          <a:lstStyle/>
          <a:p>
            <a:pPr>
              <a:lnSpc>
                <a:spcPct val="150000"/>
              </a:lnSpc>
            </a:pPr>
            <a:r>
              <a:rPr lang="en-US" dirty="0">
                <a:latin typeface="Times New Roman" panose="02020603050405020304" pitchFamily="18" charset="0"/>
                <a:cs typeface="Times New Roman" panose="02020603050405020304" pitchFamily="18" charset="0"/>
              </a:rPr>
              <a:t>Submitted by:</a:t>
            </a:r>
          </a:p>
          <a:p>
            <a:pPr>
              <a:lnSpc>
                <a:spcPct val="150000"/>
              </a:lnSpc>
            </a:pPr>
            <a:r>
              <a:rPr lang="en-US" dirty="0">
                <a:latin typeface="Times New Roman" panose="02020603050405020304" pitchFamily="18" charset="0"/>
                <a:cs typeface="Times New Roman" panose="02020603050405020304" pitchFamily="18" charset="0"/>
              </a:rPr>
              <a:t>Name  : Sadia Afrin</a:t>
            </a:r>
          </a:p>
          <a:p>
            <a:pPr>
              <a:lnSpc>
                <a:spcPct val="150000"/>
              </a:lnSpc>
            </a:pPr>
            <a:r>
              <a:rPr lang="en-US" dirty="0">
                <a:latin typeface="Times New Roman" panose="02020603050405020304" pitchFamily="18" charset="0"/>
                <a:cs typeface="Times New Roman" panose="02020603050405020304" pitchFamily="18" charset="0"/>
              </a:rPr>
              <a:t>Roll     : 1907037</a:t>
            </a:r>
          </a:p>
          <a:p>
            <a:pPr>
              <a:lnSpc>
                <a:spcPct val="150000"/>
              </a:lnSpc>
            </a:pPr>
            <a:r>
              <a:rPr lang="en-US" dirty="0">
                <a:latin typeface="Times New Roman" panose="02020603050405020304" pitchFamily="18" charset="0"/>
                <a:cs typeface="Times New Roman" panose="02020603050405020304" pitchFamily="18" charset="0"/>
              </a:rPr>
              <a:t>Group  : A1</a:t>
            </a:r>
          </a:p>
          <a:p>
            <a:pPr algn="l">
              <a:lnSpc>
                <a:spcPct val="150000"/>
              </a:lnSpc>
            </a:pPr>
            <a:r>
              <a:rPr lang="en-US" dirty="0">
                <a:latin typeface="Times New Roman" panose="02020603050405020304" pitchFamily="18" charset="0"/>
                <a:cs typeface="Times New Roman" panose="02020603050405020304" pitchFamily="18" charset="0"/>
              </a:rPr>
              <a:t>Dept of Computer Science and Engineering</a:t>
            </a:r>
          </a:p>
        </p:txBody>
      </p:sp>
      <p:grpSp>
        <p:nvGrpSpPr>
          <p:cNvPr id="30" name="Group 29">
            <a:extLst>
              <a:ext uri="{FF2B5EF4-FFF2-40B4-BE49-F238E27FC236}">
                <a16:creationId xmlns:a16="http://schemas.microsoft.com/office/drawing/2014/main" id="{B5671951-A763-BFAF-D2AC-5082B9EF7F73}"/>
              </a:ext>
            </a:extLst>
          </p:cNvPr>
          <p:cNvGrpSpPr/>
          <p:nvPr/>
        </p:nvGrpSpPr>
        <p:grpSpPr>
          <a:xfrm>
            <a:off x="5725473" y="3079102"/>
            <a:ext cx="230150" cy="2827176"/>
            <a:chOff x="5980924" y="3079102"/>
            <a:chExt cx="230150" cy="2827176"/>
          </a:xfrm>
        </p:grpSpPr>
        <p:cxnSp>
          <p:nvCxnSpPr>
            <p:cNvPr id="23" name="Straight Connector 22">
              <a:extLst>
                <a:ext uri="{FF2B5EF4-FFF2-40B4-BE49-F238E27FC236}">
                  <a16:creationId xmlns:a16="http://schemas.microsoft.com/office/drawing/2014/main" id="{6CDFE9ED-0B0E-CAE0-ED03-B44A7BB543D5}"/>
                </a:ext>
              </a:extLst>
            </p:cNvPr>
            <p:cNvCxnSpPr>
              <a:cxnSpLocks/>
            </p:cNvCxnSpPr>
            <p:nvPr/>
          </p:nvCxnSpPr>
          <p:spPr>
            <a:xfrm>
              <a:off x="6096000" y="3079102"/>
              <a:ext cx="0" cy="2827176"/>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52C1198-FC21-FD6F-0238-EA49EF82CE5D}"/>
                </a:ext>
              </a:extLst>
            </p:cNvPr>
            <p:cNvCxnSpPr>
              <a:cxnSpLocks/>
            </p:cNvCxnSpPr>
            <p:nvPr/>
          </p:nvCxnSpPr>
          <p:spPr>
            <a:xfrm>
              <a:off x="6211074" y="3310812"/>
              <a:ext cx="0" cy="2363756"/>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65DDA14-2085-04DC-B25B-F2259B372BCD}"/>
                </a:ext>
              </a:extLst>
            </p:cNvPr>
            <p:cNvCxnSpPr>
              <a:cxnSpLocks/>
            </p:cNvCxnSpPr>
            <p:nvPr/>
          </p:nvCxnSpPr>
          <p:spPr>
            <a:xfrm>
              <a:off x="5980924" y="3310812"/>
              <a:ext cx="0" cy="2363756"/>
            </a:xfrm>
            <a:prstGeom prst="line">
              <a:avLst/>
            </a:prstGeom>
            <a:ln w="38100"/>
          </p:spPr>
          <p:style>
            <a:lnRef idx="1">
              <a:schemeClr val="dk1"/>
            </a:lnRef>
            <a:fillRef idx="0">
              <a:schemeClr val="dk1"/>
            </a:fillRef>
            <a:effectRef idx="0">
              <a:schemeClr val="dk1"/>
            </a:effectRef>
            <a:fontRef idx="minor">
              <a:schemeClr val="tx1"/>
            </a:fontRef>
          </p:style>
        </p:cxnSp>
      </p:grpSp>
      <p:sp>
        <p:nvSpPr>
          <p:cNvPr id="4" name="Date Placeholder 3">
            <a:extLst>
              <a:ext uri="{FF2B5EF4-FFF2-40B4-BE49-F238E27FC236}">
                <a16:creationId xmlns:a16="http://schemas.microsoft.com/office/drawing/2014/main" id="{9E179B2F-2853-6227-76E7-B135FCB29D7D}"/>
              </a:ext>
            </a:extLst>
          </p:cNvPr>
          <p:cNvSpPr>
            <a:spLocks noGrp="1"/>
          </p:cNvSpPr>
          <p:nvPr>
            <p:ph type="dt" sz="half" idx="10"/>
          </p:nvPr>
        </p:nvSpPr>
        <p:spPr/>
        <p:txBody>
          <a:bodyPr/>
          <a:lstStyle/>
          <a:p>
            <a:fld id="{2C81C7FB-6066-4271-A0EB-999F4500D0D4}" type="datetime1">
              <a:rPr lang="en-US" smtClean="0"/>
              <a:t>1/22/2025</a:t>
            </a:fld>
            <a:endParaRPr lang="en-US"/>
          </a:p>
        </p:txBody>
      </p:sp>
      <p:sp>
        <p:nvSpPr>
          <p:cNvPr id="5" name="Slide Number Placeholder 4">
            <a:extLst>
              <a:ext uri="{FF2B5EF4-FFF2-40B4-BE49-F238E27FC236}">
                <a16:creationId xmlns:a16="http://schemas.microsoft.com/office/drawing/2014/main" id="{534D9DDC-7F0A-404F-AAAD-7E8D7C9C571A}"/>
              </a:ext>
            </a:extLst>
          </p:cNvPr>
          <p:cNvSpPr>
            <a:spLocks noGrp="1"/>
          </p:cNvSpPr>
          <p:nvPr>
            <p:ph type="sldNum" sz="quarter" idx="12"/>
          </p:nvPr>
        </p:nvSpPr>
        <p:spPr/>
        <p:txBody>
          <a:bodyPr/>
          <a:lstStyle/>
          <a:p>
            <a:fld id="{862E4D7C-6233-4454-94ED-ABA9767E20EA}" type="slidenum">
              <a:rPr lang="en-US" smtClean="0"/>
              <a:t>1</a:t>
            </a:fld>
            <a:endParaRPr lang="en-US"/>
          </a:p>
        </p:txBody>
      </p:sp>
    </p:spTree>
    <p:extLst>
      <p:ext uri="{BB962C8B-B14F-4D97-AF65-F5344CB8AC3E}">
        <p14:creationId xmlns:p14="http://schemas.microsoft.com/office/powerpoint/2010/main" val="412484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62128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Features:</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10</a:t>
            </a:fld>
            <a:endParaRPr lang="en-US"/>
          </a:p>
        </p:txBody>
      </p:sp>
      <p:sp>
        <p:nvSpPr>
          <p:cNvPr id="11" name="TextBox 10">
            <a:extLst>
              <a:ext uri="{FF2B5EF4-FFF2-40B4-BE49-F238E27FC236}">
                <a16:creationId xmlns:a16="http://schemas.microsoft.com/office/drawing/2014/main" id="{F9E369DF-B17B-9639-F338-6B2402828903}"/>
              </a:ext>
            </a:extLst>
          </p:cNvPr>
          <p:cNvSpPr txBox="1"/>
          <p:nvPr/>
        </p:nvSpPr>
        <p:spPr>
          <a:xfrm>
            <a:off x="4906737" y="6089649"/>
            <a:ext cx="2522763" cy="369332"/>
          </a:xfrm>
          <a:prstGeom prst="rect">
            <a:avLst/>
          </a:prstGeom>
          <a:noFill/>
        </p:spPr>
        <p:txBody>
          <a:bodyPr wrap="square" rtlCol="0">
            <a:spAutoFit/>
          </a:bodyPr>
          <a:lstStyle/>
          <a:p>
            <a:pPr algn="ctr"/>
            <a:r>
              <a:rPr lang="en-US" b="1" dirty="0"/>
              <a:t>Fig 2:</a:t>
            </a:r>
            <a:r>
              <a:rPr lang="en-US" dirty="0"/>
              <a:t> Coffee corner</a:t>
            </a:r>
          </a:p>
        </p:txBody>
      </p:sp>
      <p:pic>
        <p:nvPicPr>
          <p:cNvPr id="6" name="Picture 5">
            <a:extLst>
              <a:ext uri="{FF2B5EF4-FFF2-40B4-BE49-F238E27FC236}">
                <a16:creationId xmlns:a16="http://schemas.microsoft.com/office/drawing/2014/main" id="{A6DEF1CD-8581-E275-F28A-AF5B302CDD35}"/>
              </a:ext>
            </a:extLst>
          </p:cNvPr>
          <p:cNvPicPr>
            <a:picLocks noChangeAspect="1"/>
          </p:cNvPicPr>
          <p:nvPr/>
        </p:nvPicPr>
        <p:blipFill>
          <a:blip r:embed="rId2"/>
          <a:stretch>
            <a:fillRect/>
          </a:stretch>
        </p:blipFill>
        <p:spPr>
          <a:xfrm>
            <a:off x="2252662" y="1828550"/>
            <a:ext cx="7686675" cy="4010025"/>
          </a:xfrm>
          <a:prstGeom prst="rect">
            <a:avLst/>
          </a:prstGeom>
        </p:spPr>
      </p:pic>
    </p:spTree>
    <p:extLst>
      <p:ext uri="{BB962C8B-B14F-4D97-AF65-F5344CB8AC3E}">
        <p14:creationId xmlns:p14="http://schemas.microsoft.com/office/powerpoint/2010/main" val="288947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62128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Features:</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11</a:t>
            </a:fld>
            <a:endParaRPr lang="en-US"/>
          </a:p>
        </p:txBody>
      </p:sp>
      <p:sp>
        <p:nvSpPr>
          <p:cNvPr id="11" name="TextBox 10">
            <a:extLst>
              <a:ext uri="{FF2B5EF4-FFF2-40B4-BE49-F238E27FC236}">
                <a16:creationId xmlns:a16="http://schemas.microsoft.com/office/drawing/2014/main" id="{F9E369DF-B17B-9639-F338-6B2402828903}"/>
              </a:ext>
            </a:extLst>
          </p:cNvPr>
          <p:cNvSpPr txBox="1"/>
          <p:nvPr/>
        </p:nvSpPr>
        <p:spPr>
          <a:xfrm>
            <a:off x="4400552" y="5446927"/>
            <a:ext cx="3167741" cy="369332"/>
          </a:xfrm>
          <a:prstGeom prst="rect">
            <a:avLst/>
          </a:prstGeom>
          <a:noFill/>
        </p:spPr>
        <p:txBody>
          <a:bodyPr wrap="square" rtlCol="0">
            <a:spAutoFit/>
          </a:bodyPr>
          <a:lstStyle/>
          <a:p>
            <a:pPr algn="ctr"/>
            <a:r>
              <a:rPr lang="en-US" b="1" dirty="0"/>
              <a:t>Fig 3:</a:t>
            </a:r>
            <a:r>
              <a:rPr lang="en-US" dirty="0"/>
              <a:t> Cakes of Multiple shapes</a:t>
            </a:r>
          </a:p>
        </p:txBody>
      </p:sp>
      <p:pic>
        <p:nvPicPr>
          <p:cNvPr id="7" name="Picture 6">
            <a:extLst>
              <a:ext uri="{FF2B5EF4-FFF2-40B4-BE49-F238E27FC236}">
                <a16:creationId xmlns:a16="http://schemas.microsoft.com/office/drawing/2014/main" id="{8DD3BBAE-E4F5-0254-8883-D31F678851A4}"/>
              </a:ext>
            </a:extLst>
          </p:cNvPr>
          <p:cNvPicPr>
            <a:picLocks noChangeAspect="1"/>
          </p:cNvPicPr>
          <p:nvPr/>
        </p:nvPicPr>
        <p:blipFill>
          <a:blip r:embed="rId2"/>
          <a:stretch>
            <a:fillRect/>
          </a:stretch>
        </p:blipFill>
        <p:spPr>
          <a:xfrm>
            <a:off x="1613807" y="1875744"/>
            <a:ext cx="8964385" cy="3400425"/>
          </a:xfrm>
          <a:prstGeom prst="rect">
            <a:avLst/>
          </a:prstGeom>
        </p:spPr>
      </p:pic>
    </p:spTree>
    <p:extLst>
      <p:ext uri="{BB962C8B-B14F-4D97-AF65-F5344CB8AC3E}">
        <p14:creationId xmlns:p14="http://schemas.microsoft.com/office/powerpoint/2010/main" val="35748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62128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Features:</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12</a:t>
            </a:fld>
            <a:endParaRPr lang="en-US"/>
          </a:p>
        </p:txBody>
      </p:sp>
      <p:sp>
        <p:nvSpPr>
          <p:cNvPr id="11" name="TextBox 10">
            <a:extLst>
              <a:ext uri="{FF2B5EF4-FFF2-40B4-BE49-F238E27FC236}">
                <a16:creationId xmlns:a16="http://schemas.microsoft.com/office/drawing/2014/main" id="{F9E369DF-B17B-9639-F338-6B2402828903}"/>
              </a:ext>
            </a:extLst>
          </p:cNvPr>
          <p:cNvSpPr txBox="1"/>
          <p:nvPr/>
        </p:nvSpPr>
        <p:spPr>
          <a:xfrm>
            <a:off x="4074160" y="5064958"/>
            <a:ext cx="3233056" cy="369332"/>
          </a:xfrm>
          <a:prstGeom prst="rect">
            <a:avLst/>
          </a:prstGeom>
          <a:noFill/>
        </p:spPr>
        <p:txBody>
          <a:bodyPr wrap="square" rtlCol="0">
            <a:spAutoFit/>
          </a:bodyPr>
          <a:lstStyle/>
          <a:p>
            <a:pPr algn="ctr"/>
            <a:r>
              <a:rPr lang="en-US" b="1" dirty="0"/>
              <a:t>Fig 4:</a:t>
            </a:r>
            <a:r>
              <a:rPr lang="en-US" dirty="0"/>
              <a:t>  Menu of Cake corner</a:t>
            </a:r>
          </a:p>
        </p:txBody>
      </p:sp>
      <p:pic>
        <p:nvPicPr>
          <p:cNvPr id="7" name="Picture 6">
            <a:extLst>
              <a:ext uri="{FF2B5EF4-FFF2-40B4-BE49-F238E27FC236}">
                <a16:creationId xmlns:a16="http://schemas.microsoft.com/office/drawing/2014/main" id="{D03866ED-772B-5E6B-D970-29D0F8ECD55C}"/>
              </a:ext>
            </a:extLst>
          </p:cNvPr>
          <p:cNvPicPr>
            <a:picLocks noChangeAspect="1"/>
          </p:cNvPicPr>
          <p:nvPr/>
        </p:nvPicPr>
        <p:blipFill>
          <a:blip r:embed="rId2"/>
          <a:stretch>
            <a:fillRect/>
          </a:stretch>
        </p:blipFill>
        <p:spPr>
          <a:xfrm>
            <a:off x="1355271" y="1976437"/>
            <a:ext cx="9560380" cy="2905125"/>
          </a:xfrm>
          <a:prstGeom prst="rect">
            <a:avLst/>
          </a:prstGeom>
        </p:spPr>
      </p:pic>
    </p:spTree>
    <p:extLst>
      <p:ext uri="{BB962C8B-B14F-4D97-AF65-F5344CB8AC3E}">
        <p14:creationId xmlns:p14="http://schemas.microsoft.com/office/powerpoint/2010/main" val="315628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62128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Features:</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13</a:t>
            </a:fld>
            <a:endParaRPr lang="en-US"/>
          </a:p>
        </p:txBody>
      </p:sp>
      <p:sp>
        <p:nvSpPr>
          <p:cNvPr id="11" name="TextBox 10">
            <a:extLst>
              <a:ext uri="{FF2B5EF4-FFF2-40B4-BE49-F238E27FC236}">
                <a16:creationId xmlns:a16="http://schemas.microsoft.com/office/drawing/2014/main" id="{F9E369DF-B17B-9639-F338-6B2402828903}"/>
              </a:ext>
            </a:extLst>
          </p:cNvPr>
          <p:cNvSpPr txBox="1"/>
          <p:nvPr/>
        </p:nvSpPr>
        <p:spPr>
          <a:xfrm>
            <a:off x="1146992" y="4796438"/>
            <a:ext cx="3233056" cy="369332"/>
          </a:xfrm>
          <a:prstGeom prst="rect">
            <a:avLst/>
          </a:prstGeom>
          <a:noFill/>
        </p:spPr>
        <p:txBody>
          <a:bodyPr wrap="square" rtlCol="0">
            <a:spAutoFit/>
          </a:bodyPr>
          <a:lstStyle/>
          <a:p>
            <a:pPr algn="ctr"/>
            <a:r>
              <a:rPr lang="en-US" b="1" dirty="0"/>
              <a:t>Fig 5:</a:t>
            </a:r>
            <a:r>
              <a:rPr lang="en-US" dirty="0"/>
              <a:t> Coffee cups</a:t>
            </a:r>
          </a:p>
        </p:txBody>
      </p:sp>
      <p:pic>
        <p:nvPicPr>
          <p:cNvPr id="6" name="Picture 5">
            <a:extLst>
              <a:ext uri="{FF2B5EF4-FFF2-40B4-BE49-F238E27FC236}">
                <a16:creationId xmlns:a16="http://schemas.microsoft.com/office/drawing/2014/main" id="{B95C0F2C-33CD-14A7-A3A2-8E12F81C1EAE}"/>
              </a:ext>
            </a:extLst>
          </p:cNvPr>
          <p:cNvPicPr>
            <a:picLocks noChangeAspect="1"/>
          </p:cNvPicPr>
          <p:nvPr/>
        </p:nvPicPr>
        <p:blipFill>
          <a:blip r:embed="rId2"/>
          <a:stretch>
            <a:fillRect/>
          </a:stretch>
        </p:blipFill>
        <p:spPr>
          <a:xfrm>
            <a:off x="1445233" y="2058764"/>
            <a:ext cx="2718952" cy="2472415"/>
          </a:xfrm>
          <a:prstGeom prst="rect">
            <a:avLst/>
          </a:prstGeom>
        </p:spPr>
      </p:pic>
      <p:pic>
        <p:nvPicPr>
          <p:cNvPr id="10" name="Picture 9">
            <a:extLst>
              <a:ext uri="{FF2B5EF4-FFF2-40B4-BE49-F238E27FC236}">
                <a16:creationId xmlns:a16="http://schemas.microsoft.com/office/drawing/2014/main" id="{3C755EB5-E6C4-6AC9-4931-FF146D209258}"/>
              </a:ext>
            </a:extLst>
          </p:cNvPr>
          <p:cNvPicPr>
            <a:picLocks noChangeAspect="1"/>
          </p:cNvPicPr>
          <p:nvPr/>
        </p:nvPicPr>
        <p:blipFill>
          <a:blip r:embed="rId3"/>
          <a:stretch>
            <a:fillRect/>
          </a:stretch>
        </p:blipFill>
        <p:spPr>
          <a:xfrm>
            <a:off x="5029129" y="2102173"/>
            <a:ext cx="2998688" cy="2387035"/>
          </a:xfrm>
          <a:prstGeom prst="rect">
            <a:avLst/>
          </a:prstGeom>
        </p:spPr>
      </p:pic>
      <p:sp>
        <p:nvSpPr>
          <p:cNvPr id="12" name="TextBox 11">
            <a:extLst>
              <a:ext uri="{FF2B5EF4-FFF2-40B4-BE49-F238E27FC236}">
                <a16:creationId xmlns:a16="http://schemas.microsoft.com/office/drawing/2014/main" id="{CA418A74-7AF2-AADB-2978-B6B29FD7160B}"/>
              </a:ext>
            </a:extLst>
          </p:cNvPr>
          <p:cNvSpPr txBox="1"/>
          <p:nvPr/>
        </p:nvSpPr>
        <p:spPr>
          <a:xfrm>
            <a:off x="4794761" y="4719847"/>
            <a:ext cx="3233056" cy="369332"/>
          </a:xfrm>
          <a:prstGeom prst="rect">
            <a:avLst/>
          </a:prstGeom>
          <a:noFill/>
        </p:spPr>
        <p:txBody>
          <a:bodyPr wrap="square" rtlCol="0">
            <a:spAutoFit/>
          </a:bodyPr>
          <a:lstStyle/>
          <a:p>
            <a:pPr algn="ctr"/>
            <a:r>
              <a:rPr lang="en-US" b="1" dirty="0"/>
              <a:t>Fig 6:</a:t>
            </a:r>
            <a:r>
              <a:rPr lang="en-US" dirty="0"/>
              <a:t> Coffee machine</a:t>
            </a:r>
          </a:p>
        </p:txBody>
      </p:sp>
      <p:pic>
        <p:nvPicPr>
          <p:cNvPr id="13" name="Picture 12">
            <a:extLst>
              <a:ext uri="{FF2B5EF4-FFF2-40B4-BE49-F238E27FC236}">
                <a16:creationId xmlns:a16="http://schemas.microsoft.com/office/drawing/2014/main" id="{EE83FF32-7B13-11A0-B9E9-897A7D0E49AC}"/>
              </a:ext>
            </a:extLst>
          </p:cNvPr>
          <p:cNvPicPr>
            <a:picLocks noChangeAspect="1"/>
          </p:cNvPicPr>
          <p:nvPr/>
        </p:nvPicPr>
        <p:blipFill>
          <a:blip r:embed="rId4"/>
          <a:stretch>
            <a:fillRect/>
          </a:stretch>
        </p:blipFill>
        <p:spPr>
          <a:xfrm>
            <a:off x="8634848" y="1990254"/>
            <a:ext cx="2718952" cy="2540925"/>
          </a:xfrm>
          <a:prstGeom prst="rect">
            <a:avLst/>
          </a:prstGeom>
        </p:spPr>
      </p:pic>
      <p:sp>
        <p:nvSpPr>
          <p:cNvPr id="14" name="TextBox 13">
            <a:extLst>
              <a:ext uri="{FF2B5EF4-FFF2-40B4-BE49-F238E27FC236}">
                <a16:creationId xmlns:a16="http://schemas.microsoft.com/office/drawing/2014/main" id="{D3685479-F6ED-A19A-D3FF-CB62FB54E420}"/>
              </a:ext>
            </a:extLst>
          </p:cNvPr>
          <p:cNvSpPr txBox="1"/>
          <p:nvPr/>
        </p:nvSpPr>
        <p:spPr>
          <a:xfrm>
            <a:off x="8442530" y="4796438"/>
            <a:ext cx="3233056" cy="369332"/>
          </a:xfrm>
          <a:prstGeom prst="rect">
            <a:avLst/>
          </a:prstGeom>
          <a:noFill/>
        </p:spPr>
        <p:txBody>
          <a:bodyPr wrap="square" rtlCol="0">
            <a:spAutoFit/>
          </a:bodyPr>
          <a:lstStyle/>
          <a:p>
            <a:pPr algn="ctr"/>
            <a:r>
              <a:rPr lang="en-US" b="1" dirty="0"/>
              <a:t>Fig 7:</a:t>
            </a:r>
            <a:r>
              <a:rPr lang="en-US" dirty="0"/>
              <a:t>  Menu of Coffee corner</a:t>
            </a:r>
          </a:p>
        </p:txBody>
      </p:sp>
    </p:spTree>
    <p:extLst>
      <p:ext uri="{BB962C8B-B14F-4D97-AF65-F5344CB8AC3E}">
        <p14:creationId xmlns:p14="http://schemas.microsoft.com/office/powerpoint/2010/main" val="162217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62128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Video:</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14</a:t>
            </a:fld>
            <a:endParaRPr lang="en-US"/>
          </a:p>
        </p:txBody>
      </p:sp>
    </p:spTree>
    <p:extLst>
      <p:ext uri="{BB962C8B-B14F-4D97-AF65-F5344CB8AC3E}">
        <p14:creationId xmlns:p14="http://schemas.microsoft.com/office/powerpoint/2010/main" val="358288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Conclusion:</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1/22/2025</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15</a:t>
            </a:fld>
            <a:endParaRPr lang="en-US"/>
          </a:p>
        </p:txBody>
      </p:sp>
      <p:sp>
        <p:nvSpPr>
          <p:cNvPr id="9" name="Rectangle 2">
            <a:extLst>
              <a:ext uri="{FF2B5EF4-FFF2-40B4-BE49-F238E27FC236}">
                <a16:creationId xmlns:a16="http://schemas.microsoft.com/office/drawing/2014/main" id="{BE2CF320-7C1C-ACFA-2CB7-EF2934E00AD1}"/>
              </a:ext>
            </a:extLst>
          </p:cNvPr>
          <p:cNvSpPr>
            <a:spLocks noGrp="1" noChangeArrowheads="1"/>
          </p:cNvSpPr>
          <p:nvPr>
            <p:ph type="subTitle" idx="1"/>
          </p:nvPr>
        </p:nvSpPr>
        <p:spPr bwMode="auto">
          <a:xfrm>
            <a:off x="1452880" y="1556431"/>
            <a:ext cx="10648698"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created an interactive coffee and pastry shop scene in OpenGL with user-controlled transformations like translation, rotation, and scaling on 3D objects.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Different lighting models (point, directional, spotlight) were implemented, enhancing realism along with texture mapping for objects like coffee cups and pastries.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were integrated to control camera movements and object transformations, offering flexibility in navigating and modifying the scene in real-time.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included implementing accurate lighting, texture mapping, and handling smooth user interactions, requiring efficient shader programming.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improvements could involve advanced animations, collision detection, and more complex lighting for an even more dynamic and engaging experience.</a:t>
            </a:r>
          </a:p>
        </p:txBody>
      </p:sp>
    </p:spTree>
    <p:extLst>
      <p:ext uri="{BB962C8B-B14F-4D97-AF65-F5344CB8AC3E}">
        <p14:creationId xmlns:p14="http://schemas.microsoft.com/office/powerpoint/2010/main" val="2631408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A20ADE-5E3F-3C73-9D3B-6B406E92F681}"/>
              </a:ext>
            </a:extLst>
          </p:cNvPr>
          <p:cNvSpPr/>
          <p:nvPr/>
        </p:nvSpPr>
        <p:spPr>
          <a:xfrm>
            <a:off x="3419475" y="2790825"/>
            <a:ext cx="4229100" cy="1066800"/>
          </a:xfrm>
          <a:prstGeom prst="rect">
            <a:avLst/>
          </a:prstGeom>
          <a:solidFill>
            <a:schemeClr val="accent4">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16</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4378960" y="2991535"/>
            <a:ext cx="296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4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70230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07264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1838960" cy="594042"/>
          </a:xfrm>
        </p:spPr>
        <p:txBody>
          <a:bodyPr>
            <a:noAutofit/>
          </a:bodyPr>
          <a:lstStyle/>
          <a:p>
            <a:r>
              <a:rPr lang="en-US" sz="3500" dirty="0">
                <a:latin typeface="Times New Roman" panose="02020603050405020304" pitchFamily="18" charset="0"/>
                <a:cs typeface="Times New Roman" panose="02020603050405020304" pitchFamily="18" charset="0"/>
              </a:rPr>
              <a:t>Outline:</a:t>
            </a:r>
          </a:p>
        </p:txBody>
      </p:sp>
      <p:sp>
        <p:nvSpPr>
          <p:cNvPr id="7" name="Subtitle 6">
            <a:extLst>
              <a:ext uri="{FF2B5EF4-FFF2-40B4-BE49-F238E27FC236}">
                <a16:creationId xmlns:a16="http://schemas.microsoft.com/office/drawing/2014/main" id="{628080C4-CF9E-E0C8-EF4E-25D6605F302E}"/>
              </a:ext>
            </a:extLst>
          </p:cNvPr>
          <p:cNvSpPr>
            <a:spLocks noGrp="1"/>
          </p:cNvSpPr>
          <p:nvPr>
            <p:ph type="subTitle" idx="1"/>
          </p:nvPr>
        </p:nvSpPr>
        <p:spPr>
          <a:xfrm>
            <a:off x="1452880" y="1732598"/>
            <a:ext cx="4135120" cy="4597082"/>
          </a:xfrm>
        </p:spPr>
        <p:txBody>
          <a:bodyPr>
            <a:noAutofit/>
          </a:bodyPr>
          <a:lstStyle/>
          <a:p>
            <a:pPr marL="285750" lvl="0" indent="-285750" algn="l" rtl="0">
              <a:lnSpc>
                <a:spcPct val="150000"/>
              </a:lnSpc>
              <a:spcBef>
                <a:spcPts val="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ea typeface="Arial"/>
                <a:cs typeface="Times New Roman" panose="02020603050405020304" pitchFamily="18" charset="0"/>
                <a:sym typeface="Arial"/>
              </a:rPr>
              <a:t>Objectives</a:t>
            </a:r>
          </a:p>
          <a:p>
            <a:pPr marL="285750" lvl="0" indent="-285750" algn="l" rtl="0">
              <a:lnSpc>
                <a:spcPct val="150000"/>
              </a:lnSpc>
              <a:spcBef>
                <a:spcPts val="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sym typeface="Arial"/>
              </a:rPr>
              <a:t>Introduction</a:t>
            </a:r>
          </a:p>
          <a:p>
            <a:pPr marL="285750" lvl="0" indent="-285750" algn="l" rtl="0">
              <a:lnSpc>
                <a:spcPct val="150000"/>
              </a:lnSpc>
              <a:spcBef>
                <a:spcPts val="0"/>
              </a:spcBef>
              <a:spcAft>
                <a:spcPts val="0"/>
              </a:spcAft>
              <a:buClr>
                <a:schemeClr val="dk1"/>
              </a:buClr>
              <a:buSzPts val="2000"/>
              <a:buFont typeface="Wingdings" panose="05000000000000000000" pitchFamily="2" charset="2"/>
              <a:buChar char="q"/>
            </a:pPr>
            <a:r>
              <a:rPr lang="en-US">
                <a:latin typeface="Times New Roman" panose="02020603050405020304" pitchFamily="18" charset="0"/>
                <a:ea typeface="Arial"/>
                <a:cs typeface="Times New Roman" panose="02020603050405020304" pitchFamily="18" charset="0"/>
                <a:sym typeface="Arial"/>
              </a:rPr>
              <a:t>Methodology</a:t>
            </a:r>
            <a:endParaRPr lang="en-US" dirty="0">
              <a:latin typeface="Times New Roman" panose="02020603050405020304" pitchFamily="18" charset="0"/>
              <a:cs typeface="Times New Roman" panose="02020603050405020304" pitchFamily="18" charset="0"/>
              <a:sym typeface="Arial"/>
            </a:endParaRPr>
          </a:p>
          <a:p>
            <a:pPr marL="285750" lvl="0" indent="-285750" algn="l" rtl="0">
              <a:lnSpc>
                <a:spcPct val="150000"/>
              </a:lnSpc>
              <a:spcBef>
                <a:spcPts val="0"/>
              </a:spcBef>
              <a:spcAft>
                <a:spcPts val="0"/>
              </a:spcAft>
              <a:buClr>
                <a:schemeClr val="dk1"/>
              </a:buClr>
              <a:buSzPts val="2000"/>
              <a:buFont typeface="Wingdings" panose="05000000000000000000" pitchFamily="2" charset="2"/>
              <a:buChar char="q"/>
            </a:pPr>
            <a:r>
              <a:rPr lang="en-US">
                <a:latin typeface="Times New Roman" panose="02020603050405020304" pitchFamily="18" charset="0"/>
                <a:ea typeface="Arial"/>
                <a:cs typeface="Times New Roman" panose="02020603050405020304" pitchFamily="18" charset="0"/>
                <a:sym typeface="Arial"/>
              </a:rPr>
              <a:t>Conclusion</a:t>
            </a:r>
            <a:endParaRPr lang="en-US" dirty="0">
              <a:latin typeface="Times New Roman" panose="02020603050405020304" pitchFamily="18" charset="0"/>
              <a:cs typeface="Times New Roman" panose="02020603050405020304" pitchFamily="18" charset="0"/>
              <a:sym typeface="Arial"/>
            </a:endParaRPr>
          </a:p>
        </p:txBody>
      </p:sp>
      <p:sp>
        <p:nvSpPr>
          <p:cNvPr id="2" name="Date Placeholder 1">
            <a:extLst>
              <a:ext uri="{FF2B5EF4-FFF2-40B4-BE49-F238E27FC236}">
                <a16:creationId xmlns:a16="http://schemas.microsoft.com/office/drawing/2014/main" id="{1F79BA1E-28ED-71C4-327F-5217C430A12F}"/>
              </a:ext>
            </a:extLst>
          </p:cNvPr>
          <p:cNvSpPr>
            <a:spLocks noGrp="1"/>
          </p:cNvSpPr>
          <p:nvPr>
            <p:ph type="dt" sz="half" idx="10"/>
          </p:nvPr>
        </p:nvSpPr>
        <p:spPr/>
        <p:txBody>
          <a:bodyPr/>
          <a:lstStyle/>
          <a:p>
            <a:fld id="{B649F663-5681-491D-AD2B-FD74FDECE9C3}" type="datetime1">
              <a:rPr lang="en-US" smtClean="0"/>
              <a:t>1/22/2025</a:t>
            </a:fld>
            <a:endParaRPr lang="en-US"/>
          </a:p>
        </p:txBody>
      </p:sp>
      <p:sp>
        <p:nvSpPr>
          <p:cNvPr id="3" name="Slide Number Placeholder 2">
            <a:extLst>
              <a:ext uri="{FF2B5EF4-FFF2-40B4-BE49-F238E27FC236}">
                <a16:creationId xmlns:a16="http://schemas.microsoft.com/office/drawing/2014/main" id="{196BB4AD-932D-101B-420C-EDDA64FA28E3}"/>
              </a:ext>
            </a:extLst>
          </p:cNvPr>
          <p:cNvSpPr>
            <a:spLocks noGrp="1"/>
          </p:cNvSpPr>
          <p:nvPr>
            <p:ph type="sldNum" sz="quarter" idx="12"/>
          </p:nvPr>
        </p:nvSpPr>
        <p:spPr/>
        <p:txBody>
          <a:bodyPr/>
          <a:lstStyle/>
          <a:p>
            <a:fld id="{862E4D7C-6233-4454-94ED-ABA9767E20EA}" type="slidenum">
              <a:rPr lang="en-US" smtClean="0"/>
              <a:t>2</a:t>
            </a:fld>
            <a:endParaRPr lang="en-US"/>
          </a:p>
        </p:txBody>
      </p:sp>
    </p:spTree>
    <p:extLst>
      <p:ext uri="{BB962C8B-B14F-4D97-AF65-F5344CB8AC3E}">
        <p14:creationId xmlns:p14="http://schemas.microsoft.com/office/powerpoint/2010/main" val="206429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367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1844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Objectives</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66B9643A-9D46-9DE6-338D-DAE746FEDFB0}"/>
              </a:ext>
            </a:extLst>
          </p:cNvPr>
          <p:cNvSpPr>
            <a:spLocks noGrp="1"/>
          </p:cNvSpPr>
          <p:nvPr>
            <p:ph type="dt" sz="half" idx="10"/>
          </p:nvPr>
        </p:nvSpPr>
        <p:spPr/>
        <p:txBody>
          <a:bodyPr/>
          <a:lstStyle/>
          <a:p>
            <a:fld id="{4B617FC1-3B74-4DA3-80DA-423F0F5EBC6A}" type="datetime1">
              <a:rPr lang="en-US" smtClean="0"/>
              <a:t>1/22/2025</a:t>
            </a:fld>
            <a:endParaRPr lang="en-US"/>
          </a:p>
        </p:txBody>
      </p:sp>
      <p:sp>
        <p:nvSpPr>
          <p:cNvPr id="4" name="Slide Number Placeholder 3">
            <a:extLst>
              <a:ext uri="{FF2B5EF4-FFF2-40B4-BE49-F238E27FC236}">
                <a16:creationId xmlns:a16="http://schemas.microsoft.com/office/drawing/2014/main" id="{0D704314-9D5D-4825-403D-77EA856FEFF4}"/>
              </a:ext>
            </a:extLst>
          </p:cNvPr>
          <p:cNvSpPr>
            <a:spLocks noGrp="1"/>
          </p:cNvSpPr>
          <p:nvPr>
            <p:ph type="sldNum" sz="quarter" idx="12"/>
          </p:nvPr>
        </p:nvSpPr>
        <p:spPr/>
        <p:txBody>
          <a:bodyPr/>
          <a:lstStyle/>
          <a:p>
            <a:fld id="{862E4D7C-6233-4454-94ED-ABA9767E20EA}" type="slidenum">
              <a:rPr lang="en-US" smtClean="0"/>
              <a:t>3</a:t>
            </a:fld>
            <a:endParaRPr lang="en-US"/>
          </a:p>
        </p:txBody>
      </p:sp>
      <p:sp>
        <p:nvSpPr>
          <p:cNvPr id="10" name="Rectangle 3">
            <a:extLst>
              <a:ext uri="{FF2B5EF4-FFF2-40B4-BE49-F238E27FC236}">
                <a16:creationId xmlns:a16="http://schemas.microsoft.com/office/drawing/2014/main" id="{97DD5A5D-4981-4079-74C1-9244AE5A64C2}"/>
              </a:ext>
            </a:extLst>
          </p:cNvPr>
          <p:cNvSpPr>
            <a:spLocks noGrp="1" noChangeArrowheads="1"/>
          </p:cNvSpPr>
          <p:nvPr>
            <p:ph type="subTitle" idx="1"/>
          </p:nvPr>
        </p:nvSpPr>
        <p:spPr bwMode="auto">
          <a:xfrm>
            <a:off x="1452880" y="1805926"/>
            <a:ext cx="966921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r>
              <a:rPr lang="en-US" altLang="en-US" sz="2000" dirty="0">
                <a:latin typeface="Times New Roman" panose="02020603050405020304" pitchFamily="18" charset="0"/>
                <a:cs typeface="Times New Roman" panose="02020603050405020304" pitchFamily="18" charset="0"/>
              </a:rPr>
              <a:t>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nderstand the fundamentals of OpenGL and how 2D objects are drawn through point extraction.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To 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mplement object manipulation (translation, rotation, resizing) through keyboard inputs.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To 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mplement Bird’s Eye View camera and rotational controls (Pitch, Yaw, Roll) for enhanced viewing.</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To 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ntegrate lighting systems (point, directional, spotlights, emissive light) and control light sources via keyboard.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r>
              <a:rPr lang="en-US" altLang="en-US" sz="2000" dirty="0">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pply textures to 3D objects and introduce keyboard interactions to toggle features. </a:t>
            </a:r>
          </a:p>
        </p:txBody>
      </p:sp>
    </p:spTree>
    <p:extLst>
      <p:ext uri="{BB962C8B-B14F-4D97-AF65-F5344CB8AC3E}">
        <p14:creationId xmlns:p14="http://schemas.microsoft.com/office/powerpoint/2010/main" val="159938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Introduction:</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4</a:t>
            </a:fld>
            <a:endParaRPr lang="en-US"/>
          </a:p>
        </p:txBody>
      </p:sp>
      <p:sp>
        <p:nvSpPr>
          <p:cNvPr id="10" name="Rectangle 2">
            <a:extLst>
              <a:ext uri="{FF2B5EF4-FFF2-40B4-BE49-F238E27FC236}">
                <a16:creationId xmlns:a16="http://schemas.microsoft.com/office/drawing/2014/main" id="{3C9E375F-34EC-7D54-17CD-CF79C45A478D}"/>
              </a:ext>
            </a:extLst>
          </p:cNvPr>
          <p:cNvSpPr>
            <a:spLocks noGrp="1" noChangeArrowheads="1"/>
          </p:cNvSpPr>
          <p:nvPr>
            <p:ph type="subTitle" idx="1"/>
          </p:nvPr>
        </p:nvSpPr>
        <p:spPr bwMode="auto">
          <a:xfrm>
            <a:off x="1452880" y="1575093"/>
            <a:ext cx="9715863"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rendering involves creating images from 3D models by using mathematical transformations and visual effects, forming the core of computer graphics.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OpenGL(Open Graphics Library), is a powerful to render 2D and 3D graphics, enables the creation of objects using vertices, where each point in space is defined, and these points form the shapes and surfaces of 3D objects.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Objects in OpenGL can be translated, rotated, and scaled using transformation matrices, allowing for dynamic control of objects within a scene.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OpenGL supports various lighting techniques (point, directional, spotlights) to simulate realistic effects by adjusting light sources and surface materials, enhancing the visual appearance of objects.</a:t>
            </a:r>
          </a:p>
        </p:txBody>
      </p:sp>
    </p:spTree>
    <p:extLst>
      <p:ext uri="{BB962C8B-B14F-4D97-AF65-F5344CB8AC3E}">
        <p14:creationId xmlns:p14="http://schemas.microsoft.com/office/powerpoint/2010/main" val="277005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391919" y="853442"/>
            <a:ext cx="4835952"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7" y="853442"/>
            <a:ext cx="4957873"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Using tools and libraries</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39A225D-DF38-6AEE-BD62-0F02E5082AA2}"/>
              </a:ext>
            </a:extLst>
          </p:cNvPr>
          <p:cNvSpPr>
            <a:spLocks noGrp="1"/>
          </p:cNvSpPr>
          <p:nvPr>
            <p:ph type="dt" sz="half" idx="10"/>
          </p:nvPr>
        </p:nvSpPr>
        <p:spPr/>
        <p:txBody>
          <a:bodyPr/>
          <a:lstStyle/>
          <a:p>
            <a:fld id="{7E4BEEE9-1338-4FC2-9452-719CA4EA02E7}" type="datetime1">
              <a:rPr lang="en-US" smtClean="0"/>
              <a:t>1/22/2025</a:t>
            </a:fld>
            <a:endParaRPr lang="en-US"/>
          </a:p>
        </p:txBody>
      </p:sp>
      <p:sp>
        <p:nvSpPr>
          <p:cNvPr id="7" name="Slide Number Placeholder 6">
            <a:extLst>
              <a:ext uri="{FF2B5EF4-FFF2-40B4-BE49-F238E27FC236}">
                <a16:creationId xmlns:a16="http://schemas.microsoft.com/office/drawing/2014/main" id="{7C857C76-E545-A0A0-7F2F-89D565D06F8F}"/>
              </a:ext>
            </a:extLst>
          </p:cNvPr>
          <p:cNvSpPr>
            <a:spLocks noGrp="1"/>
          </p:cNvSpPr>
          <p:nvPr>
            <p:ph type="sldNum" sz="quarter" idx="12"/>
          </p:nvPr>
        </p:nvSpPr>
        <p:spPr/>
        <p:txBody>
          <a:bodyPr/>
          <a:lstStyle/>
          <a:p>
            <a:fld id="{862E4D7C-6233-4454-94ED-ABA9767E20EA}" type="slidenum">
              <a:rPr lang="en-US" smtClean="0"/>
              <a:t>5</a:t>
            </a:fld>
            <a:endParaRPr lang="en-US"/>
          </a:p>
        </p:txBody>
      </p:sp>
      <p:sp>
        <p:nvSpPr>
          <p:cNvPr id="2" name="Subtitle 1">
            <a:extLst>
              <a:ext uri="{FF2B5EF4-FFF2-40B4-BE49-F238E27FC236}">
                <a16:creationId xmlns:a16="http://schemas.microsoft.com/office/drawing/2014/main" id="{3A68309C-FF7B-0C44-4230-93ECD1CE4CC5}"/>
              </a:ext>
            </a:extLst>
          </p:cNvPr>
          <p:cNvSpPr>
            <a:spLocks noGrp="1" noChangeArrowheads="1"/>
          </p:cNvSpPr>
          <p:nvPr>
            <p:ph type="subTitle" idx="1"/>
          </p:nvPr>
        </p:nvSpPr>
        <p:spPr bwMode="auto">
          <a:xfrm>
            <a:off x="1391919" y="1702704"/>
            <a:ext cx="9961562"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OpenGL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cross-platform graphics API for rendering 2D and 3D graphics, offering powerful features like shaders, textures, and transformations.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Studio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IDE that provides tools for writing, debugging, and compiling C++ code efficiently.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high-performance programming language used to implement OpenGL.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Combining OpenGL and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OpenGL is used to handle rendering, while C++ manages program logic, transformations, and performance optimization.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OpenGL, Visual Studio, and C++ together enable graphics applications that can run on various platforms, making the development process more flexible. </a:t>
            </a:r>
          </a:p>
        </p:txBody>
      </p:sp>
    </p:spTree>
    <p:extLst>
      <p:ext uri="{BB962C8B-B14F-4D97-AF65-F5344CB8AC3E}">
        <p14:creationId xmlns:p14="http://schemas.microsoft.com/office/powerpoint/2010/main" val="268107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79" y="825448"/>
            <a:ext cx="283547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1/22/2025</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6</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52876" y="1605187"/>
            <a:ext cx="938659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200" dirty="0" err="1">
                <a:latin typeface="Times New Roman" panose="02020603050405020304" pitchFamily="18" charset="0"/>
                <a:cs typeface="Times New Roman" panose="02020603050405020304" pitchFamily="18" charset="0"/>
              </a:rPr>
              <a:t>OpenGl</a:t>
            </a:r>
            <a:r>
              <a:rPr lang="en-US" sz="2200" dirty="0">
                <a:latin typeface="Times New Roman" panose="02020603050405020304" pitchFamily="18" charset="0"/>
                <a:cs typeface="Times New Roman" panose="02020603050405020304" pitchFamily="18" charset="0"/>
              </a:rPr>
              <a:t> 3.3 is used to simulate “Coffee and Pastry Shop” in computer graphics.</a:t>
            </a:r>
          </a:p>
          <a:p>
            <a:pPr marL="0" marR="0" lvl="0" indent="0" algn="just" defTabSz="914400" rtl="0" eaLnBrk="0" fontAlgn="base" latinLnBrk="0" hangingPunct="0">
              <a:lnSpc>
                <a:spcPct val="100000"/>
              </a:lnSpc>
              <a:spcBef>
                <a:spcPct val="0"/>
              </a:spcBef>
              <a:spcAft>
                <a:spcPct val="0"/>
              </a:spcAft>
              <a:buClrTx/>
              <a:buSzTx/>
              <a:buFontTx/>
              <a:buNone/>
              <a:tabLst/>
            </a:pPr>
            <a:r>
              <a:rPr lang="en-US" sz="2200" dirty="0">
                <a:latin typeface="Times New Roman" panose="02020603050405020304" pitchFamily="18" charset="0"/>
                <a:cs typeface="Times New Roman" panose="02020603050405020304" pitchFamily="18" charset="0"/>
              </a:rPr>
              <a:t>Basic objects are created in this project:</a:t>
            </a:r>
          </a:p>
        </p:txBody>
      </p:sp>
      <p:graphicFrame>
        <p:nvGraphicFramePr>
          <p:cNvPr id="4" name="Table 3">
            <a:extLst>
              <a:ext uri="{FF2B5EF4-FFF2-40B4-BE49-F238E27FC236}">
                <a16:creationId xmlns:a16="http://schemas.microsoft.com/office/drawing/2014/main" id="{0DA06075-BB27-A442-6BB4-14A984AE153D}"/>
              </a:ext>
            </a:extLst>
          </p:cNvPr>
          <p:cNvGraphicFramePr>
            <a:graphicFrameLocks noGrp="1"/>
          </p:cNvGraphicFramePr>
          <p:nvPr>
            <p:extLst>
              <p:ext uri="{D42A27DB-BD31-4B8C-83A1-F6EECF244321}">
                <p14:modId xmlns:p14="http://schemas.microsoft.com/office/powerpoint/2010/main" val="686826968"/>
              </p:ext>
            </p:extLst>
          </p:nvPr>
        </p:nvGraphicFramePr>
        <p:xfrm>
          <a:off x="1452876" y="3234164"/>
          <a:ext cx="9006738" cy="1737360"/>
        </p:xfrm>
        <a:graphic>
          <a:graphicData uri="http://schemas.openxmlformats.org/drawingml/2006/table">
            <a:tbl>
              <a:tblPr firstRow="1" bandRow="1">
                <a:tableStyleId>{5C22544A-7EE6-4342-B048-85BDC9FD1C3A}</a:tableStyleId>
              </a:tblPr>
              <a:tblGrid>
                <a:gridCol w="4503369">
                  <a:extLst>
                    <a:ext uri="{9D8B030D-6E8A-4147-A177-3AD203B41FA5}">
                      <a16:colId xmlns:a16="http://schemas.microsoft.com/office/drawing/2014/main" val="2435177726"/>
                    </a:ext>
                  </a:extLst>
                </a:gridCol>
                <a:gridCol w="4503369">
                  <a:extLst>
                    <a:ext uri="{9D8B030D-6E8A-4147-A177-3AD203B41FA5}">
                      <a16:colId xmlns:a16="http://schemas.microsoft.com/office/drawing/2014/main" val="2454502695"/>
                    </a:ext>
                  </a:extLst>
                </a:gridCol>
              </a:tblGrid>
              <a:tr h="1396455">
                <a:tc>
                  <a: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800" b="0" dirty="0">
                          <a:solidFill>
                            <a:schemeClr val="tx1"/>
                          </a:solidFill>
                          <a:latin typeface="Times New Roman" panose="02020603050405020304" pitchFamily="18" charset="0"/>
                          <a:cs typeface="Times New Roman" panose="02020603050405020304" pitchFamily="18" charset="0"/>
                        </a:rPr>
                        <a:t>Desks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800" b="0" dirty="0">
                          <a:solidFill>
                            <a:schemeClr val="tx1"/>
                          </a:solidFill>
                          <a:latin typeface="Times New Roman" panose="02020603050405020304" pitchFamily="18" charset="0"/>
                          <a:cs typeface="Times New Roman" panose="02020603050405020304" pitchFamily="18" charset="0"/>
                        </a:rPr>
                        <a:t>Cakes of multiple shapes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800" b="0" dirty="0">
                          <a:solidFill>
                            <a:schemeClr val="tx1"/>
                          </a:solidFill>
                          <a:latin typeface="Times New Roman" panose="02020603050405020304" pitchFamily="18" charset="0"/>
                          <a:cs typeface="Times New Roman" panose="02020603050405020304" pitchFamily="18" charset="0"/>
                        </a:rPr>
                        <a:t>Menu screen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800" b="0" dirty="0">
                          <a:solidFill>
                            <a:schemeClr val="tx1"/>
                          </a:solidFill>
                          <a:latin typeface="Times New Roman" panose="02020603050405020304" pitchFamily="18" charset="0"/>
                          <a:cs typeface="Times New Roman" panose="02020603050405020304" pitchFamily="18" charset="0"/>
                        </a:rPr>
                        <a:t>Back wall</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800" b="0" dirty="0">
                          <a:solidFill>
                            <a:schemeClr val="tx1"/>
                          </a:solidFill>
                          <a:latin typeface="Times New Roman" panose="02020603050405020304" pitchFamily="18" charset="0"/>
                          <a:cs typeface="Times New Roman" panose="02020603050405020304" pitchFamily="18" charset="0"/>
                        </a:rPr>
                        <a:t>Roof of this portion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800" b="0" dirty="0">
                          <a:solidFill>
                            <a:schemeClr val="tx1"/>
                          </a:solidFill>
                          <a:latin typeface="Times New Roman" panose="02020603050405020304" pitchFamily="18" charset="0"/>
                          <a:cs typeface="Times New Roman" panose="02020603050405020304" pitchFamily="18" charset="0"/>
                        </a:rPr>
                        <a:t>Moving cake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
                      </a:pPr>
                      <a:r>
                        <a:rPr lang="en-US" b="0" dirty="0">
                          <a:solidFill>
                            <a:schemeClr val="tx1"/>
                          </a:solidFill>
                        </a:rPr>
                        <a:t>Desks</a:t>
                      </a:r>
                    </a:p>
                    <a:p>
                      <a:pPr marL="285750" indent="-285750">
                        <a:buFont typeface="Wingdings" panose="05000000000000000000" pitchFamily="2" charset="2"/>
                        <a:buChar char="§"/>
                      </a:pPr>
                      <a:r>
                        <a:rPr lang="en-US" b="0" dirty="0">
                          <a:solidFill>
                            <a:schemeClr val="tx1"/>
                          </a:solidFill>
                        </a:rPr>
                        <a:t>Back wall</a:t>
                      </a:r>
                    </a:p>
                    <a:p>
                      <a:pPr marL="285750" indent="-285750">
                        <a:buFont typeface="Wingdings" panose="05000000000000000000" pitchFamily="2" charset="2"/>
                        <a:buChar char="§"/>
                      </a:pPr>
                      <a:r>
                        <a:rPr lang="en-US" b="0" dirty="0">
                          <a:solidFill>
                            <a:schemeClr val="tx1"/>
                          </a:solidFill>
                        </a:rPr>
                        <a:t>Coffee machine(pouring coffee)</a:t>
                      </a:r>
                    </a:p>
                    <a:p>
                      <a:pPr marL="285750" indent="-285750">
                        <a:buFont typeface="Wingdings" panose="05000000000000000000" pitchFamily="2" charset="2"/>
                        <a:buChar char="§"/>
                      </a:pPr>
                      <a:r>
                        <a:rPr lang="en-US" b="0" dirty="0">
                          <a:solidFill>
                            <a:schemeClr val="tx1"/>
                          </a:solidFill>
                        </a:rPr>
                        <a:t>Cups of multiple shapes </a:t>
                      </a:r>
                    </a:p>
                    <a:p>
                      <a:pPr marL="285750" indent="-285750">
                        <a:buFont typeface="Wingdings" panose="05000000000000000000" pitchFamily="2" charset="2"/>
                        <a:buChar char="§"/>
                      </a:pPr>
                      <a:r>
                        <a:rPr lang="en-US" b="0" dirty="0">
                          <a:solidFill>
                            <a:schemeClr val="tx1"/>
                          </a:solidFill>
                        </a:rPr>
                        <a:t>Standing menu screen</a:t>
                      </a:r>
                    </a:p>
                    <a:p>
                      <a:pPr marL="285750" indent="-285750">
                        <a:buFont typeface="Wingdings" panose="05000000000000000000" pitchFamily="2" charset="2"/>
                        <a:buChar cha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4492064"/>
                  </a:ext>
                </a:extLst>
              </a:tr>
            </a:tbl>
          </a:graphicData>
        </a:graphic>
      </p:graphicFrame>
      <p:graphicFrame>
        <p:nvGraphicFramePr>
          <p:cNvPr id="7" name="Table 6">
            <a:extLst>
              <a:ext uri="{FF2B5EF4-FFF2-40B4-BE49-F238E27FC236}">
                <a16:creationId xmlns:a16="http://schemas.microsoft.com/office/drawing/2014/main" id="{1174B36B-2343-AF8F-09D4-EB3DA49DADCF}"/>
              </a:ext>
            </a:extLst>
          </p:cNvPr>
          <p:cNvGraphicFramePr>
            <a:graphicFrameLocks noGrp="1"/>
          </p:cNvGraphicFramePr>
          <p:nvPr>
            <p:extLst>
              <p:ext uri="{D42A27DB-BD31-4B8C-83A1-F6EECF244321}">
                <p14:modId xmlns:p14="http://schemas.microsoft.com/office/powerpoint/2010/main" val="2257047282"/>
              </p:ext>
            </p:extLst>
          </p:nvPr>
        </p:nvGraphicFramePr>
        <p:xfrm>
          <a:off x="1452876" y="2518983"/>
          <a:ext cx="9006738" cy="570826"/>
        </p:xfrm>
        <a:graphic>
          <a:graphicData uri="http://schemas.openxmlformats.org/drawingml/2006/table">
            <a:tbl>
              <a:tblPr firstRow="1" bandRow="1">
                <a:tableStyleId>{073A0DAA-6AF3-43AB-8588-CEC1D06C72B9}</a:tableStyleId>
              </a:tblPr>
              <a:tblGrid>
                <a:gridCol w="4503369">
                  <a:extLst>
                    <a:ext uri="{9D8B030D-6E8A-4147-A177-3AD203B41FA5}">
                      <a16:colId xmlns:a16="http://schemas.microsoft.com/office/drawing/2014/main" val="171321317"/>
                    </a:ext>
                  </a:extLst>
                </a:gridCol>
                <a:gridCol w="4503369">
                  <a:extLst>
                    <a:ext uri="{9D8B030D-6E8A-4147-A177-3AD203B41FA5}">
                      <a16:colId xmlns:a16="http://schemas.microsoft.com/office/drawing/2014/main" val="1495527349"/>
                    </a:ext>
                  </a:extLst>
                </a:gridCol>
              </a:tblGrid>
              <a:tr h="570826">
                <a:tc>
                  <a:txBody>
                    <a:bodyPr/>
                    <a:lstStyle/>
                    <a:p>
                      <a:pPr algn="ctr"/>
                      <a:r>
                        <a:rPr lang="en-US" dirty="0">
                          <a:solidFill>
                            <a:schemeClr val="tx1"/>
                          </a:solidFill>
                        </a:rPr>
                        <a:t>Cake 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Coffee 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2226594"/>
                  </a:ext>
                </a:extLst>
              </a:tr>
            </a:tbl>
          </a:graphicData>
        </a:graphic>
      </p:graphicFrame>
      <p:graphicFrame>
        <p:nvGraphicFramePr>
          <p:cNvPr id="11" name="Table 10">
            <a:extLst>
              <a:ext uri="{FF2B5EF4-FFF2-40B4-BE49-F238E27FC236}">
                <a16:creationId xmlns:a16="http://schemas.microsoft.com/office/drawing/2014/main" id="{EB7021CF-1759-4D1A-72E8-4CEF6BF62C26}"/>
              </a:ext>
            </a:extLst>
          </p:cNvPr>
          <p:cNvGraphicFramePr>
            <a:graphicFrameLocks noGrp="1"/>
          </p:cNvGraphicFramePr>
          <p:nvPr>
            <p:extLst>
              <p:ext uri="{D42A27DB-BD31-4B8C-83A1-F6EECF244321}">
                <p14:modId xmlns:p14="http://schemas.microsoft.com/office/powerpoint/2010/main" val="1895257387"/>
              </p:ext>
            </p:extLst>
          </p:nvPr>
        </p:nvGraphicFramePr>
        <p:xfrm>
          <a:off x="1452876" y="5115879"/>
          <a:ext cx="9006738" cy="1188720"/>
        </p:xfrm>
        <a:graphic>
          <a:graphicData uri="http://schemas.openxmlformats.org/drawingml/2006/table">
            <a:tbl>
              <a:tblPr firstRow="1" bandRow="1">
                <a:tableStyleId>{7DF18680-E054-41AD-8BC1-D1AEF772440D}</a:tableStyleId>
              </a:tblPr>
              <a:tblGrid>
                <a:gridCol w="4503369">
                  <a:extLst>
                    <a:ext uri="{9D8B030D-6E8A-4147-A177-3AD203B41FA5}">
                      <a16:colId xmlns:a16="http://schemas.microsoft.com/office/drawing/2014/main" val="498036190"/>
                    </a:ext>
                  </a:extLst>
                </a:gridCol>
                <a:gridCol w="4503369">
                  <a:extLst>
                    <a:ext uri="{9D8B030D-6E8A-4147-A177-3AD203B41FA5}">
                      <a16:colId xmlns:a16="http://schemas.microsoft.com/office/drawing/2014/main" val="1048173664"/>
                    </a:ext>
                  </a:extLst>
                </a:gridCol>
              </a:tblGrid>
              <a:tr h="370840">
                <a:tc>
                  <a:txBody>
                    <a:bodyPr/>
                    <a:lstStyle/>
                    <a:p>
                      <a:r>
                        <a:rPr lang="en-US" dirty="0">
                          <a:solidFill>
                            <a:schemeClr val="tx1"/>
                          </a:solidFill>
                        </a:rPr>
                        <a:t>Common parts:</a:t>
                      </a:r>
                    </a:p>
                    <a:p>
                      <a:pPr marL="285750" indent="-285750">
                        <a:buFont typeface="Wingdings" panose="05000000000000000000" pitchFamily="2" charset="2"/>
                        <a:buChar char="§"/>
                      </a:pPr>
                      <a:r>
                        <a:rPr lang="en-US" b="0" dirty="0">
                          <a:solidFill>
                            <a:schemeClr val="tx1"/>
                          </a:solidFill>
                        </a:rPr>
                        <a:t>Floor</a:t>
                      </a:r>
                    </a:p>
                    <a:p>
                      <a:pPr marL="285750" indent="-285750">
                        <a:buFont typeface="Wingdings" panose="05000000000000000000" pitchFamily="2" charset="2"/>
                        <a:buChar char="§"/>
                      </a:pPr>
                      <a:r>
                        <a:rPr lang="en-US" b="0" dirty="0">
                          <a:solidFill>
                            <a:schemeClr val="tx1"/>
                          </a:solidFill>
                        </a:rPr>
                        <a:t>Standing lights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
                      </a:pPr>
                      <a:endParaRPr lang="en-US" dirty="0">
                        <a:solidFill>
                          <a:schemeClr val="tx1"/>
                        </a:solidFill>
                      </a:endParaRPr>
                    </a:p>
                    <a:p>
                      <a:pPr marL="285750" indent="-285750">
                        <a:buFont typeface="Wingdings" panose="05000000000000000000" pitchFamily="2" charset="2"/>
                        <a:buChar char="§"/>
                      </a:pPr>
                      <a:r>
                        <a:rPr lang="en-US" b="0" dirty="0">
                          <a:solidFill>
                            <a:schemeClr val="tx1"/>
                          </a:solidFill>
                        </a:rPr>
                        <a:t>Table </a:t>
                      </a:r>
                    </a:p>
                    <a:p>
                      <a:pPr marL="285750" indent="-285750">
                        <a:buFont typeface="Wingdings" panose="05000000000000000000" pitchFamily="2" charset="2"/>
                        <a:buChar char="§"/>
                      </a:pPr>
                      <a:r>
                        <a:rPr lang="en-US" b="0" dirty="0">
                          <a:solidFill>
                            <a:schemeClr val="tx1"/>
                          </a:solidFill>
                        </a:rPr>
                        <a:t>Chair</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925348"/>
                  </a:ext>
                </a:extLst>
              </a:tr>
            </a:tbl>
          </a:graphicData>
        </a:graphic>
      </p:graphicFrame>
    </p:spTree>
    <p:extLst>
      <p:ext uri="{BB962C8B-B14F-4D97-AF65-F5344CB8AC3E}">
        <p14:creationId xmlns:p14="http://schemas.microsoft.com/office/powerpoint/2010/main" val="180283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7</a:t>
            </a:fld>
            <a:endParaRPr lang="en-US"/>
          </a:p>
        </p:txBody>
      </p:sp>
      <p:sp>
        <p:nvSpPr>
          <p:cNvPr id="9" name="Title 4">
            <a:extLst>
              <a:ext uri="{FF2B5EF4-FFF2-40B4-BE49-F238E27FC236}">
                <a16:creationId xmlns:a16="http://schemas.microsoft.com/office/drawing/2014/main" id="{12FBA00F-625B-8EDA-D5A7-46685EDD9DA0}"/>
              </a:ext>
            </a:extLst>
          </p:cNvPr>
          <p:cNvSpPr txBox="1">
            <a:spLocks/>
          </p:cNvSpPr>
          <p:nvPr/>
        </p:nvSpPr>
        <p:spPr>
          <a:xfrm>
            <a:off x="1330960" y="834780"/>
            <a:ext cx="2966720" cy="5940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a:latin typeface="Times New Roman" panose="02020603050405020304" pitchFamily="18" charset="0"/>
                <a:ea typeface="Arial"/>
                <a:cs typeface="Times New Roman" panose="02020603050405020304" pitchFamily="18" charset="0"/>
                <a:sym typeface="Arial"/>
              </a:rPr>
              <a:t>Methodology</a:t>
            </a:r>
            <a:r>
              <a:rPr lang="en-US" sz="350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372A6A0A-B498-B7A2-572D-D6D933DABF6D}"/>
              </a:ext>
            </a:extLst>
          </p:cNvPr>
          <p:cNvGraphicFramePr>
            <a:graphicFrameLocks noGrp="1"/>
          </p:cNvGraphicFramePr>
          <p:nvPr>
            <p:extLst>
              <p:ext uri="{D42A27DB-BD31-4B8C-83A1-F6EECF244321}">
                <p14:modId xmlns:p14="http://schemas.microsoft.com/office/powerpoint/2010/main" val="1873562659"/>
              </p:ext>
            </p:extLst>
          </p:nvPr>
        </p:nvGraphicFramePr>
        <p:xfrm>
          <a:off x="1524000" y="1946781"/>
          <a:ext cx="8128000" cy="365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7956785"/>
                    </a:ext>
                  </a:extLst>
                </a:gridCol>
                <a:gridCol w="4064000">
                  <a:extLst>
                    <a:ext uri="{9D8B030D-6E8A-4147-A177-3AD203B41FA5}">
                      <a16:colId xmlns:a16="http://schemas.microsoft.com/office/drawing/2014/main" val="3987889512"/>
                    </a:ext>
                  </a:extLst>
                </a:gridCol>
              </a:tblGrid>
              <a:tr h="370840">
                <a:tc>
                  <a: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Esc</a:t>
                      </a:r>
                      <a:r>
                        <a:rPr kumimoji="0" lang="en-US" altLang="en-US" sz="1800" b="0" i="0" u="none" strike="noStrike" cap="none" normalizeH="0" baseline="0" dirty="0">
                          <a:ln>
                            <a:noFill/>
                          </a:ln>
                          <a:solidFill>
                            <a:schemeClr val="tx1"/>
                          </a:solidFill>
                          <a:effectLst/>
                          <a:latin typeface="Arial" panose="020B0604020202020204" pitchFamily="34" charset="0"/>
                        </a:rPr>
                        <a:t>: Close the window.</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a:t>
                      </a:r>
                      <a:r>
                        <a:rPr kumimoji="0" lang="en-US" altLang="en-US" sz="1800" b="0" i="0" u="none" strike="noStrike" cap="none" normalizeH="0" baseline="0" dirty="0">
                          <a:ln>
                            <a:noFill/>
                          </a:ln>
                          <a:solidFill>
                            <a:schemeClr val="tx1"/>
                          </a:solidFill>
                          <a:effectLst/>
                          <a:latin typeface="Arial" panose="020B0604020202020204" pitchFamily="34" charset="0"/>
                        </a:rPr>
                        <a:t>: Move the camera forward.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Move the camera backward.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 Move the camera left.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
                      </a:r>
                      <a:r>
                        <a:rPr kumimoji="0" lang="en-US" altLang="en-US" sz="1800" b="0" i="0" u="none" strike="noStrike" cap="none" normalizeH="0" baseline="0" dirty="0">
                          <a:ln>
                            <a:noFill/>
                          </a:ln>
                          <a:solidFill>
                            <a:schemeClr val="tx1"/>
                          </a:solidFill>
                          <a:effectLst/>
                          <a:latin typeface="Arial" panose="020B0604020202020204" pitchFamily="34" charset="0"/>
                        </a:rPr>
                        <a:t>: Move the camera right.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solidFill>
                            <a:schemeClr val="tx1"/>
                          </a:solidFill>
                        </a:rPr>
                        <a:t>R</a:t>
                      </a:r>
                      <a:r>
                        <a:rPr lang="en-US" dirty="0">
                          <a:solidFill>
                            <a:schemeClr val="tx1"/>
                          </a:solidFill>
                        </a:rPr>
                        <a:t>: </a:t>
                      </a:r>
                      <a:r>
                        <a:rPr lang="en-US" b="0" dirty="0">
                          <a:solidFill>
                            <a:schemeClr val="tx1"/>
                          </a:solidFill>
                        </a:rPr>
                        <a:t>Rotate along the active axis (X, Y, or Z).</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solidFill>
                            <a:schemeClr val="tx1"/>
                          </a:solidFill>
                        </a:rPr>
                        <a:t>K</a:t>
                      </a:r>
                      <a:r>
                        <a:rPr lang="en-US" dirty="0">
                          <a:solidFill>
                            <a:schemeClr val="tx1"/>
                          </a:solidFill>
                        </a:rPr>
                        <a:t>: </a:t>
                      </a:r>
                      <a:r>
                        <a:rPr lang="en-US" b="0" dirty="0">
                          <a:solidFill>
                            <a:schemeClr val="tx1"/>
                          </a:solidFill>
                        </a:rPr>
                        <a:t>Translate along the negative Y-axis</a:t>
                      </a:r>
                      <a:r>
                        <a:rPr lang="en-US" dirty="0">
                          <a:solidFill>
                            <a:schemeClr val="tx1"/>
                          </a:solidFil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solidFill>
                            <a:schemeClr val="tx1"/>
                          </a:solidFill>
                        </a:rPr>
                        <a:t>L</a:t>
                      </a:r>
                      <a:r>
                        <a:rPr lang="en-US" dirty="0">
                          <a:solidFill>
                            <a:schemeClr val="tx1"/>
                          </a:solidFill>
                        </a:rPr>
                        <a:t>: </a:t>
                      </a:r>
                      <a:r>
                        <a:rPr lang="en-US" b="0" dirty="0">
                          <a:solidFill>
                            <a:schemeClr val="tx1"/>
                          </a:solidFill>
                        </a:rPr>
                        <a:t>Translate along the positive X-axis.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solidFill>
                            <a:schemeClr val="tx1"/>
                          </a:solidFill>
                        </a:rPr>
                        <a:t>J</a:t>
                      </a:r>
                      <a:r>
                        <a:rPr lang="en-US" dirty="0">
                          <a:solidFill>
                            <a:schemeClr val="tx1"/>
                          </a:solidFill>
                        </a:rPr>
                        <a:t>: </a:t>
                      </a:r>
                      <a:r>
                        <a:rPr lang="en-US" b="0" dirty="0">
                          <a:solidFill>
                            <a:schemeClr val="tx1"/>
                          </a:solidFill>
                        </a:rPr>
                        <a:t>Translate along the negative X-axis</a:t>
                      </a:r>
                      <a:r>
                        <a:rPr lang="en-US" dirty="0">
                          <a:solidFill>
                            <a:schemeClr val="tx1"/>
                          </a:solidFil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solidFill>
                            <a:schemeClr val="tx1"/>
                          </a:solidFill>
                        </a:rPr>
                        <a:t>O</a:t>
                      </a:r>
                      <a:r>
                        <a:rPr lang="en-US" dirty="0">
                          <a:solidFill>
                            <a:schemeClr val="tx1"/>
                          </a:solidFill>
                        </a:rPr>
                        <a:t>: </a:t>
                      </a:r>
                      <a:r>
                        <a:rPr lang="en-US" b="0" dirty="0">
                          <a:solidFill>
                            <a:schemeClr val="tx1"/>
                          </a:solidFill>
                        </a:rPr>
                        <a:t>Translate along the positive Z-axis</a:t>
                      </a:r>
                      <a:r>
                        <a:rPr lang="en-US" dirty="0">
                          <a:solidFill>
                            <a:schemeClr val="tx1"/>
                          </a:solidFil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solidFill>
                            <a:schemeClr val="tx1"/>
                          </a:solidFill>
                        </a:rPr>
                        <a:t>P</a:t>
                      </a:r>
                      <a:r>
                        <a:rPr lang="en-US" dirty="0">
                          <a:solidFill>
                            <a:schemeClr val="tx1"/>
                          </a:solidFill>
                        </a:rPr>
                        <a:t>: </a:t>
                      </a:r>
                      <a:r>
                        <a:rPr lang="en-US" b="0" dirty="0">
                          <a:solidFill>
                            <a:schemeClr val="tx1"/>
                          </a:solidFill>
                        </a:rPr>
                        <a:t>Translate along the negative Z-axis</a:t>
                      </a:r>
                      <a:r>
                        <a:rPr lang="en-US" dirty="0">
                          <a:solidFill>
                            <a:schemeClr val="tx1"/>
                          </a:solidFill>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X</a:t>
                      </a:r>
                      <a:r>
                        <a:rPr lang="en-US" dirty="0">
                          <a:solidFill>
                            <a:schemeClr val="tx1"/>
                          </a:solidFill>
                        </a:rPr>
                        <a:t>: </a:t>
                      </a:r>
                      <a:r>
                        <a:rPr lang="en-US" b="0" dirty="0">
                          <a:solidFill>
                            <a:schemeClr val="tx1"/>
                          </a:solidFill>
                        </a:rPr>
                        <a:t>Rotate around the X-axis .</a:t>
                      </a:r>
                    </a:p>
                    <a:p>
                      <a:r>
                        <a:rPr lang="en-US" b="1" dirty="0">
                          <a:solidFill>
                            <a:schemeClr val="tx1"/>
                          </a:solidFill>
                        </a:rPr>
                        <a:t>Z</a:t>
                      </a:r>
                      <a:r>
                        <a:rPr lang="en-US" dirty="0">
                          <a:solidFill>
                            <a:schemeClr val="tx1"/>
                          </a:solidFill>
                        </a:rPr>
                        <a:t>: </a:t>
                      </a:r>
                      <a:r>
                        <a:rPr lang="en-US" b="0" dirty="0">
                          <a:solidFill>
                            <a:schemeClr val="tx1"/>
                          </a:solidFill>
                        </a:rPr>
                        <a:t>Rotate around the Y-axis .</a:t>
                      </a:r>
                    </a:p>
                    <a:p>
                      <a:r>
                        <a:rPr lang="en-US" b="1" dirty="0">
                          <a:solidFill>
                            <a:schemeClr val="tx1"/>
                          </a:solidFill>
                        </a:rPr>
                        <a:t>H</a:t>
                      </a:r>
                      <a:r>
                        <a:rPr lang="en-US" dirty="0">
                          <a:solidFill>
                            <a:schemeClr val="tx1"/>
                          </a:solidFill>
                        </a:rPr>
                        <a:t>: </a:t>
                      </a:r>
                      <a:r>
                        <a:rPr lang="en-US" b="0" dirty="0">
                          <a:solidFill>
                            <a:schemeClr val="tx1"/>
                          </a:solidFill>
                        </a:rPr>
                        <a:t>Move the camera right (along X-axis).</a:t>
                      </a:r>
                    </a:p>
                    <a:p>
                      <a:r>
                        <a:rPr lang="en-US" b="1" dirty="0">
                          <a:solidFill>
                            <a:schemeClr val="tx1"/>
                          </a:solidFill>
                        </a:rPr>
                        <a:t>F</a:t>
                      </a:r>
                      <a:r>
                        <a:rPr lang="en-US" dirty="0">
                          <a:solidFill>
                            <a:schemeClr val="tx1"/>
                          </a:solidFill>
                        </a:rPr>
                        <a:t>: </a:t>
                      </a:r>
                      <a:r>
                        <a:rPr lang="en-US" b="0" dirty="0">
                          <a:solidFill>
                            <a:schemeClr val="tx1"/>
                          </a:solidFill>
                        </a:rPr>
                        <a:t>Move the camera left (along X-axis).</a:t>
                      </a:r>
                    </a:p>
                    <a:p>
                      <a:r>
                        <a:rPr lang="en-US" b="1" dirty="0">
                          <a:solidFill>
                            <a:schemeClr val="tx1"/>
                          </a:solidFill>
                        </a:rPr>
                        <a:t>T</a:t>
                      </a:r>
                      <a:r>
                        <a:rPr lang="en-US" dirty="0">
                          <a:solidFill>
                            <a:schemeClr val="tx1"/>
                          </a:solidFill>
                        </a:rPr>
                        <a:t>: </a:t>
                      </a:r>
                      <a:r>
                        <a:rPr lang="en-US" b="0" dirty="0">
                          <a:solidFill>
                            <a:schemeClr val="tx1"/>
                          </a:solidFill>
                        </a:rPr>
                        <a:t>Move the camera forward (along Z-axis).</a:t>
                      </a:r>
                    </a:p>
                    <a:p>
                      <a:r>
                        <a:rPr lang="en-US" b="1" dirty="0">
                          <a:solidFill>
                            <a:schemeClr val="tx1"/>
                          </a:solidFill>
                        </a:rPr>
                        <a:t>G</a:t>
                      </a:r>
                      <a:r>
                        <a:rPr lang="en-US" dirty="0">
                          <a:solidFill>
                            <a:schemeClr val="tx1"/>
                          </a:solidFill>
                        </a:rPr>
                        <a:t>: </a:t>
                      </a:r>
                      <a:r>
                        <a:rPr lang="en-US" b="0" dirty="0">
                          <a:solidFill>
                            <a:schemeClr val="tx1"/>
                          </a:solidFill>
                        </a:rPr>
                        <a:t>Move the camera backward (along Z-axis).</a:t>
                      </a:r>
                    </a:p>
                    <a:p>
                      <a:r>
                        <a:rPr lang="en-US" b="1" dirty="0">
                          <a:solidFill>
                            <a:schemeClr val="tx1"/>
                          </a:solidFill>
                        </a:rPr>
                        <a:t>Q</a:t>
                      </a:r>
                      <a:r>
                        <a:rPr lang="en-US" dirty="0">
                          <a:solidFill>
                            <a:schemeClr val="tx1"/>
                          </a:solidFill>
                        </a:rPr>
                        <a:t>: </a:t>
                      </a:r>
                      <a:r>
                        <a:rPr lang="en-US" b="0" dirty="0">
                          <a:solidFill>
                            <a:schemeClr val="tx1"/>
                          </a:solidFill>
                        </a:rPr>
                        <a:t>Move the camera upward (along Y-axis).</a:t>
                      </a:r>
                    </a:p>
                    <a:p>
                      <a:r>
                        <a:rPr lang="en-US" b="1" dirty="0">
                          <a:solidFill>
                            <a:schemeClr val="tx1"/>
                          </a:solidFill>
                        </a:rPr>
                        <a:t>E</a:t>
                      </a:r>
                      <a:r>
                        <a:rPr lang="en-US" dirty="0">
                          <a:solidFill>
                            <a:schemeClr val="tx1"/>
                          </a:solidFill>
                        </a:rPr>
                        <a:t>: </a:t>
                      </a:r>
                      <a:r>
                        <a:rPr lang="en-US" b="0" dirty="0">
                          <a:solidFill>
                            <a:schemeClr val="tx1"/>
                          </a:solidFill>
                        </a:rPr>
                        <a:t>Move the camera downward (along Y-axis).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212668"/>
                  </a:ext>
                </a:extLst>
              </a:tr>
            </a:tbl>
          </a:graphicData>
        </a:graphic>
      </p:graphicFrame>
    </p:spTree>
    <p:extLst>
      <p:ext uri="{BB962C8B-B14F-4D97-AF65-F5344CB8AC3E}">
        <p14:creationId xmlns:p14="http://schemas.microsoft.com/office/powerpoint/2010/main" val="1795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8</a:t>
            </a:fld>
            <a:endParaRPr lang="en-US"/>
          </a:p>
        </p:txBody>
      </p:sp>
      <p:graphicFrame>
        <p:nvGraphicFramePr>
          <p:cNvPr id="9" name="Table 8">
            <a:extLst>
              <a:ext uri="{FF2B5EF4-FFF2-40B4-BE49-F238E27FC236}">
                <a16:creationId xmlns:a16="http://schemas.microsoft.com/office/drawing/2014/main" id="{F36C4F77-334D-3251-6F2D-37EB9C469AF5}"/>
              </a:ext>
            </a:extLst>
          </p:cNvPr>
          <p:cNvGraphicFramePr>
            <a:graphicFrameLocks noGrp="1"/>
          </p:cNvGraphicFramePr>
          <p:nvPr>
            <p:extLst>
              <p:ext uri="{D42A27DB-BD31-4B8C-83A1-F6EECF244321}">
                <p14:modId xmlns:p14="http://schemas.microsoft.com/office/powerpoint/2010/main" val="3792358475"/>
              </p:ext>
            </p:extLst>
          </p:nvPr>
        </p:nvGraphicFramePr>
        <p:xfrm>
          <a:off x="1540329" y="1994216"/>
          <a:ext cx="7919720" cy="3752215"/>
        </p:xfrm>
        <a:graphic>
          <a:graphicData uri="http://schemas.openxmlformats.org/drawingml/2006/table">
            <a:tbl>
              <a:tblPr firstRow="1" bandRow="1">
                <a:tableStyleId>{5C22544A-7EE6-4342-B048-85BDC9FD1C3A}</a:tableStyleId>
              </a:tblPr>
              <a:tblGrid>
                <a:gridCol w="7919720">
                  <a:extLst>
                    <a:ext uri="{9D8B030D-6E8A-4147-A177-3AD203B41FA5}">
                      <a16:colId xmlns:a16="http://schemas.microsoft.com/office/drawing/2014/main" val="1997956785"/>
                    </a:ext>
                  </a:extLst>
                </a:gridCol>
              </a:tblGrid>
              <a:tr h="370840">
                <a:tc>
                  <a:txBody>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dirty="0">
                          <a:solidFill>
                            <a:schemeClr val="tx1"/>
                          </a:solidFill>
                        </a:rPr>
                        <a:t>1: </a:t>
                      </a:r>
                      <a:r>
                        <a:rPr lang="en-US" b="0" dirty="0">
                          <a:solidFill>
                            <a:schemeClr val="tx1"/>
                          </a:solidFill>
                        </a:rPr>
                        <a:t>Turn off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2</a:t>
                      </a:r>
                      <a:r>
                        <a:rPr lang="en-US" dirty="0">
                          <a:solidFill>
                            <a:schemeClr val="tx1"/>
                          </a:solidFill>
                        </a:rPr>
                        <a:t>: </a:t>
                      </a:r>
                      <a:r>
                        <a:rPr lang="en-US" b="0" dirty="0">
                          <a:solidFill>
                            <a:schemeClr val="tx1"/>
                          </a:solidFill>
                        </a:rPr>
                        <a:t>Turn on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3</a:t>
                      </a:r>
                      <a:r>
                        <a:rPr lang="en-US" dirty="0">
                          <a:solidFill>
                            <a:schemeClr val="tx1"/>
                          </a:solidFill>
                        </a:rPr>
                        <a:t>: </a:t>
                      </a:r>
                      <a:r>
                        <a:rPr lang="en-US" b="0" dirty="0">
                          <a:solidFill>
                            <a:schemeClr val="tx1"/>
                          </a:solidFill>
                        </a:rPr>
                        <a:t>Toggle the diffuse light on/off for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4</a:t>
                      </a:r>
                      <a:r>
                        <a:rPr lang="en-US" dirty="0">
                          <a:solidFill>
                            <a:schemeClr val="tx1"/>
                          </a:solidFill>
                        </a:rPr>
                        <a:t>: </a:t>
                      </a:r>
                      <a:r>
                        <a:rPr lang="en-US" b="0" dirty="0">
                          <a:solidFill>
                            <a:schemeClr val="tx1"/>
                          </a:solidFill>
                        </a:rPr>
                        <a:t>Toggle the specular light on/off for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5</a:t>
                      </a:r>
                      <a:r>
                        <a:rPr lang="en-US" dirty="0">
                          <a:solidFill>
                            <a:schemeClr val="tx1"/>
                          </a:solidFill>
                        </a:rPr>
                        <a:t>: </a:t>
                      </a:r>
                      <a:r>
                        <a:rPr lang="en-US" b="0" dirty="0">
                          <a:solidFill>
                            <a:schemeClr val="tx1"/>
                          </a:solidFill>
                        </a:rPr>
                        <a:t>Turn on ambient light for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6</a:t>
                      </a:r>
                      <a:r>
                        <a:rPr lang="en-US" dirty="0">
                          <a:solidFill>
                            <a:schemeClr val="tx1"/>
                          </a:solidFill>
                        </a:rPr>
                        <a:t>: </a:t>
                      </a:r>
                      <a:r>
                        <a:rPr lang="en-US" b="0" dirty="0">
                          <a:solidFill>
                            <a:schemeClr val="tx1"/>
                          </a:solidFill>
                        </a:rPr>
                        <a:t>Turn on diffuse light for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7</a:t>
                      </a:r>
                      <a:r>
                        <a:rPr lang="en-US" dirty="0">
                          <a:solidFill>
                            <a:schemeClr val="tx1"/>
                          </a:solidFill>
                        </a:rPr>
                        <a:t>: </a:t>
                      </a:r>
                      <a:r>
                        <a:rPr lang="en-US" b="0" dirty="0">
                          <a:solidFill>
                            <a:schemeClr val="tx1"/>
                          </a:solidFill>
                        </a:rPr>
                        <a:t>Turn on specular light for all point lights.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b="1" dirty="0">
                          <a:solidFill>
                            <a:schemeClr val="tx1"/>
                          </a:solidFill>
                        </a:rPr>
                        <a:t>8</a:t>
                      </a:r>
                      <a:r>
                        <a:rPr lang="en-US" dirty="0">
                          <a:solidFill>
                            <a:schemeClr val="tx1"/>
                          </a:solidFill>
                        </a:rPr>
                        <a:t>: </a:t>
                      </a:r>
                      <a:r>
                        <a:rPr lang="en-US" b="0" dirty="0">
                          <a:solidFill>
                            <a:schemeClr val="tx1"/>
                          </a:solidFill>
                        </a:rPr>
                        <a:t>Change the color of all point lights to green (ambient, diffuse, specular).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212668"/>
                  </a:ext>
                </a:extLst>
              </a:tr>
            </a:tbl>
          </a:graphicData>
        </a:graphic>
      </p:graphicFrame>
    </p:spTree>
    <p:extLst>
      <p:ext uri="{BB962C8B-B14F-4D97-AF65-F5344CB8AC3E}">
        <p14:creationId xmlns:p14="http://schemas.microsoft.com/office/powerpoint/2010/main" val="10510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62128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Features:</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1/22/2025</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9</a:t>
            </a:fld>
            <a:endParaRPr lang="en-US"/>
          </a:p>
        </p:txBody>
      </p:sp>
      <p:pic>
        <p:nvPicPr>
          <p:cNvPr id="10" name="Picture 9">
            <a:extLst>
              <a:ext uri="{FF2B5EF4-FFF2-40B4-BE49-F238E27FC236}">
                <a16:creationId xmlns:a16="http://schemas.microsoft.com/office/drawing/2014/main" id="{D68393DF-D29E-B7FE-D49B-7734FD3BCE05}"/>
              </a:ext>
            </a:extLst>
          </p:cNvPr>
          <p:cNvPicPr>
            <a:picLocks noChangeAspect="1"/>
          </p:cNvPicPr>
          <p:nvPr/>
        </p:nvPicPr>
        <p:blipFill>
          <a:blip r:embed="rId2"/>
          <a:stretch>
            <a:fillRect/>
          </a:stretch>
        </p:blipFill>
        <p:spPr>
          <a:xfrm>
            <a:off x="2542586" y="1717239"/>
            <a:ext cx="7348218" cy="4287320"/>
          </a:xfrm>
          <a:prstGeom prst="rect">
            <a:avLst/>
          </a:prstGeom>
        </p:spPr>
      </p:pic>
      <p:sp>
        <p:nvSpPr>
          <p:cNvPr id="11" name="TextBox 10">
            <a:extLst>
              <a:ext uri="{FF2B5EF4-FFF2-40B4-BE49-F238E27FC236}">
                <a16:creationId xmlns:a16="http://schemas.microsoft.com/office/drawing/2014/main" id="{F9E369DF-B17B-9639-F338-6B2402828903}"/>
              </a:ext>
            </a:extLst>
          </p:cNvPr>
          <p:cNvSpPr txBox="1"/>
          <p:nvPr/>
        </p:nvSpPr>
        <p:spPr>
          <a:xfrm>
            <a:off x="4906737" y="6089649"/>
            <a:ext cx="2522763" cy="369332"/>
          </a:xfrm>
          <a:prstGeom prst="rect">
            <a:avLst/>
          </a:prstGeom>
          <a:noFill/>
        </p:spPr>
        <p:txBody>
          <a:bodyPr wrap="square" rtlCol="0">
            <a:spAutoFit/>
          </a:bodyPr>
          <a:lstStyle/>
          <a:p>
            <a:pPr algn="ctr"/>
            <a:r>
              <a:rPr lang="en-US" b="1" dirty="0"/>
              <a:t>Fig 1:</a:t>
            </a:r>
            <a:r>
              <a:rPr lang="en-US" dirty="0"/>
              <a:t> Cake corner</a:t>
            </a:r>
          </a:p>
        </p:txBody>
      </p:sp>
    </p:spTree>
    <p:extLst>
      <p:ext uri="{BB962C8B-B14F-4D97-AF65-F5344CB8AC3E}">
        <p14:creationId xmlns:p14="http://schemas.microsoft.com/office/powerpoint/2010/main" val="209908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940</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3D Coffee and Pastry Shop</vt:lpstr>
      <vt:lpstr>Outline:</vt:lpstr>
      <vt:lpstr>Objectives</vt:lpstr>
      <vt:lpstr>Introduction:</vt:lpstr>
      <vt:lpstr>Using tools and libraries:</vt:lpstr>
      <vt:lpstr>Methodology:</vt:lpstr>
      <vt:lpstr>PowerPoint Presentation</vt:lpstr>
      <vt:lpstr>Methodology:</vt:lpstr>
      <vt:lpstr>Features:</vt:lpstr>
      <vt:lpstr>Features:</vt:lpstr>
      <vt:lpstr>Features:</vt:lpstr>
      <vt:lpstr>Features:</vt:lpstr>
      <vt:lpstr>Features:</vt:lpstr>
      <vt:lpstr>Video:</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Similar Objects From Shelf</dc:title>
  <dc:creator>sadia sornaly</dc:creator>
  <cp:lastModifiedBy>sadia sornaly</cp:lastModifiedBy>
  <cp:revision>9</cp:revision>
  <dcterms:created xsi:type="dcterms:W3CDTF">2024-06-29T17:28:14Z</dcterms:created>
  <dcterms:modified xsi:type="dcterms:W3CDTF">2025-01-22T10:19:00Z</dcterms:modified>
</cp:coreProperties>
</file>