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70" r:id="rId11"/>
    <p:sldId id="266" r:id="rId12"/>
    <p:sldId id="267" r:id="rId13"/>
    <p:sldId id="268" r:id="rId14"/>
    <p:sldId id="262" r:id="rId15"/>
    <p:sldId id="269" r:id="rId16"/>
    <p:sldId id="271" r:id="rId17"/>
    <p:sldId id="274" r:id="rId18"/>
    <p:sldId id="273" r:id="rId19"/>
    <p:sldId id="277"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DDA3C8-BAA6-41D6-9D37-DCB542243B8D}"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A58EA-F745-4DEB-84BC-6EBFB3974652}" type="slidenum">
              <a:rPr lang="en-US" smtClean="0"/>
              <a:t>‹#›</a:t>
            </a:fld>
            <a:endParaRPr lang="en-US"/>
          </a:p>
        </p:txBody>
      </p:sp>
    </p:spTree>
    <p:extLst>
      <p:ext uri="{BB962C8B-B14F-4D97-AF65-F5344CB8AC3E}">
        <p14:creationId xmlns:p14="http://schemas.microsoft.com/office/powerpoint/2010/main" val="4284619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B6FC-4270-35A6-7AC4-F89EAC3E7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491041-C6C8-3899-E2B8-F77ACD4F11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1AD27B-C9BE-D215-49EC-833BAA06CF3E}"/>
              </a:ext>
            </a:extLst>
          </p:cNvPr>
          <p:cNvSpPr>
            <a:spLocks noGrp="1"/>
          </p:cNvSpPr>
          <p:nvPr>
            <p:ph type="dt" sz="half" idx="10"/>
          </p:nvPr>
        </p:nvSpPr>
        <p:spPr/>
        <p:txBody>
          <a:bodyPr/>
          <a:lstStyle/>
          <a:p>
            <a:fld id="{371F4281-0A1A-4FAC-8386-A7F700037103}" type="datetime1">
              <a:rPr lang="en-US" smtClean="0"/>
              <a:t>6/30/2024</a:t>
            </a:fld>
            <a:endParaRPr lang="en-US"/>
          </a:p>
        </p:txBody>
      </p:sp>
      <p:sp>
        <p:nvSpPr>
          <p:cNvPr id="5" name="Footer Placeholder 4">
            <a:extLst>
              <a:ext uri="{FF2B5EF4-FFF2-40B4-BE49-F238E27FC236}">
                <a16:creationId xmlns:a16="http://schemas.microsoft.com/office/drawing/2014/main" id="{6254B7B4-B102-51B9-4F6F-4487EA7BA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BC2E9-214C-2875-BF65-491A9644D0B3}"/>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1021213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D60E-AB40-FE03-58D1-34DD48EBD3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A2C1EB-32C9-6386-4536-57C35F108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24F17-6A07-3878-E784-4B5E6E51A8A1}"/>
              </a:ext>
            </a:extLst>
          </p:cNvPr>
          <p:cNvSpPr>
            <a:spLocks noGrp="1"/>
          </p:cNvSpPr>
          <p:nvPr>
            <p:ph type="dt" sz="half" idx="10"/>
          </p:nvPr>
        </p:nvSpPr>
        <p:spPr/>
        <p:txBody>
          <a:bodyPr/>
          <a:lstStyle/>
          <a:p>
            <a:fld id="{11C37281-661E-43A3-8500-4D2A92B093B7}" type="datetime1">
              <a:rPr lang="en-US" smtClean="0"/>
              <a:t>6/30/2024</a:t>
            </a:fld>
            <a:endParaRPr lang="en-US"/>
          </a:p>
        </p:txBody>
      </p:sp>
      <p:sp>
        <p:nvSpPr>
          <p:cNvPr id="5" name="Footer Placeholder 4">
            <a:extLst>
              <a:ext uri="{FF2B5EF4-FFF2-40B4-BE49-F238E27FC236}">
                <a16:creationId xmlns:a16="http://schemas.microsoft.com/office/drawing/2014/main" id="{E03A566E-AC9B-B048-C2A6-650C30C68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B9284-185E-1FB9-CC25-FC6ABD19D294}"/>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408971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C51E20-0D8E-BB97-C869-B242ECA673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98AF9A-F2C9-DD26-FEB2-BC38806AB1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BE0AF-0B2A-0C86-F4AB-4FCF45E9E7D9}"/>
              </a:ext>
            </a:extLst>
          </p:cNvPr>
          <p:cNvSpPr>
            <a:spLocks noGrp="1"/>
          </p:cNvSpPr>
          <p:nvPr>
            <p:ph type="dt" sz="half" idx="10"/>
          </p:nvPr>
        </p:nvSpPr>
        <p:spPr/>
        <p:txBody>
          <a:bodyPr/>
          <a:lstStyle/>
          <a:p>
            <a:fld id="{990F0CA0-8368-4D1A-882C-A12FCA20C416}" type="datetime1">
              <a:rPr lang="en-US" smtClean="0"/>
              <a:t>6/30/2024</a:t>
            </a:fld>
            <a:endParaRPr lang="en-US"/>
          </a:p>
        </p:txBody>
      </p:sp>
      <p:sp>
        <p:nvSpPr>
          <p:cNvPr id="5" name="Footer Placeholder 4">
            <a:extLst>
              <a:ext uri="{FF2B5EF4-FFF2-40B4-BE49-F238E27FC236}">
                <a16:creationId xmlns:a16="http://schemas.microsoft.com/office/drawing/2014/main" id="{A735A7C2-6304-1BBC-7B84-6BCE3F592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8E823-C5B8-9A5D-46C0-BFB7871A465C}"/>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6150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5CB-880B-F5D4-9978-51E2B67F6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14FBA7-8817-3ED5-240D-0F86ABE12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84C2A-204E-8991-CB78-10EACFAFBB7E}"/>
              </a:ext>
            </a:extLst>
          </p:cNvPr>
          <p:cNvSpPr>
            <a:spLocks noGrp="1"/>
          </p:cNvSpPr>
          <p:nvPr>
            <p:ph type="dt" sz="half" idx="10"/>
          </p:nvPr>
        </p:nvSpPr>
        <p:spPr/>
        <p:txBody>
          <a:bodyPr/>
          <a:lstStyle/>
          <a:p>
            <a:fld id="{BD46160C-A6EC-4179-9F3A-94124AC08C26}" type="datetime1">
              <a:rPr lang="en-US" smtClean="0"/>
              <a:t>6/30/2024</a:t>
            </a:fld>
            <a:endParaRPr lang="en-US"/>
          </a:p>
        </p:txBody>
      </p:sp>
      <p:sp>
        <p:nvSpPr>
          <p:cNvPr id="5" name="Footer Placeholder 4">
            <a:extLst>
              <a:ext uri="{FF2B5EF4-FFF2-40B4-BE49-F238E27FC236}">
                <a16:creationId xmlns:a16="http://schemas.microsoft.com/office/drawing/2014/main" id="{B3A85537-37F1-A999-DFD2-91C7AB72F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78F20-621F-D39C-97DF-AF327B6976F0}"/>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117062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3B4D3-AAF2-2B7C-FF2F-CCCBAE6630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E999DD-0112-9E55-7B20-EAFD418397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6F539B-48FF-C234-0827-F38C7D32AD64}"/>
              </a:ext>
            </a:extLst>
          </p:cNvPr>
          <p:cNvSpPr>
            <a:spLocks noGrp="1"/>
          </p:cNvSpPr>
          <p:nvPr>
            <p:ph type="dt" sz="half" idx="10"/>
          </p:nvPr>
        </p:nvSpPr>
        <p:spPr/>
        <p:txBody>
          <a:bodyPr/>
          <a:lstStyle/>
          <a:p>
            <a:fld id="{F02BC52E-773D-41DF-BD79-8735CEED1320}" type="datetime1">
              <a:rPr lang="en-US" smtClean="0"/>
              <a:t>6/30/2024</a:t>
            </a:fld>
            <a:endParaRPr lang="en-US"/>
          </a:p>
        </p:txBody>
      </p:sp>
      <p:sp>
        <p:nvSpPr>
          <p:cNvPr id="5" name="Footer Placeholder 4">
            <a:extLst>
              <a:ext uri="{FF2B5EF4-FFF2-40B4-BE49-F238E27FC236}">
                <a16:creationId xmlns:a16="http://schemas.microsoft.com/office/drawing/2014/main" id="{2785D435-8890-1C2F-769C-CCCA27B8F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BF4FA-F2F1-26D3-8E09-AA2A43DB7F45}"/>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266548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CB3C-C63D-C58A-BA0B-C0BE960D0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C0A022-7C81-6521-ACE0-6AE41E34F1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3CB306-AC01-1921-8898-6E87441B2D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F7AAC6-AAFB-FEEA-841B-C2A9BFA5B84A}"/>
              </a:ext>
            </a:extLst>
          </p:cNvPr>
          <p:cNvSpPr>
            <a:spLocks noGrp="1"/>
          </p:cNvSpPr>
          <p:nvPr>
            <p:ph type="dt" sz="half" idx="10"/>
          </p:nvPr>
        </p:nvSpPr>
        <p:spPr/>
        <p:txBody>
          <a:bodyPr/>
          <a:lstStyle/>
          <a:p>
            <a:fld id="{2FD93D77-4FEF-4B74-9025-62E73ECF2406}" type="datetime1">
              <a:rPr lang="en-US" smtClean="0"/>
              <a:t>6/30/2024</a:t>
            </a:fld>
            <a:endParaRPr lang="en-US"/>
          </a:p>
        </p:txBody>
      </p:sp>
      <p:sp>
        <p:nvSpPr>
          <p:cNvPr id="6" name="Footer Placeholder 5">
            <a:extLst>
              <a:ext uri="{FF2B5EF4-FFF2-40B4-BE49-F238E27FC236}">
                <a16:creationId xmlns:a16="http://schemas.microsoft.com/office/drawing/2014/main" id="{0021727A-A3DC-2714-BC05-D87BCE91D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9BB1B-D664-C1BE-7122-42E15B22F215}"/>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342569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2B06-99FB-B5CC-A43A-ADB56A0B0F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1C5423-CD5E-798A-7A1E-C6BDDD1645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85156-90FB-8933-05F4-A8F23B151A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7B3E12-5DAA-AACA-2B2F-5E4D700E9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A3226A-AD92-8980-6CDC-0A377E58D8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B0AEB7-BABD-7301-449C-3559C8D0B451}"/>
              </a:ext>
            </a:extLst>
          </p:cNvPr>
          <p:cNvSpPr>
            <a:spLocks noGrp="1"/>
          </p:cNvSpPr>
          <p:nvPr>
            <p:ph type="dt" sz="half" idx="10"/>
          </p:nvPr>
        </p:nvSpPr>
        <p:spPr/>
        <p:txBody>
          <a:bodyPr/>
          <a:lstStyle/>
          <a:p>
            <a:fld id="{0DF23917-64F7-445D-B01D-73A31905CD55}" type="datetime1">
              <a:rPr lang="en-US" smtClean="0"/>
              <a:t>6/30/2024</a:t>
            </a:fld>
            <a:endParaRPr lang="en-US"/>
          </a:p>
        </p:txBody>
      </p:sp>
      <p:sp>
        <p:nvSpPr>
          <p:cNvPr id="8" name="Footer Placeholder 7">
            <a:extLst>
              <a:ext uri="{FF2B5EF4-FFF2-40B4-BE49-F238E27FC236}">
                <a16:creationId xmlns:a16="http://schemas.microsoft.com/office/drawing/2014/main" id="{D2AEB741-D158-1808-0C10-31CDE96E7B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A3BF1B-768B-16B4-491B-BC399D340701}"/>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90187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6494-DA09-F857-57EA-78280C855F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8C08FE-A2C1-0D88-A1EE-6CD3EEDDC258}"/>
              </a:ext>
            </a:extLst>
          </p:cNvPr>
          <p:cNvSpPr>
            <a:spLocks noGrp="1"/>
          </p:cNvSpPr>
          <p:nvPr>
            <p:ph type="dt" sz="half" idx="10"/>
          </p:nvPr>
        </p:nvSpPr>
        <p:spPr/>
        <p:txBody>
          <a:bodyPr/>
          <a:lstStyle/>
          <a:p>
            <a:fld id="{74C81A66-D911-4BAE-B4F8-ABEC4CAF8FE6}" type="datetime1">
              <a:rPr lang="en-US" smtClean="0"/>
              <a:t>6/30/2024</a:t>
            </a:fld>
            <a:endParaRPr lang="en-US"/>
          </a:p>
        </p:txBody>
      </p:sp>
      <p:sp>
        <p:nvSpPr>
          <p:cNvPr id="4" name="Footer Placeholder 3">
            <a:extLst>
              <a:ext uri="{FF2B5EF4-FFF2-40B4-BE49-F238E27FC236}">
                <a16:creationId xmlns:a16="http://schemas.microsoft.com/office/drawing/2014/main" id="{880A4420-6FEE-D7C3-B663-54606D5ECA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D65643-B767-D42C-0E43-4B91A9E9008E}"/>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194330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8AEAA-0F0B-8738-F7A3-B05BAA2A40CA}"/>
              </a:ext>
            </a:extLst>
          </p:cNvPr>
          <p:cNvSpPr>
            <a:spLocks noGrp="1"/>
          </p:cNvSpPr>
          <p:nvPr>
            <p:ph type="dt" sz="half" idx="10"/>
          </p:nvPr>
        </p:nvSpPr>
        <p:spPr/>
        <p:txBody>
          <a:bodyPr/>
          <a:lstStyle/>
          <a:p>
            <a:fld id="{A96234DF-4B46-4443-A52F-16F7287F1150}" type="datetime1">
              <a:rPr lang="en-US" smtClean="0"/>
              <a:t>6/30/2024</a:t>
            </a:fld>
            <a:endParaRPr lang="en-US"/>
          </a:p>
        </p:txBody>
      </p:sp>
      <p:sp>
        <p:nvSpPr>
          <p:cNvPr id="3" name="Footer Placeholder 2">
            <a:extLst>
              <a:ext uri="{FF2B5EF4-FFF2-40B4-BE49-F238E27FC236}">
                <a16:creationId xmlns:a16="http://schemas.microsoft.com/office/drawing/2014/main" id="{12F79DE1-8215-9C3E-08DA-99F54064BF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852100-EC8B-9768-0C9E-CF203FA256D2}"/>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285022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7E02-C27E-3DA6-B4DB-A6AD850EB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18D051-B9DD-C076-3264-728223B16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64DF68-3DA4-FF50-2078-C98F0ADFF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0DCB0-94AB-61EC-D0D2-9E5FA2EE4874}"/>
              </a:ext>
            </a:extLst>
          </p:cNvPr>
          <p:cNvSpPr>
            <a:spLocks noGrp="1"/>
          </p:cNvSpPr>
          <p:nvPr>
            <p:ph type="dt" sz="half" idx="10"/>
          </p:nvPr>
        </p:nvSpPr>
        <p:spPr/>
        <p:txBody>
          <a:bodyPr/>
          <a:lstStyle/>
          <a:p>
            <a:fld id="{77563EBC-0B67-4BB6-B426-82DDD9F774B7}" type="datetime1">
              <a:rPr lang="en-US" smtClean="0"/>
              <a:t>6/30/2024</a:t>
            </a:fld>
            <a:endParaRPr lang="en-US"/>
          </a:p>
        </p:txBody>
      </p:sp>
      <p:sp>
        <p:nvSpPr>
          <p:cNvPr id="6" name="Footer Placeholder 5">
            <a:extLst>
              <a:ext uri="{FF2B5EF4-FFF2-40B4-BE49-F238E27FC236}">
                <a16:creationId xmlns:a16="http://schemas.microsoft.com/office/drawing/2014/main" id="{6149DFA3-7341-6A5C-1F1B-44814385C8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136E2-97EA-03F2-BF31-80D2F54F0E47}"/>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348918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14AF-8913-0665-7C0F-98FE6F100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04ACB4-AAC0-E019-3CCA-5755C2C8F8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38B505-3382-A6A5-3275-EDC6ED21C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74E33-E3CE-DD2C-15E5-A7F061130675}"/>
              </a:ext>
            </a:extLst>
          </p:cNvPr>
          <p:cNvSpPr>
            <a:spLocks noGrp="1"/>
          </p:cNvSpPr>
          <p:nvPr>
            <p:ph type="dt" sz="half" idx="10"/>
          </p:nvPr>
        </p:nvSpPr>
        <p:spPr/>
        <p:txBody>
          <a:bodyPr/>
          <a:lstStyle/>
          <a:p>
            <a:fld id="{DCCB84D4-50B5-4821-A810-5291936AB025}" type="datetime1">
              <a:rPr lang="en-US" smtClean="0"/>
              <a:t>6/30/2024</a:t>
            </a:fld>
            <a:endParaRPr lang="en-US"/>
          </a:p>
        </p:txBody>
      </p:sp>
      <p:sp>
        <p:nvSpPr>
          <p:cNvPr id="6" name="Footer Placeholder 5">
            <a:extLst>
              <a:ext uri="{FF2B5EF4-FFF2-40B4-BE49-F238E27FC236}">
                <a16:creationId xmlns:a16="http://schemas.microsoft.com/office/drawing/2014/main" id="{851C4742-D5BC-5DAE-9306-222ACAD9F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947DA-EF47-B56D-78C1-6AC9F4B4B9C9}"/>
              </a:ext>
            </a:extLst>
          </p:cNvPr>
          <p:cNvSpPr>
            <a:spLocks noGrp="1"/>
          </p:cNvSpPr>
          <p:nvPr>
            <p:ph type="sldNum" sz="quarter" idx="12"/>
          </p:nvPr>
        </p:nvSpPr>
        <p:spPr/>
        <p:txBody>
          <a:bodyPr/>
          <a:lstStyle/>
          <a:p>
            <a:fld id="{862E4D7C-6233-4454-94ED-ABA9767E20EA}" type="slidenum">
              <a:rPr lang="en-US" smtClean="0"/>
              <a:t>‹#›</a:t>
            </a:fld>
            <a:endParaRPr lang="en-US"/>
          </a:p>
        </p:txBody>
      </p:sp>
    </p:spTree>
    <p:extLst>
      <p:ext uri="{BB962C8B-B14F-4D97-AF65-F5344CB8AC3E}">
        <p14:creationId xmlns:p14="http://schemas.microsoft.com/office/powerpoint/2010/main" val="4090699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6F991-5825-01BD-B7A2-153F9C51F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B0DF47-D58B-1465-0C2A-CF19B0DD1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5A2A3-66EF-1959-AF3F-5BF7E272A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F5B2B-100D-49D7-A9FB-B977C6C84814}" type="datetime1">
              <a:rPr lang="en-US" smtClean="0"/>
              <a:t>6/30/2024</a:t>
            </a:fld>
            <a:endParaRPr lang="en-US"/>
          </a:p>
        </p:txBody>
      </p:sp>
      <p:sp>
        <p:nvSpPr>
          <p:cNvPr id="5" name="Footer Placeholder 4">
            <a:extLst>
              <a:ext uri="{FF2B5EF4-FFF2-40B4-BE49-F238E27FC236}">
                <a16:creationId xmlns:a16="http://schemas.microsoft.com/office/drawing/2014/main" id="{21552E9A-4A4B-5F09-3ECA-8B63C8488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D78F69-AB4B-B218-A9B6-48860F3F13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E4D7C-6233-4454-94ED-ABA9767E20EA}" type="slidenum">
              <a:rPr lang="en-US" smtClean="0"/>
              <a:t>‹#›</a:t>
            </a:fld>
            <a:endParaRPr lang="en-US"/>
          </a:p>
        </p:txBody>
      </p:sp>
    </p:spTree>
    <p:extLst>
      <p:ext uri="{BB962C8B-B14F-4D97-AF65-F5344CB8AC3E}">
        <p14:creationId xmlns:p14="http://schemas.microsoft.com/office/powerpoint/2010/main" val="1314355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AF24-F2D1-D425-CA7F-F11526B7DEA8}"/>
              </a:ext>
            </a:extLst>
          </p:cNvPr>
          <p:cNvSpPr>
            <a:spLocks noGrp="1"/>
          </p:cNvSpPr>
          <p:nvPr>
            <p:ph type="ctrTitle"/>
          </p:nvPr>
        </p:nvSpPr>
        <p:spPr>
          <a:xfrm>
            <a:off x="1940768" y="849085"/>
            <a:ext cx="7738188" cy="701449"/>
          </a:xfrm>
        </p:spPr>
        <p:txBody>
          <a:bodyPr>
            <a:normAutofit/>
          </a:bodyPr>
          <a:lstStyle/>
          <a:p>
            <a:r>
              <a:rPr lang="en-US" sz="3500" dirty="0">
                <a:solidFill>
                  <a:srgbClr val="222222"/>
                </a:solidFill>
                <a:latin typeface="Times New Roman" panose="02020603050405020304" pitchFamily="18" charset="0"/>
                <a:cs typeface="Times New Roman" panose="02020603050405020304" pitchFamily="18" charset="0"/>
              </a:rPr>
              <a:t>S</a:t>
            </a:r>
            <a:r>
              <a:rPr lang="en-US" sz="3500" b="0" i="0" dirty="0">
                <a:solidFill>
                  <a:srgbClr val="222222"/>
                </a:solidFill>
                <a:effectLst/>
                <a:latin typeface="Times New Roman" panose="02020603050405020304" pitchFamily="18" charset="0"/>
                <a:cs typeface="Times New Roman" panose="02020603050405020304" pitchFamily="18" charset="0"/>
              </a:rPr>
              <a:t>egment </a:t>
            </a:r>
            <a:r>
              <a:rPr lang="en-US" sz="3500" dirty="0">
                <a:solidFill>
                  <a:srgbClr val="222222"/>
                </a:solidFill>
                <a:latin typeface="Times New Roman" panose="02020603050405020304" pitchFamily="18" charset="0"/>
                <a:cs typeface="Times New Roman" panose="02020603050405020304" pitchFamily="18" charset="0"/>
              </a:rPr>
              <a:t>S</a:t>
            </a:r>
            <a:r>
              <a:rPr lang="en-US" sz="3500" b="0" i="0" dirty="0">
                <a:solidFill>
                  <a:srgbClr val="222222"/>
                </a:solidFill>
                <a:effectLst/>
                <a:latin typeface="Times New Roman" panose="02020603050405020304" pitchFamily="18" charset="0"/>
                <a:cs typeface="Times New Roman" panose="02020603050405020304" pitchFamily="18" charset="0"/>
              </a:rPr>
              <a:t>imilar </a:t>
            </a:r>
            <a:r>
              <a:rPr lang="en-US" sz="3500" dirty="0">
                <a:solidFill>
                  <a:srgbClr val="222222"/>
                </a:solidFill>
                <a:latin typeface="Times New Roman" panose="02020603050405020304" pitchFamily="18" charset="0"/>
                <a:cs typeface="Times New Roman" panose="02020603050405020304" pitchFamily="18" charset="0"/>
              </a:rPr>
              <a:t>O</a:t>
            </a:r>
            <a:r>
              <a:rPr lang="en-US" sz="3500" b="0" i="0" dirty="0">
                <a:solidFill>
                  <a:srgbClr val="222222"/>
                </a:solidFill>
                <a:effectLst/>
                <a:latin typeface="Times New Roman" panose="02020603050405020304" pitchFamily="18" charset="0"/>
                <a:cs typeface="Times New Roman" panose="02020603050405020304" pitchFamily="18" charset="0"/>
              </a:rPr>
              <a:t>bjects </a:t>
            </a:r>
            <a:r>
              <a:rPr lang="en-US" sz="3500" dirty="0">
                <a:solidFill>
                  <a:srgbClr val="222222"/>
                </a:solidFill>
                <a:latin typeface="Times New Roman" panose="02020603050405020304" pitchFamily="18" charset="0"/>
                <a:cs typeface="Times New Roman" panose="02020603050405020304" pitchFamily="18" charset="0"/>
              </a:rPr>
              <a:t>F</a:t>
            </a:r>
            <a:r>
              <a:rPr lang="en-US" sz="3500" b="0" i="0" dirty="0">
                <a:solidFill>
                  <a:srgbClr val="222222"/>
                </a:solidFill>
                <a:effectLst/>
                <a:latin typeface="Times New Roman" panose="02020603050405020304" pitchFamily="18" charset="0"/>
                <a:cs typeface="Times New Roman" panose="02020603050405020304" pitchFamily="18" charset="0"/>
              </a:rPr>
              <a:t>rom Image</a:t>
            </a:r>
            <a:endParaRPr lang="en-US" sz="3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522C17B-FFFE-0C51-0E0F-9FB94C826CA2}"/>
              </a:ext>
            </a:extLst>
          </p:cNvPr>
          <p:cNvSpPr>
            <a:spLocks noGrp="1"/>
          </p:cNvSpPr>
          <p:nvPr>
            <p:ph type="subTitle" idx="1"/>
          </p:nvPr>
        </p:nvSpPr>
        <p:spPr>
          <a:xfrm>
            <a:off x="724289" y="1633279"/>
            <a:ext cx="9831744" cy="4776852"/>
          </a:xfrm>
        </p:spPr>
        <p:txBody>
          <a:bodyPr>
            <a:normAutofit/>
          </a:bodyPr>
          <a:lstStyle/>
          <a:p>
            <a:r>
              <a:rPr lang="en-US" sz="1800" dirty="0">
                <a:latin typeface="Times New Roman" panose="02020603050405020304" pitchFamily="18" charset="0"/>
                <a:cs typeface="Times New Roman" panose="02020603050405020304" pitchFamily="18" charset="0"/>
              </a:rPr>
              <a:t>Course No: CSE 4127</a:t>
            </a:r>
          </a:p>
          <a:p>
            <a:r>
              <a:rPr lang="en-US" sz="1800" dirty="0">
                <a:latin typeface="Times New Roman" panose="02020603050405020304" pitchFamily="18" charset="0"/>
                <a:cs typeface="Times New Roman" panose="02020603050405020304" pitchFamily="18" charset="0"/>
              </a:rPr>
              <a:t>Course Name: Image processing and Computer Vision Laboratory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Submitted to:  </a:t>
            </a:r>
          </a:p>
          <a:p>
            <a:pPr algn="l"/>
            <a:r>
              <a:rPr lang="en-US" sz="1800" dirty="0">
                <a:latin typeface="Times New Roman" panose="02020603050405020304" pitchFamily="18" charset="0"/>
                <a:cs typeface="Times New Roman" panose="02020603050405020304" pitchFamily="18" charset="0"/>
              </a:rPr>
              <a:t>Dr. Sk. Md. </a:t>
            </a:r>
            <a:r>
              <a:rPr lang="en-US" sz="1800" dirty="0" err="1">
                <a:latin typeface="Times New Roman" panose="02020603050405020304" pitchFamily="18" charset="0"/>
                <a:cs typeface="Times New Roman" panose="02020603050405020304" pitchFamily="18" charset="0"/>
              </a:rPr>
              <a:t>Masudul</a:t>
            </a:r>
            <a:r>
              <a:rPr lang="en-US" sz="1800" dirty="0">
                <a:latin typeface="Times New Roman" panose="02020603050405020304" pitchFamily="18" charset="0"/>
                <a:cs typeface="Times New Roman" panose="02020603050405020304" pitchFamily="18" charset="0"/>
              </a:rPr>
              <a:t> Ahsan,</a:t>
            </a:r>
          </a:p>
          <a:p>
            <a:pPr algn="l"/>
            <a:r>
              <a:rPr lang="en-US" sz="1800" dirty="0">
                <a:latin typeface="Times New Roman" panose="02020603050405020304" pitchFamily="18" charset="0"/>
                <a:cs typeface="Times New Roman" panose="02020603050405020304" pitchFamily="18" charset="0"/>
              </a:rPr>
              <a:t>Professor,</a:t>
            </a:r>
          </a:p>
          <a:p>
            <a:pPr algn="l"/>
            <a:r>
              <a:rPr lang="en-US" sz="1800" dirty="0">
                <a:latin typeface="Times New Roman" panose="02020603050405020304" pitchFamily="18" charset="0"/>
                <a:cs typeface="Times New Roman" panose="02020603050405020304" pitchFamily="18" charset="0"/>
              </a:rPr>
              <a:t>Dept of Computer Science and Engineering</a:t>
            </a:r>
          </a:p>
          <a:p>
            <a:pPr algn="l"/>
            <a:endParaRPr lang="en-US" sz="1800" dirty="0">
              <a:latin typeface="Times New Roman" panose="02020603050405020304" pitchFamily="18" charset="0"/>
              <a:cs typeface="Times New Roman" panose="02020603050405020304" pitchFamily="18" charset="0"/>
            </a:endParaRPr>
          </a:p>
          <a:p>
            <a:pPr algn="l"/>
            <a:r>
              <a:rPr lang="en-US" sz="1800" dirty="0" err="1">
                <a:latin typeface="Times New Roman" panose="02020603050405020304" pitchFamily="18" charset="0"/>
                <a:cs typeface="Times New Roman" panose="02020603050405020304" pitchFamily="18" charset="0"/>
              </a:rPr>
              <a:t>Dipannita</a:t>
            </a:r>
            <a:r>
              <a:rPr lang="en-US" sz="1800" dirty="0">
                <a:latin typeface="Times New Roman" panose="02020603050405020304" pitchFamily="18" charset="0"/>
                <a:cs typeface="Times New Roman" panose="02020603050405020304" pitchFamily="18" charset="0"/>
              </a:rPr>
              <a:t> Biswas,</a:t>
            </a:r>
          </a:p>
          <a:p>
            <a:pPr algn="l"/>
            <a:r>
              <a:rPr lang="en-US" sz="1800" dirty="0">
                <a:latin typeface="Times New Roman" panose="02020603050405020304" pitchFamily="18" charset="0"/>
                <a:cs typeface="Times New Roman" panose="02020603050405020304" pitchFamily="18" charset="0"/>
              </a:rPr>
              <a:t>Lecturer,</a:t>
            </a:r>
          </a:p>
          <a:p>
            <a:pPr algn="l"/>
            <a:r>
              <a:rPr lang="en-US" sz="1800" dirty="0">
                <a:latin typeface="Times New Roman" panose="02020603050405020304" pitchFamily="18" charset="0"/>
                <a:cs typeface="Times New Roman" panose="02020603050405020304" pitchFamily="18" charset="0"/>
              </a:rPr>
              <a:t>Dept of Computer Science and Engineering</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737227B-A68F-1F65-5DFC-527B9897E8E4}"/>
              </a:ext>
            </a:extLst>
          </p:cNvPr>
          <p:cNvSpPr txBox="1"/>
          <p:nvPr/>
        </p:nvSpPr>
        <p:spPr>
          <a:xfrm>
            <a:off x="6630130" y="3275045"/>
            <a:ext cx="4333238" cy="2120068"/>
          </a:xfrm>
          <a:prstGeom prst="rect">
            <a:avLst/>
          </a:prstGeom>
          <a:noFill/>
        </p:spPr>
        <p:txBody>
          <a:bodyPr wrap="none" rtlCol="0">
            <a:spAutoFit/>
          </a:bodyPr>
          <a:lstStyle/>
          <a:p>
            <a:pPr>
              <a:lnSpc>
                <a:spcPct val="150000"/>
              </a:lnSpc>
            </a:pPr>
            <a:r>
              <a:rPr lang="en-US" dirty="0">
                <a:latin typeface="Times New Roman" panose="02020603050405020304" pitchFamily="18" charset="0"/>
                <a:cs typeface="Times New Roman" panose="02020603050405020304" pitchFamily="18" charset="0"/>
              </a:rPr>
              <a:t>Submitted by:</a:t>
            </a:r>
          </a:p>
          <a:p>
            <a:pPr>
              <a:lnSpc>
                <a:spcPct val="150000"/>
              </a:lnSpc>
            </a:pPr>
            <a:r>
              <a:rPr lang="en-US" dirty="0">
                <a:latin typeface="Times New Roman" panose="02020603050405020304" pitchFamily="18" charset="0"/>
                <a:cs typeface="Times New Roman" panose="02020603050405020304" pitchFamily="18" charset="0"/>
              </a:rPr>
              <a:t>Name  : Sadia Afrin</a:t>
            </a:r>
          </a:p>
          <a:p>
            <a:pPr>
              <a:lnSpc>
                <a:spcPct val="150000"/>
              </a:lnSpc>
            </a:pPr>
            <a:r>
              <a:rPr lang="en-US" dirty="0">
                <a:latin typeface="Times New Roman" panose="02020603050405020304" pitchFamily="18" charset="0"/>
                <a:cs typeface="Times New Roman" panose="02020603050405020304" pitchFamily="18" charset="0"/>
              </a:rPr>
              <a:t>Roll     : 1907037</a:t>
            </a:r>
          </a:p>
          <a:p>
            <a:pPr>
              <a:lnSpc>
                <a:spcPct val="150000"/>
              </a:lnSpc>
            </a:pPr>
            <a:r>
              <a:rPr lang="en-US" dirty="0">
                <a:latin typeface="Times New Roman" panose="02020603050405020304" pitchFamily="18" charset="0"/>
                <a:cs typeface="Times New Roman" panose="02020603050405020304" pitchFamily="18" charset="0"/>
              </a:rPr>
              <a:t>Group  : B1</a:t>
            </a:r>
          </a:p>
          <a:p>
            <a:pPr algn="l">
              <a:lnSpc>
                <a:spcPct val="150000"/>
              </a:lnSpc>
            </a:pPr>
            <a:r>
              <a:rPr lang="en-US" dirty="0">
                <a:latin typeface="Times New Roman" panose="02020603050405020304" pitchFamily="18" charset="0"/>
                <a:cs typeface="Times New Roman" panose="02020603050405020304" pitchFamily="18" charset="0"/>
              </a:rPr>
              <a:t>Dept of Computer Science and Engineering</a:t>
            </a:r>
          </a:p>
        </p:txBody>
      </p:sp>
      <p:grpSp>
        <p:nvGrpSpPr>
          <p:cNvPr id="30" name="Group 29">
            <a:extLst>
              <a:ext uri="{FF2B5EF4-FFF2-40B4-BE49-F238E27FC236}">
                <a16:creationId xmlns:a16="http://schemas.microsoft.com/office/drawing/2014/main" id="{B5671951-A763-BFAF-D2AC-5082B9EF7F73}"/>
              </a:ext>
            </a:extLst>
          </p:cNvPr>
          <p:cNvGrpSpPr/>
          <p:nvPr/>
        </p:nvGrpSpPr>
        <p:grpSpPr>
          <a:xfrm>
            <a:off x="5725473" y="3079102"/>
            <a:ext cx="230150" cy="2827176"/>
            <a:chOff x="5980924" y="3079102"/>
            <a:chExt cx="230150" cy="2827176"/>
          </a:xfrm>
        </p:grpSpPr>
        <p:cxnSp>
          <p:nvCxnSpPr>
            <p:cNvPr id="23" name="Straight Connector 22">
              <a:extLst>
                <a:ext uri="{FF2B5EF4-FFF2-40B4-BE49-F238E27FC236}">
                  <a16:creationId xmlns:a16="http://schemas.microsoft.com/office/drawing/2014/main" id="{6CDFE9ED-0B0E-CAE0-ED03-B44A7BB543D5}"/>
                </a:ext>
              </a:extLst>
            </p:cNvPr>
            <p:cNvCxnSpPr>
              <a:cxnSpLocks/>
            </p:cNvCxnSpPr>
            <p:nvPr/>
          </p:nvCxnSpPr>
          <p:spPr>
            <a:xfrm>
              <a:off x="6096000" y="3079102"/>
              <a:ext cx="0" cy="2827176"/>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52C1198-FC21-FD6F-0238-EA49EF82CE5D}"/>
                </a:ext>
              </a:extLst>
            </p:cNvPr>
            <p:cNvCxnSpPr>
              <a:cxnSpLocks/>
            </p:cNvCxnSpPr>
            <p:nvPr/>
          </p:nvCxnSpPr>
          <p:spPr>
            <a:xfrm>
              <a:off x="6211074" y="3310812"/>
              <a:ext cx="0" cy="2363756"/>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565DDA14-2085-04DC-B25B-F2259B372BCD}"/>
                </a:ext>
              </a:extLst>
            </p:cNvPr>
            <p:cNvCxnSpPr>
              <a:cxnSpLocks/>
            </p:cNvCxnSpPr>
            <p:nvPr/>
          </p:nvCxnSpPr>
          <p:spPr>
            <a:xfrm>
              <a:off x="5980924" y="3310812"/>
              <a:ext cx="0" cy="2363756"/>
            </a:xfrm>
            <a:prstGeom prst="line">
              <a:avLst/>
            </a:prstGeom>
            <a:ln w="38100"/>
          </p:spPr>
          <p:style>
            <a:lnRef idx="1">
              <a:schemeClr val="dk1"/>
            </a:lnRef>
            <a:fillRef idx="0">
              <a:schemeClr val="dk1"/>
            </a:fillRef>
            <a:effectRef idx="0">
              <a:schemeClr val="dk1"/>
            </a:effectRef>
            <a:fontRef idx="minor">
              <a:schemeClr val="tx1"/>
            </a:fontRef>
          </p:style>
        </p:cxnSp>
      </p:grpSp>
      <p:sp>
        <p:nvSpPr>
          <p:cNvPr id="4" name="Date Placeholder 3">
            <a:extLst>
              <a:ext uri="{FF2B5EF4-FFF2-40B4-BE49-F238E27FC236}">
                <a16:creationId xmlns:a16="http://schemas.microsoft.com/office/drawing/2014/main" id="{9E179B2F-2853-6227-76E7-B135FCB29D7D}"/>
              </a:ext>
            </a:extLst>
          </p:cNvPr>
          <p:cNvSpPr>
            <a:spLocks noGrp="1"/>
          </p:cNvSpPr>
          <p:nvPr>
            <p:ph type="dt" sz="half" idx="10"/>
          </p:nvPr>
        </p:nvSpPr>
        <p:spPr/>
        <p:txBody>
          <a:bodyPr/>
          <a:lstStyle/>
          <a:p>
            <a:fld id="{2C81C7FB-6066-4271-A0EB-999F4500D0D4}" type="datetime1">
              <a:rPr lang="en-US" smtClean="0"/>
              <a:t>6/30/2024</a:t>
            </a:fld>
            <a:endParaRPr lang="en-US"/>
          </a:p>
        </p:txBody>
      </p:sp>
      <p:sp>
        <p:nvSpPr>
          <p:cNvPr id="5" name="Slide Number Placeholder 4">
            <a:extLst>
              <a:ext uri="{FF2B5EF4-FFF2-40B4-BE49-F238E27FC236}">
                <a16:creationId xmlns:a16="http://schemas.microsoft.com/office/drawing/2014/main" id="{534D9DDC-7F0A-404F-AAAD-7E8D7C9C571A}"/>
              </a:ext>
            </a:extLst>
          </p:cNvPr>
          <p:cNvSpPr>
            <a:spLocks noGrp="1"/>
          </p:cNvSpPr>
          <p:nvPr>
            <p:ph type="sldNum" sz="quarter" idx="12"/>
          </p:nvPr>
        </p:nvSpPr>
        <p:spPr/>
        <p:txBody>
          <a:bodyPr/>
          <a:lstStyle/>
          <a:p>
            <a:fld id="{862E4D7C-6233-4454-94ED-ABA9767E20EA}" type="slidenum">
              <a:rPr lang="en-US" smtClean="0"/>
              <a:t>1</a:t>
            </a:fld>
            <a:endParaRPr lang="en-US"/>
          </a:p>
        </p:txBody>
      </p:sp>
    </p:spTree>
    <p:extLst>
      <p:ext uri="{BB962C8B-B14F-4D97-AF65-F5344CB8AC3E}">
        <p14:creationId xmlns:p14="http://schemas.microsoft.com/office/powerpoint/2010/main" val="412484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30960" y="853442"/>
            <a:ext cx="274320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Methodology</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A741B3B2-7CCC-FD6E-4A95-E553686556B4}"/>
              </a:ext>
            </a:extLst>
          </p:cNvPr>
          <p:cNvSpPr>
            <a:spLocks noGrp="1"/>
          </p:cNvSpPr>
          <p:nvPr>
            <p:ph type="subTitle" idx="1"/>
          </p:nvPr>
        </p:nvSpPr>
        <p:spPr>
          <a:xfrm>
            <a:off x="1452880" y="1599843"/>
            <a:ext cx="10023773" cy="4077057"/>
          </a:xfrm>
        </p:spPr>
        <p:txBody>
          <a:bodyPr>
            <a:noAutofit/>
          </a:bodyPr>
          <a:lstStyle/>
          <a:p>
            <a:pPr algn="just"/>
            <a:r>
              <a:rPr lang="en-US" sz="2200" b="1" dirty="0">
                <a:latin typeface="Times New Roman" panose="02020603050405020304" pitchFamily="18" charset="0"/>
                <a:cs typeface="Times New Roman" panose="02020603050405020304" pitchFamily="18" charset="0"/>
              </a:rPr>
              <a:t>Step-5:</a:t>
            </a:r>
            <a:r>
              <a:rPr lang="en-US" sz="2200" dirty="0">
                <a:latin typeface="Times New Roman" panose="02020603050405020304" pitchFamily="18" charset="0"/>
                <a:cs typeface="Times New Roman" panose="02020603050405020304" pitchFamily="18" charset="0"/>
              </a:rPr>
              <a:t>(Extract ROI (Region of Interest)) </a:t>
            </a:r>
          </a:p>
          <a:p>
            <a:pPr algn="just"/>
            <a:r>
              <a:rPr lang="en-US" sz="2200" dirty="0">
                <a:latin typeface="Times New Roman" panose="02020603050405020304" pitchFamily="18" charset="0"/>
                <a:cs typeface="Times New Roman" panose="02020603050405020304" pitchFamily="18" charset="0"/>
              </a:rPr>
              <a:t>The region of interest (ROI) is extracted from the grayscale image using the coordinates of the bounding rectangle. Extracting the ROI involves isolating a specific rectangular area from an image. Here’s a step-by-step mathematical explanation: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200" dirty="0">
                <a:latin typeface="Times New Roman" panose="02020603050405020304" pitchFamily="18" charset="0"/>
                <a:cs typeface="Times New Roman" panose="02020603050405020304" pitchFamily="18" charset="0"/>
              </a:rPr>
              <a:t>To extract the ROI, we use the coordinates of the bounding rectangle. The top-left corner of the ROI in the image is (x, 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200" dirty="0">
                <a:latin typeface="Times New Roman" panose="02020603050405020304" pitchFamily="18" charset="0"/>
                <a:cs typeface="Times New Roman" panose="02020603050405020304" pitchFamily="18" charset="0"/>
              </a:rPr>
              <a:t>The bottom-right corner of the ROI in the image is (x + w, y + h).</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200" dirty="0">
                <a:latin typeface="Times New Roman" panose="02020603050405020304" pitchFamily="18" charset="0"/>
                <a:cs typeface="Times New Roman" panose="02020603050405020304" pitchFamily="18" charset="0"/>
              </a:rPr>
              <a:t>To extract the ROI from the image, we slice this array.</a:t>
            </a:r>
          </a:p>
          <a:p>
            <a:pPr marR="0" lvl="0" algn="l" defTabSz="914400" rtl="0" eaLnBrk="0" fontAlgn="base" latinLnBrk="0" hangingPunct="0">
              <a:lnSpc>
                <a:spcPct val="100000"/>
              </a:lnSpc>
              <a:spcBef>
                <a:spcPct val="0"/>
              </a:spcBef>
              <a:spcAft>
                <a:spcPct val="0"/>
              </a:spcAft>
              <a:buClrTx/>
              <a:buSzTx/>
              <a:tabLst/>
            </a:pPr>
            <a:r>
              <a:rPr lang="en-US" sz="2200" dirty="0">
                <a:latin typeface="Times New Roman" panose="02020603050405020304" pitchFamily="18" charset="0"/>
                <a:cs typeface="Times New Roman" panose="02020603050405020304" pitchFamily="18" charset="0"/>
              </a:rPr>
              <a:t>     - The ROI is defined as image[</a:t>
            </a:r>
            <a:r>
              <a:rPr lang="en-US" sz="2200" dirty="0" err="1">
                <a:latin typeface="Times New Roman" panose="02020603050405020304" pitchFamily="18" charset="0"/>
                <a:cs typeface="Times New Roman" panose="02020603050405020304" pitchFamily="18" charset="0"/>
              </a:rPr>
              <a:t>y:y+h</a:t>
            </a:r>
            <a:r>
              <a:rPr lang="en-US" sz="2200" dirty="0">
                <a:latin typeface="Times New Roman" panose="02020603050405020304" pitchFamily="18" charset="0"/>
                <a:cs typeface="Times New Roman" panose="02020603050405020304" pitchFamily="18" charset="0"/>
              </a:rPr>
              <a:t>, x:x+w].</a:t>
            </a:r>
          </a:p>
          <a:p>
            <a:pPr marR="0" lvl="0" algn="l" defTabSz="914400" rtl="0" eaLnBrk="0" fontAlgn="base" latinLnBrk="0" hangingPunct="0">
              <a:lnSpc>
                <a:spcPct val="100000"/>
              </a:lnSpc>
              <a:spcBef>
                <a:spcPct val="0"/>
              </a:spcBef>
              <a:spcAft>
                <a:spcPct val="0"/>
              </a:spcAft>
              <a:buClrTx/>
              <a:buSzTx/>
              <a:tabLst/>
            </a:pPr>
            <a:r>
              <a:rPr lang="en-US" sz="2200" dirty="0">
                <a:latin typeface="Times New Roman" panose="02020603050405020304" pitchFamily="18" charset="0"/>
                <a:cs typeface="Times New Roman" panose="02020603050405020304" pitchFamily="18" charset="0"/>
              </a:rPr>
              <a:t>     - y:y+h selects the rows from y to y + h (not inclusive of y + h).</a:t>
            </a:r>
          </a:p>
          <a:p>
            <a:pPr marR="0" lvl="0" algn="l" defTabSz="914400" rtl="0" eaLnBrk="0" fontAlgn="base" latinLnBrk="0" hangingPunct="0">
              <a:lnSpc>
                <a:spcPct val="100000"/>
              </a:lnSpc>
              <a:spcBef>
                <a:spcPct val="0"/>
              </a:spcBef>
              <a:spcAft>
                <a:spcPct val="0"/>
              </a:spcAft>
              <a:buClrTx/>
              <a:buSzTx/>
              <a:tabLst/>
            </a:pPr>
            <a:r>
              <a:rPr lang="en-US" sz="2200" dirty="0">
                <a:latin typeface="Times New Roman" panose="02020603050405020304" pitchFamily="18" charset="0"/>
                <a:cs typeface="Times New Roman" panose="02020603050405020304" pitchFamily="18" charset="0"/>
              </a:rPr>
              <a:t>     - x:x+w selects the columns from x to x + w (not inclusive of x + w).</a:t>
            </a:r>
          </a:p>
          <a:p>
            <a:pPr marR="0" lvl="0" algn="l" defTabSz="914400" rtl="0" eaLnBrk="0" fontAlgn="base" latinLnBrk="0" hangingPunct="0">
              <a:lnSpc>
                <a:spcPct val="100000"/>
              </a:lnSpc>
              <a:spcBef>
                <a:spcPct val="0"/>
              </a:spcBef>
              <a:spcAft>
                <a:spcPct val="0"/>
              </a:spcAft>
              <a:buClrTx/>
              <a:buSzTx/>
              <a:tabLst/>
            </a:pPr>
            <a:endParaRPr lang="en-US" sz="22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6/30/2024</a:t>
            </a:fld>
            <a:endParaRPr lang="en-US"/>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10</a:t>
            </a:fld>
            <a:endParaRPr lang="en-US"/>
          </a:p>
        </p:txBody>
      </p:sp>
    </p:spTree>
    <p:extLst>
      <p:ext uri="{BB962C8B-B14F-4D97-AF65-F5344CB8AC3E}">
        <p14:creationId xmlns:p14="http://schemas.microsoft.com/office/powerpoint/2010/main" val="132681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30960" y="853442"/>
            <a:ext cx="274320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Methodology</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A741B3B2-7CCC-FD6E-4A95-E553686556B4}"/>
              </a:ext>
            </a:extLst>
          </p:cNvPr>
          <p:cNvSpPr>
            <a:spLocks noGrp="1"/>
          </p:cNvSpPr>
          <p:nvPr>
            <p:ph type="subTitle" idx="1"/>
          </p:nvPr>
        </p:nvSpPr>
        <p:spPr>
          <a:xfrm>
            <a:off x="1452880" y="1599843"/>
            <a:ext cx="10023773" cy="4077057"/>
          </a:xfrm>
        </p:spPr>
        <p:txBody>
          <a:bodyPr>
            <a:no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200" dirty="0">
                <a:latin typeface="Times New Roman" panose="02020603050405020304" pitchFamily="18" charset="0"/>
                <a:cs typeface="Times New Roman" panose="02020603050405020304" pitchFamily="18" charset="0"/>
              </a:rPr>
              <a:t>Now separate that region in another window.</a:t>
            </a: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6/30/2024</a:t>
            </a:fld>
            <a:endParaRPr lang="en-US"/>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11</a:t>
            </a:fld>
            <a:endParaRPr lang="en-US"/>
          </a:p>
        </p:txBody>
      </p:sp>
      <p:pic>
        <p:nvPicPr>
          <p:cNvPr id="10" name="Picture 9">
            <a:extLst>
              <a:ext uri="{FF2B5EF4-FFF2-40B4-BE49-F238E27FC236}">
                <a16:creationId xmlns:a16="http://schemas.microsoft.com/office/drawing/2014/main" id="{C8F04468-AE5B-BECB-FBA5-FB85DF971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5679" y="2591616"/>
            <a:ext cx="1943100" cy="2942409"/>
          </a:xfrm>
          <a:prstGeom prst="rect">
            <a:avLst/>
          </a:prstGeom>
        </p:spPr>
      </p:pic>
      <p:pic>
        <p:nvPicPr>
          <p:cNvPr id="15" name="Picture 14">
            <a:extLst>
              <a:ext uri="{FF2B5EF4-FFF2-40B4-BE49-F238E27FC236}">
                <a16:creationId xmlns:a16="http://schemas.microsoft.com/office/drawing/2014/main" id="{2A5B70FF-9DCA-2C1A-3778-4DA1343CB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665" y="2480553"/>
            <a:ext cx="5265665" cy="3343279"/>
          </a:xfrm>
          <a:prstGeom prst="rect">
            <a:avLst/>
          </a:prstGeom>
          <a:solidFill>
            <a:schemeClr val="tx1">
              <a:alpha val="81000"/>
            </a:schemeClr>
          </a:solidFill>
        </p:spPr>
      </p:pic>
      <p:sp>
        <p:nvSpPr>
          <p:cNvPr id="16" name="Rectangle 15">
            <a:extLst>
              <a:ext uri="{FF2B5EF4-FFF2-40B4-BE49-F238E27FC236}">
                <a16:creationId xmlns:a16="http://schemas.microsoft.com/office/drawing/2014/main" id="{90B0D84D-22B6-4339-16B5-9648396B6675}"/>
              </a:ext>
            </a:extLst>
          </p:cNvPr>
          <p:cNvSpPr/>
          <p:nvPr/>
        </p:nvSpPr>
        <p:spPr>
          <a:xfrm>
            <a:off x="2105026" y="2450782"/>
            <a:ext cx="5172780" cy="3454718"/>
          </a:xfrm>
          <a:prstGeom prst="rect">
            <a:avLst/>
          </a:prstGeom>
          <a:no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5D0C35D-B143-593E-E0F0-FE18EB88D39F}"/>
              </a:ext>
            </a:extLst>
          </p:cNvPr>
          <p:cNvSpPr txBox="1"/>
          <p:nvPr/>
        </p:nvSpPr>
        <p:spPr>
          <a:xfrm>
            <a:off x="3581400" y="5943084"/>
            <a:ext cx="2409825" cy="369332"/>
          </a:xfrm>
          <a:prstGeom prst="rect">
            <a:avLst/>
          </a:prstGeom>
          <a:noFill/>
        </p:spPr>
        <p:txBody>
          <a:bodyPr wrap="square">
            <a:spAutoFit/>
          </a:bodyPr>
          <a:lstStyle/>
          <a:p>
            <a:r>
              <a:rPr lang="en-US" dirty="0"/>
              <a:t>Contoured  Image</a:t>
            </a:r>
          </a:p>
        </p:txBody>
      </p:sp>
      <p:sp>
        <p:nvSpPr>
          <p:cNvPr id="20" name="TextBox 19">
            <a:extLst>
              <a:ext uri="{FF2B5EF4-FFF2-40B4-BE49-F238E27FC236}">
                <a16:creationId xmlns:a16="http://schemas.microsoft.com/office/drawing/2014/main" id="{26716DA9-ADC3-9371-C07D-F4378C8521F6}"/>
              </a:ext>
            </a:extLst>
          </p:cNvPr>
          <p:cNvSpPr txBox="1"/>
          <p:nvPr/>
        </p:nvSpPr>
        <p:spPr>
          <a:xfrm>
            <a:off x="8543925" y="5767943"/>
            <a:ext cx="1981200" cy="369332"/>
          </a:xfrm>
          <a:prstGeom prst="rect">
            <a:avLst/>
          </a:prstGeom>
          <a:noFill/>
        </p:spPr>
        <p:txBody>
          <a:bodyPr wrap="square">
            <a:spAutoFit/>
          </a:bodyPr>
          <a:lstStyle/>
          <a:p>
            <a:r>
              <a:rPr lang="en-US" dirty="0"/>
              <a:t>segmented  item</a:t>
            </a:r>
          </a:p>
        </p:txBody>
      </p:sp>
    </p:spTree>
    <p:extLst>
      <p:ext uri="{BB962C8B-B14F-4D97-AF65-F5344CB8AC3E}">
        <p14:creationId xmlns:p14="http://schemas.microsoft.com/office/powerpoint/2010/main" val="362294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30960" y="853442"/>
            <a:ext cx="274320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Methodology</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A741B3B2-7CCC-FD6E-4A95-E553686556B4}"/>
              </a:ext>
            </a:extLst>
          </p:cNvPr>
          <p:cNvSpPr>
            <a:spLocks noGrp="1"/>
          </p:cNvSpPr>
          <p:nvPr>
            <p:ph type="subTitle" idx="1"/>
          </p:nvPr>
        </p:nvSpPr>
        <p:spPr>
          <a:xfrm>
            <a:off x="1452880" y="1590318"/>
            <a:ext cx="10023773" cy="4629507"/>
          </a:xfrm>
        </p:spPr>
        <p:txBody>
          <a:bodyPr>
            <a:noAutofit/>
          </a:bodyPr>
          <a:lstStyle/>
          <a:p>
            <a:pPr marR="0" lvl="0" algn="just" defTabSz="914400" rtl="0" eaLnBrk="0" fontAlgn="base" latinLnBrk="0" hangingPunct="0">
              <a:lnSpc>
                <a:spcPct val="100000"/>
              </a:lnSpc>
              <a:spcBef>
                <a:spcPct val="0"/>
              </a:spcBef>
              <a:spcAft>
                <a:spcPct val="0"/>
              </a:spcAft>
              <a:buClrTx/>
              <a:buSzTx/>
              <a:tabLst/>
            </a:pPr>
            <a:r>
              <a:rPr lang="en-US" sz="2200" b="1" dirty="0">
                <a:latin typeface="Times New Roman" panose="02020603050405020304" pitchFamily="18" charset="0"/>
                <a:cs typeface="Times New Roman" panose="02020603050405020304" pitchFamily="18" charset="0"/>
              </a:rPr>
              <a:t>Step-6: </a:t>
            </a:r>
            <a:r>
              <a:rPr lang="en-US" sz="2200" dirty="0">
                <a:latin typeface="Times New Roman" panose="02020603050405020304" pitchFamily="18" charset="0"/>
                <a:cs typeface="Times New Roman" panose="02020603050405020304" pitchFamily="18" charset="0"/>
              </a:rPr>
              <a:t>(Template Matching:)</a:t>
            </a:r>
          </a:p>
          <a:p>
            <a:pPr marR="0" lvl="0" algn="just" defTabSz="914400" rtl="0" eaLnBrk="0" fontAlgn="base" latinLnBrk="0" hangingPunct="0">
              <a:lnSpc>
                <a:spcPct val="100000"/>
              </a:lnSpc>
              <a:spcBef>
                <a:spcPct val="0"/>
              </a:spcBef>
              <a:spcAft>
                <a:spcPct val="0"/>
              </a:spcAft>
              <a:buClrTx/>
              <a:buSzTx/>
              <a:tabLst/>
            </a:pPr>
            <a:r>
              <a:rPr lang="en-US" sz="2200" dirty="0">
                <a:latin typeface="Times New Roman" panose="02020603050405020304" pitchFamily="18" charset="0"/>
                <a:cs typeface="Times New Roman" panose="02020603050405020304" pitchFamily="18" charset="0"/>
              </a:rPr>
              <a:t>Template matching is a technique in computer vision used to identify parts of an image that match a template image. Here's an explanation of how it works, specifically using SIFT (Scale-Invariant Feature Transform) and FLANN (Fast Library for Approximate Nearest Neighbors):</a:t>
            </a:r>
          </a:p>
          <a:p>
            <a:pPr algn="just"/>
            <a:r>
              <a:rPr lang="en-US" sz="2200" b="1" dirty="0">
                <a:latin typeface="Times New Roman" panose="02020603050405020304" pitchFamily="18" charset="0"/>
                <a:cs typeface="Times New Roman" panose="02020603050405020304" pitchFamily="18" charset="0"/>
              </a:rPr>
              <a:t>Feature Detection and Description</a:t>
            </a:r>
            <a:r>
              <a:rPr lang="en-US" sz="22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SIFT (Scale-Invariant Feature Transform)</a:t>
            </a:r>
            <a:r>
              <a:rPr lang="en-US" sz="2200" dirty="0">
                <a:latin typeface="Times New Roman" panose="02020603050405020304" pitchFamily="18" charset="0"/>
                <a:cs typeface="Times New Roman" panose="02020603050405020304" pitchFamily="18" charset="0"/>
              </a:rPr>
              <a:t>: SIFT is a feature detection algorithm that identifies key points in an image and extracts distinctive descriptors for those key points. These descriptors are invariant to scale and rotation, making them robust for matching objects in images taken from different viewpoints or under different lighting conditions.</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For both the template and the target image, SIFT detects key points and computes their descriptors.</a:t>
            </a: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6/30/2024</a:t>
            </a:fld>
            <a:endParaRPr lang="en-US"/>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12</a:t>
            </a:fld>
            <a:endParaRPr lang="en-US"/>
          </a:p>
        </p:txBody>
      </p:sp>
    </p:spTree>
    <p:extLst>
      <p:ext uri="{BB962C8B-B14F-4D97-AF65-F5344CB8AC3E}">
        <p14:creationId xmlns:p14="http://schemas.microsoft.com/office/powerpoint/2010/main" val="245372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30960" y="853442"/>
            <a:ext cx="274320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Methodology</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A741B3B2-7CCC-FD6E-4A95-E553686556B4}"/>
              </a:ext>
            </a:extLst>
          </p:cNvPr>
          <p:cNvSpPr>
            <a:spLocks noGrp="1"/>
          </p:cNvSpPr>
          <p:nvPr>
            <p:ph type="subTitle" idx="1"/>
          </p:nvPr>
        </p:nvSpPr>
        <p:spPr>
          <a:xfrm>
            <a:off x="1452880" y="1590318"/>
            <a:ext cx="10023773" cy="4629507"/>
          </a:xfrm>
        </p:spPr>
        <p:txBody>
          <a:bodyPr>
            <a:noAutofit/>
          </a:bodyPr>
          <a:lstStyle/>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Key Points and Descriptors</a:t>
            </a:r>
            <a:r>
              <a:rPr lang="en-US" sz="2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These are specific, highly distinctive points in the image (e.g., corners, edges)   identified by SIFT. Each key point is characterized by its location, scale, and orientation.</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For each key point, SIFT generates a descriptor, which is a vector that encapsulates the local image gradients around the key point. This vector is used to match key points between different images.</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Descriptor Matching</a:t>
            </a:r>
            <a:r>
              <a:rPr lang="en-US" sz="2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FLANN (Fast Library for Approximate Nearest Neighbors)</a:t>
            </a:r>
            <a:r>
              <a:rPr lang="en-US" sz="2200" dirty="0">
                <a:latin typeface="Times New Roman" panose="02020603050405020304" pitchFamily="18" charset="0"/>
                <a:cs typeface="Times New Roman" panose="02020603050405020304" pitchFamily="18" charset="0"/>
              </a:rPr>
              <a:t>: FLANN is an efficient library for finding approximate nearest neighbors in high-dimensional spaces. It is used to find matches between the descriptors of the template and the target image.</a:t>
            </a: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6/30/2024</a:t>
            </a:fld>
            <a:endParaRPr lang="en-US"/>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13</a:t>
            </a:fld>
            <a:endParaRPr lang="en-US"/>
          </a:p>
        </p:txBody>
      </p:sp>
    </p:spTree>
    <p:extLst>
      <p:ext uri="{BB962C8B-B14F-4D97-AF65-F5344CB8AC3E}">
        <p14:creationId xmlns:p14="http://schemas.microsoft.com/office/powerpoint/2010/main" val="3405913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30960" y="853442"/>
            <a:ext cx="296672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Methodology</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2D42BF2-2F4A-626B-C8CE-CDE7230786EE}"/>
              </a:ext>
            </a:extLst>
          </p:cNvPr>
          <p:cNvSpPr>
            <a:spLocks noGrp="1"/>
          </p:cNvSpPr>
          <p:nvPr>
            <p:ph type="dt" sz="half" idx="10"/>
          </p:nvPr>
        </p:nvSpPr>
        <p:spPr/>
        <p:txBody>
          <a:bodyPr/>
          <a:lstStyle/>
          <a:p>
            <a:fld id="{15F4C9C8-13E6-483A-80D2-305C616FADDA}" type="datetime1">
              <a:rPr lang="en-US" smtClean="0"/>
              <a:t>6/30/2024</a:t>
            </a:fld>
            <a:endParaRPr lang="en-US"/>
          </a:p>
        </p:txBody>
      </p:sp>
      <p:sp>
        <p:nvSpPr>
          <p:cNvPr id="3" name="Slide Number Placeholder 2">
            <a:extLst>
              <a:ext uri="{FF2B5EF4-FFF2-40B4-BE49-F238E27FC236}">
                <a16:creationId xmlns:a16="http://schemas.microsoft.com/office/drawing/2014/main" id="{BE71BC4C-FF93-A1F3-0BAB-A5723E804F55}"/>
              </a:ext>
            </a:extLst>
          </p:cNvPr>
          <p:cNvSpPr>
            <a:spLocks noGrp="1"/>
          </p:cNvSpPr>
          <p:nvPr>
            <p:ph type="sldNum" sz="quarter" idx="12"/>
          </p:nvPr>
        </p:nvSpPr>
        <p:spPr/>
        <p:txBody>
          <a:bodyPr/>
          <a:lstStyle/>
          <a:p>
            <a:fld id="{862E4D7C-6233-4454-94ED-ABA9767E20EA}" type="slidenum">
              <a:rPr lang="en-US" smtClean="0"/>
              <a:t>14</a:t>
            </a:fld>
            <a:endParaRPr lang="en-US"/>
          </a:p>
        </p:txBody>
      </p:sp>
      <p:sp>
        <p:nvSpPr>
          <p:cNvPr id="6" name="Rectangle 1">
            <a:extLst>
              <a:ext uri="{FF2B5EF4-FFF2-40B4-BE49-F238E27FC236}">
                <a16:creationId xmlns:a16="http://schemas.microsoft.com/office/drawing/2014/main" id="{DE37029A-9675-787B-CF07-F14FE060545D}"/>
              </a:ext>
            </a:extLst>
          </p:cNvPr>
          <p:cNvSpPr>
            <a:spLocks noGrp="1" noChangeArrowheads="1"/>
          </p:cNvSpPr>
          <p:nvPr>
            <p:ph type="subTitle" idx="1"/>
          </p:nvPr>
        </p:nvSpPr>
        <p:spPr bwMode="auto">
          <a:xfrm>
            <a:off x="-12060145" y="3328071"/>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CFD64B2-5082-AAD1-E54F-F0B5917F5C1A}"/>
              </a:ext>
            </a:extLst>
          </p:cNvPr>
          <p:cNvSpPr txBox="1"/>
          <p:nvPr/>
        </p:nvSpPr>
        <p:spPr>
          <a:xfrm>
            <a:off x="1452880" y="1663458"/>
            <a:ext cx="10015220" cy="4031873"/>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k-NN Matching</a:t>
            </a:r>
            <a:r>
              <a:rPr lang="en-US" sz="2200" dirty="0">
                <a:latin typeface="Times New Roman" panose="02020603050405020304" pitchFamily="18" charset="0"/>
                <a:cs typeface="Times New Roman" panose="02020603050405020304" pitchFamily="18" charset="0"/>
              </a:rPr>
              <a:t>: FLANN performs k-nearest neighbors matching to find the closest descriptors between the template and the target image. For each descriptor in the template, it finds the two closest descriptors in the target image (k=2).</a:t>
            </a:r>
          </a:p>
          <a:p>
            <a:r>
              <a:rPr lang="en-US" sz="2400" b="1" dirty="0">
                <a:latin typeface="Times New Roman" panose="02020603050405020304" pitchFamily="18" charset="0"/>
                <a:cs typeface="Times New Roman" panose="02020603050405020304" pitchFamily="18" charset="0"/>
              </a:rPr>
              <a:t>Filtering Matches</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Distance Ratio Test</a:t>
            </a:r>
            <a:r>
              <a:rPr lang="en-US" sz="2400" dirty="0">
                <a:latin typeface="Times New Roman" panose="02020603050405020304" pitchFamily="18" charset="0"/>
                <a:cs typeface="Times New Roman" panose="02020603050405020304" pitchFamily="18" charset="0"/>
              </a:rPr>
              <a:t>: To filter out poor matches, a distance ratio test is applied. For each pair of matches found, if the distance of the closest match is significantly less than the distance of the second-closest match (typically less than 0.7 times the second-closest distance), it is considered a good match.</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ratio test helps to eliminate ambiguous matches and retain only the most reliable correspondences between the template and the target image.</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336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AFF03DA-5D7E-6CFC-827E-FDB7FF416EC0}"/>
              </a:ext>
            </a:extLst>
          </p:cNvPr>
          <p:cNvSpPr/>
          <p:nvPr/>
        </p:nvSpPr>
        <p:spPr>
          <a:xfrm>
            <a:off x="1707732" y="3440109"/>
            <a:ext cx="4788317" cy="2833566"/>
          </a:xfrm>
          <a:prstGeom prst="rect">
            <a:avLst/>
          </a:prstGeom>
          <a:solidFill>
            <a:schemeClr val="bg1">
              <a:alpha val="87000"/>
            </a:schemeClr>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30960" y="853442"/>
            <a:ext cx="274320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Methodology</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A741B3B2-7CCC-FD6E-4A95-E553686556B4}"/>
              </a:ext>
            </a:extLst>
          </p:cNvPr>
          <p:cNvSpPr>
            <a:spLocks noGrp="1"/>
          </p:cNvSpPr>
          <p:nvPr>
            <p:ph type="subTitle" idx="1"/>
          </p:nvPr>
        </p:nvSpPr>
        <p:spPr>
          <a:xfrm>
            <a:off x="1452880" y="1590318"/>
            <a:ext cx="10023773" cy="4629507"/>
          </a:xfrm>
        </p:spPr>
        <p:txBody>
          <a:bodyPr>
            <a:noAutofit/>
          </a:bodyPr>
          <a:lstStyle/>
          <a:p>
            <a:pPr algn="just"/>
            <a:r>
              <a:rPr lang="en-US" sz="2000" b="1" dirty="0">
                <a:latin typeface="Times New Roman" panose="02020603050405020304" pitchFamily="18" charset="0"/>
                <a:cs typeface="Times New Roman" panose="02020603050405020304" pitchFamily="18" charset="0"/>
              </a:rPr>
              <a:t>Counting Matches</a:t>
            </a:r>
            <a:r>
              <a:rPr lang="en-US" sz="20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final step is to count the number of good matches that pass the distance ratio test. This count is used as a measure of similarity between the template and the target image.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higher number of good matches indicates a higher similarity and suggests that the template is likely present in the target image.</a:t>
            </a: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6/30/2024</a:t>
            </a:fld>
            <a:endParaRPr lang="en-US"/>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15</a:t>
            </a:fld>
            <a:endParaRPr lang="en-US"/>
          </a:p>
        </p:txBody>
      </p:sp>
      <p:pic>
        <p:nvPicPr>
          <p:cNvPr id="7" name="Picture 6">
            <a:extLst>
              <a:ext uri="{FF2B5EF4-FFF2-40B4-BE49-F238E27FC236}">
                <a16:creationId xmlns:a16="http://schemas.microsoft.com/office/drawing/2014/main" id="{25DF59FF-4B7F-258F-36C9-5D74BE002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5633" y="3483928"/>
            <a:ext cx="4228167" cy="2724983"/>
          </a:xfrm>
          <a:prstGeom prst="rect">
            <a:avLst/>
          </a:prstGeom>
        </p:spPr>
      </p:pic>
      <p:pic>
        <p:nvPicPr>
          <p:cNvPr id="10" name="Picture 9">
            <a:extLst>
              <a:ext uri="{FF2B5EF4-FFF2-40B4-BE49-F238E27FC236}">
                <a16:creationId xmlns:a16="http://schemas.microsoft.com/office/drawing/2014/main" id="{52FD43D6-539C-FB8D-CDA6-2236BA20C9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3357" y="3357755"/>
            <a:ext cx="4668394" cy="2964060"/>
          </a:xfrm>
          <a:prstGeom prst="rect">
            <a:avLst/>
          </a:prstGeom>
        </p:spPr>
      </p:pic>
      <p:sp>
        <p:nvSpPr>
          <p:cNvPr id="11" name="TextBox 10">
            <a:extLst>
              <a:ext uri="{FF2B5EF4-FFF2-40B4-BE49-F238E27FC236}">
                <a16:creationId xmlns:a16="http://schemas.microsoft.com/office/drawing/2014/main" id="{0DFEABD2-88C3-D8B8-DEB5-199AA87E6E58}"/>
              </a:ext>
            </a:extLst>
          </p:cNvPr>
          <p:cNvSpPr txBox="1"/>
          <p:nvPr/>
        </p:nvSpPr>
        <p:spPr>
          <a:xfrm>
            <a:off x="3019425" y="6273674"/>
            <a:ext cx="1308050" cy="369332"/>
          </a:xfrm>
          <a:prstGeom prst="rect">
            <a:avLst/>
          </a:prstGeom>
          <a:noFill/>
        </p:spPr>
        <p:txBody>
          <a:bodyPr wrap="none" rtlCol="0">
            <a:spAutoFit/>
          </a:bodyPr>
          <a:lstStyle/>
          <a:p>
            <a:r>
              <a:rPr lang="en-US" dirty="0"/>
              <a:t>Input image</a:t>
            </a:r>
          </a:p>
        </p:txBody>
      </p:sp>
      <p:sp>
        <p:nvSpPr>
          <p:cNvPr id="12" name="TextBox 11">
            <a:extLst>
              <a:ext uri="{FF2B5EF4-FFF2-40B4-BE49-F238E27FC236}">
                <a16:creationId xmlns:a16="http://schemas.microsoft.com/office/drawing/2014/main" id="{EBF0A1EF-42F9-2CCA-F3F8-DC36F80BE1A9}"/>
              </a:ext>
            </a:extLst>
          </p:cNvPr>
          <p:cNvSpPr txBox="1"/>
          <p:nvPr/>
        </p:nvSpPr>
        <p:spPr>
          <a:xfrm>
            <a:off x="8613726" y="6254624"/>
            <a:ext cx="1869294" cy="369332"/>
          </a:xfrm>
          <a:prstGeom prst="rect">
            <a:avLst/>
          </a:prstGeom>
          <a:noFill/>
        </p:spPr>
        <p:txBody>
          <a:bodyPr wrap="none" rtlCol="0">
            <a:spAutoFit/>
          </a:bodyPr>
          <a:lstStyle/>
          <a:p>
            <a:r>
              <a:rPr lang="en-US" dirty="0"/>
              <a:t>Segmented image</a:t>
            </a:r>
          </a:p>
        </p:txBody>
      </p:sp>
    </p:spTree>
    <p:extLst>
      <p:ext uri="{BB962C8B-B14F-4D97-AF65-F5344CB8AC3E}">
        <p14:creationId xmlns:p14="http://schemas.microsoft.com/office/powerpoint/2010/main" val="3236933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25448"/>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21629" y="834780"/>
            <a:ext cx="296672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Obstacles</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2D42BF2-2F4A-626B-C8CE-CDE7230786EE}"/>
              </a:ext>
            </a:extLst>
          </p:cNvPr>
          <p:cNvSpPr>
            <a:spLocks noGrp="1"/>
          </p:cNvSpPr>
          <p:nvPr>
            <p:ph type="dt" sz="half" idx="10"/>
          </p:nvPr>
        </p:nvSpPr>
        <p:spPr/>
        <p:txBody>
          <a:bodyPr/>
          <a:lstStyle/>
          <a:p>
            <a:fld id="{15F4C9C8-13E6-483A-80D2-305C616FADDA}" type="datetime1">
              <a:rPr lang="en-US" smtClean="0"/>
              <a:t>6/30/2024</a:t>
            </a:fld>
            <a:endParaRPr lang="en-US"/>
          </a:p>
        </p:txBody>
      </p:sp>
      <p:sp>
        <p:nvSpPr>
          <p:cNvPr id="3" name="Slide Number Placeholder 2">
            <a:extLst>
              <a:ext uri="{FF2B5EF4-FFF2-40B4-BE49-F238E27FC236}">
                <a16:creationId xmlns:a16="http://schemas.microsoft.com/office/drawing/2014/main" id="{BE71BC4C-FF93-A1F3-0BAB-A5723E804F55}"/>
              </a:ext>
            </a:extLst>
          </p:cNvPr>
          <p:cNvSpPr>
            <a:spLocks noGrp="1"/>
          </p:cNvSpPr>
          <p:nvPr>
            <p:ph type="sldNum" sz="quarter" idx="12"/>
          </p:nvPr>
        </p:nvSpPr>
        <p:spPr/>
        <p:txBody>
          <a:bodyPr/>
          <a:lstStyle/>
          <a:p>
            <a:fld id="{862E4D7C-6233-4454-94ED-ABA9767E20EA}" type="slidenum">
              <a:rPr lang="en-US" smtClean="0"/>
              <a:t>16</a:t>
            </a:fld>
            <a:endParaRPr lang="en-US"/>
          </a:p>
        </p:txBody>
      </p:sp>
      <p:sp>
        <p:nvSpPr>
          <p:cNvPr id="6" name="Rectangle 1">
            <a:extLst>
              <a:ext uri="{FF2B5EF4-FFF2-40B4-BE49-F238E27FC236}">
                <a16:creationId xmlns:a16="http://schemas.microsoft.com/office/drawing/2014/main" id="{DE37029A-9675-787B-CF07-F14FE060545D}"/>
              </a:ext>
            </a:extLst>
          </p:cNvPr>
          <p:cNvSpPr>
            <a:spLocks noGrp="1" noChangeArrowheads="1"/>
          </p:cNvSpPr>
          <p:nvPr>
            <p:ph type="subTitle" idx="1"/>
          </p:nvPr>
        </p:nvSpPr>
        <p:spPr bwMode="auto">
          <a:xfrm>
            <a:off x="1452880" y="1642368"/>
            <a:ext cx="9386596" cy="1567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Using region descriptor rather feature description:</a:t>
            </a:r>
          </a:p>
          <a:p>
            <a:pPr algn="just"/>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using region descriptors every items are detected as same items,</a:t>
            </a:r>
          </a:p>
          <a:p>
            <a:pPr algn="just"/>
            <a:r>
              <a:rPr lang="en-US" sz="2200" dirty="0">
                <a:latin typeface="Times New Roman" panose="02020603050405020304" pitchFamily="18" charset="0"/>
                <a:cs typeface="Times New Roman" panose="02020603050405020304" pitchFamily="18" charset="0"/>
              </a:rPr>
              <a:t>  -  I use normalize process for train images to train…but </a:t>
            </a:r>
            <a:r>
              <a:rPr lang="en-US" sz="2200" dirty="0" err="1">
                <a:latin typeface="Times New Roman" panose="02020603050405020304" pitchFamily="18" charset="0"/>
                <a:cs typeface="Times New Roman" panose="02020603050405020304" pitchFamily="18" charset="0"/>
              </a:rPr>
              <a:t>iste</a:t>
            </a:r>
            <a:r>
              <a:rPr lang="en-US" sz="2200" dirty="0">
                <a:latin typeface="Times New Roman" panose="02020603050405020304" pitchFamily="18" charset="0"/>
                <a:cs typeface="Times New Roman" panose="02020603050405020304" pitchFamily="18" charset="0"/>
              </a:rPr>
              <a:t> not properly working. That’s why I use feature descriptors.</a:t>
            </a:r>
          </a:p>
        </p:txBody>
      </p:sp>
      <p:sp>
        <p:nvSpPr>
          <p:cNvPr id="13" name="Rectangle 12">
            <a:extLst>
              <a:ext uri="{FF2B5EF4-FFF2-40B4-BE49-F238E27FC236}">
                <a16:creationId xmlns:a16="http://schemas.microsoft.com/office/drawing/2014/main" id="{735E56E3-9787-6E3C-1770-413866A85C46}"/>
              </a:ext>
            </a:extLst>
          </p:cNvPr>
          <p:cNvSpPr/>
          <p:nvPr/>
        </p:nvSpPr>
        <p:spPr>
          <a:xfrm>
            <a:off x="1548880" y="3425615"/>
            <a:ext cx="4547120" cy="2881707"/>
          </a:xfrm>
          <a:prstGeom prst="rect">
            <a:avLst/>
          </a:prstGeom>
          <a:solidFill>
            <a:schemeClr val="bg1">
              <a:alpha val="87000"/>
            </a:schemeClr>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4FD8FE9-5AFF-93F4-69C9-0975AA3C6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081" y="3476466"/>
            <a:ext cx="4458597" cy="2830855"/>
          </a:xfrm>
          <a:prstGeom prst="rect">
            <a:avLst/>
          </a:prstGeom>
        </p:spPr>
      </p:pic>
      <p:pic>
        <p:nvPicPr>
          <p:cNvPr id="16" name="Picture 15">
            <a:extLst>
              <a:ext uri="{FF2B5EF4-FFF2-40B4-BE49-F238E27FC236}">
                <a16:creationId xmlns:a16="http://schemas.microsoft.com/office/drawing/2014/main" id="{FC26BA2B-939C-19DF-018B-B382F7AE3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962" y="3425615"/>
            <a:ext cx="4538689" cy="2881707"/>
          </a:xfrm>
          <a:prstGeom prst="rect">
            <a:avLst/>
          </a:prstGeom>
        </p:spPr>
      </p:pic>
      <p:sp>
        <p:nvSpPr>
          <p:cNvPr id="17" name="Rectangle 16">
            <a:extLst>
              <a:ext uri="{FF2B5EF4-FFF2-40B4-BE49-F238E27FC236}">
                <a16:creationId xmlns:a16="http://schemas.microsoft.com/office/drawing/2014/main" id="{AF071B27-EE1F-88C1-A996-9A73A510CA74}"/>
              </a:ext>
            </a:extLst>
          </p:cNvPr>
          <p:cNvSpPr/>
          <p:nvPr/>
        </p:nvSpPr>
        <p:spPr>
          <a:xfrm>
            <a:off x="6505575" y="3370859"/>
            <a:ext cx="4667250" cy="2937866"/>
          </a:xfrm>
          <a:prstGeom prst="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8DFB1C2-303D-1C7F-1DA0-45EB14F98B66}"/>
              </a:ext>
            </a:extLst>
          </p:cNvPr>
          <p:cNvSpPr txBox="1"/>
          <p:nvPr/>
        </p:nvSpPr>
        <p:spPr>
          <a:xfrm>
            <a:off x="3019425" y="6273674"/>
            <a:ext cx="130805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A67DDE14-E07A-C5B8-A0F5-4D6C80BAD16F}"/>
              </a:ext>
            </a:extLst>
          </p:cNvPr>
          <p:cNvSpPr txBox="1"/>
          <p:nvPr/>
        </p:nvSpPr>
        <p:spPr>
          <a:xfrm>
            <a:off x="8185175" y="6317259"/>
            <a:ext cx="1532471" cy="369332"/>
          </a:xfrm>
          <a:prstGeom prst="rect">
            <a:avLst/>
          </a:prstGeom>
          <a:noFill/>
        </p:spPr>
        <p:txBody>
          <a:bodyPr wrap="none" rtlCol="0">
            <a:spAutoFit/>
          </a:bodyPr>
          <a:lstStyle/>
          <a:p>
            <a:r>
              <a:rPr lang="en-US" dirty="0"/>
              <a:t>Output image</a:t>
            </a:r>
          </a:p>
        </p:txBody>
      </p:sp>
    </p:spTree>
    <p:extLst>
      <p:ext uri="{BB962C8B-B14F-4D97-AF65-F5344CB8AC3E}">
        <p14:creationId xmlns:p14="http://schemas.microsoft.com/office/powerpoint/2010/main" val="141129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25448"/>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21629" y="834780"/>
            <a:ext cx="296672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Obstacles</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2D42BF2-2F4A-626B-C8CE-CDE7230786EE}"/>
              </a:ext>
            </a:extLst>
          </p:cNvPr>
          <p:cNvSpPr>
            <a:spLocks noGrp="1"/>
          </p:cNvSpPr>
          <p:nvPr>
            <p:ph type="dt" sz="half" idx="10"/>
          </p:nvPr>
        </p:nvSpPr>
        <p:spPr/>
        <p:txBody>
          <a:bodyPr/>
          <a:lstStyle/>
          <a:p>
            <a:fld id="{15F4C9C8-13E6-483A-80D2-305C616FADDA}" type="datetime1">
              <a:rPr lang="en-US" smtClean="0"/>
              <a:t>6/30/2024</a:t>
            </a:fld>
            <a:endParaRPr lang="en-US"/>
          </a:p>
        </p:txBody>
      </p:sp>
      <p:sp>
        <p:nvSpPr>
          <p:cNvPr id="3" name="Slide Number Placeholder 2">
            <a:extLst>
              <a:ext uri="{FF2B5EF4-FFF2-40B4-BE49-F238E27FC236}">
                <a16:creationId xmlns:a16="http://schemas.microsoft.com/office/drawing/2014/main" id="{BE71BC4C-FF93-A1F3-0BAB-A5723E804F55}"/>
              </a:ext>
            </a:extLst>
          </p:cNvPr>
          <p:cNvSpPr>
            <a:spLocks noGrp="1"/>
          </p:cNvSpPr>
          <p:nvPr>
            <p:ph type="sldNum" sz="quarter" idx="12"/>
          </p:nvPr>
        </p:nvSpPr>
        <p:spPr/>
        <p:txBody>
          <a:bodyPr/>
          <a:lstStyle/>
          <a:p>
            <a:fld id="{862E4D7C-6233-4454-94ED-ABA9767E20EA}" type="slidenum">
              <a:rPr lang="en-US" smtClean="0"/>
              <a:t>17</a:t>
            </a:fld>
            <a:endParaRPr lang="en-US"/>
          </a:p>
        </p:txBody>
      </p:sp>
      <p:sp>
        <p:nvSpPr>
          <p:cNvPr id="6" name="Rectangle 1">
            <a:extLst>
              <a:ext uri="{FF2B5EF4-FFF2-40B4-BE49-F238E27FC236}">
                <a16:creationId xmlns:a16="http://schemas.microsoft.com/office/drawing/2014/main" id="{DE37029A-9675-787B-CF07-F14FE060545D}"/>
              </a:ext>
            </a:extLst>
          </p:cNvPr>
          <p:cNvSpPr>
            <a:spLocks noGrp="1" noChangeArrowheads="1"/>
          </p:cNvSpPr>
          <p:nvPr>
            <p:ph type="subTitle" idx="1"/>
          </p:nvPr>
        </p:nvSpPr>
        <p:spPr bwMode="auto">
          <a:xfrm>
            <a:off x="1452880" y="1556693"/>
            <a:ext cx="9386596" cy="187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200" b="1" dirty="0">
                <a:latin typeface="Times New Roman" panose="02020603050405020304" pitchFamily="18" charset="0"/>
                <a:cs typeface="Times New Roman" panose="02020603050405020304" pitchFamily="18" charset="0"/>
              </a:rPr>
              <a:t>2.   Connected Components Not Detected:</a:t>
            </a:r>
          </a:p>
          <a:p>
            <a:pPr algn="just"/>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Items placed next to each other or touching make it difficult for the algorithm to separate them as individual objects.</a:t>
            </a:r>
          </a:p>
          <a:p>
            <a:pPr algn="just"/>
            <a:r>
              <a:rPr lang="en-US" sz="2200" dirty="0">
                <a:latin typeface="Times New Roman" panose="02020603050405020304" pitchFamily="18" charset="0"/>
                <a:cs typeface="Times New Roman" panose="02020603050405020304" pitchFamily="18" charset="0"/>
              </a:rPr>
              <a:t>  -   Leads to inaccurate detection and classification since multiple items may be grouped as a single entity.</a:t>
            </a:r>
          </a:p>
        </p:txBody>
      </p:sp>
      <p:pic>
        <p:nvPicPr>
          <p:cNvPr id="10" name="Picture 9">
            <a:extLst>
              <a:ext uri="{FF2B5EF4-FFF2-40B4-BE49-F238E27FC236}">
                <a16:creationId xmlns:a16="http://schemas.microsoft.com/office/drawing/2014/main" id="{8CDC8095-280C-FEFA-CEB4-BBCE425A9805}"/>
              </a:ext>
            </a:extLst>
          </p:cNvPr>
          <p:cNvPicPr>
            <a:picLocks noChangeAspect="1"/>
          </p:cNvPicPr>
          <p:nvPr/>
        </p:nvPicPr>
        <p:blipFill>
          <a:blip r:embed="rId2"/>
          <a:stretch>
            <a:fillRect/>
          </a:stretch>
        </p:blipFill>
        <p:spPr>
          <a:xfrm>
            <a:off x="6729069" y="3486546"/>
            <a:ext cx="4391051" cy="2661716"/>
          </a:xfrm>
          <a:prstGeom prst="rect">
            <a:avLst/>
          </a:prstGeom>
        </p:spPr>
      </p:pic>
      <p:pic>
        <p:nvPicPr>
          <p:cNvPr id="12" name="Picture 11">
            <a:extLst>
              <a:ext uri="{FF2B5EF4-FFF2-40B4-BE49-F238E27FC236}">
                <a16:creationId xmlns:a16="http://schemas.microsoft.com/office/drawing/2014/main" id="{C33DD24E-B63A-1902-19EE-0C8AA0518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605" y="3515121"/>
            <a:ext cx="4176910" cy="2526956"/>
          </a:xfrm>
          <a:prstGeom prst="rect">
            <a:avLst/>
          </a:prstGeom>
        </p:spPr>
      </p:pic>
      <p:sp>
        <p:nvSpPr>
          <p:cNvPr id="13" name="TextBox 12">
            <a:extLst>
              <a:ext uri="{FF2B5EF4-FFF2-40B4-BE49-F238E27FC236}">
                <a16:creationId xmlns:a16="http://schemas.microsoft.com/office/drawing/2014/main" id="{9C9EA856-F836-3F9E-FE39-C826D91B9865}"/>
              </a:ext>
            </a:extLst>
          </p:cNvPr>
          <p:cNvSpPr txBox="1"/>
          <p:nvPr/>
        </p:nvSpPr>
        <p:spPr>
          <a:xfrm>
            <a:off x="3000375" y="6121274"/>
            <a:ext cx="1308050" cy="369332"/>
          </a:xfrm>
          <a:prstGeom prst="rect">
            <a:avLst/>
          </a:prstGeom>
          <a:noFill/>
        </p:spPr>
        <p:txBody>
          <a:bodyPr wrap="none" rtlCol="0">
            <a:spAutoFit/>
          </a:bodyPr>
          <a:lstStyle/>
          <a:p>
            <a:r>
              <a:rPr lang="en-US" dirty="0"/>
              <a:t>Input image</a:t>
            </a:r>
          </a:p>
        </p:txBody>
      </p:sp>
      <p:sp>
        <p:nvSpPr>
          <p:cNvPr id="14" name="TextBox 13">
            <a:extLst>
              <a:ext uri="{FF2B5EF4-FFF2-40B4-BE49-F238E27FC236}">
                <a16:creationId xmlns:a16="http://schemas.microsoft.com/office/drawing/2014/main" id="{2C4F6A35-90FD-EC3D-34C5-7F5BD91A6DF5}"/>
              </a:ext>
            </a:extLst>
          </p:cNvPr>
          <p:cNvSpPr txBox="1"/>
          <p:nvPr/>
        </p:nvSpPr>
        <p:spPr>
          <a:xfrm>
            <a:off x="8270569" y="6205808"/>
            <a:ext cx="1449115" cy="369332"/>
          </a:xfrm>
          <a:prstGeom prst="rect">
            <a:avLst/>
          </a:prstGeom>
          <a:noFill/>
        </p:spPr>
        <p:txBody>
          <a:bodyPr wrap="none" rtlCol="0">
            <a:spAutoFit/>
          </a:bodyPr>
          <a:lstStyle/>
          <a:p>
            <a:r>
              <a:rPr lang="en-US" dirty="0"/>
              <a:t>output image</a:t>
            </a:r>
          </a:p>
        </p:txBody>
      </p:sp>
    </p:spTree>
    <p:extLst>
      <p:ext uri="{BB962C8B-B14F-4D97-AF65-F5344CB8AC3E}">
        <p14:creationId xmlns:p14="http://schemas.microsoft.com/office/powerpoint/2010/main" val="3997372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25448"/>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21629" y="834780"/>
            <a:ext cx="296672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Obstacles</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2D42BF2-2F4A-626B-C8CE-CDE7230786EE}"/>
              </a:ext>
            </a:extLst>
          </p:cNvPr>
          <p:cNvSpPr>
            <a:spLocks noGrp="1"/>
          </p:cNvSpPr>
          <p:nvPr>
            <p:ph type="dt" sz="half" idx="10"/>
          </p:nvPr>
        </p:nvSpPr>
        <p:spPr/>
        <p:txBody>
          <a:bodyPr/>
          <a:lstStyle/>
          <a:p>
            <a:fld id="{15F4C9C8-13E6-483A-80D2-305C616FADDA}" type="datetime1">
              <a:rPr lang="en-US" smtClean="0"/>
              <a:t>6/30/2024</a:t>
            </a:fld>
            <a:endParaRPr lang="en-US"/>
          </a:p>
        </p:txBody>
      </p:sp>
      <p:sp>
        <p:nvSpPr>
          <p:cNvPr id="3" name="Slide Number Placeholder 2">
            <a:extLst>
              <a:ext uri="{FF2B5EF4-FFF2-40B4-BE49-F238E27FC236}">
                <a16:creationId xmlns:a16="http://schemas.microsoft.com/office/drawing/2014/main" id="{BE71BC4C-FF93-A1F3-0BAB-A5723E804F55}"/>
              </a:ext>
            </a:extLst>
          </p:cNvPr>
          <p:cNvSpPr>
            <a:spLocks noGrp="1"/>
          </p:cNvSpPr>
          <p:nvPr>
            <p:ph type="sldNum" sz="quarter" idx="12"/>
          </p:nvPr>
        </p:nvSpPr>
        <p:spPr/>
        <p:txBody>
          <a:bodyPr/>
          <a:lstStyle/>
          <a:p>
            <a:fld id="{862E4D7C-6233-4454-94ED-ABA9767E20EA}" type="slidenum">
              <a:rPr lang="en-US" smtClean="0"/>
              <a:t>18</a:t>
            </a:fld>
            <a:endParaRPr lang="en-US"/>
          </a:p>
        </p:txBody>
      </p:sp>
      <p:sp>
        <p:nvSpPr>
          <p:cNvPr id="6" name="Rectangle 1">
            <a:extLst>
              <a:ext uri="{FF2B5EF4-FFF2-40B4-BE49-F238E27FC236}">
                <a16:creationId xmlns:a16="http://schemas.microsoft.com/office/drawing/2014/main" id="{DE37029A-9675-787B-CF07-F14FE060545D}"/>
              </a:ext>
            </a:extLst>
          </p:cNvPr>
          <p:cNvSpPr>
            <a:spLocks noGrp="1" noChangeArrowheads="1"/>
          </p:cNvSpPr>
          <p:nvPr>
            <p:ph type="subTitle" idx="1"/>
          </p:nvPr>
        </p:nvSpPr>
        <p:spPr bwMode="auto">
          <a:xfrm>
            <a:off x="1402702" y="1541172"/>
            <a:ext cx="9386596" cy="1567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200" dirty="0">
                <a:latin typeface="Times New Roman" panose="02020603050405020304" pitchFamily="18" charset="0"/>
                <a:cs typeface="Times New Roman" panose="02020603050405020304" pitchFamily="18" charset="0"/>
              </a:rPr>
              <a:t>3.   </a:t>
            </a:r>
            <a:r>
              <a:rPr lang="en-US" sz="2200" b="1" dirty="0">
                <a:latin typeface="Times New Roman" panose="02020603050405020304" pitchFamily="18" charset="0"/>
                <a:cs typeface="Times New Roman" panose="02020603050405020304" pitchFamily="18" charset="0"/>
              </a:rPr>
              <a:t>Disoriented Components:</a:t>
            </a: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Items not aligned consistently (e.g., rotated, tilted, or partially occluded) are harder to match with predefined templates.</a:t>
            </a:r>
          </a:p>
          <a:p>
            <a:pPr algn="just"/>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Reduced accuracy in template matching and item identification.</a:t>
            </a:r>
          </a:p>
        </p:txBody>
      </p:sp>
      <p:pic>
        <p:nvPicPr>
          <p:cNvPr id="7" name="Picture 6">
            <a:extLst>
              <a:ext uri="{FF2B5EF4-FFF2-40B4-BE49-F238E27FC236}">
                <a16:creationId xmlns:a16="http://schemas.microsoft.com/office/drawing/2014/main" id="{8E5D14AE-3CC9-FF08-1F51-33C782B17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035" y="3267075"/>
            <a:ext cx="2265465" cy="2918018"/>
          </a:xfrm>
          <a:prstGeom prst="rect">
            <a:avLst/>
          </a:prstGeom>
        </p:spPr>
      </p:pic>
      <p:pic>
        <p:nvPicPr>
          <p:cNvPr id="10" name="Picture 9">
            <a:extLst>
              <a:ext uri="{FF2B5EF4-FFF2-40B4-BE49-F238E27FC236}">
                <a16:creationId xmlns:a16="http://schemas.microsoft.com/office/drawing/2014/main" id="{C90BFB52-B791-9E44-23A2-FB97DDF2D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0" y="3271477"/>
            <a:ext cx="2347851" cy="3024134"/>
          </a:xfrm>
          <a:prstGeom prst="rect">
            <a:avLst/>
          </a:prstGeom>
        </p:spPr>
      </p:pic>
      <p:sp>
        <p:nvSpPr>
          <p:cNvPr id="11" name="TextBox 10">
            <a:extLst>
              <a:ext uri="{FF2B5EF4-FFF2-40B4-BE49-F238E27FC236}">
                <a16:creationId xmlns:a16="http://schemas.microsoft.com/office/drawing/2014/main" id="{75EDC408-F8A5-2078-5BE7-EF9153F89F20}"/>
              </a:ext>
            </a:extLst>
          </p:cNvPr>
          <p:cNvSpPr txBox="1"/>
          <p:nvPr/>
        </p:nvSpPr>
        <p:spPr>
          <a:xfrm>
            <a:off x="3019425" y="6273674"/>
            <a:ext cx="1572546" cy="369332"/>
          </a:xfrm>
          <a:prstGeom prst="rect">
            <a:avLst/>
          </a:prstGeom>
          <a:noFill/>
        </p:spPr>
        <p:txBody>
          <a:bodyPr wrap="none" rtlCol="0">
            <a:spAutoFit/>
          </a:bodyPr>
          <a:lstStyle/>
          <a:p>
            <a:r>
              <a:rPr lang="en-US" dirty="0"/>
              <a:t>     Input image</a:t>
            </a:r>
          </a:p>
        </p:txBody>
      </p:sp>
      <p:sp>
        <p:nvSpPr>
          <p:cNvPr id="12" name="TextBox 11">
            <a:extLst>
              <a:ext uri="{FF2B5EF4-FFF2-40B4-BE49-F238E27FC236}">
                <a16:creationId xmlns:a16="http://schemas.microsoft.com/office/drawing/2014/main" id="{14954FD7-CB5F-A72A-C009-E5B077A35BE8}"/>
              </a:ext>
            </a:extLst>
          </p:cNvPr>
          <p:cNvSpPr txBox="1"/>
          <p:nvPr/>
        </p:nvSpPr>
        <p:spPr>
          <a:xfrm>
            <a:off x="7353300" y="6340349"/>
            <a:ext cx="1449115" cy="369332"/>
          </a:xfrm>
          <a:prstGeom prst="rect">
            <a:avLst/>
          </a:prstGeom>
          <a:noFill/>
        </p:spPr>
        <p:txBody>
          <a:bodyPr wrap="none" rtlCol="0">
            <a:spAutoFit/>
          </a:bodyPr>
          <a:lstStyle/>
          <a:p>
            <a:r>
              <a:rPr lang="en-US" dirty="0"/>
              <a:t>output image</a:t>
            </a:r>
          </a:p>
        </p:txBody>
      </p:sp>
    </p:spTree>
    <p:extLst>
      <p:ext uri="{BB962C8B-B14F-4D97-AF65-F5344CB8AC3E}">
        <p14:creationId xmlns:p14="http://schemas.microsoft.com/office/powerpoint/2010/main" val="495936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25448"/>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21629" y="834780"/>
            <a:ext cx="296672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Obstacles</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2D42BF2-2F4A-626B-C8CE-CDE7230786EE}"/>
              </a:ext>
            </a:extLst>
          </p:cNvPr>
          <p:cNvSpPr>
            <a:spLocks noGrp="1"/>
          </p:cNvSpPr>
          <p:nvPr>
            <p:ph type="dt" sz="half" idx="10"/>
          </p:nvPr>
        </p:nvSpPr>
        <p:spPr/>
        <p:txBody>
          <a:bodyPr/>
          <a:lstStyle/>
          <a:p>
            <a:fld id="{15F4C9C8-13E6-483A-80D2-305C616FADDA}" type="datetime1">
              <a:rPr lang="en-US" smtClean="0"/>
              <a:t>6/30/2024</a:t>
            </a:fld>
            <a:endParaRPr lang="en-US"/>
          </a:p>
        </p:txBody>
      </p:sp>
      <p:sp>
        <p:nvSpPr>
          <p:cNvPr id="3" name="Slide Number Placeholder 2">
            <a:extLst>
              <a:ext uri="{FF2B5EF4-FFF2-40B4-BE49-F238E27FC236}">
                <a16:creationId xmlns:a16="http://schemas.microsoft.com/office/drawing/2014/main" id="{BE71BC4C-FF93-A1F3-0BAB-A5723E804F55}"/>
              </a:ext>
            </a:extLst>
          </p:cNvPr>
          <p:cNvSpPr>
            <a:spLocks noGrp="1"/>
          </p:cNvSpPr>
          <p:nvPr>
            <p:ph type="sldNum" sz="quarter" idx="12"/>
          </p:nvPr>
        </p:nvSpPr>
        <p:spPr/>
        <p:txBody>
          <a:bodyPr/>
          <a:lstStyle/>
          <a:p>
            <a:fld id="{862E4D7C-6233-4454-94ED-ABA9767E20EA}" type="slidenum">
              <a:rPr lang="en-US" smtClean="0"/>
              <a:t>19</a:t>
            </a:fld>
            <a:endParaRPr lang="en-US"/>
          </a:p>
        </p:txBody>
      </p:sp>
      <p:sp>
        <p:nvSpPr>
          <p:cNvPr id="6" name="Rectangle 1">
            <a:extLst>
              <a:ext uri="{FF2B5EF4-FFF2-40B4-BE49-F238E27FC236}">
                <a16:creationId xmlns:a16="http://schemas.microsoft.com/office/drawing/2014/main" id="{DE37029A-9675-787B-CF07-F14FE060545D}"/>
              </a:ext>
            </a:extLst>
          </p:cNvPr>
          <p:cNvSpPr>
            <a:spLocks noGrp="1" noChangeArrowheads="1"/>
          </p:cNvSpPr>
          <p:nvPr>
            <p:ph type="subTitle" idx="1"/>
          </p:nvPr>
        </p:nvSpPr>
        <p:spPr bwMode="auto">
          <a:xfrm>
            <a:off x="1452880" y="1456814"/>
            <a:ext cx="9386596" cy="20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200" dirty="0">
                <a:latin typeface="Times New Roman" panose="02020603050405020304" pitchFamily="18" charset="0"/>
                <a:cs typeface="Times New Roman" panose="02020603050405020304" pitchFamily="18" charset="0"/>
              </a:rPr>
              <a:t>4.   </a:t>
            </a:r>
            <a:r>
              <a:rPr lang="en-US" sz="2200" b="1" dirty="0">
                <a:latin typeface="Times New Roman" panose="02020603050405020304" pitchFamily="18" charset="0"/>
                <a:cs typeface="Times New Roman" panose="02020603050405020304" pitchFamily="18" charset="0"/>
              </a:rPr>
              <a:t>Using Clustering algorithm:</a:t>
            </a: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We utilized image processing and clustering to detect and classify items like bottles, cans, and chips. Key steps included converting the image to grayscale, applying Gaussian blur, edge detection, and extracting features from contours. </a:t>
            </a:r>
            <a:r>
              <a:rPr lang="en-US" sz="2200" dirty="0" err="1">
                <a:latin typeface="Times New Roman" panose="02020603050405020304" pitchFamily="18" charset="0"/>
                <a:cs typeface="Times New Roman" panose="02020603050405020304" pitchFamily="18" charset="0"/>
              </a:rPr>
              <a:t>KMeans</a:t>
            </a:r>
            <a:r>
              <a:rPr lang="en-US" sz="2200" dirty="0">
                <a:latin typeface="Times New Roman" panose="02020603050405020304" pitchFamily="18" charset="0"/>
                <a:cs typeface="Times New Roman" panose="02020603050405020304" pitchFamily="18" charset="0"/>
              </a:rPr>
              <a:t> clustering grouped these features, allowing us to label and visualize detected items with bounding boxes.</a:t>
            </a:r>
          </a:p>
        </p:txBody>
      </p:sp>
      <p:sp>
        <p:nvSpPr>
          <p:cNvPr id="11" name="TextBox 10">
            <a:extLst>
              <a:ext uri="{FF2B5EF4-FFF2-40B4-BE49-F238E27FC236}">
                <a16:creationId xmlns:a16="http://schemas.microsoft.com/office/drawing/2014/main" id="{75EDC408-F8A5-2078-5BE7-EF9153F89F20}"/>
              </a:ext>
            </a:extLst>
          </p:cNvPr>
          <p:cNvSpPr txBox="1"/>
          <p:nvPr/>
        </p:nvSpPr>
        <p:spPr>
          <a:xfrm>
            <a:off x="3019425" y="6273674"/>
            <a:ext cx="1572546" cy="369332"/>
          </a:xfrm>
          <a:prstGeom prst="rect">
            <a:avLst/>
          </a:prstGeom>
          <a:noFill/>
        </p:spPr>
        <p:txBody>
          <a:bodyPr wrap="none" rtlCol="0">
            <a:spAutoFit/>
          </a:bodyPr>
          <a:lstStyle/>
          <a:p>
            <a:r>
              <a:rPr lang="en-US" dirty="0"/>
              <a:t>     Input image</a:t>
            </a:r>
          </a:p>
        </p:txBody>
      </p:sp>
      <p:sp>
        <p:nvSpPr>
          <p:cNvPr id="12" name="TextBox 11">
            <a:extLst>
              <a:ext uri="{FF2B5EF4-FFF2-40B4-BE49-F238E27FC236}">
                <a16:creationId xmlns:a16="http://schemas.microsoft.com/office/drawing/2014/main" id="{14954FD7-CB5F-A72A-C009-E5B077A35BE8}"/>
              </a:ext>
            </a:extLst>
          </p:cNvPr>
          <p:cNvSpPr txBox="1"/>
          <p:nvPr/>
        </p:nvSpPr>
        <p:spPr>
          <a:xfrm>
            <a:off x="7353300" y="6340349"/>
            <a:ext cx="1449115" cy="369332"/>
          </a:xfrm>
          <a:prstGeom prst="rect">
            <a:avLst/>
          </a:prstGeom>
          <a:noFill/>
        </p:spPr>
        <p:txBody>
          <a:bodyPr wrap="none" rtlCol="0">
            <a:spAutoFit/>
          </a:bodyPr>
          <a:lstStyle/>
          <a:p>
            <a:r>
              <a:rPr lang="en-US" dirty="0"/>
              <a:t>output image</a:t>
            </a:r>
          </a:p>
        </p:txBody>
      </p:sp>
      <p:pic>
        <p:nvPicPr>
          <p:cNvPr id="9" name="Picture 8">
            <a:extLst>
              <a:ext uri="{FF2B5EF4-FFF2-40B4-BE49-F238E27FC236}">
                <a16:creationId xmlns:a16="http://schemas.microsoft.com/office/drawing/2014/main" id="{C85B84AE-B66F-2EFA-E5E2-4CA789C00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158" y="3593611"/>
            <a:ext cx="3307137" cy="2596879"/>
          </a:xfrm>
          <a:prstGeom prst="rect">
            <a:avLst/>
          </a:prstGeom>
        </p:spPr>
      </p:pic>
      <p:pic>
        <p:nvPicPr>
          <p:cNvPr id="14" name="Picture 13">
            <a:extLst>
              <a:ext uri="{FF2B5EF4-FFF2-40B4-BE49-F238E27FC236}">
                <a16:creationId xmlns:a16="http://schemas.microsoft.com/office/drawing/2014/main" id="{D6104488-7DF0-D1ED-9E6A-D7FAD1EBB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028" y="3717281"/>
            <a:ext cx="3843339" cy="2349541"/>
          </a:xfrm>
          <a:prstGeom prst="rect">
            <a:avLst/>
          </a:prstGeom>
        </p:spPr>
      </p:pic>
    </p:spTree>
    <p:extLst>
      <p:ext uri="{BB962C8B-B14F-4D97-AF65-F5344CB8AC3E}">
        <p14:creationId xmlns:p14="http://schemas.microsoft.com/office/powerpoint/2010/main" val="374202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07264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452880" y="853441"/>
            <a:ext cx="1838960" cy="594042"/>
          </a:xfrm>
        </p:spPr>
        <p:txBody>
          <a:bodyPr>
            <a:noAutofit/>
          </a:bodyPr>
          <a:lstStyle/>
          <a:p>
            <a:r>
              <a:rPr lang="en-US" sz="3500" dirty="0">
                <a:latin typeface="Times New Roman" panose="02020603050405020304" pitchFamily="18" charset="0"/>
                <a:cs typeface="Times New Roman" panose="02020603050405020304" pitchFamily="18" charset="0"/>
              </a:rPr>
              <a:t>Outline:</a:t>
            </a:r>
          </a:p>
        </p:txBody>
      </p:sp>
      <p:sp>
        <p:nvSpPr>
          <p:cNvPr id="7" name="Subtitle 6">
            <a:extLst>
              <a:ext uri="{FF2B5EF4-FFF2-40B4-BE49-F238E27FC236}">
                <a16:creationId xmlns:a16="http://schemas.microsoft.com/office/drawing/2014/main" id="{628080C4-CF9E-E0C8-EF4E-25D6605F302E}"/>
              </a:ext>
            </a:extLst>
          </p:cNvPr>
          <p:cNvSpPr>
            <a:spLocks noGrp="1"/>
          </p:cNvSpPr>
          <p:nvPr>
            <p:ph type="subTitle" idx="1"/>
          </p:nvPr>
        </p:nvSpPr>
        <p:spPr>
          <a:xfrm>
            <a:off x="1452880" y="1732598"/>
            <a:ext cx="4135120" cy="4597082"/>
          </a:xfrm>
        </p:spPr>
        <p:txBody>
          <a:bodyPr>
            <a:noAutofit/>
          </a:bodyPr>
          <a:lstStyle/>
          <a:p>
            <a:pPr marL="285750" lvl="0" indent="-285750" algn="l" rtl="0">
              <a:lnSpc>
                <a:spcPct val="150000"/>
              </a:lnSpc>
              <a:spcBef>
                <a:spcPts val="0"/>
              </a:spcBef>
              <a:spcAft>
                <a:spcPts val="0"/>
              </a:spcAft>
              <a:buClr>
                <a:schemeClr val="dk1"/>
              </a:buClr>
              <a:buSzPts val="2000"/>
              <a:buFont typeface="Wingdings" panose="05000000000000000000" pitchFamily="2" charset="2"/>
              <a:buChar char="q"/>
            </a:pPr>
            <a:r>
              <a:rPr lang="en-US" dirty="0">
                <a:latin typeface="Times New Roman" panose="02020603050405020304" pitchFamily="18" charset="0"/>
                <a:ea typeface="Arial"/>
                <a:cs typeface="Times New Roman" panose="02020603050405020304" pitchFamily="18" charset="0"/>
                <a:sym typeface="Arial"/>
              </a:rPr>
              <a:t>Objectives</a:t>
            </a:r>
          </a:p>
          <a:p>
            <a:pPr marL="285750" lvl="0" indent="-285750" algn="l" rtl="0">
              <a:lnSpc>
                <a:spcPct val="150000"/>
              </a:lnSpc>
              <a:spcBef>
                <a:spcPts val="0"/>
              </a:spcBef>
              <a:spcAft>
                <a:spcPts val="0"/>
              </a:spcAft>
              <a:buClr>
                <a:schemeClr val="dk1"/>
              </a:buClr>
              <a:buSzPts val="2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sym typeface="Arial"/>
              </a:rPr>
              <a:t>Introduction</a:t>
            </a: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1800"/>
              </a:spcBef>
              <a:spcAft>
                <a:spcPts val="0"/>
              </a:spcAft>
              <a:buClr>
                <a:schemeClr val="dk1"/>
              </a:buClr>
              <a:buSzPts val="2000"/>
              <a:buFont typeface="Wingdings" panose="05000000000000000000" pitchFamily="2" charset="2"/>
              <a:buChar char="q"/>
            </a:pPr>
            <a:r>
              <a:rPr lang="en-US" dirty="0">
                <a:latin typeface="Times New Roman" panose="02020603050405020304" pitchFamily="18" charset="0"/>
                <a:ea typeface="Arial"/>
                <a:cs typeface="Times New Roman" panose="02020603050405020304" pitchFamily="18" charset="0"/>
                <a:sym typeface="Arial"/>
              </a:rPr>
              <a:t>Methodology</a:t>
            </a: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1800"/>
              </a:spcBef>
              <a:spcAft>
                <a:spcPts val="0"/>
              </a:spcAft>
              <a:buClr>
                <a:schemeClr val="dk1"/>
              </a:buClr>
              <a:buSzPts val="2000"/>
              <a:buFont typeface="Wingdings" panose="05000000000000000000" pitchFamily="2" charset="2"/>
              <a:buChar char="q"/>
            </a:pPr>
            <a:r>
              <a:rPr lang="en-US" dirty="0">
                <a:latin typeface="Times New Roman" panose="02020603050405020304" pitchFamily="18" charset="0"/>
                <a:ea typeface="Arial"/>
                <a:cs typeface="Times New Roman" panose="02020603050405020304" pitchFamily="18" charset="0"/>
                <a:sym typeface="Arial"/>
              </a:rPr>
              <a:t>Intermediate steps</a:t>
            </a:r>
          </a:p>
          <a:p>
            <a:pPr marL="285750" lvl="0" indent="-285750" algn="l" rtl="0">
              <a:lnSpc>
                <a:spcPct val="150000"/>
              </a:lnSpc>
              <a:spcBef>
                <a:spcPts val="1800"/>
              </a:spcBef>
              <a:spcAft>
                <a:spcPts val="0"/>
              </a:spcAft>
              <a:buClr>
                <a:schemeClr val="dk1"/>
              </a:buClr>
              <a:buSzPts val="2000"/>
              <a:buFont typeface="Wingdings" panose="05000000000000000000" pitchFamily="2" charset="2"/>
              <a:buChar char="q"/>
            </a:pPr>
            <a:r>
              <a:rPr lang="en-US" dirty="0">
                <a:latin typeface="Times New Roman" panose="02020603050405020304" pitchFamily="18" charset="0"/>
                <a:ea typeface="Arial"/>
                <a:cs typeface="Times New Roman" panose="02020603050405020304" pitchFamily="18" charset="0"/>
                <a:sym typeface="Arial"/>
              </a:rPr>
              <a:t>Conclusion</a:t>
            </a: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1800"/>
              </a:spcBef>
              <a:spcAft>
                <a:spcPts val="0"/>
              </a:spcAft>
              <a:buClr>
                <a:schemeClr val="dk1"/>
              </a:buClr>
              <a:buSzPts val="2000"/>
              <a:buFont typeface="Wingdings" panose="05000000000000000000" pitchFamily="2" charset="2"/>
              <a:buChar char="q"/>
            </a:pPr>
            <a:r>
              <a:rPr lang="en-US" dirty="0">
                <a:latin typeface="Times New Roman" panose="02020603050405020304" pitchFamily="18" charset="0"/>
                <a:ea typeface="Arial"/>
                <a:cs typeface="Times New Roman" panose="02020603050405020304" pitchFamily="18" charset="0"/>
                <a:sym typeface="Arial"/>
              </a:rPr>
              <a:t>Best procedure</a:t>
            </a:r>
            <a:endParaRPr lang="en-US"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1F79BA1E-28ED-71C4-327F-5217C430A12F}"/>
              </a:ext>
            </a:extLst>
          </p:cNvPr>
          <p:cNvSpPr>
            <a:spLocks noGrp="1"/>
          </p:cNvSpPr>
          <p:nvPr>
            <p:ph type="dt" sz="half" idx="10"/>
          </p:nvPr>
        </p:nvSpPr>
        <p:spPr/>
        <p:txBody>
          <a:bodyPr/>
          <a:lstStyle/>
          <a:p>
            <a:fld id="{B649F663-5681-491D-AD2B-FD74FDECE9C3}" type="datetime1">
              <a:rPr lang="en-US" smtClean="0"/>
              <a:t>6/30/2024</a:t>
            </a:fld>
            <a:endParaRPr lang="en-US"/>
          </a:p>
        </p:txBody>
      </p:sp>
      <p:sp>
        <p:nvSpPr>
          <p:cNvPr id="3" name="Slide Number Placeholder 2">
            <a:extLst>
              <a:ext uri="{FF2B5EF4-FFF2-40B4-BE49-F238E27FC236}">
                <a16:creationId xmlns:a16="http://schemas.microsoft.com/office/drawing/2014/main" id="{196BB4AD-932D-101B-420C-EDDA64FA28E3}"/>
              </a:ext>
            </a:extLst>
          </p:cNvPr>
          <p:cNvSpPr>
            <a:spLocks noGrp="1"/>
          </p:cNvSpPr>
          <p:nvPr>
            <p:ph type="sldNum" sz="quarter" idx="12"/>
          </p:nvPr>
        </p:nvSpPr>
        <p:spPr/>
        <p:txBody>
          <a:bodyPr/>
          <a:lstStyle/>
          <a:p>
            <a:fld id="{862E4D7C-6233-4454-94ED-ABA9767E20EA}" type="slidenum">
              <a:rPr lang="en-US" smtClean="0"/>
              <a:t>2</a:t>
            </a:fld>
            <a:endParaRPr lang="en-US"/>
          </a:p>
        </p:txBody>
      </p:sp>
    </p:spTree>
    <p:extLst>
      <p:ext uri="{BB962C8B-B14F-4D97-AF65-F5344CB8AC3E}">
        <p14:creationId xmlns:p14="http://schemas.microsoft.com/office/powerpoint/2010/main" val="2064299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25448"/>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21629" y="834780"/>
            <a:ext cx="2966720" cy="594042"/>
          </a:xfrm>
        </p:spPr>
        <p:txBody>
          <a:bodyPr>
            <a:noAutofit/>
          </a:bodyPr>
          <a:lstStyle/>
          <a:p>
            <a:r>
              <a:rPr lang="en-US" sz="3500" dirty="0">
                <a:latin typeface="Times New Roman" panose="02020603050405020304" pitchFamily="18" charset="0"/>
                <a:cs typeface="Times New Roman" panose="02020603050405020304" pitchFamily="18" charset="0"/>
                <a:sym typeface="Arial"/>
              </a:rPr>
              <a:t>Conclusion:</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2D42BF2-2F4A-626B-C8CE-CDE7230786EE}"/>
              </a:ext>
            </a:extLst>
          </p:cNvPr>
          <p:cNvSpPr>
            <a:spLocks noGrp="1"/>
          </p:cNvSpPr>
          <p:nvPr>
            <p:ph type="dt" sz="half" idx="10"/>
          </p:nvPr>
        </p:nvSpPr>
        <p:spPr/>
        <p:txBody>
          <a:bodyPr/>
          <a:lstStyle/>
          <a:p>
            <a:fld id="{15F4C9C8-13E6-483A-80D2-305C616FADDA}" type="datetime1">
              <a:rPr lang="en-US" smtClean="0"/>
              <a:t>6/30/2024</a:t>
            </a:fld>
            <a:endParaRPr lang="en-US"/>
          </a:p>
        </p:txBody>
      </p:sp>
      <p:sp>
        <p:nvSpPr>
          <p:cNvPr id="3" name="Slide Number Placeholder 2">
            <a:extLst>
              <a:ext uri="{FF2B5EF4-FFF2-40B4-BE49-F238E27FC236}">
                <a16:creationId xmlns:a16="http://schemas.microsoft.com/office/drawing/2014/main" id="{BE71BC4C-FF93-A1F3-0BAB-A5723E804F55}"/>
              </a:ext>
            </a:extLst>
          </p:cNvPr>
          <p:cNvSpPr>
            <a:spLocks noGrp="1"/>
          </p:cNvSpPr>
          <p:nvPr>
            <p:ph type="sldNum" sz="quarter" idx="12"/>
          </p:nvPr>
        </p:nvSpPr>
        <p:spPr/>
        <p:txBody>
          <a:bodyPr/>
          <a:lstStyle/>
          <a:p>
            <a:fld id="{862E4D7C-6233-4454-94ED-ABA9767E20EA}" type="slidenum">
              <a:rPr lang="en-US" smtClean="0"/>
              <a:t>20</a:t>
            </a:fld>
            <a:endParaRPr lang="en-US"/>
          </a:p>
        </p:txBody>
      </p:sp>
      <p:sp>
        <p:nvSpPr>
          <p:cNvPr id="6" name="Rectangle 1">
            <a:extLst>
              <a:ext uri="{FF2B5EF4-FFF2-40B4-BE49-F238E27FC236}">
                <a16:creationId xmlns:a16="http://schemas.microsoft.com/office/drawing/2014/main" id="{DE37029A-9675-787B-CF07-F14FE060545D}"/>
              </a:ext>
            </a:extLst>
          </p:cNvPr>
          <p:cNvSpPr>
            <a:spLocks noGrp="1" noChangeArrowheads="1"/>
          </p:cNvSpPr>
          <p:nvPr>
            <p:ph type="subTitle" idx="1"/>
          </p:nvPr>
        </p:nvSpPr>
        <p:spPr bwMode="auto">
          <a:xfrm>
            <a:off x="1452880" y="1514630"/>
            <a:ext cx="9386596" cy="382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project successfully developed an image processing application to detect and classify different items (bottles, cans, chips) using feature descriptors.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Though image thresholding, contour detection, and shape-based descriptors, the application effectively isolated and but can’t recognized items properly.</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While the system demonstrated accurate detection in controlled environments, challenges such as distinguishing items connected by shelf lines and variability in item orientation and size were noted.</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Future enhancements will focus on improving robustness against varying backgrounds and lighting conditions, integrating machine learning models for advanced recognition, and refining preprocessing techniques to handle connected items more effectively.</a:t>
            </a:r>
          </a:p>
        </p:txBody>
      </p:sp>
    </p:spTree>
    <p:extLst>
      <p:ext uri="{BB962C8B-B14F-4D97-AF65-F5344CB8AC3E}">
        <p14:creationId xmlns:p14="http://schemas.microsoft.com/office/powerpoint/2010/main" val="2631408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A20ADE-5E3F-3C73-9D3B-6B406E92F681}"/>
              </a:ext>
            </a:extLst>
          </p:cNvPr>
          <p:cNvSpPr/>
          <p:nvPr/>
        </p:nvSpPr>
        <p:spPr>
          <a:xfrm>
            <a:off x="3419475" y="2790825"/>
            <a:ext cx="4229100" cy="10668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E71BC4C-FF93-A1F3-0BAB-A5723E804F55}"/>
              </a:ext>
            </a:extLst>
          </p:cNvPr>
          <p:cNvSpPr>
            <a:spLocks noGrp="1"/>
          </p:cNvSpPr>
          <p:nvPr>
            <p:ph type="sldNum" sz="quarter" idx="12"/>
          </p:nvPr>
        </p:nvSpPr>
        <p:spPr/>
        <p:txBody>
          <a:bodyPr/>
          <a:lstStyle/>
          <a:p>
            <a:fld id="{862E4D7C-6233-4454-94ED-ABA9767E20EA}" type="slidenum">
              <a:rPr lang="en-US" smtClean="0"/>
              <a:t>21</a:t>
            </a:fld>
            <a:endParaRPr lang="en-US"/>
          </a:p>
        </p:txBody>
      </p:sp>
      <p:sp>
        <p:nvSpPr>
          <p:cNvPr id="6" name="Rectangle 1">
            <a:extLst>
              <a:ext uri="{FF2B5EF4-FFF2-40B4-BE49-F238E27FC236}">
                <a16:creationId xmlns:a16="http://schemas.microsoft.com/office/drawing/2014/main" id="{DE37029A-9675-787B-CF07-F14FE060545D}"/>
              </a:ext>
            </a:extLst>
          </p:cNvPr>
          <p:cNvSpPr>
            <a:spLocks noGrp="1" noChangeArrowheads="1"/>
          </p:cNvSpPr>
          <p:nvPr>
            <p:ph type="subTitle" idx="1"/>
          </p:nvPr>
        </p:nvSpPr>
        <p:spPr bwMode="auto">
          <a:xfrm>
            <a:off x="4378960" y="2991535"/>
            <a:ext cx="296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40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70230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367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452880" y="853441"/>
            <a:ext cx="218440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Objectives</a:t>
            </a:r>
            <a:endParaRPr lang="en-US" sz="3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60A9205-1993-D3FF-2EC6-18DF14AB8F60}"/>
              </a:ext>
            </a:extLst>
          </p:cNvPr>
          <p:cNvSpPr>
            <a:spLocks noGrp="1" noChangeArrowheads="1"/>
          </p:cNvSpPr>
          <p:nvPr>
            <p:ph type="subTitle" idx="1"/>
          </p:nvPr>
        </p:nvSpPr>
        <p:spPr bwMode="auto">
          <a:xfrm>
            <a:off x="1452880" y="1778059"/>
            <a:ext cx="1023143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 different same shapes like chips, can</a:t>
            </a:r>
            <a:r>
              <a:rPr lang="en-US" altLang="en-US" sz="2200" dirty="0">
                <a:latin typeface="Times New Roman" panose="02020603050405020304" pitchFamily="18" charset="0"/>
                <a:cs typeface="Times New Roman" panose="02020603050405020304" pitchFamily="18" charset="0"/>
              </a:rPr>
              <a:t>s and bottles from an color image.</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2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traditional image processing for feature-based detection.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2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preprocessing techniques to improve target object visibility.</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 high accuracy in object segmentation without false positives or negatives.</a:t>
            </a:r>
          </a:p>
          <a:p>
            <a:pPr marR="0" lvl="0" algn="l" defTabSz="914400" rtl="0" eaLnBrk="0" fontAlgn="base" latinLnBrk="0" hangingPunct="0">
              <a:lnSpc>
                <a:spcPct val="100000"/>
              </a:lnSpc>
              <a:spcBef>
                <a:spcPct val="0"/>
              </a:spcBef>
              <a:spcAft>
                <a:spcPct val="0"/>
              </a:spcAft>
              <a:buClrTx/>
              <a:buSzTx/>
              <a:tabLst/>
            </a:pPr>
            <a:endParaRPr lang="en-US" altLang="en-US" sz="22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user-friendly interface for system adjustments and feedback.</a:t>
            </a:r>
          </a:p>
        </p:txBody>
      </p:sp>
      <p:sp>
        <p:nvSpPr>
          <p:cNvPr id="2" name="Date Placeholder 1">
            <a:extLst>
              <a:ext uri="{FF2B5EF4-FFF2-40B4-BE49-F238E27FC236}">
                <a16:creationId xmlns:a16="http://schemas.microsoft.com/office/drawing/2014/main" id="{66B9643A-9D46-9DE6-338D-DAE746FEDFB0}"/>
              </a:ext>
            </a:extLst>
          </p:cNvPr>
          <p:cNvSpPr>
            <a:spLocks noGrp="1"/>
          </p:cNvSpPr>
          <p:nvPr>
            <p:ph type="dt" sz="half" idx="10"/>
          </p:nvPr>
        </p:nvSpPr>
        <p:spPr/>
        <p:txBody>
          <a:bodyPr/>
          <a:lstStyle/>
          <a:p>
            <a:fld id="{4B617FC1-3B74-4DA3-80DA-423F0F5EBC6A}" type="datetime1">
              <a:rPr lang="en-US" smtClean="0"/>
              <a:t>6/30/2024</a:t>
            </a:fld>
            <a:endParaRPr lang="en-US"/>
          </a:p>
        </p:txBody>
      </p:sp>
      <p:sp>
        <p:nvSpPr>
          <p:cNvPr id="4" name="Slide Number Placeholder 3">
            <a:extLst>
              <a:ext uri="{FF2B5EF4-FFF2-40B4-BE49-F238E27FC236}">
                <a16:creationId xmlns:a16="http://schemas.microsoft.com/office/drawing/2014/main" id="{0D704314-9D5D-4825-403D-77EA856FEFF4}"/>
              </a:ext>
            </a:extLst>
          </p:cNvPr>
          <p:cNvSpPr>
            <a:spLocks noGrp="1"/>
          </p:cNvSpPr>
          <p:nvPr>
            <p:ph type="sldNum" sz="quarter" idx="12"/>
          </p:nvPr>
        </p:nvSpPr>
        <p:spPr/>
        <p:txBody>
          <a:bodyPr/>
          <a:lstStyle/>
          <a:p>
            <a:fld id="{862E4D7C-6233-4454-94ED-ABA9767E20EA}" type="slidenum">
              <a:rPr lang="en-US" smtClean="0"/>
              <a:t>3</a:t>
            </a:fld>
            <a:endParaRPr lang="en-US"/>
          </a:p>
        </p:txBody>
      </p:sp>
    </p:spTree>
    <p:extLst>
      <p:ext uri="{BB962C8B-B14F-4D97-AF65-F5344CB8AC3E}">
        <p14:creationId xmlns:p14="http://schemas.microsoft.com/office/powerpoint/2010/main" val="159938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30960" y="853442"/>
            <a:ext cx="2743200" cy="594042"/>
          </a:xfrm>
        </p:spPr>
        <p:txBody>
          <a:bodyPr>
            <a:noAutofit/>
          </a:bodyPr>
          <a:lstStyle/>
          <a:p>
            <a:r>
              <a:rPr lang="en-US" sz="3500" dirty="0">
                <a:latin typeface="Times New Roman" panose="02020603050405020304" pitchFamily="18" charset="0"/>
                <a:cs typeface="Times New Roman" panose="02020603050405020304" pitchFamily="18" charset="0"/>
                <a:sym typeface="Arial"/>
              </a:rPr>
              <a:t>Introduction:</a:t>
            </a:r>
            <a:endParaRPr lang="en-US" sz="35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A741B3B2-7CCC-FD6E-4A95-E553686556B4}"/>
              </a:ext>
            </a:extLst>
          </p:cNvPr>
          <p:cNvSpPr>
            <a:spLocks noGrp="1"/>
          </p:cNvSpPr>
          <p:nvPr>
            <p:ph type="subTitle" idx="1"/>
          </p:nvPr>
        </p:nvSpPr>
        <p:spPr>
          <a:xfrm>
            <a:off x="1434218" y="1866543"/>
            <a:ext cx="10023773" cy="3125335"/>
          </a:xfrm>
        </p:spPr>
        <p:txBody>
          <a:bodyPr>
            <a:no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real-world applications like retail inventory management and automated checkout systems, accurately detecting and classifying items such as bottles, cans, and chips from images is crucial.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task involves identifying and distinguishing between different items and localizing them accurately.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challenge increases when items are placed on shelves with similar backgrounds, complicating the isolation and recognition of individual objects.</a:t>
            </a: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6/30/2024</a:t>
            </a:fld>
            <a:endParaRPr lang="en-US"/>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4</a:t>
            </a:fld>
            <a:endParaRPr lang="en-US"/>
          </a:p>
        </p:txBody>
      </p:sp>
    </p:spTree>
    <p:extLst>
      <p:ext uri="{BB962C8B-B14F-4D97-AF65-F5344CB8AC3E}">
        <p14:creationId xmlns:p14="http://schemas.microsoft.com/office/powerpoint/2010/main" val="277005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391919" y="853442"/>
            <a:ext cx="4835952"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21627" y="853442"/>
            <a:ext cx="4957873"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Using tools and libraries</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A741B3B2-7CCC-FD6E-4A95-E553686556B4}"/>
              </a:ext>
            </a:extLst>
          </p:cNvPr>
          <p:cNvSpPr>
            <a:spLocks noGrp="1"/>
          </p:cNvSpPr>
          <p:nvPr>
            <p:ph type="subTitle" idx="1"/>
          </p:nvPr>
        </p:nvSpPr>
        <p:spPr>
          <a:xfrm>
            <a:off x="1391918" y="1735915"/>
            <a:ext cx="9730171" cy="4860827"/>
          </a:xfrm>
        </p:spPr>
        <p:txBody>
          <a:bodyPr>
            <a:normAutofit/>
          </a:bodyPr>
          <a:lstStyle/>
          <a:p>
            <a:pPr algn="just"/>
            <a:r>
              <a:rPr lang="en-US" dirty="0">
                <a:latin typeface="Times New Roman" panose="02020603050405020304" pitchFamily="18" charset="0"/>
                <a:cs typeface="Times New Roman" panose="02020603050405020304" pitchFamily="18" charset="0"/>
              </a:rPr>
              <a:t>For this project, I use Spyder IDE and several libraries to handle image processing, GUI creation, and scientific computing. Below is the list of libraries:</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sys: </a:t>
            </a:r>
            <a:r>
              <a:rPr lang="en-US" dirty="0">
                <a:latin typeface="Times New Roman" panose="02020603050405020304" pitchFamily="18" charset="0"/>
                <a:cs typeface="Times New Roman" panose="02020603050405020304" pitchFamily="18" charset="0"/>
              </a:rPr>
              <a:t>Provides access to some variables used or maintained by the interpreter and to functions that interact strongly with the interpreter.</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cv2 (OpenCV): </a:t>
            </a:r>
            <a:r>
              <a:rPr lang="en-US" dirty="0">
                <a:latin typeface="Times New Roman" panose="02020603050405020304" pitchFamily="18" charset="0"/>
                <a:cs typeface="Times New Roman" panose="02020603050405020304" pitchFamily="18" charset="0"/>
              </a:rPr>
              <a:t>A powerful library used for image processing and computer vision tasks.</a:t>
            </a:r>
          </a:p>
          <a:p>
            <a:pPr marL="342900" indent="-342900" algn="just">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numpy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fundamental package for scientific computing with Python, providing support for arrays and matrices.</a:t>
            </a:r>
          </a:p>
          <a:p>
            <a:pPr marL="342900" indent="-342900" algn="just">
              <a:lnSpc>
                <a:spcPct val="1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PyQt5.QtWidgets:</a:t>
            </a:r>
            <a:r>
              <a:rPr lang="en-US" dirty="0">
                <a:latin typeface="Times New Roman" panose="02020603050405020304" pitchFamily="18" charset="0"/>
                <a:cs typeface="Times New Roman" panose="02020603050405020304" pitchFamily="18" charset="0"/>
              </a:rPr>
              <a:t>Qapplication,QWidgetQPushButton,Qlabel, QVBoxLayout,QHBoxLayout,QFileDialog,PyQt5.QtGui,Qpixmap,Qimage,PyQt5.QtCore,Qt,</a:t>
            </a:r>
          </a:p>
        </p:txBody>
      </p:sp>
      <p:sp>
        <p:nvSpPr>
          <p:cNvPr id="6" name="Date Placeholder 5">
            <a:extLst>
              <a:ext uri="{FF2B5EF4-FFF2-40B4-BE49-F238E27FC236}">
                <a16:creationId xmlns:a16="http://schemas.microsoft.com/office/drawing/2014/main" id="{B39A225D-DF38-6AEE-BD62-0F02E5082AA2}"/>
              </a:ext>
            </a:extLst>
          </p:cNvPr>
          <p:cNvSpPr>
            <a:spLocks noGrp="1"/>
          </p:cNvSpPr>
          <p:nvPr>
            <p:ph type="dt" sz="half" idx="10"/>
          </p:nvPr>
        </p:nvSpPr>
        <p:spPr/>
        <p:txBody>
          <a:bodyPr/>
          <a:lstStyle/>
          <a:p>
            <a:fld id="{7E4BEEE9-1338-4FC2-9452-719CA4EA02E7}" type="datetime1">
              <a:rPr lang="en-US" smtClean="0"/>
              <a:t>6/30/2024</a:t>
            </a:fld>
            <a:endParaRPr lang="en-US"/>
          </a:p>
        </p:txBody>
      </p:sp>
      <p:sp>
        <p:nvSpPr>
          <p:cNvPr id="7" name="Slide Number Placeholder 6">
            <a:extLst>
              <a:ext uri="{FF2B5EF4-FFF2-40B4-BE49-F238E27FC236}">
                <a16:creationId xmlns:a16="http://schemas.microsoft.com/office/drawing/2014/main" id="{7C857C76-E545-A0A0-7F2F-89D565D06F8F}"/>
              </a:ext>
            </a:extLst>
          </p:cNvPr>
          <p:cNvSpPr>
            <a:spLocks noGrp="1"/>
          </p:cNvSpPr>
          <p:nvPr>
            <p:ph type="sldNum" sz="quarter" idx="12"/>
          </p:nvPr>
        </p:nvSpPr>
        <p:spPr/>
        <p:txBody>
          <a:bodyPr/>
          <a:lstStyle/>
          <a:p>
            <a:fld id="{862E4D7C-6233-4454-94ED-ABA9767E20EA}" type="slidenum">
              <a:rPr lang="en-US" smtClean="0"/>
              <a:t>5</a:t>
            </a:fld>
            <a:endParaRPr lang="en-US"/>
          </a:p>
        </p:txBody>
      </p:sp>
    </p:spTree>
    <p:extLst>
      <p:ext uri="{BB962C8B-B14F-4D97-AF65-F5344CB8AC3E}">
        <p14:creationId xmlns:p14="http://schemas.microsoft.com/office/powerpoint/2010/main" val="268107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25448"/>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21629" y="834780"/>
            <a:ext cx="296672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Methodology</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2D42BF2-2F4A-626B-C8CE-CDE7230786EE}"/>
              </a:ext>
            </a:extLst>
          </p:cNvPr>
          <p:cNvSpPr>
            <a:spLocks noGrp="1"/>
          </p:cNvSpPr>
          <p:nvPr>
            <p:ph type="dt" sz="half" idx="10"/>
          </p:nvPr>
        </p:nvSpPr>
        <p:spPr/>
        <p:txBody>
          <a:bodyPr/>
          <a:lstStyle/>
          <a:p>
            <a:fld id="{15F4C9C8-13E6-483A-80D2-305C616FADDA}" type="datetime1">
              <a:rPr lang="en-US" smtClean="0"/>
              <a:t>6/30/2024</a:t>
            </a:fld>
            <a:endParaRPr lang="en-US"/>
          </a:p>
        </p:txBody>
      </p:sp>
      <p:sp>
        <p:nvSpPr>
          <p:cNvPr id="3" name="Slide Number Placeholder 2">
            <a:extLst>
              <a:ext uri="{FF2B5EF4-FFF2-40B4-BE49-F238E27FC236}">
                <a16:creationId xmlns:a16="http://schemas.microsoft.com/office/drawing/2014/main" id="{BE71BC4C-FF93-A1F3-0BAB-A5723E804F55}"/>
              </a:ext>
            </a:extLst>
          </p:cNvPr>
          <p:cNvSpPr>
            <a:spLocks noGrp="1"/>
          </p:cNvSpPr>
          <p:nvPr>
            <p:ph type="sldNum" sz="quarter" idx="12"/>
          </p:nvPr>
        </p:nvSpPr>
        <p:spPr/>
        <p:txBody>
          <a:bodyPr/>
          <a:lstStyle/>
          <a:p>
            <a:fld id="{862E4D7C-6233-4454-94ED-ABA9767E20EA}" type="slidenum">
              <a:rPr lang="en-US" smtClean="0"/>
              <a:t>6</a:t>
            </a:fld>
            <a:endParaRPr lang="en-US"/>
          </a:p>
        </p:txBody>
      </p:sp>
      <p:sp>
        <p:nvSpPr>
          <p:cNvPr id="6" name="Rectangle 1">
            <a:extLst>
              <a:ext uri="{FF2B5EF4-FFF2-40B4-BE49-F238E27FC236}">
                <a16:creationId xmlns:a16="http://schemas.microsoft.com/office/drawing/2014/main" id="{DE37029A-9675-787B-CF07-F14FE060545D}"/>
              </a:ext>
            </a:extLst>
          </p:cNvPr>
          <p:cNvSpPr>
            <a:spLocks noGrp="1" noChangeArrowheads="1"/>
          </p:cNvSpPr>
          <p:nvPr>
            <p:ph type="subTitle" idx="1"/>
          </p:nvPr>
        </p:nvSpPr>
        <p:spPr bwMode="auto">
          <a:xfrm>
            <a:off x="1446244" y="1695874"/>
            <a:ext cx="9386596" cy="397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Step-1:</a:t>
            </a:r>
          </a:p>
          <a:p>
            <a:pPr marR="0" lvl="0" algn="just" defTabSz="914400" rtl="0" eaLnBrk="0" fontAlgn="base" latinLnBrk="0" hangingPunct="0">
              <a:lnSpc>
                <a:spcPct val="100000"/>
              </a:lnSpc>
              <a:spcBef>
                <a:spcPct val="0"/>
              </a:spcBef>
              <a:spcAft>
                <a:spcPct val="0"/>
              </a:spcAft>
              <a:buClrTx/>
              <a:buSzTx/>
              <a:tabLst/>
            </a:pPr>
            <a:r>
              <a:rPr lang="en-US" sz="2200" dirty="0">
                <a:latin typeface="Times New Roman" panose="02020603050405020304" pitchFamily="18" charset="0"/>
                <a:cs typeface="Times New Roman" panose="02020603050405020304" pitchFamily="18" charset="0"/>
              </a:rPr>
              <a:t>Check if an Image is Loaded ,then read that Image and convert the Image to Grayscale.</a:t>
            </a:r>
          </a:p>
          <a:p>
            <a:pPr marL="457200" marR="0" lvl="0" indent="-457200" algn="just" defTabSz="914400" rtl="0" eaLnBrk="0" fontAlgn="base" latinLnBrk="0" hangingPunct="0">
              <a:lnSpc>
                <a:spcPct val="100000"/>
              </a:lnSpc>
              <a:spcBef>
                <a:spcPct val="0"/>
              </a:spcBef>
              <a:spcAft>
                <a:spcPct val="0"/>
              </a:spcAft>
              <a:buClrTx/>
              <a:buSzTx/>
              <a:buFontTx/>
              <a:buAutoNum type="arabicPeriod"/>
              <a:tabLst/>
            </a:pPr>
            <a:endParaRPr lang="en-US" sz="22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sz="2200" b="1" dirty="0">
                <a:latin typeface="Times New Roman" panose="02020603050405020304" pitchFamily="18" charset="0"/>
                <a:cs typeface="Times New Roman" panose="02020603050405020304" pitchFamily="18" charset="0"/>
              </a:rPr>
              <a:t>Step-2:</a:t>
            </a:r>
            <a:r>
              <a:rPr lang="en-US" sz="2200" dirty="0">
                <a:latin typeface="Times New Roman" panose="02020603050405020304" pitchFamily="18" charset="0"/>
                <a:cs typeface="Times New Roman" panose="02020603050405020304" pitchFamily="18" charset="0"/>
              </a:rPr>
              <a:t>(Apply Thresholding)</a:t>
            </a:r>
          </a:p>
          <a:p>
            <a:pPr marR="0" lvl="0" algn="just" defTabSz="914400" rtl="0" eaLnBrk="0" fontAlgn="base" latinLnBrk="0" hangingPunct="0">
              <a:lnSpc>
                <a:spcPct val="100000"/>
              </a:lnSpc>
              <a:spcBef>
                <a:spcPct val="0"/>
              </a:spcBef>
              <a:spcAft>
                <a:spcPct val="0"/>
              </a:spcAft>
              <a:buClrTx/>
              <a:buSzTx/>
              <a:tabLst/>
            </a:pPr>
            <a:r>
              <a:rPr lang="en-US" sz="2200" dirty="0">
                <a:latin typeface="Times New Roman" panose="02020603050405020304" pitchFamily="18" charset="0"/>
                <a:cs typeface="Times New Roman" panose="02020603050405020304" pitchFamily="18" charset="0"/>
              </a:rPr>
              <a:t>Converts the grayscale image to a binary image, making it easier to identify and isolate objects of interest.</a:t>
            </a:r>
          </a:p>
          <a:p>
            <a:pPr marR="0" lvl="0" algn="just" defTabSz="914400" rtl="0" eaLnBrk="0" fontAlgn="base" latinLnBrk="0" hangingPunct="0">
              <a:lnSpc>
                <a:spcPct val="100000"/>
              </a:lnSpc>
              <a:spcBef>
                <a:spcPct val="0"/>
              </a:spcBef>
              <a:spcAft>
                <a:spcPct val="0"/>
              </a:spcAft>
              <a:buClrTx/>
              <a:buSzTx/>
              <a:tabLst/>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How It Works:</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At first a specific pixel intensity value (threshold) is chosen (e.g., 220). This value is used to differentiate between foreground (objects) and background.</a:t>
            </a:r>
          </a:p>
        </p:txBody>
      </p:sp>
    </p:spTree>
    <p:extLst>
      <p:ext uri="{BB962C8B-B14F-4D97-AF65-F5344CB8AC3E}">
        <p14:creationId xmlns:p14="http://schemas.microsoft.com/office/powerpoint/2010/main" val="1802834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98E1F76-3D05-C2E3-FFDA-74B26E61EE1C}"/>
              </a:ext>
            </a:extLst>
          </p:cNvPr>
          <p:cNvSpPr/>
          <p:nvPr/>
        </p:nvSpPr>
        <p:spPr>
          <a:xfrm>
            <a:off x="1548880" y="3425615"/>
            <a:ext cx="4211344" cy="2670969"/>
          </a:xfrm>
          <a:prstGeom prst="rect">
            <a:avLst/>
          </a:prstGeom>
          <a:solidFill>
            <a:schemeClr val="bg1">
              <a:alpha val="87000"/>
            </a:schemeClr>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 name="Subtitle 3">
            <a:extLst>
              <a:ext uri="{FF2B5EF4-FFF2-40B4-BE49-F238E27FC236}">
                <a16:creationId xmlns:a16="http://schemas.microsoft.com/office/drawing/2014/main" id="{A741B3B2-7CCC-FD6E-4A95-E553686556B4}"/>
              </a:ext>
            </a:extLst>
          </p:cNvPr>
          <p:cNvSpPr>
            <a:spLocks noGrp="1"/>
          </p:cNvSpPr>
          <p:nvPr>
            <p:ph type="subTitle" idx="1"/>
          </p:nvPr>
        </p:nvSpPr>
        <p:spPr>
          <a:xfrm>
            <a:off x="933061" y="1558633"/>
            <a:ext cx="10515599" cy="3125335"/>
          </a:xfrm>
        </p:spPr>
        <p:txBody>
          <a:bodyPr>
            <a:noAutofit/>
          </a:bodyPr>
          <a:lstStyle/>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Each pixel in the grayscale image is compared to the threshold value.</a:t>
            </a:r>
          </a:p>
          <a:p>
            <a:pPr lvl="1" algn="just"/>
            <a:r>
              <a:rPr lang="en-US" sz="2200" dirty="0">
                <a:latin typeface="Times New Roman" panose="02020603050405020304" pitchFamily="18" charset="0"/>
                <a:cs typeface="Times New Roman" panose="02020603050405020304" pitchFamily="18" charset="0"/>
              </a:rPr>
              <a:t>    - If the pixel value is greater than the threshold, it is set to 0 (black) in the binary      image.</a:t>
            </a:r>
          </a:p>
          <a:p>
            <a:pPr lvl="1" algn="just"/>
            <a:r>
              <a:rPr lang="en-US" sz="2200" dirty="0">
                <a:latin typeface="Times New Roman" panose="02020603050405020304" pitchFamily="18" charset="0"/>
                <a:cs typeface="Times New Roman" panose="02020603050405020304" pitchFamily="18" charset="0"/>
              </a:rPr>
              <a:t>    - If the pixel value is less than or equal to the threshold, it is set to 255 (white) in the binary image.</a:t>
            </a:r>
          </a:p>
          <a:p>
            <a:pPr marR="0" lvl="0" algn="l" defTabSz="914400" rtl="0" eaLnBrk="0" fontAlgn="base" latinLnBrk="0" hangingPunct="0">
              <a:lnSpc>
                <a:spcPct val="100000"/>
              </a:lnSpc>
              <a:spcBef>
                <a:spcPct val="0"/>
              </a:spcBef>
              <a:spcAft>
                <a:spcPct val="0"/>
              </a:spcAft>
              <a:buClrTx/>
              <a:buSzTx/>
              <a:tabLst/>
            </a:pPr>
            <a:endParaRPr lang="en-US" sz="2200" dirty="0">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endParaRPr lang="en-US" sz="2200" dirty="0">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endParaRPr lang="en-US" sz="22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6/30/2024</a:t>
            </a:fld>
            <a:endParaRPr lang="en-US"/>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7</a:t>
            </a:fld>
            <a:endParaRPr lang="en-US"/>
          </a:p>
        </p:txBody>
      </p:sp>
      <p:sp>
        <p:nvSpPr>
          <p:cNvPr id="9" name="Title 4">
            <a:extLst>
              <a:ext uri="{FF2B5EF4-FFF2-40B4-BE49-F238E27FC236}">
                <a16:creationId xmlns:a16="http://schemas.microsoft.com/office/drawing/2014/main" id="{12FBA00F-625B-8EDA-D5A7-46685EDD9DA0}"/>
              </a:ext>
            </a:extLst>
          </p:cNvPr>
          <p:cNvSpPr txBox="1">
            <a:spLocks/>
          </p:cNvSpPr>
          <p:nvPr/>
        </p:nvSpPr>
        <p:spPr>
          <a:xfrm>
            <a:off x="1330960" y="834780"/>
            <a:ext cx="2966720" cy="5940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500">
                <a:latin typeface="Times New Roman" panose="02020603050405020304" pitchFamily="18" charset="0"/>
                <a:ea typeface="Arial"/>
                <a:cs typeface="Times New Roman" panose="02020603050405020304" pitchFamily="18" charset="0"/>
                <a:sym typeface="Arial"/>
              </a:rPr>
              <a:t>Methodology</a:t>
            </a:r>
            <a:r>
              <a:rPr lang="en-US" sz="350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DC7118C-8717-368E-A77F-3552A5966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0029" y="3358846"/>
            <a:ext cx="4174135" cy="2650244"/>
          </a:xfrm>
          <a:prstGeom prst="rect">
            <a:avLst/>
          </a:prstGeom>
        </p:spPr>
      </p:pic>
      <p:pic>
        <p:nvPicPr>
          <p:cNvPr id="12" name="Picture 11">
            <a:extLst>
              <a:ext uri="{FF2B5EF4-FFF2-40B4-BE49-F238E27FC236}">
                <a16:creationId xmlns:a16="http://schemas.microsoft.com/office/drawing/2014/main" id="{C11D7247-913B-5B43-E95B-8397DD02E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791" y="3485797"/>
            <a:ext cx="4040836" cy="2565610"/>
          </a:xfrm>
          <a:prstGeom prst="rect">
            <a:avLst/>
          </a:prstGeom>
        </p:spPr>
      </p:pic>
      <p:sp>
        <p:nvSpPr>
          <p:cNvPr id="14" name="TextBox 13">
            <a:extLst>
              <a:ext uri="{FF2B5EF4-FFF2-40B4-BE49-F238E27FC236}">
                <a16:creationId xmlns:a16="http://schemas.microsoft.com/office/drawing/2014/main" id="{37A6B8EA-7D3C-F993-4F87-80135FDF0DD4}"/>
              </a:ext>
            </a:extLst>
          </p:cNvPr>
          <p:cNvSpPr txBox="1"/>
          <p:nvPr/>
        </p:nvSpPr>
        <p:spPr>
          <a:xfrm>
            <a:off x="8439150" y="6096231"/>
            <a:ext cx="1403782" cy="369332"/>
          </a:xfrm>
          <a:prstGeom prst="rect">
            <a:avLst/>
          </a:prstGeom>
          <a:noFill/>
        </p:spPr>
        <p:txBody>
          <a:bodyPr wrap="none" rtlCol="0">
            <a:spAutoFit/>
          </a:bodyPr>
          <a:lstStyle/>
          <a:p>
            <a:r>
              <a:rPr lang="en-US" dirty="0"/>
              <a:t>Binary image</a:t>
            </a:r>
          </a:p>
        </p:txBody>
      </p:sp>
      <p:sp>
        <p:nvSpPr>
          <p:cNvPr id="15" name="TextBox 14">
            <a:extLst>
              <a:ext uri="{FF2B5EF4-FFF2-40B4-BE49-F238E27FC236}">
                <a16:creationId xmlns:a16="http://schemas.microsoft.com/office/drawing/2014/main" id="{4E7BA18E-2857-0363-E6C1-34841381A438}"/>
              </a:ext>
            </a:extLst>
          </p:cNvPr>
          <p:cNvSpPr txBox="1"/>
          <p:nvPr/>
        </p:nvSpPr>
        <p:spPr>
          <a:xfrm>
            <a:off x="2927375" y="6156766"/>
            <a:ext cx="1308050" cy="369332"/>
          </a:xfrm>
          <a:prstGeom prst="rect">
            <a:avLst/>
          </a:prstGeom>
          <a:noFill/>
        </p:spPr>
        <p:txBody>
          <a:bodyPr wrap="none" rtlCol="0">
            <a:spAutoFit/>
          </a:bodyPr>
          <a:lstStyle/>
          <a:p>
            <a:r>
              <a:rPr lang="en-US" dirty="0"/>
              <a:t>Input image</a:t>
            </a:r>
          </a:p>
        </p:txBody>
      </p:sp>
    </p:spTree>
    <p:extLst>
      <p:ext uri="{BB962C8B-B14F-4D97-AF65-F5344CB8AC3E}">
        <p14:creationId xmlns:p14="http://schemas.microsoft.com/office/powerpoint/2010/main" val="1795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30960" y="853442"/>
            <a:ext cx="274320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Methodology</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A741B3B2-7CCC-FD6E-4A95-E553686556B4}"/>
              </a:ext>
            </a:extLst>
          </p:cNvPr>
          <p:cNvSpPr>
            <a:spLocks noGrp="1"/>
          </p:cNvSpPr>
          <p:nvPr>
            <p:ph type="subTitle" idx="1"/>
          </p:nvPr>
        </p:nvSpPr>
        <p:spPr>
          <a:xfrm>
            <a:off x="1434218" y="1866543"/>
            <a:ext cx="10023773" cy="3125335"/>
          </a:xfrm>
        </p:spPr>
        <p:txBody>
          <a:bodyPr>
            <a:noAutofit/>
          </a:bodyPr>
          <a:lstStyle/>
          <a:p>
            <a:pPr marR="0" lvl="0" algn="l" defTabSz="914400" rtl="0" eaLnBrk="0" fontAlgn="base" latinLnBrk="0" hangingPunct="0">
              <a:lnSpc>
                <a:spcPct val="100000"/>
              </a:lnSpc>
              <a:spcBef>
                <a:spcPct val="0"/>
              </a:spcBef>
              <a:spcAft>
                <a:spcPct val="0"/>
              </a:spcAft>
              <a:buClrTx/>
              <a:buSzTx/>
              <a:tabLst/>
            </a:pPr>
            <a:r>
              <a:rPr lang="en-US" sz="2200" b="1" dirty="0">
                <a:latin typeface="Times New Roman" panose="02020603050405020304" pitchFamily="18" charset="0"/>
                <a:cs typeface="Times New Roman" panose="02020603050405020304" pitchFamily="18" charset="0"/>
              </a:rPr>
              <a:t>Step-3:</a:t>
            </a:r>
            <a:r>
              <a:rPr lang="en-US" sz="2200" dirty="0">
                <a:latin typeface="Times New Roman" panose="02020603050405020304" pitchFamily="18" charset="0"/>
                <a:cs typeface="Times New Roman" panose="02020603050405020304" pitchFamily="18" charset="0"/>
              </a:rPr>
              <a:t>(Find Contours)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cv2.findContours </a:t>
            </a:r>
            <a:r>
              <a:rPr lang="en-US" sz="2200" dirty="0">
                <a:latin typeface="Times New Roman" panose="02020603050405020304" pitchFamily="18" charset="0"/>
                <a:cs typeface="Times New Roman" panose="02020603050405020304" pitchFamily="18" charset="0"/>
              </a:rPr>
              <a:t>function processes the binary image to detect the contours. It scans the image from top to bottom, left to right, to find the boundaries of white objects.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200" dirty="0">
                <a:latin typeface="Times New Roman" panose="02020603050405020304" pitchFamily="18" charset="0"/>
                <a:cs typeface="Times New Roman" panose="02020603050405020304" pitchFamily="18" charset="0"/>
              </a:rPr>
              <a:t>A contour is a curve joining all the continuous points (along the boundary), having the same color or intensity. Essentially, it traces the edges of the objects in the binary image.</a:t>
            </a: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6/30/2024</a:t>
            </a:fld>
            <a:endParaRPr lang="en-US"/>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8</a:t>
            </a:fld>
            <a:endParaRPr lang="en-US"/>
          </a:p>
        </p:txBody>
      </p:sp>
      <p:pic>
        <p:nvPicPr>
          <p:cNvPr id="21" name="Picture 20">
            <a:extLst>
              <a:ext uri="{FF2B5EF4-FFF2-40B4-BE49-F238E27FC236}">
                <a16:creationId xmlns:a16="http://schemas.microsoft.com/office/drawing/2014/main" id="{DE1A3585-B7A5-8B4D-D603-E0A9ECCC6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560" y="4399473"/>
            <a:ext cx="2912060" cy="1848927"/>
          </a:xfrm>
          <a:prstGeom prst="rect">
            <a:avLst/>
          </a:prstGeom>
        </p:spPr>
      </p:pic>
      <p:pic>
        <p:nvPicPr>
          <p:cNvPr id="23" name="Picture 22">
            <a:extLst>
              <a:ext uri="{FF2B5EF4-FFF2-40B4-BE49-F238E27FC236}">
                <a16:creationId xmlns:a16="http://schemas.microsoft.com/office/drawing/2014/main" id="{6EB2F32C-257D-860F-BB24-063C939B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436" y="4398025"/>
            <a:ext cx="2912060" cy="1848927"/>
          </a:xfrm>
          <a:prstGeom prst="rect">
            <a:avLst/>
          </a:prstGeom>
          <a:solidFill>
            <a:schemeClr val="tx1">
              <a:alpha val="81000"/>
            </a:schemeClr>
          </a:solidFill>
        </p:spPr>
      </p:pic>
      <p:sp>
        <p:nvSpPr>
          <p:cNvPr id="24" name="Rectangle 23">
            <a:extLst>
              <a:ext uri="{FF2B5EF4-FFF2-40B4-BE49-F238E27FC236}">
                <a16:creationId xmlns:a16="http://schemas.microsoft.com/office/drawing/2014/main" id="{4C73B495-8C69-113B-E9D4-65C08789688A}"/>
              </a:ext>
            </a:extLst>
          </p:cNvPr>
          <p:cNvSpPr/>
          <p:nvPr/>
        </p:nvSpPr>
        <p:spPr>
          <a:xfrm>
            <a:off x="6709511" y="4378975"/>
            <a:ext cx="3240201" cy="1878950"/>
          </a:xfrm>
          <a:prstGeom prst="rect">
            <a:avLst/>
          </a:prstGeom>
          <a:noFill/>
          <a:ln w="1270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ED7AEF7-9B7C-F011-E360-DE1D08731F33}"/>
              </a:ext>
            </a:extLst>
          </p:cNvPr>
          <p:cNvSpPr txBox="1"/>
          <p:nvPr/>
        </p:nvSpPr>
        <p:spPr>
          <a:xfrm>
            <a:off x="3325152" y="6246952"/>
            <a:ext cx="1666875" cy="369332"/>
          </a:xfrm>
          <a:prstGeom prst="rect">
            <a:avLst/>
          </a:prstGeom>
          <a:noFill/>
        </p:spPr>
        <p:txBody>
          <a:bodyPr wrap="square" rtlCol="0">
            <a:spAutoFit/>
          </a:bodyPr>
          <a:lstStyle/>
          <a:p>
            <a:r>
              <a:rPr lang="en-US" dirty="0"/>
              <a:t>Binary  Image</a:t>
            </a:r>
          </a:p>
        </p:txBody>
      </p:sp>
      <p:sp>
        <p:nvSpPr>
          <p:cNvPr id="26" name="TextBox 25">
            <a:extLst>
              <a:ext uri="{FF2B5EF4-FFF2-40B4-BE49-F238E27FC236}">
                <a16:creationId xmlns:a16="http://schemas.microsoft.com/office/drawing/2014/main" id="{D6CB8F29-9E13-C868-8737-F43307807135}"/>
              </a:ext>
            </a:extLst>
          </p:cNvPr>
          <p:cNvSpPr txBox="1"/>
          <p:nvPr/>
        </p:nvSpPr>
        <p:spPr>
          <a:xfrm>
            <a:off x="7424737" y="6296025"/>
            <a:ext cx="2172550" cy="369332"/>
          </a:xfrm>
          <a:prstGeom prst="rect">
            <a:avLst/>
          </a:prstGeom>
          <a:noFill/>
        </p:spPr>
        <p:txBody>
          <a:bodyPr wrap="square" rtlCol="0">
            <a:spAutoFit/>
          </a:bodyPr>
          <a:lstStyle/>
          <a:p>
            <a:r>
              <a:rPr lang="en-US" dirty="0"/>
              <a:t>Contoured  Image</a:t>
            </a:r>
          </a:p>
        </p:txBody>
      </p:sp>
    </p:spTree>
    <p:extLst>
      <p:ext uri="{BB962C8B-B14F-4D97-AF65-F5344CB8AC3E}">
        <p14:creationId xmlns:p14="http://schemas.microsoft.com/office/powerpoint/2010/main" val="105104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5B7B1404-B5A9-A5DB-AD64-31214F0C14E9}"/>
              </a:ext>
            </a:extLst>
          </p:cNvPr>
          <p:cNvSpPr/>
          <p:nvPr/>
        </p:nvSpPr>
        <p:spPr>
          <a:xfrm>
            <a:off x="1452880" y="853441"/>
            <a:ext cx="2621280" cy="594042"/>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56DBF15-5EC9-9C9B-C95C-8716E5636E5D}"/>
              </a:ext>
            </a:extLst>
          </p:cNvPr>
          <p:cNvSpPr>
            <a:spLocks noGrp="1"/>
          </p:cNvSpPr>
          <p:nvPr>
            <p:ph type="ctrTitle"/>
          </p:nvPr>
        </p:nvSpPr>
        <p:spPr>
          <a:xfrm>
            <a:off x="1330960" y="853442"/>
            <a:ext cx="2743200" cy="594042"/>
          </a:xfrm>
        </p:spPr>
        <p:txBody>
          <a:bodyPr>
            <a:noAutofit/>
          </a:bodyPr>
          <a:lstStyle/>
          <a:p>
            <a:r>
              <a:rPr lang="en-US" sz="3500" dirty="0">
                <a:latin typeface="Times New Roman" panose="02020603050405020304" pitchFamily="18" charset="0"/>
                <a:ea typeface="Arial"/>
                <a:cs typeface="Times New Roman" panose="02020603050405020304" pitchFamily="18" charset="0"/>
                <a:sym typeface="Arial"/>
              </a:rPr>
              <a:t>Methodology</a:t>
            </a:r>
            <a:r>
              <a:rPr lang="en-US" sz="3500" dirty="0">
                <a:latin typeface="Times New Roman" panose="02020603050405020304" pitchFamily="18" charset="0"/>
                <a:cs typeface="Times New Roman" panose="02020603050405020304" pitchFamily="18" charset="0"/>
                <a:sym typeface="Arial"/>
              </a:rPr>
              <a:t>:</a:t>
            </a:r>
            <a:endParaRPr lang="en-US" sz="35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A741B3B2-7CCC-FD6E-4A95-E553686556B4}"/>
              </a:ext>
            </a:extLst>
          </p:cNvPr>
          <p:cNvSpPr>
            <a:spLocks noGrp="1"/>
          </p:cNvSpPr>
          <p:nvPr>
            <p:ph type="subTitle" idx="1"/>
          </p:nvPr>
        </p:nvSpPr>
        <p:spPr>
          <a:xfrm>
            <a:off x="1452880" y="1580793"/>
            <a:ext cx="10023773" cy="4162782"/>
          </a:xfrm>
        </p:spPr>
        <p:txBody>
          <a:bodyPr>
            <a:noAutofit/>
          </a:bodyPr>
          <a:lstStyle/>
          <a:p>
            <a:pPr marR="0" lvl="0" algn="just" defTabSz="914400" rtl="0" eaLnBrk="0" fontAlgn="base" latinLnBrk="0" hangingPunct="0">
              <a:lnSpc>
                <a:spcPct val="100000"/>
              </a:lnSpc>
              <a:spcBef>
                <a:spcPct val="0"/>
              </a:spcBef>
              <a:spcAft>
                <a:spcPct val="0"/>
              </a:spcAft>
              <a:buClrTx/>
              <a:buSzTx/>
              <a:tabLst/>
            </a:pPr>
            <a:r>
              <a:rPr lang="en-US" sz="2200" b="1" dirty="0">
                <a:latin typeface="Times New Roman" panose="02020603050405020304" pitchFamily="18" charset="0"/>
                <a:cs typeface="Times New Roman" panose="02020603050405020304" pitchFamily="18" charset="0"/>
              </a:rPr>
              <a:t>Step-4: </a:t>
            </a:r>
            <a:r>
              <a:rPr lang="en-US" sz="2200" dirty="0">
                <a:latin typeface="Times New Roman" panose="02020603050405020304" pitchFamily="18" charset="0"/>
                <a:cs typeface="Times New Roman" panose="02020603050405020304" pitchFamily="18" charset="0"/>
              </a:rPr>
              <a:t>(Process Each Contour)</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Now iterate over each contour detected in the binary image. Contours are simply the boundaries of objects found in the image.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Filter Small Contours. Now check if the contour area is greater than a minimum area (</a:t>
            </a:r>
            <a:r>
              <a:rPr lang="en-US" sz="2200" dirty="0" err="1">
                <a:latin typeface="Times New Roman" panose="02020603050405020304" pitchFamily="18" charset="0"/>
                <a:cs typeface="Times New Roman" panose="02020603050405020304" pitchFamily="18" charset="0"/>
              </a:rPr>
              <a:t>min_area</a:t>
            </a:r>
            <a:r>
              <a:rPr lang="en-US" sz="2200" dirty="0">
                <a:latin typeface="Times New Roman" panose="02020603050405020304" pitchFamily="18" charset="0"/>
                <a:cs typeface="Times New Roman" panose="02020603050405020304" pitchFamily="18" charset="0"/>
              </a:rPr>
              <a:t>). This step filters out noise or very small objects that are not relevant.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Make Bounding Rectangle. For each valid contour, now calculate the bounding rectangle. This rectangle is the smallest rectangle that can contain the contour.</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Mathematically, the bounding rectangle is defined by the top-left corner (x, y) and the width w and height h.</a:t>
            </a:r>
          </a:p>
        </p:txBody>
      </p:sp>
      <p:sp>
        <p:nvSpPr>
          <p:cNvPr id="2" name="Date Placeholder 1">
            <a:extLst>
              <a:ext uri="{FF2B5EF4-FFF2-40B4-BE49-F238E27FC236}">
                <a16:creationId xmlns:a16="http://schemas.microsoft.com/office/drawing/2014/main" id="{30614F71-00EA-2774-60B8-E1E5732C24C0}"/>
              </a:ext>
            </a:extLst>
          </p:cNvPr>
          <p:cNvSpPr>
            <a:spLocks noGrp="1"/>
          </p:cNvSpPr>
          <p:nvPr>
            <p:ph type="dt" sz="half" idx="10"/>
          </p:nvPr>
        </p:nvSpPr>
        <p:spPr/>
        <p:txBody>
          <a:bodyPr/>
          <a:lstStyle/>
          <a:p>
            <a:fld id="{14D55A28-95EE-49AF-82E8-60E81D4BD953}" type="datetime1">
              <a:rPr lang="en-US" smtClean="0"/>
              <a:t>6/30/2024</a:t>
            </a:fld>
            <a:endParaRPr lang="en-US" dirty="0"/>
          </a:p>
        </p:txBody>
      </p:sp>
      <p:sp>
        <p:nvSpPr>
          <p:cNvPr id="3" name="Slide Number Placeholder 2">
            <a:extLst>
              <a:ext uri="{FF2B5EF4-FFF2-40B4-BE49-F238E27FC236}">
                <a16:creationId xmlns:a16="http://schemas.microsoft.com/office/drawing/2014/main" id="{14448FA7-9C8F-2A29-4BBC-26EBE74986C6}"/>
              </a:ext>
            </a:extLst>
          </p:cNvPr>
          <p:cNvSpPr>
            <a:spLocks noGrp="1"/>
          </p:cNvSpPr>
          <p:nvPr>
            <p:ph type="sldNum" sz="quarter" idx="12"/>
          </p:nvPr>
        </p:nvSpPr>
        <p:spPr/>
        <p:txBody>
          <a:bodyPr/>
          <a:lstStyle/>
          <a:p>
            <a:fld id="{862E4D7C-6233-4454-94ED-ABA9767E20EA}" type="slidenum">
              <a:rPr lang="en-US" smtClean="0"/>
              <a:t>9</a:t>
            </a:fld>
            <a:endParaRPr lang="en-US"/>
          </a:p>
        </p:txBody>
      </p:sp>
    </p:spTree>
    <p:extLst>
      <p:ext uri="{BB962C8B-B14F-4D97-AF65-F5344CB8AC3E}">
        <p14:creationId xmlns:p14="http://schemas.microsoft.com/office/powerpoint/2010/main" val="2099083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1715</Words>
  <Application>Microsoft Office PowerPoint</Application>
  <PresentationFormat>Widescreen</PresentationFormat>
  <Paragraphs>182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Segment Similar Objects From Image</vt:lpstr>
      <vt:lpstr>Outline:</vt:lpstr>
      <vt:lpstr>Objectives</vt:lpstr>
      <vt:lpstr>Introduction:</vt:lpstr>
      <vt:lpstr>Using tools and libraries:</vt:lpstr>
      <vt:lpstr>Methodology:</vt:lpstr>
      <vt:lpstr>PowerPoint Presentation</vt:lpstr>
      <vt:lpstr>Methodology:</vt:lpstr>
      <vt:lpstr>Methodology:</vt:lpstr>
      <vt:lpstr>Methodology:</vt:lpstr>
      <vt:lpstr>Methodology:</vt:lpstr>
      <vt:lpstr>Methodology:</vt:lpstr>
      <vt:lpstr>Methodology:</vt:lpstr>
      <vt:lpstr>Methodology:</vt:lpstr>
      <vt:lpstr>Methodology:</vt:lpstr>
      <vt:lpstr>Obstacles:</vt:lpstr>
      <vt:lpstr>Obstacles:</vt:lpstr>
      <vt:lpstr>Obstacles:</vt:lpstr>
      <vt:lpstr>Obstacles: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 Similar Objects From Shelf</dc:title>
  <dc:creator>sadia sornaly</dc:creator>
  <cp:lastModifiedBy>sadia sornaly</cp:lastModifiedBy>
  <cp:revision>2</cp:revision>
  <dcterms:created xsi:type="dcterms:W3CDTF">2024-06-29T17:28:14Z</dcterms:created>
  <dcterms:modified xsi:type="dcterms:W3CDTF">2024-06-30T11:08:34Z</dcterms:modified>
</cp:coreProperties>
</file>