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handoutMasterIdLst>
    <p:handoutMasterId r:id="rId43"/>
  </p:handoutMasterIdLst>
  <p:sldIdLst>
    <p:sldId id="256" r:id="rId2"/>
    <p:sldId id="290" r:id="rId3"/>
    <p:sldId id="289" r:id="rId4"/>
    <p:sldId id="257" r:id="rId5"/>
    <p:sldId id="268" r:id="rId6"/>
    <p:sldId id="312" r:id="rId7"/>
    <p:sldId id="292" r:id="rId8"/>
    <p:sldId id="285" r:id="rId9"/>
    <p:sldId id="267" r:id="rId10"/>
    <p:sldId id="298" r:id="rId11"/>
    <p:sldId id="294" r:id="rId12"/>
    <p:sldId id="295" r:id="rId13"/>
    <p:sldId id="328" r:id="rId14"/>
    <p:sldId id="329" r:id="rId15"/>
    <p:sldId id="330" r:id="rId16"/>
    <p:sldId id="331" r:id="rId17"/>
    <p:sldId id="332" r:id="rId18"/>
    <p:sldId id="333" r:id="rId19"/>
    <p:sldId id="302" r:id="rId20"/>
    <p:sldId id="293" r:id="rId21"/>
    <p:sldId id="310" r:id="rId22"/>
    <p:sldId id="334" r:id="rId23"/>
    <p:sldId id="336" r:id="rId24"/>
    <p:sldId id="319" r:id="rId25"/>
    <p:sldId id="262" r:id="rId26"/>
    <p:sldId id="335" r:id="rId27"/>
    <p:sldId id="311" r:id="rId28"/>
    <p:sldId id="317" r:id="rId29"/>
    <p:sldId id="337" r:id="rId30"/>
    <p:sldId id="338" r:id="rId31"/>
    <p:sldId id="339" r:id="rId32"/>
    <p:sldId id="341" r:id="rId33"/>
    <p:sldId id="342" r:id="rId34"/>
    <p:sldId id="343" r:id="rId35"/>
    <p:sldId id="325" r:id="rId36"/>
    <p:sldId id="322" r:id="rId37"/>
    <p:sldId id="266" r:id="rId38"/>
    <p:sldId id="287" r:id="rId39"/>
    <p:sldId id="324" r:id="rId40"/>
    <p:sldId id="282" r:id="rId4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0" autoAdjust="0"/>
    <p:restoredTop sz="90955" autoAdjust="0"/>
  </p:normalViewPr>
  <p:slideViewPr>
    <p:cSldViewPr>
      <p:cViewPr varScale="1">
        <p:scale>
          <a:sx n="65" d="100"/>
          <a:sy n="65" d="100"/>
        </p:scale>
        <p:origin x="158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sala tarun mj" userId="e08e3ddd24752f20" providerId="LiveId" clId="{08117774-3041-4035-B244-57ABA8CBDDF2}"/>
    <pc:docChg chg="undo custSel delSld modSld">
      <pc:chgData name="meesala tarun mj" userId="e08e3ddd24752f20" providerId="LiveId" clId="{08117774-3041-4035-B244-57ABA8CBDDF2}" dt="2024-04-27T16:25:13.236" v="70" actId="255"/>
      <pc:docMkLst>
        <pc:docMk/>
      </pc:docMkLst>
      <pc:sldChg chg="modSp mod">
        <pc:chgData name="meesala tarun mj" userId="e08e3ddd24752f20" providerId="LiveId" clId="{08117774-3041-4035-B244-57ABA8CBDDF2}" dt="2024-04-27T16:22:43.482" v="53" actId="5793"/>
        <pc:sldMkLst>
          <pc:docMk/>
          <pc:sldMk cId="996605494" sldId="257"/>
        </pc:sldMkLst>
        <pc:spChg chg="mod">
          <ac:chgData name="meesala tarun mj" userId="e08e3ddd24752f20" providerId="LiveId" clId="{08117774-3041-4035-B244-57ABA8CBDDF2}" dt="2024-04-27T16:22:43.482" v="53" actId="5793"/>
          <ac:spMkLst>
            <pc:docMk/>
            <pc:sldMk cId="996605494" sldId="257"/>
            <ac:spMk id="3" creationId="{00000000-0000-0000-0000-000000000000}"/>
          </ac:spMkLst>
        </pc:spChg>
      </pc:sldChg>
      <pc:sldChg chg="delSp modSp mod">
        <pc:chgData name="meesala tarun mj" userId="e08e3ddd24752f20" providerId="LiveId" clId="{08117774-3041-4035-B244-57ABA8CBDDF2}" dt="2024-04-27T16:25:13.236" v="70" actId="255"/>
        <pc:sldMkLst>
          <pc:docMk/>
          <pc:sldMk cId="3107529974" sldId="262"/>
        </pc:sldMkLst>
        <pc:spChg chg="mod">
          <ac:chgData name="meesala tarun mj" userId="e08e3ddd24752f20" providerId="LiveId" clId="{08117774-3041-4035-B244-57ABA8CBDDF2}" dt="2024-04-27T16:25:13.236" v="70" actId="255"/>
          <ac:spMkLst>
            <pc:docMk/>
            <pc:sldMk cId="3107529974" sldId="262"/>
            <ac:spMk id="2" creationId="{00000000-0000-0000-0000-000000000000}"/>
          </ac:spMkLst>
        </pc:spChg>
        <pc:spChg chg="del mod">
          <ac:chgData name="meesala tarun mj" userId="e08e3ddd24752f20" providerId="LiveId" clId="{08117774-3041-4035-B244-57ABA8CBDDF2}" dt="2024-04-27T16:24:58.756" v="67" actId="478"/>
          <ac:spMkLst>
            <pc:docMk/>
            <pc:sldMk cId="3107529974" sldId="262"/>
            <ac:spMk id="3" creationId="{00000000-0000-0000-0000-000000000000}"/>
          </ac:spMkLst>
        </pc:spChg>
      </pc:sldChg>
      <pc:sldChg chg="modSp mod">
        <pc:chgData name="meesala tarun mj" userId="e08e3ddd24752f20" providerId="LiveId" clId="{08117774-3041-4035-B244-57ABA8CBDDF2}" dt="2024-04-27T16:21:09.163" v="46" actId="20577"/>
        <pc:sldMkLst>
          <pc:docMk/>
          <pc:sldMk cId="1479527472" sldId="268"/>
        </pc:sldMkLst>
        <pc:spChg chg="mod">
          <ac:chgData name="meesala tarun mj" userId="e08e3ddd24752f20" providerId="LiveId" clId="{08117774-3041-4035-B244-57ABA8CBDDF2}" dt="2024-04-27T16:21:09.163" v="46" actId="20577"/>
          <ac:spMkLst>
            <pc:docMk/>
            <pc:sldMk cId="1479527472" sldId="268"/>
            <ac:spMk id="3" creationId="{00000000-0000-0000-0000-000000000000}"/>
          </ac:spMkLst>
        </pc:spChg>
      </pc:sldChg>
      <pc:sldChg chg="del">
        <pc:chgData name="meesala tarun mj" userId="e08e3ddd24752f20" providerId="LiveId" clId="{08117774-3041-4035-B244-57ABA8CBDDF2}" dt="2024-04-27T16:22:57.813" v="54" actId="2696"/>
        <pc:sldMkLst>
          <pc:docMk/>
          <pc:sldMk cId="188800151" sldId="269"/>
        </pc:sldMkLst>
      </pc:sldChg>
      <pc:sldChg chg="modSp mod">
        <pc:chgData name="meesala tarun mj" userId="e08e3ddd24752f20" providerId="LiveId" clId="{08117774-3041-4035-B244-57ABA8CBDDF2}" dt="2024-04-27T16:23:26.824" v="56" actId="2711"/>
        <pc:sldMkLst>
          <pc:docMk/>
          <pc:sldMk cId="1231235612" sldId="285"/>
        </pc:sldMkLst>
        <pc:spChg chg="mod">
          <ac:chgData name="meesala tarun mj" userId="e08e3ddd24752f20" providerId="LiveId" clId="{08117774-3041-4035-B244-57ABA8CBDDF2}" dt="2024-04-27T16:23:26.824" v="56" actId="2711"/>
          <ac:spMkLst>
            <pc:docMk/>
            <pc:sldMk cId="1231235612" sldId="285"/>
            <ac:spMk id="3" creationId="{00000000-0000-0000-0000-000000000000}"/>
          </ac:spMkLst>
        </pc:spChg>
      </pc:sldChg>
      <pc:sldChg chg="del">
        <pc:chgData name="meesala tarun mj" userId="e08e3ddd24752f20" providerId="LiveId" clId="{08117774-3041-4035-B244-57ABA8CBDDF2}" dt="2024-04-27T16:23:51.455" v="57" actId="2696"/>
        <pc:sldMkLst>
          <pc:docMk/>
          <pc:sldMk cId="1412022814"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CFBED3D1-D0E1-4D33-8EF7-FEAE1AEA9ECB}" type="datetimeFigureOut">
              <a:rPr lang="en-US" smtClean="0"/>
              <a:t>4/27/2024</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555E433C-A068-4D2E-BC27-DFB5619BA70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03F606AA-B4C1-4262-94EC-5483CC8C7137}" type="datetimeFigureOut">
              <a:rPr lang="en-US" smtClean="0"/>
              <a:pPr/>
              <a:t>4/27/2024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9CB5B7A-CA49-4CE4-BE0C-00A22F50167E}" type="slidenum">
              <a:rPr lang="en-US" smtClean="0"/>
              <a:pPr/>
              <a:t>‹#›</a:t>
            </a:fld>
            <a:endParaRPr lang="en-US"/>
          </a:p>
        </p:txBody>
      </p:sp>
    </p:spTree>
    <p:extLst>
      <p:ext uri="{BB962C8B-B14F-4D97-AF65-F5344CB8AC3E}">
        <p14:creationId xmlns:p14="http://schemas.microsoft.com/office/powerpoint/2010/main" val="237417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1</a:t>
            </a:fld>
            <a:endParaRPr lang="en-US"/>
          </a:p>
        </p:txBody>
      </p:sp>
    </p:spTree>
    <p:extLst>
      <p:ext uri="{BB962C8B-B14F-4D97-AF65-F5344CB8AC3E}">
        <p14:creationId xmlns:p14="http://schemas.microsoft.com/office/powerpoint/2010/main" val="58912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4</a:t>
            </a:fld>
            <a:endParaRPr lang="en-US"/>
          </a:p>
        </p:txBody>
      </p:sp>
    </p:spTree>
    <p:extLst>
      <p:ext uri="{BB962C8B-B14F-4D97-AF65-F5344CB8AC3E}">
        <p14:creationId xmlns:p14="http://schemas.microsoft.com/office/powerpoint/2010/main" val="236098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5</a:t>
            </a:fld>
            <a:endParaRPr lang="en-US"/>
          </a:p>
        </p:txBody>
      </p:sp>
    </p:spTree>
    <p:extLst>
      <p:ext uri="{BB962C8B-B14F-4D97-AF65-F5344CB8AC3E}">
        <p14:creationId xmlns:p14="http://schemas.microsoft.com/office/powerpoint/2010/main" val="106195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 No</a:t>
            </a:r>
            <a:r>
              <a:rPr lang="en-US" baseline="0" dirty="0"/>
              <a:t> one has applied active learning to this problem</a:t>
            </a:r>
            <a:endParaRPr lang="en-US" dirty="0"/>
          </a:p>
        </p:txBody>
      </p:sp>
      <p:sp>
        <p:nvSpPr>
          <p:cNvPr id="4" name="Slide Number Placeholder 3"/>
          <p:cNvSpPr>
            <a:spLocks noGrp="1"/>
          </p:cNvSpPr>
          <p:nvPr>
            <p:ph type="sldNum" sz="quarter" idx="10"/>
          </p:nvPr>
        </p:nvSpPr>
        <p:spPr/>
        <p:txBody>
          <a:bodyPr/>
          <a:lstStyle/>
          <a:p>
            <a:fld id="{09CB5B7A-CA49-4CE4-BE0C-00A22F50167E}" type="slidenum">
              <a:rPr lang="en-US" smtClean="0"/>
              <a:pPr/>
              <a:t>8</a:t>
            </a:fld>
            <a:endParaRPr lang="en-US"/>
          </a:p>
        </p:txBody>
      </p:sp>
    </p:spTree>
    <p:extLst>
      <p:ext uri="{BB962C8B-B14F-4D97-AF65-F5344CB8AC3E}">
        <p14:creationId xmlns:p14="http://schemas.microsoft.com/office/powerpoint/2010/main" val="344272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Amin</a:t>
            </a:r>
          </a:p>
        </p:txBody>
      </p:sp>
      <p:sp>
        <p:nvSpPr>
          <p:cNvPr id="4" name="Slide Number Placeholder 3"/>
          <p:cNvSpPr>
            <a:spLocks noGrp="1"/>
          </p:cNvSpPr>
          <p:nvPr>
            <p:ph type="sldNum" sz="quarter" idx="10"/>
          </p:nvPr>
        </p:nvSpPr>
        <p:spPr/>
        <p:txBody>
          <a:bodyPr/>
          <a:lstStyle/>
          <a:p>
            <a:fld id="{09CB5B7A-CA49-4CE4-BE0C-00A22F50167E}" type="slidenum">
              <a:rPr lang="en-US" smtClean="0"/>
              <a:pPr/>
              <a:t>9</a:t>
            </a:fld>
            <a:endParaRPr lang="en-US"/>
          </a:p>
        </p:txBody>
      </p:sp>
    </p:spTree>
    <p:extLst>
      <p:ext uri="{BB962C8B-B14F-4D97-AF65-F5344CB8AC3E}">
        <p14:creationId xmlns:p14="http://schemas.microsoft.com/office/powerpoint/2010/main" val="296151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25</a:t>
            </a:fld>
            <a:endParaRPr lang="en-US"/>
          </a:p>
        </p:txBody>
      </p:sp>
    </p:spTree>
    <p:extLst>
      <p:ext uri="{BB962C8B-B14F-4D97-AF65-F5344CB8AC3E}">
        <p14:creationId xmlns:p14="http://schemas.microsoft.com/office/powerpoint/2010/main" val="67149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B5B7A-CA49-4CE4-BE0C-00A22F50167E}" type="slidenum">
              <a:rPr lang="en-US" smtClean="0"/>
              <a:pPr/>
              <a:t>37</a:t>
            </a:fld>
            <a:endParaRPr lang="en-US"/>
          </a:p>
        </p:txBody>
      </p:sp>
    </p:spTree>
    <p:extLst>
      <p:ext uri="{BB962C8B-B14F-4D97-AF65-F5344CB8AC3E}">
        <p14:creationId xmlns:p14="http://schemas.microsoft.com/office/powerpoint/2010/main" val="1280115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CB5B7A-CA49-4CE4-BE0C-00A22F50167E}" type="slidenum">
              <a:rPr lang="en-US" smtClean="0"/>
              <a:pPr/>
              <a:t>38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CB5B7A-CA49-4CE4-BE0C-00A22F50167E}"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865295"/>
            <a:ext cx="5715000" cy="1344579"/>
          </a:xfrm>
        </p:spPr>
        <p:txBody>
          <a:bodyPr>
            <a:normAutofit fontScale="90000"/>
          </a:bodyPr>
          <a:lstStyle/>
          <a:p>
            <a:pPr algn="ctr"/>
            <a:r>
              <a:rPr lang="en-US" sz="3200" dirty="0">
                <a:effectLst/>
                <a:latin typeface="Times New Roman" panose="02020603050405020304" pitchFamily="18" charset="0"/>
                <a:cs typeface="Times New Roman" panose="02020603050405020304" pitchFamily="18" charset="0"/>
              </a:rPr>
              <a:t>Human Activity analysis using machine learning classification                         techniques </a:t>
            </a:r>
          </a:p>
        </p:txBody>
      </p:sp>
      <p:sp>
        <p:nvSpPr>
          <p:cNvPr id="3" name="Subtitle 2"/>
          <p:cNvSpPr>
            <a:spLocks noGrp="1"/>
          </p:cNvSpPr>
          <p:nvPr>
            <p:ph type="subTitle" idx="1"/>
          </p:nvPr>
        </p:nvSpPr>
        <p:spPr>
          <a:xfrm>
            <a:off x="685800" y="3753296"/>
            <a:ext cx="7772400" cy="1199704"/>
          </a:xfrm>
        </p:spPr>
        <p:txBody>
          <a:bodyPr>
            <a:normAutofit/>
          </a:bodyPr>
          <a:lstStyle/>
          <a:p>
            <a:pPr algn="l"/>
            <a:r>
              <a:rPr lang="en-US" dirty="0"/>
              <a:t>   Using smartphone Dataset</a:t>
            </a:r>
          </a:p>
        </p:txBody>
      </p:sp>
      <p:pic>
        <p:nvPicPr>
          <p:cNvPr id="1026" name="Picture 2" descr="http://www.knowyourcell.com/siteimage/scale/800/600/128720.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383" t="1674" r="28768" b="7907"/>
          <a:stretch/>
        </p:blipFill>
        <p:spPr bwMode="auto">
          <a:xfrm>
            <a:off x="7391401" y="3352800"/>
            <a:ext cx="877822" cy="1457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 review of multimodal human activity recognition with special emphasis on  classification, applications, challenges and future directions -  ScienceDirect">
            <a:extLst>
              <a:ext uri="{FF2B5EF4-FFF2-40B4-BE49-F238E27FC236}">
                <a16:creationId xmlns:a16="http://schemas.microsoft.com/office/drawing/2014/main" id="{D111534D-BC41-0701-3E68-AEDBC6C3F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16" y="2076673"/>
            <a:ext cx="1637069"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325F88-3E30-044A-79D0-609BF511055E}"/>
              </a:ext>
            </a:extLst>
          </p:cNvPr>
          <p:cNvSpPr txBox="1"/>
          <p:nvPr/>
        </p:nvSpPr>
        <p:spPr>
          <a:xfrm>
            <a:off x="1981200" y="610404"/>
            <a:ext cx="6477000" cy="954107"/>
          </a:xfrm>
          <a:prstGeom prst="rect">
            <a:avLst/>
          </a:prstGeom>
          <a:noFill/>
        </p:spPr>
        <p:txBody>
          <a:bodyPr wrap="square" rtlCol="0">
            <a:spAutoFit/>
          </a:bodyPr>
          <a:lstStyle/>
          <a:p>
            <a:pPr algn="ctr"/>
            <a:r>
              <a:rPr lang="en-IN" sz="2800" b="1" dirty="0">
                <a:solidFill>
                  <a:srgbClr val="0070C0"/>
                </a:solidFill>
                <a:latin typeface="Times New Roman" panose="02020603050405020304" pitchFamily="18" charset="0"/>
                <a:cs typeface="Times New Roman" panose="02020603050405020304" pitchFamily="18" charset="0"/>
              </a:rPr>
              <a:t>SRI SIVANI COLLEGE OF ENGINEERING</a:t>
            </a:r>
          </a:p>
        </p:txBody>
      </p:sp>
      <p:pic>
        <p:nvPicPr>
          <p:cNvPr id="6" name="Image 1">
            <a:extLst>
              <a:ext uri="{FF2B5EF4-FFF2-40B4-BE49-F238E27FC236}">
                <a16:creationId xmlns:a16="http://schemas.microsoft.com/office/drawing/2014/main" id="{2AB94C0A-8191-3233-DF97-179960D3ABC6}"/>
              </a:ext>
            </a:extLst>
          </p:cNvPr>
          <p:cNvPicPr>
            <a:picLocks/>
          </p:cNvPicPr>
          <p:nvPr/>
        </p:nvPicPr>
        <p:blipFill>
          <a:blip r:embed="rId5" cstate="print"/>
          <a:stretch>
            <a:fillRect/>
          </a:stretch>
        </p:blipFill>
        <p:spPr>
          <a:xfrm>
            <a:off x="1362710" y="45576"/>
            <a:ext cx="1389380" cy="1419223"/>
          </a:xfrm>
          <a:prstGeom prst="rect">
            <a:avLst/>
          </a:prstGeom>
        </p:spPr>
      </p:pic>
    </p:spTree>
    <p:extLst>
      <p:ext uri="{BB962C8B-B14F-4D97-AF65-F5344CB8AC3E}">
        <p14:creationId xmlns:p14="http://schemas.microsoft.com/office/powerpoint/2010/main" val="183299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FCC17-B99A-3F3A-A5D2-EB6D6415677B}"/>
              </a:ext>
            </a:extLst>
          </p:cNvPr>
          <p:cNvSpPr>
            <a:spLocks noGrp="1"/>
          </p:cNvSpPr>
          <p:nvPr>
            <p:ph idx="1"/>
          </p:nvPr>
        </p:nvSpPr>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The primary objective of this project is to develop a robust system for human activity analysis using smartphone datasets and machine learning classification techniques. </a:t>
            </a:r>
          </a:p>
          <a:p>
            <a:pPr algn="just"/>
            <a:r>
              <a:rPr lang="en-US" sz="2800" dirty="0">
                <a:latin typeface="Times New Roman" panose="02020603050405020304" pitchFamily="18" charset="0"/>
                <a:cs typeface="Times New Roman" panose="02020603050405020304" pitchFamily="18" charset="0"/>
              </a:rPr>
              <a:t>Specifically, the project aims to Explore various machine learning classification algorithms to identify the most suitable approach for activity analysis</a:t>
            </a:r>
            <a:r>
              <a:rPr lang="en-US" sz="2800" dirty="0">
                <a:solidFill>
                  <a:srgbClr val="000000"/>
                </a:solidFill>
                <a:effectLst/>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Train and evaluate the selected classification model using labeled smartphone dataset.</a:t>
            </a:r>
          </a:p>
          <a:p>
            <a:pPr algn="just"/>
            <a:r>
              <a:rPr lang="en-US" sz="2800" dirty="0">
                <a:latin typeface="Times New Roman" panose="02020603050405020304" pitchFamily="18" charset="0"/>
                <a:cs typeface="Times New Roman" panose="02020603050405020304" pitchFamily="18" charset="0"/>
              </a:rPr>
              <a:t>Evaluate the performance of the developed system on different datasets and real-world scenarios.</a:t>
            </a:r>
          </a:p>
          <a:p>
            <a:pPr algn="just"/>
            <a:endParaRPr lang="en-IN" sz="2800" dirty="0"/>
          </a:p>
        </p:txBody>
      </p:sp>
      <p:sp>
        <p:nvSpPr>
          <p:cNvPr id="3" name="Title 2">
            <a:extLst>
              <a:ext uri="{FF2B5EF4-FFF2-40B4-BE49-F238E27FC236}">
                <a16:creationId xmlns:a16="http://schemas.microsoft.com/office/drawing/2014/main" id="{E2D74B4E-A093-2584-9445-4EFBF05575E2}"/>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OBJECTIVES</a:t>
            </a:r>
            <a:endParaRPr lang="en-IN" dirty="0"/>
          </a:p>
        </p:txBody>
      </p:sp>
    </p:spTree>
    <p:extLst>
      <p:ext uri="{BB962C8B-B14F-4D97-AF65-F5344CB8AC3E}">
        <p14:creationId xmlns:p14="http://schemas.microsoft.com/office/powerpoint/2010/main" val="266720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E2C2A-9FCC-12FD-0FE9-B938E7D1D5BD}"/>
              </a:ext>
            </a:extLst>
          </p:cNvPr>
          <p:cNvSpPr>
            <a:spLocks noGrp="1"/>
          </p:cNvSpPr>
          <p:nvPr>
            <p:ph idx="1"/>
          </p:nvPr>
        </p:nvSpPr>
        <p:spPr/>
        <p:txBody>
          <a:bodyPr/>
          <a:lstStyle/>
          <a:p>
            <a:pPr algn="just"/>
            <a:r>
              <a:rPr lang="en-US" sz="2800" dirty="0">
                <a:effectLst/>
                <a:latin typeface="Times New Roman" panose="02020603050405020304" pitchFamily="18" charset="0"/>
              </a:rPr>
              <a:t>There</a:t>
            </a:r>
            <a:r>
              <a:rPr lang="en-US" sz="2800" spc="5" dirty="0">
                <a:effectLst/>
                <a:latin typeface="Times New Roman" panose="02020603050405020304" pitchFamily="18" charset="0"/>
              </a:rPr>
              <a:t> </a:t>
            </a:r>
            <a:r>
              <a:rPr lang="en-US" sz="2800" dirty="0">
                <a:effectLst/>
                <a:latin typeface="Times New Roman" panose="02020603050405020304" pitchFamily="18" charset="0"/>
              </a:rPr>
              <a:t>is</a:t>
            </a:r>
            <a:r>
              <a:rPr lang="en-US" sz="2800" spc="5" dirty="0">
                <a:effectLst/>
                <a:latin typeface="Times New Roman" panose="02020603050405020304" pitchFamily="18" charset="0"/>
              </a:rPr>
              <a:t> </a:t>
            </a:r>
            <a:r>
              <a:rPr lang="en-US" sz="2800" dirty="0">
                <a:effectLst/>
                <a:latin typeface="Times New Roman" panose="02020603050405020304" pitchFamily="18" charset="0"/>
              </a:rPr>
              <a:t>various</a:t>
            </a:r>
            <a:r>
              <a:rPr lang="en-US" sz="2800" spc="5" dirty="0">
                <a:effectLst/>
                <a:latin typeface="Times New Roman" panose="02020603050405020304" pitchFamily="18" charset="0"/>
              </a:rPr>
              <a:t> </a:t>
            </a:r>
            <a:r>
              <a:rPr lang="en-US" sz="2800" dirty="0">
                <a:effectLst/>
                <a:latin typeface="Times New Roman" panose="02020603050405020304" pitchFamily="18" charset="0"/>
              </a:rPr>
              <a:t>software</a:t>
            </a:r>
            <a:r>
              <a:rPr lang="en-US" sz="2800" spc="5" dirty="0">
                <a:effectLst/>
                <a:latin typeface="Times New Roman" panose="02020603050405020304" pitchFamily="18" charset="0"/>
              </a:rPr>
              <a:t> </a:t>
            </a:r>
            <a:r>
              <a:rPr lang="en-US" sz="2800" dirty="0">
                <a:effectLst/>
                <a:latin typeface="Times New Roman" panose="02020603050405020304" pitchFamily="18" charset="0"/>
              </a:rPr>
              <a:t>development</a:t>
            </a:r>
            <a:r>
              <a:rPr lang="en-US" sz="2800" spc="5" dirty="0">
                <a:effectLst/>
                <a:latin typeface="Times New Roman" panose="02020603050405020304" pitchFamily="18" charset="0"/>
              </a:rPr>
              <a:t> </a:t>
            </a:r>
            <a:r>
              <a:rPr lang="en-US" sz="2800" dirty="0">
                <a:effectLst/>
                <a:latin typeface="Times New Roman" panose="02020603050405020304" pitchFamily="18" charset="0"/>
              </a:rPr>
              <a:t>approaches</a:t>
            </a:r>
            <a:r>
              <a:rPr lang="en-US" sz="2800" spc="5" dirty="0">
                <a:effectLst/>
                <a:latin typeface="Times New Roman" panose="02020603050405020304" pitchFamily="18" charset="0"/>
              </a:rPr>
              <a:t> </a:t>
            </a:r>
            <a:r>
              <a:rPr lang="en-US" sz="2800" dirty="0">
                <a:effectLst/>
                <a:latin typeface="Times New Roman" panose="02020603050405020304" pitchFamily="18" charset="0"/>
              </a:rPr>
              <a:t>defined</a:t>
            </a:r>
            <a:r>
              <a:rPr lang="en-US" sz="2800" spc="5" dirty="0">
                <a:effectLst/>
                <a:latin typeface="Times New Roman" panose="02020603050405020304" pitchFamily="18" charset="0"/>
              </a:rPr>
              <a:t> </a:t>
            </a:r>
            <a:r>
              <a:rPr lang="en-US" sz="2800" dirty="0">
                <a:effectLst/>
                <a:latin typeface="Times New Roman" panose="02020603050405020304" pitchFamily="18" charset="0"/>
              </a:rPr>
              <a:t>and</a:t>
            </a:r>
            <a:r>
              <a:rPr lang="en-US" sz="2800" spc="5" dirty="0">
                <a:effectLst/>
                <a:latin typeface="Times New Roman" panose="02020603050405020304" pitchFamily="18" charset="0"/>
              </a:rPr>
              <a:t> </a:t>
            </a:r>
            <a:r>
              <a:rPr lang="en-US" sz="2800" dirty="0">
                <a:effectLst/>
                <a:latin typeface="Times New Roman" panose="02020603050405020304" pitchFamily="18" charset="0"/>
              </a:rPr>
              <a:t>designed</a:t>
            </a:r>
            <a:r>
              <a:rPr lang="en-US" sz="2800" spc="5" dirty="0">
                <a:effectLst/>
                <a:latin typeface="Times New Roman" panose="02020603050405020304" pitchFamily="18" charset="0"/>
              </a:rPr>
              <a:t> </a:t>
            </a:r>
            <a:r>
              <a:rPr lang="en-US" sz="2800" dirty="0">
                <a:effectLst/>
                <a:latin typeface="Times New Roman" panose="02020603050405020304" pitchFamily="18" charset="0"/>
              </a:rPr>
              <a:t>which</a:t>
            </a:r>
            <a:r>
              <a:rPr lang="en-US" sz="2800" spc="5" dirty="0">
                <a:effectLst/>
                <a:latin typeface="Times New Roman" panose="02020603050405020304" pitchFamily="18" charset="0"/>
              </a:rPr>
              <a:t> </a:t>
            </a:r>
            <a:r>
              <a:rPr lang="en-US" sz="2800" dirty="0">
                <a:effectLst/>
                <a:latin typeface="Times New Roman" panose="02020603050405020304" pitchFamily="18" charset="0"/>
              </a:rPr>
              <a:t>are</a:t>
            </a:r>
            <a:r>
              <a:rPr lang="en-US" sz="2800" spc="5" dirty="0">
                <a:effectLst/>
                <a:latin typeface="Times New Roman" panose="02020603050405020304" pitchFamily="18" charset="0"/>
              </a:rPr>
              <a:t> </a:t>
            </a:r>
            <a:r>
              <a:rPr lang="en-US" sz="2800" dirty="0">
                <a:effectLst/>
                <a:latin typeface="Times New Roman" panose="02020603050405020304" pitchFamily="18" charset="0"/>
              </a:rPr>
              <a:t>used/employed during development process of software, these approaches are also referred as</a:t>
            </a:r>
            <a:r>
              <a:rPr lang="en-US" sz="2800" spc="5" dirty="0">
                <a:effectLst/>
                <a:latin typeface="Times New Roman" panose="02020603050405020304" pitchFamily="18" charset="0"/>
              </a:rPr>
              <a:t> </a:t>
            </a:r>
            <a:r>
              <a:rPr lang="en-US" sz="2800" dirty="0">
                <a:effectLst/>
                <a:latin typeface="Times New Roman" panose="02020603050405020304" pitchFamily="18" charset="0"/>
              </a:rPr>
              <a:t>"Software Development Process Models". </a:t>
            </a:r>
          </a:p>
          <a:p>
            <a:pPr algn="just"/>
            <a:r>
              <a:rPr lang="en-US" sz="2800" dirty="0">
                <a:effectLst/>
                <a:latin typeface="Times New Roman" panose="02020603050405020304" pitchFamily="18" charset="0"/>
              </a:rPr>
              <a:t>Each process model follows a particular life cycle in</a:t>
            </a:r>
            <a:r>
              <a:rPr lang="en-US" sz="2800" spc="5" dirty="0">
                <a:effectLst/>
                <a:latin typeface="Times New Roman" panose="02020603050405020304" pitchFamily="18" charset="0"/>
              </a:rPr>
              <a:t> </a:t>
            </a:r>
            <a:r>
              <a:rPr lang="en-US" sz="2800" dirty="0">
                <a:effectLst/>
                <a:latin typeface="Times New Roman" panose="02020603050405020304" pitchFamily="18" charset="0"/>
              </a:rPr>
              <a:t>order</a:t>
            </a:r>
            <a:r>
              <a:rPr lang="en-US" sz="2800" spc="-5" dirty="0">
                <a:effectLst/>
                <a:latin typeface="Times New Roman" panose="02020603050405020304" pitchFamily="18" charset="0"/>
              </a:rPr>
              <a:t> </a:t>
            </a:r>
            <a:r>
              <a:rPr lang="en-US" sz="2800" dirty="0">
                <a:effectLst/>
                <a:latin typeface="Times New Roman" panose="02020603050405020304" pitchFamily="18" charset="0"/>
              </a:rPr>
              <a:t>to ensure</a:t>
            </a:r>
            <a:r>
              <a:rPr lang="en-US" sz="2800" spc="-10" dirty="0">
                <a:effectLst/>
                <a:latin typeface="Times New Roman" panose="02020603050405020304" pitchFamily="18" charset="0"/>
              </a:rPr>
              <a:t> </a:t>
            </a:r>
            <a:r>
              <a:rPr lang="en-US" sz="2800" dirty="0">
                <a:effectLst/>
                <a:latin typeface="Times New Roman" panose="02020603050405020304" pitchFamily="18" charset="0"/>
              </a:rPr>
              <a:t>success in process</a:t>
            </a:r>
            <a:r>
              <a:rPr lang="en-US" sz="2800" spc="5" dirty="0">
                <a:effectLst/>
                <a:latin typeface="Times New Roman" panose="02020603050405020304" pitchFamily="18" charset="0"/>
              </a:rPr>
              <a:t> </a:t>
            </a:r>
            <a:r>
              <a:rPr lang="en-US" sz="2800" dirty="0">
                <a:effectLst/>
                <a:latin typeface="Times New Roman" panose="02020603050405020304" pitchFamily="18" charset="0"/>
              </a:rPr>
              <a:t>of software</a:t>
            </a:r>
            <a:r>
              <a:rPr lang="en-US" sz="2800" spc="-15" dirty="0">
                <a:effectLst/>
                <a:latin typeface="Times New Roman" panose="02020603050405020304" pitchFamily="18" charset="0"/>
              </a:rPr>
              <a:t> </a:t>
            </a:r>
            <a:r>
              <a:rPr lang="en-US" sz="2800" dirty="0">
                <a:effectLst/>
                <a:latin typeface="Times New Roman" panose="02020603050405020304" pitchFamily="18" charset="0"/>
              </a:rPr>
              <a:t>development.</a:t>
            </a:r>
          </a:p>
          <a:p>
            <a:pPr marL="109728" indent="0">
              <a:buNone/>
            </a:pPr>
            <a:endParaRPr lang="en-IN" dirty="0"/>
          </a:p>
        </p:txBody>
      </p:sp>
      <p:sp>
        <p:nvSpPr>
          <p:cNvPr id="3" name="Title 2">
            <a:extLst>
              <a:ext uri="{FF2B5EF4-FFF2-40B4-BE49-F238E27FC236}">
                <a16:creationId xmlns:a16="http://schemas.microsoft.com/office/drawing/2014/main" id="{EF0D657D-7D03-3724-AEB1-19AFE7CBC333}"/>
              </a:ext>
            </a:extLst>
          </p:cNvPr>
          <p:cNvSpPr>
            <a:spLocks noGrp="1"/>
          </p:cNvSpPr>
          <p:nvPr>
            <p:ph type="title"/>
          </p:nvPr>
        </p:nvSpPr>
        <p:spPr/>
        <p:txBody>
          <a:bodyPr/>
          <a:lstStyle/>
          <a:p>
            <a:pPr algn="ctr"/>
            <a:r>
              <a:rPr lang="en-IN" sz="4000" b="1" kern="0"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dirty="0"/>
          </a:p>
        </p:txBody>
      </p:sp>
    </p:spTree>
    <p:extLst>
      <p:ext uri="{BB962C8B-B14F-4D97-AF65-F5344CB8AC3E}">
        <p14:creationId xmlns:p14="http://schemas.microsoft.com/office/powerpoint/2010/main" val="147802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59FC08-69E7-7579-620A-9DA2F8F25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533400"/>
            <a:ext cx="4876799" cy="5077781"/>
          </a:xfrm>
          <a:prstGeom prst="rect">
            <a:avLst/>
          </a:prstGeom>
        </p:spPr>
      </p:pic>
    </p:spTree>
    <p:extLst>
      <p:ext uri="{BB962C8B-B14F-4D97-AF65-F5344CB8AC3E}">
        <p14:creationId xmlns:p14="http://schemas.microsoft.com/office/powerpoint/2010/main" val="176849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570FB0-6F3A-8290-D796-D7C24508C16B}"/>
              </a:ext>
            </a:extLst>
          </p:cNvPr>
          <p:cNvSpPr>
            <a:spLocks noGrp="1"/>
          </p:cNvSpPr>
          <p:nvPr>
            <p:ph type="title"/>
          </p:nvPr>
        </p:nvSpPr>
        <p:spPr/>
        <p:txBody>
          <a:bodyPr>
            <a:normAutofit/>
          </a:bodyPr>
          <a:lstStyle/>
          <a:p>
            <a:pPr algn="ctr"/>
            <a:r>
              <a:rPr lang="en-US" sz="3200" dirty="0">
                <a:effectLst/>
                <a:latin typeface="Times New Roman" panose="02020603050405020304" pitchFamily="18" charset="0"/>
                <a:ea typeface="Times New Roman" panose="02020603050405020304" pitchFamily="18" charset="0"/>
              </a:rPr>
              <a:t>PROCESS</a:t>
            </a:r>
            <a:r>
              <a:rPr lang="en-US" sz="3200" spc="-6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MODEL</a:t>
            </a:r>
            <a:endParaRPr lang="en-IN" sz="3200" dirty="0"/>
          </a:p>
        </p:txBody>
      </p:sp>
      <p:pic>
        <p:nvPicPr>
          <p:cNvPr id="4" name="Image 37">
            <a:extLst>
              <a:ext uri="{FF2B5EF4-FFF2-40B4-BE49-F238E27FC236}">
                <a16:creationId xmlns:a16="http://schemas.microsoft.com/office/drawing/2014/main" id="{1B0642FB-5101-D42D-6183-531A0224E58D}"/>
              </a:ext>
            </a:extLst>
          </p:cNvPr>
          <p:cNvPicPr>
            <a:picLocks noGrp="1"/>
          </p:cNvPicPr>
          <p:nvPr>
            <p:ph idx="1"/>
          </p:nvPr>
        </p:nvPicPr>
        <p:blipFill>
          <a:blip r:embed="rId2" cstate="print"/>
          <a:stretch>
            <a:fillRect/>
          </a:stretch>
        </p:blipFill>
        <p:spPr>
          <a:xfrm>
            <a:off x="1730589" y="1481138"/>
            <a:ext cx="5682822" cy="4525962"/>
          </a:xfrm>
          <a:prstGeom prst="rect">
            <a:avLst/>
          </a:prstGeom>
        </p:spPr>
      </p:pic>
    </p:spTree>
    <p:extLst>
      <p:ext uri="{BB962C8B-B14F-4D97-AF65-F5344CB8AC3E}">
        <p14:creationId xmlns:p14="http://schemas.microsoft.com/office/powerpoint/2010/main" val="196746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B0DB0B-3BB9-FEF3-B7F8-576607871024}"/>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Times New Roman" panose="02020603050405020304" pitchFamily="18" charset="0"/>
              </a:rPr>
              <a:t>  Requirements</a:t>
            </a:r>
            <a:r>
              <a:rPr lang="en-US" sz="3200" spc="-6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Definition</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Stage</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55"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Analysis</a:t>
            </a:r>
            <a:endParaRPr lang="en-IN" sz="3200" dirty="0"/>
          </a:p>
        </p:txBody>
      </p:sp>
      <p:pic>
        <p:nvPicPr>
          <p:cNvPr id="4" name="Image 38">
            <a:extLst>
              <a:ext uri="{FF2B5EF4-FFF2-40B4-BE49-F238E27FC236}">
                <a16:creationId xmlns:a16="http://schemas.microsoft.com/office/drawing/2014/main" id="{7B83F2E2-3F34-13B0-B123-FFF1D497481C}"/>
              </a:ext>
            </a:extLst>
          </p:cNvPr>
          <p:cNvPicPr>
            <a:picLocks noGrp="1"/>
          </p:cNvPicPr>
          <p:nvPr>
            <p:ph idx="1"/>
          </p:nvPr>
        </p:nvPicPr>
        <p:blipFill>
          <a:blip r:embed="rId2" cstate="print"/>
          <a:stretch>
            <a:fillRect/>
          </a:stretch>
        </p:blipFill>
        <p:spPr>
          <a:xfrm>
            <a:off x="990600" y="1810785"/>
            <a:ext cx="7696200" cy="3866667"/>
          </a:xfrm>
          <a:prstGeom prst="rect">
            <a:avLst/>
          </a:prstGeom>
        </p:spPr>
      </p:pic>
    </p:spTree>
    <p:extLst>
      <p:ext uri="{BB962C8B-B14F-4D97-AF65-F5344CB8AC3E}">
        <p14:creationId xmlns:p14="http://schemas.microsoft.com/office/powerpoint/2010/main" val="196648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38C6C8-894E-8099-4756-BF43064ED7D2}"/>
              </a:ext>
            </a:extLst>
          </p:cNvPr>
          <p:cNvSpPr>
            <a:spLocks noGrp="1"/>
          </p:cNvSpPr>
          <p:nvPr>
            <p:ph type="title"/>
          </p:nvPr>
        </p:nvSpPr>
        <p:spPr/>
        <p:txBody>
          <a:bodyPr>
            <a:normAutofit/>
          </a:bodyPr>
          <a:lstStyle/>
          <a:p>
            <a:pPr algn="ctr"/>
            <a:r>
              <a:rPr lang="en-US" sz="3200" dirty="0">
                <a:effectLst/>
                <a:latin typeface="Times New Roman" panose="02020603050405020304" pitchFamily="18" charset="0"/>
                <a:ea typeface="Times New Roman" panose="02020603050405020304" pitchFamily="18" charset="0"/>
              </a:rPr>
              <a:t>Design</a:t>
            </a:r>
            <a:r>
              <a:rPr lang="en-US" sz="3200" spc="-40"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Stage</a:t>
            </a:r>
            <a:endParaRPr lang="en-IN" sz="3200" dirty="0"/>
          </a:p>
        </p:txBody>
      </p:sp>
      <p:pic>
        <p:nvPicPr>
          <p:cNvPr id="4" name="Image 39">
            <a:extLst>
              <a:ext uri="{FF2B5EF4-FFF2-40B4-BE49-F238E27FC236}">
                <a16:creationId xmlns:a16="http://schemas.microsoft.com/office/drawing/2014/main" id="{6B6EBF00-15E7-1C3F-2402-084B3327BDDE}"/>
              </a:ext>
            </a:extLst>
          </p:cNvPr>
          <p:cNvPicPr>
            <a:picLocks noGrp="1"/>
          </p:cNvPicPr>
          <p:nvPr>
            <p:ph idx="1"/>
          </p:nvPr>
        </p:nvPicPr>
        <p:blipFill>
          <a:blip r:embed="rId2" cstate="print"/>
          <a:stretch>
            <a:fillRect/>
          </a:stretch>
        </p:blipFill>
        <p:spPr>
          <a:xfrm>
            <a:off x="1143000" y="1491456"/>
            <a:ext cx="7391399" cy="4505325"/>
          </a:xfrm>
          <a:prstGeom prst="rect">
            <a:avLst/>
          </a:prstGeom>
        </p:spPr>
      </p:pic>
    </p:spTree>
    <p:extLst>
      <p:ext uri="{BB962C8B-B14F-4D97-AF65-F5344CB8AC3E}">
        <p14:creationId xmlns:p14="http://schemas.microsoft.com/office/powerpoint/2010/main" val="6065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399E35-EE48-9005-3198-1F698D440FEF}"/>
              </a:ext>
            </a:extLst>
          </p:cNvPr>
          <p:cNvSpPr>
            <a:spLocks noGrp="1"/>
          </p:cNvSpPr>
          <p:nvPr>
            <p:ph type="title"/>
          </p:nvPr>
        </p:nvSpPr>
        <p:spPr/>
        <p:txBody>
          <a:bodyPr>
            <a:normAutofit/>
          </a:bodyPr>
          <a:lstStyle/>
          <a:p>
            <a:pPr algn="ctr"/>
            <a:r>
              <a:rPr lang="en-US" sz="4000" dirty="0">
                <a:effectLst/>
                <a:latin typeface="Times New Roman" panose="02020603050405020304" pitchFamily="18" charset="0"/>
                <a:ea typeface="Times New Roman" panose="02020603050405020304" pitchFamily="18" charset="0"/>
              </a:rPr>
              <a:t>Development</a:t>
            </a:r>
            <a:r>
              <a:rPr lang="en-US" sz="4000" spc="-55" dirty="0">
                <a:effectLst/>
                <a:latin typeface="Times New Roman" panose="02020603050405020304" pitchFamily="18" charset="0"/>
                <a:ea typeface="Times New Roman" panose="02020603050405020304" pitchFamily="18" charset="0"/>
              </a:rPr>
              <a:t> </a:t>
            </a:r>
            <a:r>
              <a:rPr lang="en-US" sz="4000" spc="-10" dirty="0">
                <a:effectLst/>
                <a:latin typeface="Times New Roman" panose="02020603050405020304" pitchFamily="18" charset="0"/>
                <a:ea typeface="Times New Roman" panose="02020603050405020304" pitchFamily="18" charset="0"/>
              </a:rPr>
              <a:t>Stage</a:t>
            </a:r>
            <a:endParaRPr lang="en-IN" sz="4000" dirty="0"/>
          </a:p>
        </p:txBody>
      </p:sp>
      <p:pic>
        <p:nvPicPr>
          <p:cNvPr id="4" name="Image 40">
            <a:extLst>
              <a:ext uri="{FF2B5EF4-FFF2-40B4-BE49-F238E27FC236}">
                <a16:creationId xmlns:a16="http://schemas.microsoft.com/office/drawing/2014/main" id="{0271898C-E019-9D8A-E3DC-152A386C929B}"/>
              </a:ext>
            </a:extLst>
          </p:cNvPr>
          <p:cNvPicPr>
            <a:picLocks noGrp="1"/>
          </p:cNvPicPr>
          <p:nvPr>
            <p:ph idx="1"/>
          </p:nvPr>
        </p:nvPicPr>
        <p:blipFill>
          <a:blip r:embed="rId2" cstate="print"/>
          <a:stretch>
            <a:fillRect/>
          </a:stretch>
        </p:blipFill>
        <p:spPr>
          <a:xfrm>
            <a:off x="1219200" y="1481138"/>
            <a:ext cx="7467600" cy="4525962"/>
          </a:xfrm>
          <a:prstGeom prst="rect">
            <a:avLst/>
          </a:prstGeom>
        </p:spPr>
      </p:pic>
    </p:spTree>
    <p:extLst>
      <p:ext uri="{BB962C8B-B14F-4D97-AF65-F5344CB8AC3E}">
        <p14:creationId xmlns:p14="http://schemas.microsoft.com/office/powerpoint/2010/main" val="118008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CB9934-F934-24FE-2BEE-7E54571E8D32}"/>
              </a:ext>
            </a:extLst>
          </p:cNvPr>
          <p:cNvSpPr>
            <a:spLocks noGrp="1"/>
          </p:cNvSpPr>
          <p:nvPr>
            <p:ph type="title"/>
          </p:nvPr>
        </p:nvSpPr>
        <p:spPr/>
        <p:txBody>
          <a:bodyPr>
            <a:normAutofit/>
          </a:bodyPr>
          <a:lstStyle/>
          <a:p>
            <a:pPr algn="ctr"/>
            <a:r>
              <a:rPr lang="en-US" sz="4000" dirty="0">
                <a:effectLst/>
                <a:latin typeface="Times New Roman" panose="02020603050405020304" pitchFamily="18" charset="0"/>
                <a:ea typeface="Times New Roman" panose="02020603050405020304" pitchFamily="18" charset="0"/>
              </a:rPr>
              <a:t>Integration</a:t>
            </a:r>
            <a:r>
              <a:rPr lang="en-US" sz="4000" spc="-5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&amp;</a:t>
            </a:r>
            <a:r>
              <a:rPr lang="en-US" sz="4000" spc="-3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Test</a:t>
            </a:r>
            <a:r>
              <a:rPr lang="en-US" sz="4000" spc="-40" dirty="0">
                <a:effectLst/>
                <a:latin typeface="Times New Roman" panose="02020603050405020304" pitchFamily="18" charset="0"/>
                <a:ea typeface="Times New Roman" panose="02020603050405020304" pitchFamily="18" charset="0"/>
              </a:rPr>
              <a:t> </a:t>
            </a:r>
            <a:r>
              <a:rPr lang="en-US" sz="4000" spc="-10" dirty="0">
                <a:effectLst/>
                <a:latin typeface="Times New Roman" panose="02020603050405020304" pitchFamily="18" charset="0"/>
                <a:ea typeface="Times New Roman" panose="02020603050405020304" pitchFamily="18" charset="0"/>
              </a:rPr>
              <a:t>Stage</a:t>
            </a:r>
            <a:endParaRPr lang="en-IN" sz="4000" dirty="0"/>
          </a:p>
        </p:txBody>
      </p:sp>
      <p:pic>
        <p:nvPicPr>
          <p:cNvPr id="4" name="Image 41">
            <a:extLst>
              <a:ext uri="{FF2B5EF4-FFF2-40B4-BE49-F238E27FC236}">
                <a16:creationId xmlns:a16="http://schemas.microsoft.com/office/drawing/2014/main" id="{81384C9E-D84C-3A03-9826-387DB357B43B}"/>
              </a:ext>
            </a:extLst>
          </p:cNvPr>
          <p:cNvPicPr>
            <a:picLocks noGrp="1"/>
          </p:cNvPicPr>
          <p:nvPr>
            <p:ph idx="1"/>
          </p:nvPr>
        </p:nvPicPr>
        <p:blipFill>
          <a:blip r:embed="rId2" cstate="print"/>
          <a:stretch>
            <a:fillRect/>
          </a:stretch>
        </p:blipFill>
        <p:spPr>
          <a:xfrm>
            <a:off x="457200" y="1481138"/>
            <a:ext cx="8382000" cy="4525962"/>
          </a:xfrm>
          <a:prstGeom prst="rect">
            <a:avLst/>
          </a:prstGeom>
        </p:spPr>
      </p:pic>
    </p:spTree>
    <p:extLst>
      <p:ext uri="{BB962C8B-B14F-4D97-AF65-F5344CB8AC3E}">
        <p14:creationId xmlns:p14="http://schemas.microsoft.com/office/powerpoint/2010/main" val="143061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A18EA-2878-5758-9267-FD1A4AA3DA99}"/>
              </a:ext>
            </a:extLst>
          </p:cNvPr>
          <p:cNvSpPr>
            <a:spLocks noGrp="1"/>
          </p:cNvSpPr>
          <p:nvPr>
            <p:ph type="title"/>
          </p:nvPr>
        </p:nvSpPr>
        <p:spPr/>
        <p:txBody>
          <a:bodyPr>
            <a:normAutofit fontScale="90000"/>
          </a:bodyPr>
          <a:lstStyle/>
          <a:p>
            <a:pPr algn="ctr"/>
            <a:br>
              <a:rPr lang="en-US" sz="28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Installation</a:t>
            </a:r>
            <a:r>
              <a:rPr lang="en-US" sz="3600" b="1" spc="-8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&amp;</a:t>
            </a:r>
            <a:r>
              <a:rPr lang="en-US" sz="3600" b="1" spc="-5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Acceptance</a:t>
            </a:r>
            <a:r>
              <a:rPr lang="en-US" sz="3600" b="1" spc="-50" dirty="0">
                <a:effectLst/>
                <a:latin typeface="Times New Roman" panose="02020603050405020304" pitchFamily="18" charset="0"/>
                <a:ea typeface="Times New Roman" panose="02020603050405020304" pitchFamily="18" charset="0"/>
              </a:rPr>
              <a:t> </a:t>
            </a:r>
            <a:r>
              <a:rPr lang="en-US" sz="3600" b="1" spc="-20" dirty="0">
                <a:effectLst/>
                <a:latin typeface="Times New Roman" panose="02020603050405020304" pitchFamily="18" charset="0"/>
                <a:ea typeface="Times New Roman" panose="02020603050405020304" pitchFamily="18" charset="0"/>
              </a:rPr>
              <a:t>Stage</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Image 42">
            <a:extLst>
              <a:ext uri="{FF2B5EF4-FFF2-40B4-BE49-F238E27FC236}">
                <a16:creationId xmlns:a16="http://schemas.microsoft.com/office/drawing/2014/main" id="{160E0278-8B3E-81F6-3564-9ED5933EBFE3}"/>
              </a:ext>
            </a:extLst>
          </p:cNvPr>
          <p:cNvPicPr>
            <a:picLocks noGrp="1"/>
          </p:cNvPicPr>
          <p:nvPr>
            <p:ph idx="1"/>
          </p:nvPr>
        </p:nvPicPr>
        <p:blipFill>
          <a:blip r:embed="rId2" cstate="print"/>
          <a:stretch>
            <a:fillRect/>
          </a:stretch>
        </p:blipFill>
        <p:spPr>
          <a:xfrm>
            <a:off x="685800" y="1481138"/>
            <a:ext cx="8305800" cy="4525962"/>
          </a:xfrm>
          <a:prstGeom prst="rect">
            <a:avLst/>
          </a:prstGeom>
        </p:spPr>
      </p:pic>
    </p:spTree>
    <p:extLst>
      <p:ext uri="{BB962C8B-B14F-4D97-AF65-F5344CB8AC3E}">
        <p14:creationId xmlns:p14="http://schemas.microsoft.com/office/powerpoint/2010/main" val="2297020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9F120-1E61-37B4-6A4A-67C1408F471E}"/>
              </a:ext>
            </a:extLst>
          </p:cNvPr>
          <p:cNvSpPr>
            <a:spLocks noGrp="1"/>
          </p:cNvSpPr>
          <p:nvPr>
            <p:ph idx="1"/>
          </p:nvPr>
        </p:nvSpPr>
        <p:spPr/>
        <p:txBody>
          <a:bodyPr/>
          <a:lstStyle/>
          <a:p>
            <a:r>
              <a:rPr lang="en-US" sz="2800" b="1" i="0" dirty="0">
                <a:solidFill>
                  <a:schemeClr val="tx1"/>
                </a:solidFill>
                <a:effectLst/>
                <a:latin typeface="Times New Roman" panose="02020603050405020304" pitchFamily="18" charset="0"/>
                <a:cs typeface="Times New Roman" panose="02020603050405020304" pitchFamily="18" charset="0"/>
              </a:rPr>
              <a:t>Machine learning: </a:t>
            </a:r>
            <a:r>
              <a:rPr lang="en-US" sz="2800" b="0" i="0" dirty="0">
                <a:solidFill>
                  <a:schemeClr val="tx1"/>
                </a:solidFill>
                <a:effectLst/>
                <a:latin typeface="Times New Roman" panose="02020603050405020304" pitchFamily="18" charset="0"/>
                <a:cs typeface="Times New Roman" panose="02020603050405020304" pitchFamily="18" charset="0"/>
              </a:rPr>
              <a:t>ML is a branch of artificial intelligence (AI) that enables computers to “self-learn” from training data and improve over time, without being explicitly programmed. Machine learning algorithms are able to detect patterns in data and learn from them, in order to make their own predictions.</a:t>
            </a:r>
          </a:p>
          <a:p>
            <a:r>
              <a:rPr lang="en-US" sz="2800" b="0" i="0" dirty="0">
                <a:solidFill>
                  <a:schemeClr val="tx1"/>
                </a:solidFill>
                <a:effectLst/>
                <a:latin typeface="Times New Roman" panose="02020603050405020304" pitchFamily="18" charset="0"/>
                <a:cs typeface="Times New Roman" panose="02020603050405020304" pitchFamily="18" charset="0"/>
              </a:rPr>
              <a:t> In short, machine learning algorithms and models learn through experience</a:t>
            </a:r>
            <a:endParaRPr lang="en-IN" dirty="0"/>
          </a:p>
        </p:txBody>
      </p:sp>
      <p:sp>
        <p:nvSpPr>
          <p:cNvPr id="3" name="Title 2">
            <a:extLst>
              <a:ext uri="{FF2B5EF4-FFF2-40B4-BE49-F238E27FC236}">
                <a16:creationId xmlns:a16="http://schemas.microsoft.com/office/drawing/2014/main" id="{416604B3-BFCA-F635-387C-8680A8535C8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Technologies Used</a:t>
            </a:r>
            <a:endParaRPr lang="en-IN" dirty="0"/>
          </a:p>
        </p:txBody>
      </p:sp>
    </p:spTree>
    <p:extLst>
      <p:ext uri="{BB962C8B-B14F-4D97-AF65-F5344CB8AC3E}">
        <p14:creationId xmlns:p14="http://schemas.microsoft.com/office/powerpoint/2010/main" val="410278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9D629-9B86-D5DC-6E56-129E57E80D6E}"/>
              </a:ext>
            </a:extLst>
          </p:cNvPr>
          <p:cNvSpPr>
            <a:spLocks noGrp="1"/>
          </p:cNvSpPr>
          <p:nvPr>
            <p:ph idx="1"/>
          </p:nvPr>
        </p:nvSpPr>
        <p:spPr/>
        <p:txBody>
          <a:bodyPr>
            <a:normAutofit/>
          </a:bodyPr>
          <a:lstStyle/>
          <a:p>
            <a:pPr marL="109728" indent="0">
              <a:buNone/>
            </a:pPr>
            <a:endParaRPr lang="en-IN" dirty="0"/>
          </a:p>
          <a:p>
            <a:pPr marL="109728" indent="0">
              <a:buNone/>
            </a:pPr>
            <a:endParaRPr lang="en-IN"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 Submitted by                                   </a:t>
            </a:r>
          </a:p>
          <a:p>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M.Jyotsna</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(20W61A0552)                                     </a:t>
            </a:r>
            <a:r>
              <a:rPr lang="en-US" sz="20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p>
          <a:p>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J.Sai</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(20W61A0532)                                               </a:t>
            </a:r>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M.Murali</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Krishna</a:t>
            </a:r>
          </a:p>
          <a:p>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R.Harsha</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vardan</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(20W61A0568)                              </a:t>
            </a:r>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Asst.prof</a:t>
            </a:r>
            <a:endParaRPr lang="en-IN" sz="1800" b="1" dirty="0">
              <a:solidFill>
                <a:schemeClr val="tx1"/>
              </a:solidFill>
              <a:latin typeface="Times New Roman" panose="02020603050405020304" pitchFamily="18" charset="0"/>
              <a:cs typeface="Times New Roman" panose="02020603050405020304" pitchFamily="18" charset="0"/>
            </a:endParaRPr>
          </a:p>
          <a:p>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S.Bhagya</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raj(20W61A0574)</a:t>
            </a:r>
          </a:p>
          <a:p>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K.Santosh</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kumar</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(21W65A0504)</a:t>
            </a:r>
            <a:endParaRPr lang="en-IN" sz="1800" dirty="0">
              <a:solidFill>
                <a:schemeClr val="tx1"/>
              </a:solidFill>
              <a:latin typeface="Times New Roman" panose="02020603050405020304" pitchFamily="18" charset="0"/>
              <a:cs typeface="Times New Roman" panose="02020603050405020304" pitchFamily="18" charset="0"/>
            </a:endParaRPr>
          </a:p>
          <a:p>
            <a:pPr marL="109728" indent="0">
              <a:buNone/>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97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F2A117-AF54-3B3D-4F0E-6D9CE9698D03}"/>
              </a:ext>
            </a:extLst>
          </p:cNvPr>
          <p:cNvPicPr>
            <a:picLocks noGrp="1" noChangeAspect="1"/>
          </p:cNvPicPr>
          <p:nvPr>
            <p:ph idx="1"/>
          </p:nvPr>
        </p:nvPicPr>
        <p:blipFill>
          <a:blip r:embed="rId2"/>
          <a:stretch>
            <a:fillRect/>
          </a:stretch>
        </p:blipFill>
        <p:spPr>
          <a:xfrm>
            <a:off x="1581003" y="832271"/>
            <a:ext cx="5981993" cy="5193458"/>
          </a:xfrm>
        </p:spPr>
      </p:pic>
      <p:sp>
        <p:nvSpPr>
          <p:cNvPr id="3" name="Title 2">
            <a:extLst>
              <a:ext uri="{FF2B5EF4-FFF2-40B4-BE49-F238E27FC236}">
                <a16:creationId xmlns:a16="http://schemas.microsoft.com/office/drawing/2014/main" id="{4ADEECBF-48AA-9731-CB36-AD913E1F8E7F}"/>
              </a:ext>
            </a:extLst>
          </p:cNvPr>
          <p:cNvSpPr>
            <a:spLocks noGrp="1"/>
          </p:cNvSpPr>
          <p:nvPr>
            <p:ph type="title"/>
          </p:nvPr>
        </p:nvSpPr>
        <p:spPr>
          <a:xfrm>
            <a:off x="457200" y="274638"/>
            <a:ext cx="8229600" cy="487362"/>
          </a:xfrm>
        </p:spPr>
        <p:txBody>
          <a:bodyPr>
            <a:normAutofit/>
          </a:bodyPr>
          <a:lstStyle/>
          <a:p>
            <a:pPr algn="ctr"/>
            <a:r>
              <a:rPr lang="en-IN" sz="2400" dirty="0"/>
              <a:t>Work flow of machine learning model</a:t>
            </a:r>
          </a:p>
        </p:txBody>
      </p:sp>
    </p:spTree>
    <p:extLst>
      <p:ext uri="{BB962C8B-B14F-4D97-AF65-F5344CB8AC3E}">
        <p14:creationId xmlns:p14="http://schemas.microsoft.com/office/powerpoint/2010/main" val="219863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50154-DD75-D8CB-A591-9322D55B174F}"/>
              </a:ext>
            </a:extLst>
          </p:cNvPr>
          <p:cNvSpPr>
            <a:spLocks noGrp="1"/>
          </p:cNvSpPr>
          <p:nvPr>
            <p:ph idx="1"/>
          </p:nvPr>
        </p:nvSpPr>
        <p:spPr/>
        <p:txBody>
          <a:bodyPr/>
          <a:lstStyle/>
          <a:p>
            <a:r>
              <a:rPr lang="en-US" sz="2400" b="0" i="0" dirty="0">
                <a:solidFill>
                  <a:srgbClr val="333333"/>
                </a:solidFill>
                <a:effectLst/>
                <a:latin typeface="Times New Roman" panose="02020603050405020304" pitchFamily="18" charset="0"/>
                <a:cs typeface="Times New Roman" panose="02020603050405020304" pitchFamily="18" charset="0"/>
              </a:rPr>
              <a:t>A neural network is a method in artificial intelligence that teaches computers to process data in a way that is inspired by the human brain.</a:t>
            </a:r>
          </a:p>
          <a:p>
            <a:endParaRPr lang="en-IN" dirty="0"/>
          </a:p>
        </p:txBody>
      </p:sp>
      <p:sp>
        <p:nvSpPr>
          <p:cNvPr id="3" name="Title 2">
            <a:extLst>
              <a:ext uri="{FF2B5EF4-FFF2-40B4-BE49-F238E27FC236}">
                <a16:creationId xmlns:a16="http://schemas.microsoft.com/office/drawing/2014/main" id="{07064B04-0A71-198E-AEED-FDEAFCC716CC}"/>
              </a:ext>
            </a:extLst>
          </p:cNvPr>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Neural networks</a:t>
            </a:r>
            <a:endParaRPr lang="en-IN" dirty="0"/>
          </a:p>
        </p:txBody>
      </p:sp>
      <p:pic>
        <p:nvPicPr>
          <p:cNvPr id="4" name="Picture 3">
            <a:extLst>
              <a:ext uri="{FF2B5EF4-FFF2-40B4-BE49-F238E27FC236}">
                <a16:creationId xmlns:a16="http://schemas.microsoft.com/office/drawing/2014/main" id="{5E8A9565-6BB1-7F6F-670B-15146A37050E}"/>
              </a:ext>
            </a:extLst>
          </p:cNvPr>
          <p:cNvPicPr>
            <a:picLocks noChangeAspect="1"/>
          </p:cNvPicPr>
          <p:nvPr/>
        </p:nvPicPr>
        <p:blipFill>
          <a:blip r:embed="rId2"/>
          <a:stretch>
            <a:fillRect/>
          </a:stretch>
        </p:blipFill>
        <p:spPr>
          <a:xfrm>
            <a:off x="2590800" y="3090353"/>
            <a:ext cx="3458058" cy="2286319"/>
          </a:xfrm>
          <a:prstGeom prst="rect">
            <a:avLst/>
          </a:prstGeom>
        </p:spPr>
      </p:pic>
    </p:spTree>
    <p:extLst>
      <p:ext uri="{BB962C8B-B14F-4D97-AF65-F5344CB8AC3E}">
        <p14:creationId xmlns:p14="http://schemas.microsoft.com/office/powerpoint/2010/main" val="381282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7D9D82-CE4D-2662-5193-F82B94B5292E}"/>
              </a:ext>
            </a:extLst>
          </p:cNvPr>
          <p:cNvSpPr>
            <a:spLocks noGrp="1"/>
          </p:cNvSpPr>
          <p:nvPr>
            <p:ph idx="1"/>
          </p:nvPr>
        </p:nvSpPr>
        <p:spPr>
          <a:xfrm>
            <a:off x="457200" y="1481328"/>
            <a:ext cx="8229600" cy="5102034"/>
          </a:xfrm>
        </p:spPr>
        <p:txBody>
          <a:bodyPr>
            <a:normAutofit lnSpcReduction="10000"/>
          </a:bodyPr>
          <a:lstStyle/>
          <a:p>
            <a:pPr marL="2758313" indent="0">
              <a:spcBef>
                <a:spcPts val="625"/>
              </a:spcBef>
              <a:buNone/>
            </a:pPr>
            <a:r>
              <a:rPr lang="en-IN" sz="1800" b="1" u="sng" dirty="0">
                <a:effectLst/>
                <a:latin typeface="Times New Roman" panose="02020603050405020304" pitchFamily="18" charset="0"/>
                <a:ea typeface="Times New Roman" panose="02020603050405020304" pitchFamily="18" charset="0"/>
              </a:rPr>
              <a:t>Use-case diagram</a:t>
            </a:r>
          </a:p>
          <a:p>
            <a:pPr marL="2758313" indent="0">
              <a:spcBef>
                <a:spcPts val="625"/>
              </a:spcBef>
              <a:spcAft>
                <a:spcPts val="0"/>
              </a:spcAft>
              <a:buNone/>
            </a:pPr>
            <a:r>
              <a:rPr lang="en-IN" sz="1800" dirty="0">
                <a:effectLst/>
                <a:latin typeface="Times New Roman" panose="02020603050405020304" pitchFamily="18" charset="0"/>
                <a:ea typeface="Times New Roman" panose="02020603050405020304" pitchFamily="18" charset="0"/>
              </a:rPr>
              <a:t>                                             </a:t>
            </a:r>
            <a:r>
              <a:rPr lang="en-IN" sz="1400" dirty="0">
                <a:latin typeface="Times New Roman" panose="02020603050405020304" pitchFamily="18" charset="0"/>
                <a:ea typeface="Times New Roman" panose="02020603050405020304" pitchFamily="18" charset="0"/>
              </a:rPr>
              <a:t>R</a:t>
            </a:r>
            <a:r>
              <a:rPr lang="en-IN" sz="1400" dirty="0">
                <a:effectLst/>
                <a:latin typeface="Times New Roman" panose="02020603050405020304" pitchFamily="18" charset="0"/>
                <a:ea typeface="Times New Roman" panose="02020603050405020304" pitchFamily="18" charset="0"/>
              </a:rPr>
              <a:t>eading dataset</a:t>
            </a: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spcAft>
                <a:spcPts val="0"/>
              </a:spcAft>
              <a:buNone/>
            </a:pPr>
            <a:r>
              <a:rPr lang="en-IN" sz="1400" dirty="0">
                <a:effectLst/>
                <a:latin typeface="Times New Roman" panose="02020603050405020304" pitchFamily="18" charset="0"/>
                <a:ea typeface="Times New Roman" panose="02020603050405020304" pitchFamily="18" charset="0"/>
              </a:rPr>
              <a:t>   </a:t>
            </a:r>
          </a:p>
          <a:p>
            <a:pPr marL="2758313" indent="0">
              <a:spcBef>
                <a:spcPts val="625"/>
              </a:spcBef>
              <a:spcAft>
                <a:spcPts val="0"/>
              </a:spcAft>
              <a:buNone/>
            </a:pPr>
            <a:endParaRPr lang="en-IN" sz="1400" dirty="0">
              <a:latin typeface="Times New Roman" panose="02020603050405020304" pitchFamily="18" charset="0"/>
              <a:ea typeface="Times New Roman" panose="02020603050405020304" pitchFamily="18" charset="0"/>
            </a:endParaRPr>
          </a:p>
          <a:p>
            <a:pPr marL="2758313" indent="0">
              <a:spcBef>
                <a:spcPts val="625"/>
              </a:spcBef>
              <a:buNone/>
            </a:pPr>
            <a:r>
              <a:rPr lang="en-IN" sz="1400" dirty="0">
                <a:effectLst/>
                <a:latin typeface="Times New Roman" panose="02020603050405020304" pitchFamily="18" charset="0"/>
                <a:ea typeface="Times New Roman" panose="02020603050405020304" pitchFamily="18" charset="0"/>
              </a:rPr>
              <a:t>                                                                               </a:t>
            </a:r>
            <a:r>
              <a:rPr lang="en-US" sz="1400" spc="-10" dirty="0">
                <a:effectLst/>
                <a:latin typeface="Arial" panose="020B0604020202020204" pitchFamily="34" charset="0"/>
                <a:ea typeface="Times New Roman" panose="02020603050405020304" pitchFamily="18" charset="0"/>
                <a:cs typeface="Times New Roman" panose="02020603050405020304" pitchFamily="18" charset="0"/>
              </a:rPr>
              <a:t>Metrics</a:t>
            </a:r>
            <a:endParaRPr lang="en-IN" sz="1400" dirty="0">
              <a:effectLst/>
              <a:latin typeface="Times New Roman" panose="02020603050405020304" pitchFamily="18" charset="0"/>
              <a:ea typeface="Times New Roman" panose="02020603050405020304" pitchFamily="18" charset="0"/>
            </a:endParaRPr>
          </a:p>
          <a:p>
            <a:pPr marL="2758313" indent="0">
              <a:spcBef>
                <a:spcPts val="625"/>
              </a:spcBef>
              <a:spcAft>
                <a:spcPts val="0"/>
              </a:spcAft>
              <a:buNone/>
            </a:pPr>
            <a:endParaRPr lang="en-IN" sz="1400" dirty="0">
              <a:effectLst/>
              <a:latin typeface="Times New Roman" panose="02020603050405020304" pitchFamily="18" charset="0"/>
              <a:ea typeface="Times New Roman" panose="02020603050405020304" pitchFamily="18" charset="0"/>
            </a:endParaRPr>
          </a:p>
        </p:txBody>
      </p:sp>
      <p:sp>
        <p:nvSpPr>
          <p:cNvPr id="3" name="Title 2">
            <a:extLst>
              <a:ext uri="{FF2B5EF4-FFF2-40B4-BE49-F238E27FC236}">
                <a16:creationId xmlns:a16="http://schemas.microsoft.com/office/drawing/2014/main" id="{84CA8F37-EB95-75D2-5A10-981B5F95819B}"/>
              </a:ext>
            </a:extLst>
          </p:cNvPr>
          <p:cNvSpPr>
            <a:spLocks noGrp="1"/>
          </p:cNvSpPr>
          <p:nvPr>
            <p:ph type="title"/>
          </p:nvPr>
        </p:nvSpPr>
        <p:spPr/>
        <p:txBody>
          <a:bodyPr>
            <a:normAutofit/>
          </a:bodyPr>
          <a:lstStyle/>
          <a:p>
            <a:pPr algn="ctr"/>
            <a:r>
              <a:rPr lang="en-US" sz="3600" dirty="0">
                <a:effectLst/>
                <a:latin typeface="Times New Roman" panose="02020603050405020304" pitchFamily="18" charset="0"/>
                <a:ea typeface="Times New Roman" panose="02020603050405020304" pitchFamily="18" charset="0"/>
              </a:rPr>
              <a:t>SYSTEM</a:t>
            </a:r>
            <a:r>
              <a:rPr lang="en-US" sz="3600" spc="-9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DESIGN</a:t>
            </a:r>
            <a:endParaRPr lang="en-IN" sz="3600" dirty="0"/>
          </a:p>
        </p:txBody>
      </p:sp>
      <p:grpSp>
        <p:nvGrpSpPr>
          <p:cNvPr id="4" name="Group 3">
            <a:extLst>
              <a:ext uri="{FF2B5EF4-FFF2-40B4-BE49-F238E27FC236}">
                <a16:creationId xmlns:a16="http://schemas.microsoft.com/office/drawing/2014/main" id="{8DC6C070-FD94-5DCE-3979-797B5E5A6E00}"/>
              </a:ext>
            </a:extLst>
          </p:cNvPr>
          <p:cNvGrpSpPr>
            <a:grpSpLocks/>
          </p:cNvGrpSpPr>
          <p:nvPr/>
        </p:nvGrpSpPr>
        <p:grpSpPr>
          <a:xfrm>
            <a:off x="1371600" y="1981198"/>
            <a:ext cx="5791200" cy="4525963"/>
            <a:chOff x="0" y="1585"/>
            <a:chExt cx="3463162" cy="4460240"/>
          </a:xfrm>
        </p:grpSpPr>
        <p:sp>
          <p:nvSpPr>
            <p:cNvPr id="5" name="Graphic 49">
              <a:extLst>
                <a:ext uri="{FF2B5EF4-FFF2-40B4-BE49-F238E27FC236}">
                  <a16:creationId xmlns:a16="http://schemas.microsoft.com/office/drawing/2014/main" id="{6A1B495C-94C0-064D-3A69-217360AA7F15}"/>
                </a:ext>
              </a:extLst>
            </p:cNvPr>
            <p:cNvSpPr/>
            <p:nvPr/>
          </p:nvSpPr>
          <p:spPr>
            <a:xfrm>
              <a:off x="2575179" y="1782125"/>
              <a:ext cx="658495" cy="340995"/>
            </a:xfrm>
            <a:custGeom>
              <a:avLst/>
              <a:gdLst/>
              <a:ahLst/>
              <a:cxnLst/>
              <a:rect l="l" t="t" r="r" b="b"/>
              <a:pathLst>
                <a:path w="658495" h="340995">
                  <a:moveTo>
                    <a:pt x="329564" y="0"/>
                  </a:moveTo>
                  <a:lnTo>
                    <a:pt x="270509" y="2539"/>
                  </a:lnTo>
                  <a:lnTo>
                    <a:pt x="215264" y="10794"/>
                  </a:lnTo>
                  <a:lnTo>
                    <a:pt x="163829" y="23494"/>
                  </a:lnTo>
                  <a:lnTo>
                    <a:pt x="118109" y="40004"/>
                  </a:lnTo>
                  <a:lnTo>
                    <a:pt x="78104" y="60325"/>
                  </a:lnTo>
                  <a:lnTo>
                    <a:pt x="45719" y="83819"/>
                  </a:lnTo>
                  <a:lnTo>
                    <a:pt x="5714" y="138429"/>
                  </a:lnTo>
                  <a:lnTo>
                    <a:pt x="0" y="168910"/>
                  </a:lnTo>
                  <a:lnTo>
                    <a:pt x="5714" y="200025"/>
                  </a:lnTo>
                  <a:lnTo>
                    <a:pt x="45719" y="255904"/>
                  </a:lnTo>
                  <a:lnTo>
                    <a:pt x="78104" y="280035"/>
                  </a:lnTo>
                  <a:lnTo>
                    <a:pt x="118109" y="300354"/>
                  </a:lnTo>
                  <a:lnTo>
                    <a:pt x="163829" y="317500"/>
                  </a:lnTo>
                  <a:lnTo>
                    <a:pt x="215264" y="330200"/>
                  </a:lnTo>
                  <a:lnTo>
                    <a:pt x="270509" y="337819"/>
                  </a:lnTo>
                  <a:lnTo>
                    <a:pt x="329564" y="340994"/>
                  </a:lnTo>
                  <a:lnTo>
                    <a:pt x="387984" y="337819"/>
                  </a:lnTo>
                  <a:lnTo>
                    <a:pt x="443864" y="330200"/>
                  </a:lnTo>
                  <a:lnTo>
                    <a:pt x="494664" y="317500"/>
                  </a:lnTo>
                  <a:lnTo>
                    <a:pt x="541019" y="300354"/>
                  </a:lnTo>
                  <a:lnTo>
                    <a:pt x="580389" y="280035"/>
                  </a:lnTo>
                  <a:lnTo>
                    <a:pt x="613409" y="255904"/>
                  </a:lnTo>
                  <a:lnTo>
                    <a:pt x="653414" y="200025"/>
                  </a:lnTo>
                  <a:lnTo>
                    <a:pt x="658494" y="168910"/>
                  </a:lnTo>
                  <a:lnTo>
                    <a:pt x="653414" y="138429"/>
                  </a:lnTo>
                  <a:lnTo>
                    <a:pt x="613409" y="83819"/>
                  </a:lnTo>
                  <a:lnTo>
                    <a:pt x="580389" y="60325"/>
                  </a:lnTo>
                  <a:lnTo>
                    <a:pt x="541019" y="40004"/>
                  </a:lnTo>
                  <a:lnTo>
                    <a:pt x="494664" y="23494"/>
                  </a:lnTo>
                  <a:lnTo>
                    <a:pt x="443864" y="10794"/>
                  </a:lnTo>
                  <a:lnTo>
                    <a:pt x="387984" y="2539"/>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6" name="Graphic 50">
              <a:extLst>
                <a:ext uri="{FF2B5EF4-FFF2-40B4-BE49-F238E27FC236}">
                  <a16:creationId xmlns:a16="http://schemas.microsoft.com/office/drawing/2014/main" id="{454B3ADC-B252-9F18-7CB9-7B6FE241F9DF}"/>
                </a:ext>
              </a:extLst>
            </p:cNvPr>
            <p:cNvSpPr/>
            <p:nvPr/>
          </p:nvSpPr>
          <p:spPr>
            <a:xfrm>
              <a:off x="2575179" y="1782125"/>
              <a:ext cx="658495" cy="340995"/>
            </a:xfrm>
            <a:custGeom>
              <a:avLst/>
              <a:gdLst/>
              <a:ahLst/>
              <a:cxnLst/>
              <a:rect l="l" t="t" r="r" b="b"/>
              <a:pathLst>
                <a:path w="658495" h="340995">
                  <a:moveTo>
                    <a:pt x="0" y="168910"/>
                  </a:moveTo>
                  <a:lnTo>
                    <a:pt x="20954" y="229235"/>
                  </a:lnTo>
                  <a:lnTo>
                    <a:pt x="78104" y="280035"/>
                  </a:lnTo>
                  <a:lnTo>
                    <a:pt x="118109" y="300354"/>
                  </a:lnTo>
                  <a:lnTo>
                    <a:pt x="163829" y="317500"/>
                  </a:lnTo>
                  <a:lnTo>
                    <a:pt x="215264" y="330200"/>
                  </a:lnTo>
                  <a:lnTo>
                    <a:pt x="270509" y="337819"/>
                  </a:lnTo>
                  <a:lnTo>
                    <a:pt x="329564" y="340994"/>
                  </a:lnTo>
                  <a:lnTo>
                    <a:pt x="387984" y="337819"/>
                  </a:lnTo>
                  <a:lnTo>
                    <a:pt x="443864" y="330200"/>
                  </a:lnTo>
                  <a:lnTo>
                    <a:pt x="494664" y="317500"/>
                  </a:lnTo>
                  <a:lnTo>
                    <a:pt x="541019" y="300354"/>
                  </a:lnTo>
                  <a:lnTo>
                    <a:pt x="580389" y="280035"/>
                  </a:lnTo>
                  <a:lnTo>
                    <a:pt x="613409" y="255904"/>
                  </a:lnTo>
                  <a:lnTo>
                    <a:pt x="653414" y="200025"/>
                  </a:lnTo>
                  <a:lnTo>
                    <a:pt x="658494" y="168910"/>
                  </a:lnTo>
                  <a:lnTo>
                    <a:pt x="653414" y="138429"/>
                  </a:lnTo>
                  <a:lnTo>
                    <a:pt x="613409" y="83819"/>
                  </a:lnTo>
                  <a:lnTo>
                    <a:pt x="580389" y="60325"/>
                  </a:lnTo>
                  <a:lnTo>
                    <a:pt x="541019" y="40004"/>
                  </a:lnTo>
                  <a:lnTo>
                    <a:pt x="494664" y="23494"/>
                  </a:lnTo>
                  <a:lnTo>
                    <a:pt x="443864" y="10794"/>
                  </a:lnTo>
                  <a:lnTo>
                    <a:pt x="387984" y="2539"/>
                  </a:lnTo>
                  <a:lnTo>
                    <a:pt x="329564" y="0"/>
                  </a:lnTo>
                  <a:lnTo>
                    <a:pt x="270509" y="2539"/>
                  </a:lnTo>
                  <a:lnTo>
                    <a:pt x="215264" y="10794"/>
                  </a:lnTo>
                  <a:lnTo>
                    <a:pt x="163829" y="23494"/>
                  </a:lnTo>
                  <a:lnTo>
                    <a:pt x="118109" y="40004"/>
                  </a:lnTo>
                  <a:lnTo>
                    <a:pt x="78104" y="60325"/>
                  </a:lnTo>
                  <a:lnTo>
                    <a:pt x="45719" y="83819"/>
                  </a:lnTo>
                  <a:lnTo>
                    <a:pt x="5714" y="138429"/>
                  </a:lnTo>
                  <a:lnTo>
                    <a:pt x="0" y="168910"/>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sp>
          <p:nvSpPr>
            <p:cNvPr id="7" name="Graphic 51">
              <a:extLst>
                <a:ext uri="{FF2B5EF4-FFF2-40B4-BE49-F238E27FC236}">
                  <a16:creationId xmlns:a16="http://schemas.microsoft.com/office/drawing/2014/main" id="{56CD6BFA-75E2-33B5-CEE6-63423609C58F}"/>
                </a:ext>
              </a:extLst>
            </p:cNvPr>
            <p:cNvSpPr/>
            <p:nvPr/>
          </p:nvSpPr>
          <p:spPr>
            <a:xfrm>
              <a:off x="2624073" y="1002345"/>
              <a:ext cx="658495" cy="340360"/>
            </a:xfrm>
            <a:custGeom>
              <a:avLst/>
              <a:gdLst/>
              <a:ahLst/>
              <a:cxnLst/>
              <a:rect l="l" t="t" r="r" b="b"/>
              <a:pathLst>
                <a:path w="658495" h="340360">
                  <a:moveTo>
                    <a:pt x="329564" y="0"/>
                  </a:moveTo>
                  <a:lnTo>
                    <a:pt x="270510" y="2540"/>
                  </a:lnTo>
                  <a:lnTo>
                    <a:pt x="215264" y="10795"/>
                  </a:lnTo>
                  <a:lnTo>
                    <a:pt x="163830" y="23495"/>
                  </a:lnTo>
                  <a:lnTo>
                    <a:pt x="118110" y="40005"/>
                  </a:lnTo>
                  <a:lnTo>
                    <a:pt x="78105" y="60325"/>
                  </a:lnTo>
                  <a:lnTo>
                    <a:pt x="45720" y="83820"/>
                  </a:lnTo>
                  <a:lnTo>
                    <a:pt x="5714" y="138430"/>
                  </a:lnTo>
                  <a:lnTo>
                    <a:pt x="0" y="168910"/>
                  </a:lnTo>
                  <a:lnTo>
                    <a:pt x="5714" y="200025"/>
                  </a:lnTo>
                  <a:lnTo>
                    <a:pt x="45720" y="255905"/>
                  </a:lnTo>
                  <a:lnTo>
                    <a:pt x="78105" y="280035"/>
                  </a:lnTo>
                  <a:lnTo>
                    <a:pt x="118110" y="300355"/>
                  </a:lnTo>
                  <a:lnTo>
                    <a:pt x="163830" y="317500"/>
                  </a:lnTo>
                  <a:lnTo>
                    <a:pt x="215264" y="330200"/>
                  </a:lnTo>
                  <a:lnTo>
                    <a:pt x="270510" y="337820"/>
                  </a:lnTo>
                  <a:lnTo>
                    <a:pt x="329564" y="340360"/>
                  </a:lnTo>
                  <a:lnTo>
                    <a:pt x="387985" y="337820"/>
                  </a:lnTo>
                  <a:lnTo>
                    <a:pt x="443864" y="330200"/>
                  </a:lnTo>
                  <a:lnTo>
                    <a:pt x="494664" y="317500"/>
                  </a:lnTo>
                  <a:lnTo>
                    <a:pt x="541020" y="300355"/>
                  </a:lnTo>
                  <a:lnTo>
                    <a:pt x="580389" y="280035"/>
                  </a:lnTo>
                  <a:lnTo>
                    <a:pt x="613410" y="255905"/>
                  </a:lnTo>
                  <a:lnTo>
                    <a:pt x="653414" y="200025"/>
                  </a:lnTo>
                  <a:lnTo>
                    <a:pt x="658495" y="168910"/>
                  </a:lnTo>
                  <a:lnTo>
                    <a:pt x="653414" y="138430"/>
                  </a:lnTo>
                  <a:lnTo>
                    <a:pt x="613410" y="83820"/>
                  </a:lnTo>
                  <a:lnTo>
                    <a:pt x="580389" y="60325"/>
                  </a:lnTo>
                  <a:lnTo>
                    <a:pt x="541020" y="40005"/>
                  </a:lnTo>
                  <a:lnTo>
                    <a:pt x="494664" y="23495"/>
                  </a:lnTo>
                  <a:lnTo>
                    <a:pt x="443864" y="10795"/>
                  </a:lnTo>
                  <a:lnTo>
                    <a:pt x="387985" y="2540"/>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8" name="Graphic 52">
              <a:extLst>
                <a:ext uri="{FF2B5EF4-FFF2-40B4-BE49-F238E27FC236}">
                  <a16:creationId xmlns:a16="http://schemas.microsoft.com/office/drawing/2014/main" id="{1773529B-56F1-175A-62F2-2AC0A5C2F283}"/>
                </a:ext>
              </a:extLst>
            </p:cNvPr>
            <p:cNvSpPr/>
            <p:nvPr/>
          </p:nvSpPr>
          <p:spPr>
            <a:xfrm>
              <a:off x="2624073" y="1002345"/>
              <a:ext cx="658495" cy="340360"/>
            </a:xfrm>
            <a:custGeom>
              <a:avLst/>
              <a:gdLst/>
              <a:ahLst/>
              <a:cxnLst/>
              <a:rect l="l" t="t" r="r" b="b"/>
              <a:pathLst>
                <a:path w="658495" h="340360">
                  <a:moveTo>
                    <a:pt x="0" y="168910"/>
                  </a:moveTo>
                  <a:lnTo>
                    <a:pt x="20955" y="229235"/>
                  </a:lnTo>
                  <a:lnTo>
                    <a:pt x="78105" y="280035"/>
                  </a:lnTo>
                  <a:lnTo>
                    <a:pt x="118110" y="300355"/>
                  </a:lnTo>
                  <a:lnTo>
                    <a:pt x="163830" y="317500"/>
                  </a:lnTo>
                  <a:lnTo>
                    <a:pt x="215264" y="330200"/>
                  </a:lnTo>
                  <a:lnTo>
                    <a:pt x="270510" y="337820"/>
                  </a:lnTo>
                  <a:lnTo>
                    <a:pt x="329564" y="340360"/>
                  </a:lnTo>
                  <a:lnTo>
                    <a:pt x="387985" y="337820"/>
                  </a:lnTo>
                  <a:lnTo>
                    <a:pt x="443864" y="330200"/>
                  </a:lnTo>
                  <a:lnTo>
                    <a:pt x="494664" y="317500"/>
                  </a:lnTo>
                  <a:lnTo>
                    <a:pt x="541020" y="300355"/>
                  </a:lnTo>
                  <a:lnTo>
                    <a:pt x="580389" y="280035"/>
                  </a:lnTo>
                  <a:lnTo>
                    <a:pt x="613410" y="255905"/>
                  </a:lnTo>
                  <a:lnTo>
                    <a:pt x="653414" y="200025"/>
                  </a:lnTo>
                  <a:lnTo>
                    <a:pt x="658495" y="168910"/>
                  </a:lnTo>
                  <a:lnTo>
                    <a:pt x="653414" y="138430"/>
                  </a:lnTo>
                  <a:lnTo>
                    <a:pt x="613410" y="83820"/>
                  </a:lnTo>
                  <a:lnTo>
                    <a:pt x="580389" y="60325"/>
                  </a:lnTo>
                  <a:lnTo>
                    <a:pt x="541020" y="40005"/>
                  </a:lnTo>
                  <a:lnTo>
                    <a:pt x="494664" y="23495"/>
                  </a:lnTo>
                  <a:lnTo>
                    <a:pt x="443864" y="10795"/>
                  </a:lnTo>
                  <a:lnTo>
                    <a:pt x="387985" y="2540"/>
                  </a:lnTo>
                  <a:lnTo>
                    <a:pt x="329564" y="0"/>
                  </a:lnTo>
                  <a:lnTo>
                    <a:pt x="270510" y="2540"/>
                  </a:lnTo>
                  <a:lnTo>
                    <a:pt x="215264" y="10795"/>
                  </a:lnTo>
                  <a:lnTo>
                    <a:pt x="163830" y="23495"/>
                  </a:lnTo>
                  <a:lnTo>
                    <a:pt x="118110" y="40005"/>
                  </a:lnTo>
                  <a:lnTo>
                    <a:pt x="78105" y="60325"/>
                  </a:lnTo>
                  <a:lnTo>
                    <a:pt x="45720" y="83820"/>
                  </a:lnTo>
                  <a:lnTo>
                    <a:pt x="5714" y="138430"/>
                  </a:lnTo>
                  <a:lnTo>
                    <a:pt x="0" y="168910"/>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pic>
          <p:nvPicPr>
            <p:cNvPr id="9" name="Image 53">
              <a:extLst>
                <a:ext uri="{FF2B5EF4-FFF2-40B4-BE49-F238E27FC236}">
                  <a16:creationId xmlns:a16="http://schemas.microsoft.com/office/drawing/2014/main" id="{9A95A7BE-ED66-6EF1-BFB8-867AC129E3B0}"/>
                </a:ext>
              </a:extLst>
            </p:cNvPr>
            <p:cNvPicPr/>
            <p:nvPr/>
          </p:nvPicPr>
          <p:blipFill>
            <a:blip r:embed="rId2" cstate="print"/>
            <a:stretch>
              <a:fillRect/>
            </a:stretch>
          </p:blipFill>
          <p:spPr>
            <a:xfrm>
              <a:off x="188848" y="1613851"/>
              <a:ext cx="164464" cy="118743"/>
            </a:xfrm>
            <a:prstGeom prst="rect">
              <a:avLst/>
            </a:prstGeom>
          </p:spPr>
        </p:pic>
        <p:sp>
          <p:nvSpPr>
            <p:cNvPr id="10" name="Graphic 54">
              <a:extLst>
                <a:ext uri="{FF2B5EF4-FFF2-40B4-BE49-F238E27FC236}">
                  <a16:creationId xmlns:a16="http://schemas.microsoft.com/office/drawing/2014/main" id="{8DE1306D-6BFC-7095-2E04-816599868AAA}"/>
                </a:ext>
              </a:extLst>
            </p:cNvPr>
            <p:cNvSpPr/>
            <p:nvPr/>
          </p:nvSpPr>
          <p:spPr>
            <a:xfrm>
              <a:off x="93598" y="1774505"/>
              <a:ext cx="353695" cy="320675"/>
            </a:xfrm>
            <a:custGeom>
              <a:avLst/>
              <a:gdLst/>
              <a:ahLst/>
              <a:cxnLst/>
              <a:rect l="l" t="t" r="r" b="b"/>
              <a:pathLst>
                <a:path w="353695" h="320675">
                  <a:moveTo>
                    <a:pt x="176529" y="0"/>
                  </a:moveTo>
                  <a:lnTo>
                    <a:pt x="176529" y="147320"/>
                  </a:lnTo>
                </a:path>
                <a:path w="353695" h="320675">
                  <a:moveTo>
                    <a:pt x="48895" y="41275"/>
                  </a:moveTo>
                  <a:lnTo>
                    <a:pt x="304799" y="41275"/>
                  </a:lnTo>
                </a:path>
                <a:path w="353695" h="320675">
                  <a:moveTo>
                    <a:pt x="0" y="320675"/>
                  </a:moveTo>
                  <a:lnTo>
                    <a:pt x="176529" y="147320"/>
                  </a:lnTo>
                </a:path>
                <a:path w="353695" h="320675">
                  <a:moveTo>
                    <a:pt x="176529" y="147320"/>
                  </a:moveTo>
                  <a:lnTo>
                    <a:pt x="353695" y="320675"/>
                  </a:lnTo>
                </a:path>
              </a:pathLst>
            </a:custGeom>
            <a:ln w="3488">
              <a:solidFill>
                <a:srgbClr val="990033"/>
              </a:solidFill>
              <a:prstDash val="solid"/>
            </a:ln>
          </p:spPr>
          <p:txBody>
            <a:bodyPr wrap="square" lIns="0" tIns="0" rIns="0" bIns="0" rtlCol="0">
              <a:prstTxWarp prst="textNoShape">
                <a:avLst/>
              </a:prstTxWarp>
              <a:noAutofit/>
            </a:bodyPr>
            <a:lstStyle/>
            <a:p>
              <a:endParaRPr lang="en-IN"/>
            </a:p>
          </p:txBody>
        </p:sp>
        <p:sp>
          <p:nvSpPr>
            <p:cNvPr id="11" name="Graphic 55">
              <a:extLst>
                <a:ext uri="{FF2B5EF4-FFF2-40B4-BE49-F238E27FC236}">
                  <a16:creationId xmlns:a16="http://schemas.microsoft.com/office/drawing/2014/main" id="{0505CB0A-BB44-A318-36CC-2423926D2A83}"/>
                </a:ext>
              </a:extLst>
            </p:cNvPr>
            <p:cNvSpPr/>
            <p:nvPr/>
          </p:nvSpPr>
          <p:spPr>
            <a:xfrm>
              <a:off x="1473453" y="4760"/>
              <a:ext cx="1021080" cy="846455"/>
            </a:xfrm>
            <a:custGeom>
              <a:avLst/>
              <a:gdLst/>
              <a:ahLst/>
              <a:cxnLst/>
              <a:rect l="l" t="t" r="r" b="b"/>
              <a:pathLst>
                <a:path w="1021080" h="846455">
                  <a:moveTo>
                    <a:pt x="0" y="846454"/>
                  </a:moveTo>
                  <a:lnTo>
                    <a:pt x="1021080"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12" name="Graphic 56">
              <a:extLst>
                <a:ext uri="{FF2B5EF4-FFF2-40B4-BE49-F238E27FC236}">
                  <a16:creationId xmlns:a16="http://schemas.microsoft.com/office/drawing/2014/main" id="{0C0CE440-AF14-201E-F177-3EA7CC234D8A}"/>
                </a:ext>
              </a:extLst>
            </p:cNvPr>
            <p:cNvSpPr/>
            <p:nvPr/>
          </p:nvSpPr>
          <p:spPr>
            <a:xfrm>
              <a:off x="2384679" y="1585"/>
              <a:ext cx="112395" cy="103505"/>
            </a:xfrm>
            <a:custGeom>
              <a:avLst/>
              <a:gdLst/>
              <a:ahLst/>
              <a:cxnLst/>
              <a:rect l="l" t="t" r="r" b="b"/>
              <a:pathLst>
                <a:path w="112395" h="103505">
                  <a:moveTo>
                    <a:pt x="112394" y="0"/>
                  </a:moveTo>
                  <a:lnTo>
                    <a:pt x="57784" y="103504"/>
                  </a:lnTo>
                </a:path>
                <a:path w="112395" h="103505">
                  <a:moveTo>
                    <a:pt x="112394" y="0"/>
                  </a:moveTo>
                  <a:lnTo>
                    <a:pt x="0" y="33654"/>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13" name="Graphic 57">
              <a:extLst>
                <a:ext uri="{FF2B5EF4-FFF2-40B4-BE49-F238E27FC236}">
                  <a16:creationId xmlns:a16="http://schemas.microsoft.com/office/drawing/2014/main" id="{E627F4E1-B67C-EF3F-D071-7852A035FE3E}"/>
                </a:ext>
              </a:extLst>
            </p:cNvPr>
            <p:cNvSpPr/>
            <p:nvPr/>
          </p:nvSpPr>
          <p:spPr>
            <a:xfrm>
              <a:off x="452373" y="610550"/>
              <a:ext cx="2103755" cy="1087755"/>
            </a:xfrm>
            <a:custGeom>
              <a:avLst/>
              <a:gdLst/>
              <a:ahLst/>
              <a:cxnLst/>
              <a:rect l="l" t="t" r="r" b="b"/>
              <a:pathLst>
                <a:path w="2103755" h="1087755">
                  <a:moveTo>
                    <a:pt x="1021080" y="240664"/>
                  </a:moveTo>
                  <a:lnTo>
                    <a:pt x="0" y="1087754"/>
                  </a:lnTo>
                </a:path>
                <a:path w="2103755" h="1087755">
                  <a:moveTo>
                    <a:pt x="1051560" y="569594"/>
                  </a:moveTo>
                  <a:lnTo>
                    <a:pt x="2103755"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14" name="Graphic 58">
              <a:extLst>
                <a:ext uri="{FF2B5EF4-FFF2-40B4-BE49-F238E27FC236}">
                  <a16:creationId xmlns:a16="http://schemas.microsoft.com/office/drawing/2014/main" id="{18DE125F-808E-13ED-CA38-E39E3C21463C}"/>
                </a:ext>
              </a:extLst>
            </p:cNvPr>
            <p:cNvSpPr/>
            <p:nvPr/>
          </p:nvSpPr>
          <p:spPr>
            <a:xfrm>
              <a:off x="2442464" y="610550"/>
              <a:ext cx="115570" cy="88900"/>
            </a:xfrm>
            <a:custGeom>
              <a:avLst/>
              <a:gdLst/>
              <a:ahLst/>
              <a:cxnLst/>
              <a:rect l="l" t="t" r="r" b="b"/>
              <a:pathLst>
                <a:path w="115570" h="88900">
                  <a:moveTo>
                    <a:pt x="115570" y="0"/>
                  </a:moveTo>
                  <a:lnTo>
                    <a:pt x="42545" y="88900"/>
                  </a:lnTo>
                </a:path>
                <a:path w="115570" h="88900">
                  <a:moveTo>
                    <a:pt x="115570" y="0"/>
                  </a:moveTo>
                  <a:lnTo>
                    <a:pt x="0" y="12064"/>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15" name="Graphic 59">
              <a:extLst>
                <a:ext uri="{FF2B5EF4-FFF2-40B4-BE49-F238E27FC236}">
                  <a16:creationId xmlns:a16="http://schemas.microsoft.com/office/drawing/2014/main" id="{437CC87B-3EC4-B353-9DBB-A355B21A34FA}"/>
                </a:ext>
              </a:extLst>
            </p:cNvPr>
            <p:cNvSpPr/>
            <p:nvPr/>
          </p:nvSpPr>
          <p:spPr>
            <a:xfrm>
              <a:off x="452373" y="1180145"/>
              <a:ext cx="2160905" cy="572770"/>
            </a:xfrm>
            <a:custGeom>
              <a:avLst/>
              <a:gdLst/>
              <a:ahLst/>
              <a:cxnLst/>
              <a:rect l="l" t="t" r="r" b="b"/>
              <a:pathLst>
                <a:path w="2160905" h="572770">
                  <a:moveTo>
                    <a:pt x="1051560" y="0"/>
                  </a:moveTo>
                  <a:lnTo>
                    <a:pt x="0" y="572770"/>
                  </a:lnTo>
                </a:path>
                <a:path w="2160905" h="572770">
                  <a:moveTo>
                    <a:pt x="1079500" y="350520"/>
                  </a:moveTo>
                  <a:lnTo>
                    <a:pt x="2160905" y="76835"/>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16" name="Graphic 60">
              <a:extLst>
                <a:ext uri="{FF2B5EF4-FFF2-40B4-BE49-F238E27FC236}">
                  <a16:creationId xmlns:a16="http://schemas.microsoft.com/office/drawing/2014/main" id="{EE80B5B6-6409-67F7-EF2A-7D2F4210D62E}"/>
                </a:ext>
              </a:extLst>
            </p:cNvPr>
            <p:cNvSpPr/>
            <p:nvPr/>
          </p:nvSpPr>
          <p:spPr>
            <a:xfrm>
              <a:off x="2500883" y="1237930"/>
              <a:ext cx="115570" cy="87630"/>
            </a:xfrm>
            <a:custGeom>
              <a:avLst/>
              <a:gdLst/>
              <a:ahLst/>
              <a:cxnLst/>
              <a:rect l="l" t="t" r="r" b="b"/>
              <a:pathLst>
                <a:path w="115570" h="87630">
                  <a:moveTo>
                    <a:pt x="115570" y="18414"/>
                  </a:moveTo>
                  <a:lnTo>
                    <a:pt x="24764" y="87630"/>
                  </a:lnTo>
                </a:path>
                <a:path w="115570" h="87630">
                  <a:moveTo>
                    <a:pt x="115570" y="18414"/>
                  </a:moveTo>
                  <a:lnTo>
                    <a:pt x="0" y="0"/>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17" name="Graphic 61">
              <a:extLst>
                <a:ext uri="{FF2B5EF4-FFF2-40B4-BE49-F238E27FC236}">
                  <a16:creationId xmlns:a16="http://schemas.microsoft.com/office/drawing/2014/main" id="{B8D52D35-1798-0AA8-1B60-EE26492C9BF6}"/>
                </a:ext>
              </a:extLst>
            </p:cNvPr>
            <p:cNvSpPr/>
            <p:nvPr/>
          </p:nvSpPr>
          <p:spPr>
            <a:xfrm>
              <a:off x="452373" y="1530665"/>
              <a:ext cx="2112645" cy="405130"/>
            </a:xfrm>
            <a:custGeom>
              <a:avLst/>
              <a:gdLst/>
              <a:ahLst/>
              <a:cxnLst/>
              <a:rect l="l" t="t" r="r" b="b"/>
              <a:pathLst>
                <a:path w="2112645" h="405130">
                  <a:moveTo>
                    <a:pt x="1079500" y="0"/>
                  </a:moveTo>
                  <a:lnTo>
                    <a:pt x="0" y="274320"/>
                  </a:lnTo>
                </a:path>
                <a:path w="2112645" h="405130">
                  <a:moveTo>
                    <a:pt x="1054735" y="365760"/>
                  </a:moveTo>
                  <a:lnTo>
                    <a:pt x="2112645" y="405129"/>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18" name="Graphic 62">
              <a:extLst>
                <a:ext uri="{FF2B5EF4-FFF2-40B4-BE49-F238E27FC236}">
                  <a16:creationId xmlns:a16="http://schemas.microsoft.com/office/drawing/2014/main" id="{08C041D2-3490-1417-FC7C-798904CCECE3}"/>
                </a:ext>
              </a:extLst>
            </p:cNvPr>
            <p:cNvSpPr/>
            <p:nvPr/>
          </p:nvSpPr>
          <p:spPr>
            <a:xfrm>
              <a:off x="2457704" y="1886900"/>
              <a:ext cx="109220" cy="91440"/>
            </a:xfrm>
            <a:custGeom>
              <a:avLst/>
              <a:gdLst/>
              <a:ahLst/>
              <a:cxnLst/>
              <a:rect l="l" t="t" r="r" b="b"/>
              <a:pathLst>
                <a:path w="109220" h="91440">
                  <a:moveTo>
                    <a:pt x="109219" y="48894"/>
                  </a:moveTo>
                  <a:lnTo>
                    <a:pt x="5714" y="0"/>
                  </a:lnTo>
                </a:path>
                <a:path w="109220" h="91440">
                  <a:moveTo>
                    <a:pt x="109219" y="48894"/>
                  </a:moveTo>
                  <a:lnTo>
                    <a:pt x="0" y="91439"/>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19" name="Graphic 63">
              <a:extLst>
                <a:ext uri="{FF2B5EF4-FFF2-40B4-BE49-F238E27FC236}">
                  <a16:creationId xmlns:a16="http://schemas.microsoft.com/office/drawing/2014/main" id="{BBACD9A3-8227-B0C6-2A98-94A9FFC5474F}"/>
                </a:ext>
              </a:extLst>
            </p:cNvPr>
            <p:cNvSpPr/>
            <p:nvPr/>
          </p:nvSpPr>
          <p:spPr>
            <a:xfrm>
              <a:off x="452373" y="1859595"/>
              <a:ext cx="1054735" cy="36830"/>
            </a:xfrm>
            <a:custGeom>
              <a:avLst/>
              <a:gdLst/>
              <a:ahLst/>
              <a:cxnLst/>
              <a:rect l="l" t="t" r="r" b="b"/>
              <a:pathLst>
                <a:path w="1054735" h="36830">
                  <a:moveTo>
                    <a:pt x="1054735" y="36830"/>
                  </a:moveTo>
                  <a:lnTo>
                    <a:pt x="0"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20" name="Graphic 64">
              <a:extLst>
                <a:ext uri="{FF2B5EF4-FFF2-40B4-BE49-F238E27FC236}">
                  <a16:creationId xmlns:a16="http://schemas.microsoft.com/office/drawing/2014/main" id="{31337A4A-1E1E-FDFD-027A-1DB0CA8444F3}"/>
                </a:ext>
              </a:extLst>
            </p:cNvPr>
            <p:cNvSpPr/>
            <p:nvPr/>
          </p:nvSpPr>
          <p:spPr>
            <a:xfrm>
              <a:off x="2575179" y="2610800"/>
              <a:ext cx="658495" cy="340995"/>
            </a:xfrm>
            <a:custGeom>
              <a:avLst/>
              <a:gdLst/>
              <a:ahLst/>
              <a:cxnLst/>
              <a:rect l="l" t="t" r="r" b="b"/>
              <a:pathLst>
                <a:path w="658495" h="340995">
                  <a:moveTo>
                    <a:pt x="329564" y="0"/>
                  </a:moveTo>
                  <a:lnTo>
                    <a:pt x="270509" y="2540"/>
                  </a:lnTo>
                  <a:lnTo>
                    <a:pt x="215264" y="10795"/>
                  </a:lnTo>
                  <a:lnTo>
                    <a:pt x="163829" y="23495"/>
                  </a:lnTo>
                  <a:lnTo>
                    <a:pt x="118109" y="40005"/>
                  </a:lnTo>
                  <a:lnTo>
                    <a:pt x="78104" y="60325"/>
                  </a:lnTo>
                  <a:lnTo>
                    <a:pt x="45719" y="83820"/>
                  </a:lnTo>
                  <a:lnTo>
                    <a:pt x="5714" y="138430"/>
                  </a:lnTo>
                  <a:lnTo>
                    <a:pt x="0" y="168910"/>
                  </a:lnTo>
                  <a:lnTo>
                    <a:pt x="5714" y="200025"/>
                  </a:lnTo>
                  <a:lnTo>
                    <a:pt x="45719" y="255905"/>
                  </a:lnTo>
                  <a:lnTo>
                    <a:pt x="78104" y="280035"/>
                  </a:lnTo>
                  <a:lnTo>
                    <a:pt x="118109" y="300355"/>
                  </a:lnTo>
                  <a:lnTo>
                    <a:pt x="163829" y="317500"/>
                  </a:lnTo>
                  <a:lnTo>
                    <a:pt x="215264" y="330200"/>
                  </a:lnTo>
                  <a:lnTo>
                    <a:pt x="270509" y="337820"/>
                  </a:lnTo>
                  <a:lnTo>
                    <a:pt x="329564" y="340995"/>
                  </a:lnTo>
                  <a:lnTo>
                    <a:pt x="387984" y="337820"/>
                  </a:lnTo>
                  <a:lnTo>
                    <a:pt x="443864" y="330200"/>
                  </a:lnTo>
                  <a:lnTo>
                    <a:pt x="494664" y="317500"/>
                  </a:lnTo>
                  <a:lnTo>
                    <a:pt x="541019" y="300355"/>
                  </a:lnTo>
                  <a:lnTo>
                    <a:pt x="580389" y="280035"/>
                  </a:lnTo>
                  <a:lnTo>
                    <a:pt x="613409" y="255905"/>
                  </a:lnTo>
                  <a:lnTo>
                    <a:pt x="653414" y="200025"/>
                  </a:lnTo>
                  <a:lnTo>
                    <a:pt x="658494" y="168910"/>
                  </a:lnTo>
                  <a:lnTo>
                    <a:pt x="653414" y="138430"/>
                  </a:lnTo>
                  <a:lnTo>
                    <a:pt x="613409" y="83820"/>
                  </a:lnTo>
                  <a:lnTo>
                    <a:pt x="580389" y="60325"/>
                  </a:lnTo>
                  <a:lnTo>
                    <a:pt x="541019" y="40005"/>
                  </a:lnTo>
                  <a:lnTo>
                    <a:pt x="494664" y="23495"/>
                  </a:lnTo>
                  <a:lnTo>
                    <a:pt x="443864" y="10795"/>
                  </a:lnTo>
                  <a:lnTo>
                    <a:pt x="387984" y="2540"/>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21" name="Graphic 65">
              <a:extLst>
                <a:ext uri="{FF2B5EF4-FFF2-40B4-BE49-F238E27FC236}">
                  <a16:creationId xmlns:a16="http://schemas.microsoft.com/office/drawing/2014/main" id="{E959DF3D-AC1D-55DC-C1CE-06DF5EDAEEAB}"/>
                </a:ext>
              </a:extLst>
            </p:cNvPr>
            <p:cNvSpPr/>
            <p:nvPr/>
          </p:nvSpPr>
          <p:spPr>
            <a:xfrm>
              <a:off x="2575179" y="2610800"/>
              <a:ext cx="658495" cy="340995"/>
            </a:xfrm>
            <a:custGeom>
              <a:avLst/>
              <a:gdLst/>
              <a:ahLst/>
              <a:cxnLst/>
              <a:rect l="l" t="t" r="r" b="b"/>
              <a:pathLst>
                <a:path w="658495" h="340995">
                  <a:moveTo>
                    <a:pt x="0" y="168910"/>
                  </a:moveTo>
                  <a:lnTo>
                    <a:pt x="20954" y="229235"/>
                  </a:lnTo>
                  <a:lnTo>
                    <a:pt x="78104" y="280035"/>
                  </a:lnTo>
                  <a:lnTo>
                    <a:pt x="118109" y="300355"/>
                  </a:lnTo>
                  <a:lnTo>
                    <a:pt x="163829" y="317500"/>
                  </a:lnTo>
                  <a:lnTo>
                    <a:pt x="215264" y="330200"/>
                  </a:lnTo>
                  <a:lnTo>
                    <a:pt x="270509" y="337820"/>
                  </a:lnTo>
                  <a:lnTo>
                    <a:pt x="329564" y="340995"/>
                  </a:lnTo>
                  <a:lnTo>
                    <a:pt x="387984" y="337820"/>
                  </a:lnTo>
                  <a:lnTo>
                    <a:pt x="443864" y="330200"/>
                  </a:lnTo>
                  <a:lnTo>
                    <a:pt x="494664" y="317500"/>
                  </a:lnTo>
                  <a:lnTo>
                    <a:pt x="541019" y="300355"/>
                  </a:lnTo>
                  <a:lnTo>
                    <a:pt x="580389" y="280035"/>
                  </a:lnTo>
                  <a:lnTo>
                    <a:pt x="613409" y="255905"/>
                  </a:lnTo>
                  <a:lnTo>
                    <a:pt x="653414" y="200025"/>
                  </a:lnTo>
                  <a:lnTo>
                    <a:pt x="658494" y="168910"/>
                  </a:lnTo>
                  <a:lnTo>
                    <a:pt x="653414" y="138430"/>
                  </a:lnTo>
                  <a:lnTo>
                    <a:pt x="613409" y="83820"/>
                  </a:lnTo>
                  <a:lnTo>
                    <a:pt x="580389" y="60325"/>
                  </a:lnTo>
                  <a:lnTo>
                    <a:pt x="541019" y="40005"/>
                  </a:lnTo>
                  <a:lnTo>
                    <a:pt x="494664" y="23495"/>
                  </a:lnTo>
                  <a:lnTo>
                    <a:pt x="443864" y="10795"/>
                  </a:lnTo>
                  <a:lnTo>
                    <a:pt x="387984" y="2540"/>
                  </a:lnTo>
                  <a:lnTo>
                    <a:pt x="329564" y="0"/>
                  </a:lnTo>
                  <a:lnTo>
                    <a:pt x="270509" y="2540"/>
                  </a:lnTo>
                  <a:lnTo>
                    <a:pt x="215264" y="10795"/>
                  </a:lnTo>
                  <a:lnTo>
                    <a:pt x="163829" y="23495"/>
                  </a:lnTo>
                  <a:lnTo>
                    <a:pt x="118109" y="40005"/>
                  </a:lnTo>
                  <a:lnTo>
                    <a:pt x="78104" y="60325"/>
                  </a:lnTo>
                  <a:lnTo>
                    <a:pt x="45719" y="83820"/>
                  </a:lnTo>
                  <a:lnTo>
                    <a:pt x="5714" y="138430"/>
                  </a:lnTo>
                  <a:lnTo>
                    <a:pt x="0" y="168910"/>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sp>
          <p:nvSpPr>
            <p:cNvPr id="22" name="Graphic 66">
              <a:extLst>
                <a:ext uri="{FF2B5EF4-FFF2-40B4-BE49-F238E27FC236}">
                  <a16:creationId xmlns:a16="http://schemas.microsoft.com/office/drawing/2014/main" id="{3639CAB6-B91A-2190-C45A-A1BB83250062}"/>
                </a:ext>
              </a:extLst>
            </p:cNvPr>
            <p:cNvSpPr/>
            <p:nvPr/>
          </p:nvSpPr>
          <p:spPr>
            <a:xfrm>
              <a:off x="1507108" y="2286315"/>
              <a:ext cx="1057910" cy="374650"/>
            </a:xfrm>
            <a:custGeom>
              <a:avLst/>
              <a:gdLst/>
              <a:ahLst/>
              <a:cxnLst/>
              <a:rect l="l" t="t" r="r" b="b"/>
              <a:pathLst>
                <a:path w="1057910" h="374650">
                  <a:moveTo>
                    <a:pt x="0" y="0"/>
                  </a:moveTo>
                  <a:lnTo>
                    <a:pt x="1057910" y="37465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23" name="Graphic 67">
              <a:extLst>
                <a:ext uri="{FF2B5EF4-FFF2-40B4-BE49-F238E27FC236}">
                  <a16:creationId xmlns:a16="http://schemas.microsoft.com/office/drawing/2014/main" id="{02865D05-C2E2-66E3-7937-BBB636E36E6D}"/>
                </a:ext>
              </a:extLst>
            </p:cNvPr>
            <p:cNvSpPr/>
            <p:nvPr/>
          </p:nvSpPr>
          <p:spPr>
            <a:xfrm>
              <a:off x="2451989" y="2584765"/>
              <a:ext cx="115570" cy="81915"/>
            </a:xfrm>
            <a:custGeom>
              <a:avLst/>
              <a:gdLst/>
              <a:ahLst/>
              <a:cxnLst/>
              <a:rect l="l" t="t" r="r" b="b"/>
              <a:pathLst>
                <a:path w="115570" h="81915">
                  <a:moveTo>
                    <a:pt x="115570" y="76200"/>
                  </a:moveTo>
                  <a:lnTo>
                    <a:pt x="30480" y="0"/>
                  </a:lnTo>
                </a:path>
                <a:path w="115570" h="81915">
                  <a:moveTo>
                    <a:pt x="115570" y="76200"/>
                  </a:moveTo>
                  <a:lnTo>
                    <a:pt x="0" y="81914"/>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24" name="Graphic 68">
              <a:extLst>
                <a:ext uri="{FF2B5EF4-FFF2-40B4-BE49-F238E27FC236}">
                  <a16:creationId xmlns:a16="http://schemas.microsoft.com/office/drawing/2014/main" id="{6F99E9A9-4168-CA30-E103-C5E352955BC6}"/>
                </a:ext>
              </a:extLst>
            </p:cNvPr>
            <p:cNvSpPr/>
            <p:nvPr/>
          </p:nvSpPr>
          <p:spPr>
            <a:xfrm>
              <a:off x="452373" y="1911665"/>
              <a:ext cx="1054735" cy="374650"/>
            </a:xfrm>
            <a:custGeom>
              <a:avLst/>
              <a:gdLst/>
              <a:ahLst/>
              <a:cxnLst/>
              <a:rect l="l" t="t" r="r" b="b"/>
              <a:pathLst>
                <a:path w="1054735" h="374650">
                  <a:moveTo>
                    <a:pt x="1054735" y="374650"/>
                  </a:moveTo>
                  <a:lnTo>
                    <a:pt x="0"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25" name="Graphic 69">
              <a:extLst>
                <a:ext uri="{FF2B5EF4-FFF2-40B4-BE49-F238E27FC236}">
                  <a16:creationId xmlns:a16="http://schemas.microsoft.com/office/drawing/2014/main" id="{C5BAC4AD-5E30-CF22-6C1B-6340DCDAD6CA}"/>
                </a:ext>
              </a:extLst>
            </p:cNvPr>
            <p:cNvSpPr/>
            <p:nvPr/>
          </p:nvSpPr>
          <p:spPr>
            <a:xfrm>
              <a:off x="2575179" y="3341685"/>
              <a:ext cx="658495" cy="340995"/>
            </a:xfrm>
            <a:custGeom>
              <a:avLst/>
              <a:gdLst/>
              <a:ahLst/>
              <a:cxnLst/>
              <a:rect l="l" t="t" r="r" b="b"/>
              <a:pathLst>
                <a:path w="658495" h="340995">
                  <a:moveTo>
                    <a:pt x="329564" y="0"/>
                  </a:moveTo>
                  <a:lnTo>
                    <a:pt x="270509" y="3174"/>
                  </a:lnTo>
                  <a:lnTo>
                    <a:pt x="215264" y="10794"/>
                  </a:lnTo>
                  <a:lnTo>
                    <a:pt x="163829" y="23494"/>
                  </a:lnTo>
                  <a:lnTo>
                    <a:pt x="118109" y="40004"/>
                  </a:lnTo>
                  <a:lnTo>
                    <a:pt x="78104" y="60324"/>
                  </a:lnTo>
                  <a:lnTo>
                    <a:pt x="45719" y="83819"/>
                  </a:lnTo>
                  <a:lnTo>
                    <a:pt x="5714" y="138429"/>
                  </a:lnTo>
                  <a:lnTo>
                    <a:pt x="0" y="168909"/>
                  </a:lnTo>
                  <a:lnTo>
                    <a:pt x="5714" y="200024"/>
                  </a:lnTo>
                  <a:lnTo>
                    <a:pt x="45719" y="256539"/>
                  </a:lnTo>
                  <a:lnTo>
                    <a:pt x="78104" y="280034"/>
                  </a:lnTo>
                  <a:lnTo>
                    <a:pt x="118109" y="300989"/>
                  </a:lnTo>
                  <a:lnTo>
                    <a:pt x="163829" y="317499"/>
                  </a:lnTo>
                  <a:lnTo>
                    <a:pt x="215264" y="330199"/>
                  </a:lnTo>
                  <a:lnTo>
                    <a:pt x="270509" y="338454"/>
                  </a:lnTo>
                  <a:lnTo>
                    <a:pt x="329564" y="340994"/>
                  </a:lnTo>
                  <a:lnTo>
                    <a:pt x="387984" y="338454"/>
                  </a:lnTo>
                  <a:lnTo>
                    <a:pt x="443864" y="330199"/>
                  </a:lnTo>
                  <a:lnTo>
                    <a:pt x="494664" y="317499"/>
                  </a:lnTo>
                  <a:lnTo>
                    <a:pt x="541019" y="300989"/>
                  </a:lnTo>
                  <a:lnTo>
                    <a:pt x="580389" y="280034"/>
                  </a:lnTo>
                  <a:lnTo>
                    <a:pt x="613409" y="256539"/>
                  </a:lnTo>
                  <a:lnTo>
                    <a:pt x="653414" y="200024"/>
                  </a:lnTo>
                  <a:lnTo>
                    <a:pt x="658494" y="168909"/>
                  </a:lnTo>
                  <a:lnTo>
                    <a:pt x="653414" y="138429"/>
                  </a:lnTo>
                  <a:lnTo>
                    <a:pt x="613409" y="83819"/>
                  </a:lnTo>
                  <a:lnTo>
                    <a:pt x="580389" y="60324"/>
                  </a:lnTo>
                  <a:lnTo>
                    <a:pt x="541019" y="40004"/>
                  </a:lnTo>
                  <a:lnTo>
                    <a:pt x="494664" y="23494"/>
                  </a:lnTo>
                  <a:lnTo>
                    <a:pt x="443864" y="10794"/>
                  </a:lnTo>
                  <a:lnTo>
                    <a:pt x="387984" y="3174"/>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26" name="Graphic 70">
              <a:extLst>
                <a:ext uri="{FF2B5EF4-FFF2-40B4-BE49-F238E27FC236}">
                  <a16:creationId xmlns:a16="http://schemas.microsoft.com/office/drawing/2014/main" id="{4B0D5E7E-2DA9-D6CD-6025-30A0F7498A0A}"/>
                </a:ext>
              </a:extLst>
            </p:cNvPr>
            <p:cNvSpPr/>
            <p:nvPr/>
          </p:nvSpPr>
          <p:spPr>
            <a:xfrm>
              <a:off x="2575179" y="3341685"/>
              <a:ext cx="658495" cy="340995"/>
            </a:xfrm>
            <a:custGeom>
              <a:avLst/>
              <a:gdLst/>
              <a:ahLst/>
              <a:cxnLst/>
              <a:rect l="l" t="t" r="r" b="b"/>
              <a:pathLst>
                <a:path w="658495" h="340995">
                  <a:moveTo>
                    <a:pt x="0" y="168909"/>
                  </a:moveTo>
                  <a:lnTo>
                    <a:pt x="20954" y="229234"/>
                  </a:lnTo>
                  <a:lnTo>
                    <a:pt x="78104" y="280034"/>
                  </a:lnTo>
                  <a:lnTo>
                    <a:pt x="118109" y="300989"/>
                  </a:lnTo>
                  <a:lnTo>
                    <a:pt x="163829" y="317499"/>
                  </a:lnTo>
                  <a:lnTo>
                    <a:pt x="215264" y="330199"/>
                  </a:lnTo>
                  <a:lnTo>
                    <a:pt x="270509" y="338454"/>
                  </a:lnTo>
                  <a:lnTo>
                    <a:pt x="329564" y="340994"/>
                  </a:lnTo>
                  <a:lnTo>
                    <a:pt x="387984" y="338454"/>
                  </a:lnTo>
                  <a:lnTo>
                    <a:pt x="443864" y="330199"/>
                  </a:lnTo>
                  <a:lnTo>
                    <a:pt x="494664" y="317499"/>
                  </a:lnTo>
                  <a:lnTo>
                    <a:pt x="541019" y="300989"/>
                  </a:lnTo>
                  <a:lnTo>
                    <a:pt x="580389" y="280034"/>
                  </a:lnTo>
                  <a:lnTo>
                    <a:pt x="613409" y="256539"/>
                  </a:lnTo>
                  <a:lnTo>
                    <a:pt x="653414" y="200024"/>
                  </a:lnTo>
                  <a:lnTo>
                    <a:pt x="658494" y="168909"/>
                  </a:lnTo>
                  <a:lnTo>
                    <a:pt x="653414" y="138429"/>
                  </a:lnTo>
                  <a:lnTo>
                    <a:pt x="613409" y="83819"/>
                  </a:lnTo>
                  <a:lnTo>
                    <a:pt x="580389" y="60324"/>
                  </a:lnTo>
                  <a:lnTo>
                    <a:pt x="541019" y="40004"/>
                  </a:lnTo>
                  <a:lnTo>
                    <a:pt x="494664" y="23494"/>
                  </a:lnTo>
                  <a:lnTo>
                    <a:pt x="443864" y="10794"/>
                  </a:lnTo>
                  <a:lnTo>
                    <a:pt x="387984" y="3174"/>
                  </a:lnTo>
                  <a:lnTo>
                    <a:pt x="329564" y="0"/>
                  </a:lnTo>
                  <a:lnTo>
                    <a:pt x="270509" y="3174"/>
                  </a:lnTo>
                  <a:lnTo>
                    <a:pt x="215264" y="10794"/>
                  </a:lnTo>
                  <a:lnTo>
                    <a:pt x="163829" y="23494"/>
                  </a:lnTo>
                  <a:lnTo>
                    <a:pt x="118109" y="40004"/>
                  </a:lnTo>
                  <a:lnTo>
                    <a:pt x="78104" y="60324"/>
                  </a:lnTo>
                  <a:lnTo>
                    <a:pt x="45719" y="83819"/>
                  </a:lnTo>
                  <a:lnTo>
                    <a:pt x="5714" y="138429"/>
                  </a:lnTo>
                  <a:lnTo>
                    <a:pt x="0" y="168909"/>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sp>
          <p:nvSpPr>
            <p:cNvPr id="27" name="Graphic 71">
              <a:extLst>
                <a:ext uri="{FF2B5EF4-FFF2-40B4-BE49-F238E27FC236}">
                  <a16:creationId xmlns:a16="http://schemas.microsoft.com/office/drawing/2014/main" id="{7FF532F8-67E5-CE18-EAFF-3D5C844FE7AC}"/>
                </a:ext>
              </a:extLst>
            </p:cNvPr>
            <p:cNvSpPr/>
            <p:nvPr/>
          </p:nvSpPr>
          <p:spPr>
            <a:xfrm>
              <a:off x="1540763" y="2652075"/>
              <a:ext cx="1087755" cy="688340"/>
            </a:xfrm>
            <a:custGeom>
              <a:avLst/>
              <a:gdLst/>
              <a:ahLst/>
              <a:cxnLst/>
              <a:rect l="l" t="t" r="r" b="b"/>
              <a:pathLst>
                <a:path w="1087755" h="688340">
                  <a:moveTo>
                    <a:pt x="0" y="0"/>
                  </a:moveTo>
                  <a:lnTo>
                    <a:pt x="1087755" y="68834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28" name="Graphic 72">
              <a:extLst>
                <a:ext uri="{FF2B5EF4-FFF2-40B4-BE49-F238E27FC236}">
                  <a16:creationId xmlns:a16="http://schemas.microsoft.com/office/drawing/2014/main" id="{8E80D98C-98B9-3400-47D2-C0E574D3F255}"/>
                </a:ext>
              </a:extLst>
            </p:cNvPr>
            <p:cNvSpPr/>
            <p:nvPr/>
          </p:nvSpPr>
          <p:spPr>
            <a:xfrm>
              <a:off x="2518664" y="3245800"/>
              <a:ext cx="112395" cy="94615"/>
            </a:xfrm>
            <a:custGeom>
              <a:avLst/>
              <a:gdLst/>
              <a:ahLst/>
              <a:cxnLst/>
              <a:rect l="l" t="t" r="r" b="b"/>
              <a:pathLst>
                <a:path w="112395" h="94615">
                  <a:moveTo>
                    <a:pt x="112395" y="94615"/>
                  </a:moveTo>
                  <a:lnTo>
                    <a:pt x="48260" y="0"/>
                  </a:lnTo>
                </a:path>
                <a:path w="112395" h="94615">
                  <a:moveTo>
                    <a:pt x="112395" y="94615"/>
                  </a:moveTo>
                  <a:lnTo>
                    <a:pt x="0" y="76200"/>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29" name="Graphic 73">
              <a:extLst>
                <a:ext uri="{FF2B5EF4-FFF2-40B4-BE49-F238E27FC236}">
                  <a16:creationId xmlns:a16="http://schemas.microsoft.com/office/drawing/2014/main" id="{2599DBF0-7958-6080-B181-582AC47D8B39}"/>
                </a:ext>
              </a:extLst>
            </p:cNvPr>
            <p:cNvSpPr/>
            <p:nvPr/>
          </p:nvSpPr>
          <p:spPr>
            <a:xfrm>
              <a:off x="452373" y="1963100"/>
              <a:ext cx="1088390" cy="688975"/>
            </a:xfrm>
            <a:custGeom>
              <a:avLst/>
              <a:gdLst/>
              <a:ahLst/>
              <a:cxnLst/>
              <a:rect l="l" t="t" r="r" b="b"/>
              <a:pathLst>
                <a:path w="1088390" h="688975">
                  <a:moveTo>
                    <a:pt x="1088390" y="688975"/>
                  </a:moveTo>
                  <a:lnTo>
                    <a:pt x="0"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30" name="Graphic 74">
              <a:extLst>
                <a:ext uri="{FF2B5EF4-FFF2-40B4-BE49-F238E27FC236}">
                  <a16:creationId xmlns:a16="http://schemas.microsoft.com/office/drawing/2014/main" id="{E233A79D-AD97-AF3F-F3DD-52B76ED7B1C1}"/>
                </a:ext>
              </a:extLst>
            </p:cNvPr>
            <p:cNvSpPr/>
            <p:nvPr/>
          </p:nvSpPr>
          <p:spPr>
            <a:xfrm>
              <a:off x="2526283" y="4121465"/>
              <a:ext cx="657860" cy="340360"/>
            </a:xfrm>
            <a:custGeom>
              <a:avLst/>
              <a:gdLst/>
              <a:ahLst/>
              <a:cxnLst/>
              <a:rect l="l" t="t" r="r" b="b"/>
              <a:pathLst>
                <a:path w="657860" h="340360">
                  <a:moveTo>
                    <a:pt x="328929" y="0"/>
                  </a:moveTo>
                  <a:lnTo>
                    <a:pt x="269875" y="2539"/>
                  </a:lnTo>
                  <a:lnTo>
                    <a:pt x="214629" y="10160"/>
                  </a:lnTo>
                  <a:lnTo>
                    <a:pt x="163195" y="22860"/>
                  </a:lnTo>
                  <a:lnTo>
                    <a:pt x="117475" y="40005"/>
                  </a:lnTo>
                  <a:lnTo>
                    <a:pt x="77470" y="60325"/>
                  </a:lnTo>
                  <a:lnTo>
                    <a:pt x="45085" y="83819"/>
                  </a:lnTo>
                  <a:lnTo>
                    <a:pt x="5079" y="138430"/>
                  </a:lnTo>
                  <a:lnTo>
                    <a:pt x="0" y="168275"/>
                  </a:lnTo>
                  <a:lnTo>
                    <a:pt x="5079" y="199389"/>
                  </a:lnTo>
                  <a:lnTo>
                    <a:pt x="45085" y="255905"/>
                  </a:lnTo>
                  <a:lnTo>
                    <a:pt x="77470" y="279400"/>
                  </a:lnTo>
                  <a:lnTo>
                    <a:pt x="117475" y="300355"/>
                  </a:lnTo>
                  <a:lnTo>
                    <a:pt x="163195" y="316864"/>
                  </a:lnTo>
                  <a:lnTo>
                    <a:pt x="214629" y="329564"/>
                  </a:lnTo>
                  <a:lnTo>
                    <a:pt x="269875" y="337819"/>
                  </a:lnTo>
                  <a:lnTo>
                    <a:pt x="328929" y="340360"/>
                  </a:lnTo>
                  <a:lnTo>
                    <a:pt x="387985" y="337819"/>
                  </a:lnTo>
                  <a:lnTo>
                    <a:pt x="443229" y="329564"/>
                  </a:lnTo>
                  <a:lnTo>
                    <a:pt x="494664" y="316864"/>
                  </a:lnTo>
                  <a:lnTo>
                    <a:pt x="540385" y="300355"/>
                  </a:lnTo>
                  <a:lnTo>
                    <a:pt x="580389" y="279400"/>
                  </a:lnTo>
                  <a:lnTo>
                    <a:pt x="612775" y="255905"/>
                  </a:lnTo>
                  <a:lnTo>
                    <a:pt x="652779" y="199389"/>
                  </a:lnTo>
                  <a:lnTo>
                    <a:pt x="657860" y="168275"/>
                  </a:lnTo>
                  <a:lnTo>
                    <a:pt x="652779" y="138430"/>
                  </a:lnTo>
                  <a:lnTo>
                    <a:pt x="612775" y="83819"/>
                  </a:lnTo>
                  <a:lnTo>
                    <a:pt x="580389" y="60325"/>
                  </a:lnTo>
                  <a:lnTo>
                    <a:pt x="540385" y="40005"/>
                  </a:lnTo>
                  <a:lnTo>
                    <a:pt x="494664" y="22860"/>
                  </a:lnTo>
                  <a:lnTo>
                    <a:pt x="443229" y="10160"/>
                  </a:lnTo>
                  <a:lnTo>
                    <a:pt x="387985" y="2539"/>
                  </a:lnTo>
                  <a:lnTo>
                    <a:pt x="328929"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31" name="Graphic 75">
              <a:extLst>
                <a:ext uri="{FF2B5EF4-FFF2-40B4-BE49-F238E27FC236}">
                  <a16:creationId xmlns:a16="http://schemas.microsoft.com/office/drawing/2014/main" id="{54C8A1B6-8AF2-AD42-BC52-E270594FD91F}"/>
                </a:ext>
              </a:extLst>
            </p:cNvPr>
            <p:cNvSpPr/>
            <p:nvPr/>
          </p:nvSpPr>
          <p:spPr>
            <a:xfrm>
              <a:off x="2526283" y="4121465"/>
              <a:ext cx="657860" cy="340360"/>
            </a:xfrm>
            <a:custGeom>
              <a:avLst/>
              <a:gdLst/>
              <a:ahLst/>
              <a:cxnLst/>
              <a:rect l="l" t="t" r="r" b="b"/>
              <a:pathLst>
                <a:path w="657860" h="340360">
                  <a:moveTo>
                    <a:pt x="0" y="168275"/>
                  </a:moveTo>
                  <a:lnTo>
                    <a:pt x="20320" y="228600"/>
                  </a:lnTo>
                  <a:lnTo>
                    <a:pt x="77470" y="279400"/>
                  </a:lnTo>
                  <a:lnTo>
                    <a:pt x="117475" y="300355"/>
                  </a:lnTo>
                  <a:lnTo>
                    <a:pt x="163195" y="316864"/>
                  </a:lnTo>
                  <a:lnTo>
                    <a:pt x="214629" y="329564"/>
                  </a:lnTo>
                  <a:lnTo>
                    <a:pt x="269875" y="337819"/>
                  </a:lnTo>
                  <a:lnTo>
                    <a:pt x="328929" y="340360"/>
                  </a:lnTo>
                  <a:lnTo>
                    <a:pt x="387985" y="337819"/>
                  </a:lnTo>
                  <a:lnTo>
                    <a:pt x="443229" y="329564"/>
                  </a:lnTo>
                  <a:lnTo>
                    <a:pt x="494664" y="316864"/>
                  </a:lnTo>
                  <a:lnTo>
                    <a:pt x="540385" y="300355"/>
                  </a:lnTo>
                  <a:lnTo>
                    <a:pt x="580389" y="279400"/>
                  </a:lnTo>
                  <a:lnTo>
                    <a:pt x="612775" y="255905"/>
                  </a:lnTo>
                  <a:lnTo>
                    <a:pt x="652779" y="199389"/>
                  </a:lnTo>
                  <a:lnTo>
                    <a:pt x="657860" y="168275"/>
                  </a:lnTo>
                  <a:lnTo>
                    <a:pt x="652779" y="138430"/>
                  </a:lnTo>
                  <a:lnTo>
                    <a:pt x="612775" y="83819"/>
                  </a:lnTo>
                  <a:lnTo>
                    <a:pt x="580389" y="60325"/>
                  </a:lnTo>
                  <a:lnTo>
                    <a:pt x="540385" y="40005"/>
                  </a:lnTo>
                  <a:lnTo>
                    <a:pt x="494664" y="22860"/>
                  </a:lnTo>
                  <a:lnTo>
                    <a:pt x="443229" y="10160"/>
                  </a:lnTo>
                  <a:lnTo>
                    <a:pt x="387985" y="2539"/>
                  </a:lnTo>
                  <a:lnTo>
                    <a:pt x="328929" y="0"/>
                  </a:lnTo>
                  <a:lnTo>
                    <a:pt x="269875" y="2539"/>
                  </a:lnTo>
                  <a:lnTo>
                    <a:pt x="214629" y="10160"/>
                  </a:lnTo>
                  <a:lnTo>
                    <a:pt x="163195" y="22860"/>
                  </a:lnTo>
                  <a:lnTo>
                    <a:pt x="117475" y="40005"/>
                  </a:lnTo>
                  <a:lnTo>
                    <a:pt x="77470" y="60325"/>
                  </a:lnTo>
                  <a:lnTo>
                    <a:pt x="45085" y="83819"/>
                  </a:lnTo>
                  <a:lnTo>
                    <a:pt x="5079" y="138430"/>
                  </a:lnTo>
                  <a:lnTo>
                    <a:pt x="0" y="168275"/>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sp>
          <p:nvSpPr>
            <p:cNvPr id="32" name="Graphic 76">
              <a:extLst>
                <a:ext uri="{FF2B5EF4-FFF2-40B4-BE49-F238E27FC236}">
                  <a16:creationId xmlns:a16="http://schemas.microsoft.com/office/drawing/2014/main" id="{E37E4C4D-443C-EBB2-6278-9F35D60D8460}"/>
                </a:ext>
              </a:extLst>
            </p:cNvPr>
            <p:cNvSpPr/>
            <p:nvPr/>
          </p:nvSpPr>
          <p:spPr>
            <a:xfrm>
              <a:off x="1613788" y="3121340"/>
              <a:ext cx="1048385" cy="989965"/>
            </a:xfrm>
            <a:custGeom>
              <a:avLst/>
              <a:gdLst/>
              <a:ahLst/>
              <a:cxnLst/>
              <a:rect l="l" t="t" r="r" b="b"/>
              <a:pathLst>
                <a:path w="1048385" h="989965">
                  <a:moveTo>
                    <a:pt x="0" y="0"/>
                  </a:moveTo>
                  <a:lnTo>
                    <a:pt x="1048384" y="989964"/>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33" name="Graphic 77">
              <a:extLst>
                <a:ext uri="{FF2B5EF4-FFF2-40B4-BE49-F238E27FC236}">
                  <a16:creationId xmlns:a16="http://schemas.microsoft.com/office/drawing/2014/main" id="{5B7B0039-2EB5-515C-822C-51CBD2EA6E21}"/>
                </a:ext>
              </a:extLst>
            </p:cNvPr>
            <p:cNvSpPr/>
            <p:nvPr/>
          </p:nvSpPr>
          <p:spPr>
            <a:xfrm>
              <a:off x="2558669" y="4007165"/>
              <a:ext cx="106680" cy="106680"/>
            </a:xfrm>
            <a:custGeom>
              <a:avLst/>
              <a:gdLst/>
              <a:ahLst/>
              <a:cxnLst/>
              <a:rect l="l" t="t" r="r" b="b"/>
              <a:pathLst>
                <a:path w="106680" h="106680">
                  <a:moveTo>
                    <a:pt x="106679" y="106680"/>
                  </a:moveTo>
                  <a:lnTo>
                    <a:pt x="57785" y="0"/>
                  </a:lnTo>
                </a:path>
                <a:path w="106680" h="106680">
                  <a:moveTo>
                    <a:pt x="106679" y="106680"/>
                  </a:moveTo>
                  <a:lnTo>
                    <a:pt x="0" y="64135"/>
                  </a:lnTo>
                </a:path>
              </a:pathLst>
            </a:custGeom>
            <a:ln w="3171">
              <a:solidFill>
                <a:srgbClr val="000000"/>
              </a:solidFill>
              <a:prstDash val="solid"/>
            </a:ln>
          </p:spPr>
          <p:txBody>
            <a:bodyPr wrap="square" lIns="0" tIns="0" rIns="0" bIns="0" rtlCol="0">
              <a:prstTxWarp prst="textNoShape">
                <a:avLst/>
              </a:prstTxWarp>
              <a:noAutofit/>
            </a:bodyPr>
            <a:lstStyle/>
            <a:p>
              <a:endParaRPr lang="en-IN"/>
            </a:p>
          </p:txBody>
        </p:sp>
        <p:sp>
          <p:nvSpPr>
            <p:cNvPr id="34" name="Graphic 78">
              <a:extLst>
                <a:ext uri="{FF2B5EF4-FFF2-40B4-BE49-F238E27FC236}">
                  <a16:creationId xmlns:a16="http://schemas.microsoft.com/office/drawing/2014/main" id="{5B7AAE71-0CBD-874A-F45C-9CE52B4F0D27}"/>
                </a:ext>
              </a:extLst>
            </p:cNvPr>
            <p:cNvSpPr/>
            <p:nvPr/>
          </p:nvSpPr>
          <p:spPr>
            <a:xfrm>
              <a:off x="565404" y="2133915"/>
              <a:ext cx="1048385" cy="987425"/>
            </a:xfrm>
            <a:custGeom>
              <a:avLst/>
              <a:gdLst/>
              <a:ahLst/>
              <a:cxnLst/>
              <a:rect l="l" t="t" r="r" b="b"/>
              <a:pathLst>
                <a:path w="1048385" h="987425">
                  <a:moveTo>
                    <a:pt x="1048385" y="987425"/>
                  </a:moveTo>
                  <a:lnTo>
                    <a:pt x="0" y="0"/>
                  </a:lnTo>
                </a:path>
              </a:pathLst>
            </a:custGeom>
            <a:ln w="3171">
              <a:solidFill>
                <a:srgbClr val="990033"/>
              </a:solidFill>
              <a:prstDash val="solid"/>
            </a:ln>
          </p:spPr>
          <p:txBody>
            <a:bodyPr wrap="square" lIns="0" tIns="0" rIns="0" bIns="0" rtlCol="0">
              <a:prstTxWarp prst="textNoShape">
                <a:avLst/>
              </a:prstTxWarp>
              <a:noAutofit/>
            </a:bodyPr>
            <a:lstStyle/>
            <a:p>
              <a:endParaRPr lang="en-IN"/>
            </a:p>
          </p:txBody>
        </p:sp>
        <p:sp>
          <p:nvSpPr>
            <p:cNvPr id="35" name="Graphic 79">
              <a:extLst>
                <a:ext uri="{FF2B5EF4-FFF2-40B4-BE49-F238E27FC236}">
                  <a16:creationId xmlns:a16="http://schemas.microsoft.com/office/drawing/2014/main" id="{C7D10552-BD02-4D76-74DB-97BE13FB3E0C}"/>
                </a:ext>
              </a:extLst>
            </p:cNvPr>
            <p:cNvSpPr/>
            <p:nvPr/>
          </p:nvSpPr>
          <p:spPr>
            <a:xfrm>
              <a:off x="2624073" y="240345"/>
              <a:ext cx="658495" cy="340995"/>
            </a:xfrm>
            <a:custGeom>
              <a:avLst/>
              <a:gdLst/>
              <a:ahLst/>
              <a:cxnLst/>
              <a:rect l="l" t="t" r="r" b="b"/>
              <a:pathLst>
                <a:path w="658495" h="340995">
                  <a:moveTo>
                    <a:pt x="329564" y="0"/>
                  </a:moveTo>
                  <a:lnTo>
                    <a:pt x="270510" y="2540"/>
                  </a:lnTo>
                  <a:lnTo>
                    <a:pt x="215264" y="10160"/>
                  </a:lnTo>
                  <a:lnTo>
                    <a:pt x="163830" y="22860"/>
                  </a:lnTo>
                  <a:lnTo>
                    <a:pt x="118110" y="40005"/>
                  </a:lnTo>
                  <a:lnTo>
                    <a:pt x="78105" y="60325"/>
                  </a:lnTo>
                  <a:lnTo>
                    <a:pt x="45720" y="83820"/>
                  </a:lnTo>
                  <a:lnTo>
                    <a:pt x="5714" y="138430"/>
                  </a:lnTo>
                  <a:lnTo>
                    <a:pt x="0" y="168910"/>
                  </a:lnTo>
                  <a:lnTo>
                    <a:pt x="5714" y="200025"/>
                  </a:lnTo>
                  <a:lnTo>
                    <a:pt x="45720" y="255905"/>
                  </a:lnTo>
                  <a:lnTo>
                    <a:pt x="78105" y="280035"/>
                  </a:lnTo>
                  <a:lnTo>
                    <a:pt x="118110" y="300355"/>
                  </a:lnTo>
                  <a:lnTo>
                    <a:pt x="163830" y="317500"/>
                  </a:lnTo>
                  <a:lnTo>
                    <a:pt x="215264" y="330200"/>
                  </a:lnTo>
                  <a:lnTo>
                    <a:pt x="270510" y="337820"/>
                  </a:lnTo>
                  <a:lnTo>
                    <a:pt x="329564" y="340995"/>
                  </a:lnTo>
                  <a:lnTo>
                    <a:pt x="387985" y="337820"/>
                  </a:lnTo>
                  <a:lnTo>
                    <a:pt x="443864" y="330200"/>
                  </a:lnTo>
                  <a:lnTo>
                    <a:pt x="494664" y="317500"/>
                  </a:lnTo>
                  <a:lnTo>
                    <a:pt x="541020" y="300355"/>
                  </a:lnTo>
                  <a:lnTo>
                    <a:pt x="580389" y="280035"/>
                  </a:lnTo>
                  <a:lnTo>
                    <a:pt x="613410" y="255905"/>
                  </a:lnTo>
                  <a:lnTo>
                    <a:pt x="653414" y="200025"/>
                  </a:lnTo>
                  <a:lnTo>
                    <a:pt x="658495" y="168910"/>
                  </a:lnTo>
                  <a:lnTo>
                    <a:pt x="653414" y="138430"/>
                  </a:lnTo>
                  <a:lnTo>
                    <a:pt x="613410" y="83820"/>
                  </a:lnTo>
                  <a:lnTo>
                    <a:pt x="580389" y="60325"/>
                  </a:lnTo>
                  <a:lnTo>
                    <a:pt x="541020" y="40005"/>
                  </a:lnTo>
                  <a:lnTo>
                    <a:pt x="494664" y="22860"/>
                  </a:lnTo>
                  <a:lnTo>
                    <a:pt x="443864" y="10160"/>
                  </a:lnTo>
                  <a:lnTo>
                    <a:pt x="387985" y="2540"/>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36" name="Graphic 80">
              <a:extLst>
                <a:ext uri="{FF2B5EF4-FFF2-40B4-BE49-F238E27FC236}">
                  <a16:creationId xmlns:a16="http://schemas.microsoft.com/office/drawing/2014/main" id="{F8713619-D6E9-9EA5-8D3E-B1F8E539FB67}"/>
                </a:ext>
              </a:extLst>
            </p:cNvPr>
            <p:cNvSpPr/>
            <p:nvPr/>
          </p:nvSpPr>
          <p:spPr>
            <a:xfrm>
              <a:off x="2624073" y="240345"/>
              <a:ext cx="658495" cy="340995"/>
            </a:xfrm>
            <a:custGeom>
              <a:avLst/>
              <a:gdLst/>
              <a:ahLst/>
              <a:cxnLst/>
              <a:rect l="l" t="t" r="r" b="b"/>
              <a:pathLst>
                <a:path w="658495" h="340995">
                  <a:moveTo>
                    <a:pt x="0" y="168910"/>
                  </a:moveTo>
                  <a:lnTo>
                    <a:pt x="20955" y="229235"/>
                  </a:lnTo>
                  <a:lnTo>
                    <a:pt x="78105" y="280035"/>
                  </a:lnTo>
                  <a:lnTo>
                    <a:pt x="118110" y="300355"/>
                  </a:lnTo>
                  <a:lnTo>
                    <a:pt x="163830" y="317500"/>
                  </a:lnTo>
                  <a:lnTo>
                    <a:pt x="215264" y="330200"/>
                  </a:lnTo>
                  <a:lnTo>
                    <a:pt x="270510" y="337820"/>
                  </a:lnTo>
                  <a:lnTo>
                    <a:pt x="329564" y="340995"/>
                  </a:lnTo>
                  <a:lnTo>
                    <a:pt x="387985" y="337820"/>
                  </a:lnTo>
                  <a:lnTo>
                    <a:pt x="443864" y="330200"/>
                  </a:lnTo>
                  <a:lnTo>
                    <a:pt x="494664" y="317500"/>
                  </a:lnTo>
                  <a:lnTo>
                    <a:pt x="541020" y="300355"/>
                  </a:lnTo>
                  <a:lnTo>
                    <a:pt x="580389" y="280035"/>
                  </a:lnTo>
                  <a:lnTo>
                    <a:pt x="613410" y="255905"/>
                  </a:lnTo>
                  <a:lnTo>
                    <a:pt x="653414" y="200025"/>
                  </a:lnTo>
                  <a:lnTo>
                    <a:pt x="658495" y="168910"/>
                  </a:lnTo>
                  <a:lnTo>
                    <a:pt x="653414" y="138430"/>
                  </a:lnTo>
                  <a:lnTo>
                    <a:pt x="613410" y="83820"/>
                  </a:lnTo>
                  <a:lnTo>
                    <a:pt x="580389" y="60325"/>
                  </a:lnTo>
                  <a:lnTo>
                    <a:pt x="541020" y="40005"/>
                  </a:lnTo>
                  <a:lnTo>
                    <a:pt x="494664" y="22860"/>
                  </a:lnTo>
                  <a:lnTo>
                    <a:pt x="443864" y="10160"/>
                  </a:lnTo>
                  <a:lnTo>
                    <a:pt x="387985" y="2540"/>
                  </a:lnTo>
                  <a:lnTo>
                    <a:pt x="329564" y="0"/>
                  </a:lnTo>
                  <a:lnTo>
                    <a:pt x="270510" y="2540"/>
                  </a:lnTo>
                  <a:lnTo>
                    <a:pt x="215264" y="10160"/>
                  </a:lnTo>
                  <a:lnTo>
                    <a:pt x="163830" y="22860"/>
                  </a:lnTo>
                  <a:lnTo>
                    <a:pt x="118110" y="40005"/>
                  </a:lnTo>
                  <a:lnTo>
                    <a:pt x="78105" y="60325"/>
                  </a:lnTo>
                  <a:lnTo>
                    <a:pt x="45720" y="83820"/>
                  </a:lnTo>
                  <a:lnTo>
                    <a:pt x="5714" y="138430"/>
                  </a:lnTo>
                  <a:lnTo>
                    <a:pt x="0" y="168910"/>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sp>
          <p:nvSpPr>
            <p:cNvPr id="37" name="Textbox 81">
              <a:extLst>
                <a:ext uri="{FF2B5EF4-FFF2-40B4-BE49-F238E27FC236}">
                  <a16:creationId xmlns:a16="http://schemas.microsoft.com/office/drawing/2014/main" id="{22A05A13-D06D-BFA6-1E3F-826F23E53A97}"/>
                </a:ext>
              </a:extLst>
            </p:cNvPr>
            <p:cNvSpPr txBox="1"/>
            <p:nvPr/>
          </p:nvSpPr>
          <p:spPr>
            <a:xfrm>
              <a:off x="2573147" y="667040"/>
              <a:ext cx="812800" cy="134620"/>
            </a:xfrm>
            <a:prstGeom prst="rect">
              <a:avLst/>
            </a:prstGeom>
          </p:spPr>
          <p:txBody>
            <a:bodyPr wrap="square" lIns="0" tIns="0" rIns="0" bIns="0" rtlCol="0">
              <a:noAutofit/>
            </a:bodyPr>
            <a:lstStyle/>
            <a:p>
              <a:pPr>
                <a:lnSpc>
                  <a:spcPts val="1060"/>
                </a:lnSpc>
              </a:pPr>
              <a:r>
                <a:rPr lang="en-US" sz="950" spc="-10">
                  <a:effectLst/>
                  <a:latin typeface="Arial" panose="020B0604020202020204" pitchFamily="34" charset="0"/>
                  <a:ea typeface="Times New Roman" panose="02020603050405020304" pitchFamily="18" charset="0"/>
                  <a:cs typeface="Times New Roman" panose="02020603050405020304" pitchFamily="18" charset="0"/>
                </a:rPr>
                <a:t>Preprocessing</a:t>
              </a:r>
              <a:endParaRPr lang="en-IN" sz="1100">
                <a:effectLst/>
                <a:latin typeface="Times New Roman" panose="02020603050405020304" pitchFamily="18" charset="0"/>
                <a:ea typeface="Times New Roman" panose="02020603050405020304" pitchFamily="18" charset="0"/>
              </a:endParaRPr>
            </a:p>
          </p:txBody>
        </p:sp>
        <p:sp>
          <p:nvSpPr>
            <p:cNvPr id="38" name="Textbox 82">
              <a:extLst>
                <a:ext uri="{FF2B5EF4-FFF2-40B4-BE49-F238E27FC236}">
                  <a16:creationId xmlns:a16="http://schemas.microsoft.com/office/drawing/2014/main" id="{39CA7B78-C94D-1A18-B681-FD6DD69F59F2}"/>
                </a:ext>
              </a:extLst>
            </p:cNvPr>
            <p:cNvSpPr txBox="1"/>
            <p:nvPr/>
          </p:nvSpPr>
          <p:spPr>
            <a:xfrm>
              <a:off x="2487802" y="1447582"/>
              <a:ext cx="975360" cy="134620"/>
            </a:xfrm>
            <a:prstGeom prst="rect">
              <a:avLst/>
            </a:prstGeom>
          </p:spPr>
          <p:txBody>
            <a:bodyPr wrap="square" lIns="0" tIns="0" rIns="0" bIns="0" rtlCol="0">
              <a:noAutofit/>
            </a:bodyPr>
            <a:lstStyle/>
            <a:p>
              <a:pPr>
                <a:lnSpc>
                  <a:spcPts val="1060"/>
                </a:lnSpc>
              </a:pPr>
              <a:r>
                <a:rPr lang="en-US" sz="950">
                  <a:effectLst/>
                  <a:latin typeface="Arial" panose="020B0604020202020204" pitchFamily="34" charset="0"/>
                  <a:ea typeface="Times New Roman" panose="02020603050405020304" pitchFamily="18" charset="0"/>
                  <a:cs typeface="Times New Roman" panose="02020603050405020304" pitchFamily="18" charset="0"/>
                </a:rPr>
                <a:t>Feature</a:t>
              </a:r>
              <a:r>
                <a:rPr lang="en-US" sz="950" spc="70">
                  <a:effectLst/>
                  <a:latin typeface="Arial" panose="020B0604020202020204" pitchFamily="34" charset="0"/>
                  <a:ea typeface="Times New Roman" panose="02020603050405020304" pitchFamily="18" charset="0"/>
                  <a:cs typeface="Times New Roman" panose="02020603050405020304" pitchFamily="18" charset="0"/>
                </a:rPr>
                <a:t> </a:t>
              </a:r>
              <a:r>
                <a:rPr lang="en-US" sz="950" spc="-10">
                  <a:effectLst/>
                  <a:latin typeface="Arial" panose="020B0604020202020204" pitchFamily="34" charset="0"/>
                  <a:ea typeface="Times New Roman" panose="02020603050405020304" pitchFamily="18" charset="0"/>
                  <a:cs typeface="Times New Roman" panose="02020603050405020304" pitchFamily="18" charset="0"/>
                </a:rPr>
                <a:t>Selection</a:t>
              </a:r>
              <a:endParaRPr lang="en-IN" sz="1100">
                <a:effectLst/>
                <a:latin typeface="Times New Roman" panose="02020603050405020304" pitchFamily="18" charset="0"/>
                <a:ea typeface="Times New Roman" panose="02020603050405020304" pitchFamily="18" charset="0"/>
              </a:endParaRPr>
            </a:p>
          </p:txBody>
        </p:sp>
        <p:sp>
          <p:nvSpPr>
            <p:cNvPr id="39" name="Textbox 83">
              <a:extLst>
                <a:ext uri="{FF2B5EF4-FFF2-40B4-BE49-F238E27FC236}">
                  <a16:creationId xmlns:a16="http://schemas.microsoft.com/office/drawing/2014/main" id="{56023374-6623-467C-E8DC-70096BF34BC7}"/>
                </a:ext>
              </a:extLst>
            </p:cNvPr>
            <p:cNvSpPr txBox="1"/>
            <p:nvPr/>
          </p:nvSpPr>
          <p:spPr>
            <a:xfrm>
              <a:off x="0" y="2197390"/>
              <a:ext cx="567055" cy="134620"/>
            </a:xfrm>
            <a:prstGeom prst="rect">
              <a:avLst/>
            </a:prstGeom>
          </p:spPr>
          <p:txBody>
            <a:bodyPr wrap="square" lIns="0" tIns="0" rIns="0" bIns="0" rtlCol="0">
              <a:noAutofit/>
            </a:bodyPr>
            <a:lstStyle/>
            <a:p>
              <a:pPr>
                <a:lnSpc>
                  <a:spcPts val="1060"/>
                </a:lnSpc>
              </a:pPr>
              <a:r>
                <a:rPr lang="en-US" sz="950" spc="-10">
                  <a:effectLst/>
                  <a:latin typeface="Arial" panose="020B0604020202020204" pitchFamily="34" charset="0"/>
                  <a:ea typeface="Times New Roman" panose="02020603050405020304" pitchFamily="18" charset="0"/>
                  <a:cs typeface="Times New Roman" panose="02020603050405020304" pitchFamily="18" charset="0"/>
                </a:rPr>
                <a:t>NewClass</a:t>
              </a:r>
              <a:endParaRPr lang="en-IN" sz="1100">
                <a:effectLst/>
                <a:latin typeface="Times New Roman" panose="02020603050405020304" pitchFamily="18" charset="0"/>
                <a:ea typeface="Times New Roman" panose="02020603050405020304" pitchFamily="18" charset="0"/>
              </a:endParaRPr>
            </a:p>
          </p:txBody>
        </p:sp>
        <p:sp>
          <p:nvSpPr>
            <p:cNvPr id="40" name="Textbox 84">
              <a:extLst>
                <a:ext uri="{FF2B5EF4-FFF2-40B4-BE49-F238E27FC236}">
                  <a16:creationId xmlns:a16="http://schemas.microsoft.com/office/drawing/2014/main" id="{F21958EB-58C4-9A2B-B811-782BAE912EC4}"/>
                </a:ext>
              </a:extLst>
            </p:cNvPr>
            <p:cNvSpPr txBox="1"/>
            <p:nvPr/>
          </p:nvSpPr>
          <p:spPr>
            <a:xfrm>
              <a:off x="2564002" y="2227870"/>
              <a:ext cx="718185" cy="134620"/>
            </a:xfrm>
            <a:prstGeom prst="rect">
              <a:avLst/>
            </a:prstGeom>
          </p:spPr>
          <p:txBody>
            <a:bodyPr wrap="square" lIns="0" tIns="0" rIns="0" bIns="0" rtlCol="0">
              <a:noAutofit/>
            </a:bodyPr>
            <a:lstStyle/>
            <a:p>
              <a:pPr>
                <a:lnSpc>
                  <a:spcPts val="1060"/>
                </a:lnSpc>
              </a:pPr>
              <a:r>
                <a:rPr lang="en-US" sz="950">
                  <a:effectLst/>
                  <a:latin typeface="Arial" panose="020B0604020202020204" pitchFamily="34" charset="0"/>
                  <a:ea typeface="Times New Roman" panose="02020603050405020304" pitchFamily="18" charset="0"/>
                  <a:cs typeface="Times New Roman" panose="02020603050405020304" pitchFamily="18" charset="0"/>
                </a:rPr>
                <a:t>Data </a:t>
              </a:r>
              <a:r>
                <a:rPr lang="en-US" sz="950" spc="-10">
                  <a:effectLst/>
                  <a:latin typeface="Arial" panose="020B0604020202020204" pitchFamily="34" charset="0"/>
                  <a:ea typeface="Times New Roman" panose="02020603050405020304" pitchFamily="18" charset="0"/>
                  <a:cs typeface="Times New Roman" panose="02020603050405020304" pitchFamily="18" charset="0"/>
                </a:rPr>
                <a:t>Spliting</a:t>
              </a:r>
              <a:endParaRPr lang="en-IN" sz="1100">
                <a:effectLst/>
                <a:latin typeface="Times New Roman" panose="02020603050405020304" pitchFamily="18" charset="0"/>
                <a:ea typeface="Times New Roman" panose="02020603050405020304" pitchFamily="18" charset="0"/>
              </a:endParaRPr>
            </a:p>
          </p:txBody>
        </p:sp>
        <p:sp>
          <p:nvSpPr>
            <p:cNvPr id="41" name="Textbox 85">
              <a:extLst>
                <a:ext uri="{FF2B5EF4-FFF2-40B4-BE49-F238E27FC236}">
                  <a16:creationId xmlns:a16="http://schemas.microsoft.com/office/drawing/2014/main" id="{02118B53-11D3-864D-ED5A-1C7AFAA72E75}"/>
                </a:ext>
              </a:extLst>
            </p:cNvPr>
            <p:cNvSpPr txBox="1"/>
            <p:nvPr/>
          </p:nvSpPr>
          <p:spPr>
            <a:xfrm>
              <a:off x="2701163" y="3056926"/>
              <a:ext cx="450850" cy="134620"/>
            </a:xfrm>
            <a:prstGeom prst="rect">
              <a:avLst/>
            </a:prstGeom>
          </p:spPr>
          <p:txBody>
            <a:bodyPr wrap="square" lIns="0" tIns="0" rIns="0" bIns="0" rtlCol="0">
              <a:noAutofit/>
            </a:bodyPr>
            <a:lstStyle/>
            <a:p>
              <a:pPr>
                <a:lnSpc>
                  <a:spcPts val="1060"/>
                </a:lnSpc>
              </a:pPr>
              <a:r>
                <a:rPr lang="en-US" sz="950" spc="-10">
                  <a:effectLst/>
                  <a:latin typeface="Arial" panose="020B0604020202020204" pitchFamily="34" charset="0"/>
                  <a:ea typeface="Times New Roman" panose="02020603050405020304" pitchFamily="18" charset="0"/>
                  <a:cs typeface="Times New Roman" panose="02020603050405020304" pitchFamily="18" charset="0"/>
                </a:rPr>
                <a:t>Training</a:t>
              </a:r>
              <a:endParaRPr lang="en-IN" sz="1100">
                <a:effectLst/>
                <a:latin typeface="Times New Roman" panose="02020603050405020304" pitchFamily="18" charset="0"/>
                <a:ea typeface="Times New Roman" panose="02020603050405020304" pitchFamily="18" charset="0"/>
              </a:endParaRPr>
            </a:p>
          </p:txBody>
        </p:sp>
        <p:sp>
          <p:nvSpPr>
            <p:cNvPr id="42" name="Textbox 86">
              <a:extLst>
                <a:ext uri="{FF2B5EF4-FFF2-40B4-BE49-F238E27FC236}">
                  <a16:creationId xmlns:a16="http://schemas.microsoft.com/office/drawing/2014/main" id="{0DEAA471-D3DE-D000-3448-251768CA948C}"/>
                </a:ext>
              </a:extLst>
            </p:cNvPr>
            <p:cNvSpPr txBox="1"/>
            <p:nvPr/>
          </p:nvSpPr>
          <p:spPr>
            <a:xfrm>
              <a:off x="2719451" y="3788827"/>
              <a:ext cx="422909" cy="134620"/>
            </a:xfrm>
            <a:prstGeom prst="rect">
              <a:avLst/>
            </a:prstGeom>
          </p:spPr>
          <p:txBody>
            <a:bodyPr wrap="square" lIns="0" tIns="0" rIns="0" bIns="0" rtlCol="0">
              <a:noAutofit/>
            </a:bodyPr>
            <a:lstStyle/>
            <a:p>
              <a:pPr>
                <a:lnSpc>
                  <a:spcPts val="1060"/>
                </a:lnSpc>
              </a:pPr>
              <a:r>
                <a:rPr lang="en-US" sz="950" spc="-10">
                  <a:effectLst/>
                  <a:latin typeface="Arial" panose="020B0604020202020204" pitchFamily="34" charset="0"/>
                  <a:ea typeface="Times New Roman" panose="02020603050405020304" pitchFamily="18" charset="0"/>
                  <a:cs typeface="Times New Roman" panose="02020603050405020304" pitchFamily="18" charset="0"/>
                </a:rPr>
                <a:t>Testing</a:t>
              </a:r>
              <a:endParaRPr lang="en-IN" sz="1100">
                <a:effectLst/>
                <a:latin typeface="Times New Roman" panose="02020603050405020304" pitchFamily="18" charset="0"/>
                <a:ea typeface="Times New Roman" panose="02020603050405020304" pitchFamily="18" charset="0"/>
              </a:endParaRPr>
            </a:p>
          </p:txBody>
        </p:sp>
      </p:grpSp>
      <p:grpSp>
        <p:nvGrpSpPr>
          <p:cNvPr id="43" name="Group 42">
            <a:extLst>
              <a:ext uri="{FF2B5EF4-FFF2-40B4-BE49-F238E27FC236}">
                <a16:creationId xmlns:a16="http://schemas.microsoft.com/office/drawing/2014/main" id="{C3238067-504E-92F8-BA8F-2C7D183D8D18}"/>
              </a:ext>
            </a:extLst>
          </p:cNvPr>
          <p:cNvGrpSpPr>
            <a:grpSpLocks/>
          </p:cNvGrpSpPr>
          <p:nvPr/>
        </p:nvGrpSpPr>
        <p:grpSpPr>
          <a:xfrm>
            <a:off x="5674491" y="1541459"/>
            <a:ext cx="1021726" cy="388166"/>
            <a:chOff x="3170" y="3170"/>
            <a:chExt cx="658495" cy="340360"/>
          </a:xfrm>
        </p:grpSpPr>
        <p:sp>
          <p:nvSpPr>
            <p:cNvPr id="44" name="Graphic 88">
              <a:extLst>
                <a:ext uri="{FF2B5EF4-FFF2-40B4-BE49-F238E27FC236}">
                  <a16:creationId xmlns:a16="http://schemas.microsoft.com/office/drawing/2014/main" id="{363B6689-0AFD-A6AD-AE4A-BB1FCACDDC11}"/>
                </a:ext>
              </a:extLst>
            </p:cNvPr>
            <p:cNvSpPr/>
            <p:nvPr/>
          </p:nvSpPr>
          <p:spPr>
            <a:xfrm>
              <a:off x="3170" y="3170"/>
              <a:ext cx="658495" cy="340360"/>
            </a:xfrm>
            <a:custGeom>
              <a:avLst/>
              <a:gdLst/>
              <a:ahLst/>
              <a:cxnLst/>
              <a:rect l="l" t="t" r="r" b="b"/>
              <a:pathLst>
                <a:path w="658495" h="340360">
                  <a:moveTo>
                    <a:pt x="329564" y="0"/>
                  </a:moveTo>
                  <a:lnTo>
                    <a:pt x="270510" y="2539"/>
                  </a:lnTo>
                  <a:lnTo>
                    <a:pt x="215264" y="10159"/>
                  </a:lnTo>
                  <a:lnTo>
                    <a:pt x="163830" y="22859"/>
                  </a:lnTo>
                  <a:lnTo>
                    <a:pt x="118110" y="39369"/>
                  </a:lnTo>
                  <a:lnTo>
                    <a:pt x="78105" y="59689"/>
                  </a:lnTo>
                  <a:lnTo>
                    <a:pt x="45720" y="83819"/>
                  </a:lnTo>
                  <a:lnTo>
                    <a:pt x="5714" y="138429"/>
                  </a:lnTo>
                  <a:lnTo>
                    <a:pt x="0" y="168275"/>
                  </a:lnTo>
                  <a:lnTo>
                    <a:pt x="5714" y="199389"/>
                  </a:lnTo>
                  <a:lnTo>
                    <a:pt x="45720" y="255904"/>
                  </a:lnTo>
                  <a:lnTo>
                    <a:pt x="78105" y="280034"/>
                  </a:lnTo>
                  <a:lnTo>
                    <a:pt x="118110" y="300354"/>
                  </a:lnTo>
                  <a:lnTo>
                    <a:pt x="163830" y="317500"/>
                  </a:lnTo>
                  <a:lnTo>
                    <a:pt x="215264" y="330200"/>
                  </a:lnTo>
                  <a:lnTo>
                    <a:pt x="270510" y="337819"/>
                  </a:lnTo>
                  <a:lnTo>
                    <a:pt x="329564" y="340359"/>
                  </a:lnTo>
                  <a:lnTo>
                    <a:pt x="387985" y="337819"/>
                  </a:lnTo>
                  <a:lnTo>
                    <a:pt x="443864" y="330200"/>
                  </a:lnTo>
                  <a:lnTo>
                    <a:pt x="494664" y="317500"/>
                  </a:lnTo>
                  <a:lnTo>
                    <a:pt x="541020" y="300354"/>
                  </a:lnTo>
                  <a:lnTo>
                    <a:pt x="580389" y="280034"/>
                  </a:lnTo>
                  <a:lnTo>
                    <a:pt x="613410" y="255904"/>
                  </a:lnTo>
                  <a:lnTo>
                    <a:pt x="653414" y="199389"/>
                  </a:lnTo>
                  <a:lnTo>
                    <a:pt x="658495" y="168275"/>
                  </a:lnTo>
                  <a:lnTo>
                    <a:pt x="653414" y="138429"/>
                  </a:lnTo>
                  <a:lnTo>
                    <a:pt x="613410" y="83819"/>
                  </a:lnTo>
                  <a:lnTo>
                    <a:pt x="580389" y="59689"/>
                  </a:lnTo>
                  <a:lnTo>
                    <a:pt x="541020" y="39369"/>
                  </a:lnTo>
                  <a:lnTo>
                    <a:pt x="494664" y="22859"/>
                  </a:lnTo>
                  <a:lnTo>
                    <a:pt x="443864" y="10159"/>
                  </a:lnTo>
                  <a:lnTo>
                    <a:pt x="387985" y="2539"/>
                  </a:lnTo>
                  <a:lnTo>
                    <a:pt x="329564" y="0"/>
                  </a:lnTo>
                  <a:close/>
                </a:path>
              </a:pathLst>
            </a:custGeom>
            <a:solidFill>
              <a:srgbClr val="FFFFCC"/>
            </a:solidFill>
          </p:spPr>
          <p:txBody>
            <a:bodyPr wrap="square" lIns="0" tIns="0" rIns="0" bIns="0" rtlCol="0">
              <a:prstTxWarp prst="textNoShape">
                <a:avLst/>
              </a:prstTxWarp>
              <a:noAutofit/>
            </a:bodyPr>
            <a:lstStyle/>
            <a:p>
              <a:endParaRPr lang="en-IN"/>
            </a:p>
          </p:txBody>
        </p:sp>
        <p:sp>
          <p:nvSpPr>
            <p:cNvPr id="45" name="Graphic 89">
              <a:extLst>
                <a:ext uri="{FF2B5EF4-FFF2-40B4-BE49-F238E27FC236}">
                  <a16:creationId xmlns:a16="http://schemas.microsoft.com/office/drawing/2014/main" id="{A4CC5B5E-AEA5-FEEE-1DC0-B1BD23505148}"/>
                </a:ext>
              </a:extLst>
            </p:cNvPr>
            <p:cNvSpPr/>
            <p:nvPr/>
          </p:nvSpPr>
          <p:spPr>
            <a:xfrm>
              <a:off x="3170" y="3170"/>
              <a:ext cx="658495" cy="340360"/>
            </a:xfrm>
            <a:custGeom>
              <a:avLst/>
              <a:gdLst/>
              <a:ahLst/>
              <a:cxnLst/>
              <a:rect l="l" t="t" r="r" b="b"/>
              <a:pathLst>
                <a:path w="658495" h="340360">
                  <a:moveTo>
                    <a:pt x="0" y="168275"/>
                  </a:moveTo>
                  <a:lnTo>
                    <a:pt x="20955" y="229234"/>
                  </a:lnTo>
                  <a:lnTo>
                    <a:pt x="78105" y="280034"/>
                  </a:lnTo>
                  <a:lnTo>
                    <a:pt x="118110" y="300354"/>
                  </a:lnTo>
                  <a:lnTo>
                    <a:pt x="163830" y="317500"/>
                  </a:lnTo>
                  <a:lnTo>
                    <a:pt x="215264" y="330200"/>
                  </a:lnTo>
                  <a:lnTo>
                    <a:pt x="270510" y="337819"/>
                  </a:lnTo>
                  <a:lnTo>
                    <a:pt x="329564" y="340359"/>
                  </a:lnTo>
                  <a:lnTo>
                    <a:pt x="387985" y="337819"/>
                  </a:lnTo>
                  <a:lnTo>
                    <a:pt x="443864" y="330200"/>
                  </a:lnTo>
                  <a:lnTo>
                    <a:pt x="494664" y="317500"/>
                  </a:lnTo>
                  <a:lnTo>
                    <a:pt x="541020" y="300354"/>
                  </a:lnTo>
                  <a:lnTo>
                    <a:pt x="580389" y="280034"/>
                  </a:lnTo>
                  <a:lnTo>
                    <a:pt x="613410" y="255904"/>
                  </a:lnTo>
                  <a:lnTo>
                    <a:pt x="653414" y="199389"/>
                  </a:lnTo>
                  <a:lnTo>
                    <a:pt x="658495" y="168275"/>
                  </a:lnTo>
                  <a:lnTo>
                    <a:pt x="653414" y="138429"/>
                  </a:lnTo>
                  <a:lnTo>
                    <a:pt x="613410" y="83819"/>
                  </a:lnTo>
                  <a:lnTo>
                    <a:pt x="580389" y="59689"/>
                  </a:lnTo>
                  <a:lnTo>
                    <a:pt x="541020" y="39369"/>
                  </a:lnTo>
                  <a:lnTo>
                    <a:pt x="494664" y="22859"/>
                  </a:lnTo>
                  <a:lnTo>
                    <a:pt x="443864" y="10159"/>
                  </a:lnTo>
                  <a:lnTo>
                    <a:pt x="387985" y="2539"/>
                  </a:lnTo>
                  <a:lnTo>
                    <a:pt x="329564" y="0"/>
                  </a:lnTo>
                  <a:lnTo>
                    <a:pt x="270510" y="2539"/>
                  </a:lnTo>
                  <a:lnTo>
                    <a:pt x="215264" y="10159"/>
                  </a:lnTo>
                  <a:lnTo>
                    <a:pt x="163830" y="22859"/>
                  </a:lnTo>
                  <a:lnTo>
                    <a:pt x="118110" y="39369"/>
                  </a:lnTo>
                  <a:lnTo>
                    <a:pt x="78105" y="59689"/>
                  </a:lnTo>
                  <a:lnTo>
                    <a:pt x="45720" y="83819"/>
                  </a:lnTo>
                  <a:lnTo>
                    <a:pt x="5714" y="138429"/>
                  </a:lnTo>
                  <a:lnTo>
                    <a:pt x="0" y="168275"/>
                  </a:lnTo>
                </a:path>
              </a:pathLst>
            </a:custGeom>
            <a:ln w="6340">
              <a:solidFill>
                <a:srgbClr val="990033"/>
              </a:solidFill>
              <a:prstDash val="solid"/>
            </a:ln>
          </p:spPr>
          <p:txBody>
            <a:bodyPr wrap="square" lIns="0" tIns="0" rIns="0" bIns="0" rtlCol="0">
              <a:prstTxWarp prst="textNoShape">
                <a:avLst/>
              </a:prstTxWarp>
              <a:noAutofit/>
            </a:bodyPr>
            <a:lstStyle/>
            <a:p>
              <a:endParaRPr lang="en-IN"/>
            </a:p>
          </p:txBody>
        </p:sp>
      </p:grpSp>
    </p:spTree>
    <p:extLst>
      <p:ext uri="{BB962C8B-B14F-4D97-AF65-F5344CB8AC3E}">
        <p14:creationId xmlns:p14="http://schemas.microsoft.com/office/powerpoint/2010/main" val="179291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90">
            <a:extLst>
              <a:ext uri="{FF2B5EF4-FFF2-40B4-BE49-F238E27FC236}">
                <a16:creationId xmlns:a16="http://schemas.microsoft.com/office/drawing/2014/main" id="{AF174C08-529E-309E-D0F3-2214DA5608EF}"/>
              </a:ext>
            </a:extLst>
          </p:cNvPr>
          <p:cNvPicPr>
            <a:picLocks noGrp="1"/>
          </p:cNvPicPr>
          <p:nvPr>
            <p:ph idx="1"/>
          </p:nvPr>
        </p:nvPicPr>
        <p:blipFill>
          <a:blip r:embed="rId2" cstate="print"/>
          <a:stretch>
            <a:fillRect/>
          </a:stretch>
        </p:blipFill>
        <p:spPr>
          <a:xfrm>
            <a:off x="876300" y="609600"/>
            <a:ext cx="7391400" cy="5257800"/>
          </a:xfrm>
          <a:prstGeom prst="rect">
            <a:avLst/>
          </a:prstGeom>
        </p:spPr>
      </p:pic>
    </p:spTree>
    <p:extLst>
      <p:ext uri="{BB962C8B-B14F-4D97-AF65-F5344CB8AC3E}">
        <p14:creationId xmlns:p14="http://schemas.microsoft.com/office/powerpoint/2010/main" val="308423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96547-D80C-6004-21EB-1BDC3875711C}"/>
              </a:ext>
            </a:extLst>
          </p:cNvPr>
          <p:cNvSpPr>
            <a:spLocks noGrp="1"/>
          </p:cNvSpPr>
          <p:nvPr>
            <p:ph type="title"/>
          </p:nvPr>
        </p:nvSpPr>
        <p:spPr/>
        <p:txBody>
          <a:bodyPr>
            <a:normAutofit fontScale="90000"/>
          </a:bodyPr>
          <a:lstStyle/>
          <a:p>
            <a:pPr algn="ctr"/>
            <a:r>
              <a:rPr lang="en-US" sz="3200" b="1"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br>
              <a:rPr lang="en-US" sz="3200" b="1"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br>
            <a:r>
              <a:rPr lang="en-US" sz="3200" b="1"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r>
              <a:rPr lang="en-US" sz="4400" b="1"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Implementation</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6" name="Content Placeholder 5">
            <a:extLst>
              <a:ext uri="{FF2B5EF4-FFF2-40B4-BE49-F238E27FC236}">
                <a16:creationId xmlns:a16="http://schemas.microsoft.com/office/drawing/2014/main" id="{EAF79662-512D-D8AD-4EC9-C0F1CB282DA6}"/>
              </a:ext>
            </a:extLst>
          </p:cNvPr>
          <p:cNvSpPr>
            <a:spLocks noGrp="1"/>
          </p:cNvSpPr>
          <p:nvPr>
            <p:ph idx="1"/>
          </p:nvPr>
        </p:nvSpPr>
        <p:spPr/>
        <p:txBody>
          <a:bodyPr/>
          <a:lstStyle/>
          <a:p>
            <a:r>
              <a:rPr lang="en-IN" sz="1800" dirty="0"/>
              <a:t>1</a:t>
            </a:r>
            <a:r>
              <a:rPr lang="en-IN" dirty="0"/>
              <a:t>.</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Data Collection Module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r>
              <a:rPr lang="en-IN" sz="2000" dirty="0"/>
              <a:t>2</a:t>
            </a:r>
            <a:r>
              <a:rPr lang="en-IN" dirty="0"/>
              <a:t>.</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Data Preprocessing Module</a:t>
            </a:r>
          </a:p>
          <a:p>
            <a:r>
              <a:rPr lang="en-US" sz="2400" dirty="0">
                <a:solidFill>
                  <a:srgbClr val="000000"/>
                </a:solidFill>
                <a:highlight>
                  <a:srgbClr val="FFFFFF"/>
                </a:highlight>
                <a:latin typeface="Times New Roman" panose="02020603050405020304" pitchFamily="18" charset="0"/>
                <a:ea typeface="Calibri" panose="020F0502020204030204" pitchFamily="34" charset="0"/>
              </a:rPr>
              <a:t>3.</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 Feature Extraction Module</a:t>
            </a:r>
          </a:p>
          <a:p>
            <a:r>
              <a:rPr lang="en-US" sz="2400" dirty="0">
                <a:solidFill>
                  <a:srgbClr val="000000"/>
                </a:solidFill>
                <a:highlight>
                  <a:srgbClr val="FFFFFF"/>
                </a:highlight>
                <a:latin typeface="Times New Roman" panose="02020603050405020304" pitchFamily="18" charset="0"/>
                <a:ea typeface="Calibri" panose="020F0502020204030204" pitchFamily="34" charset="0"/>
              </a:rPr>
              <a:t>4.</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Machine Learning Model Training Module</a:t>
            </a:r>
          </a:p>
          <a:p>
            <a:r>
              <a:rPr lang="en-US" sz="2400" dirty="0">
                <a:solidFill>
                  <a:srgbClr val="000000"/>
                </a:solidFill>
                <a:highlight>
                  <a:srgbClr val="FFFFFF"/>
                </a:highlight>
                <a:latin typeface="Times New Roman" panose="02020603050405020304" pitchFamily="18" charset="0"/>
                <a:ea typeface="Calibri" panose="020F0502020204030204" pitchFamily="34" charset="0"/>
              </a:rPr>
              <a:t>5.</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Model Evaluation Module</a:t>
            </a:r>
          </a:p>
          <a:p>
            <a:r>
              <a:rPr lang="en-US" sz="2400" dirty="0">
                <a:solidFill>
                  <a:srgbClr val="000000"/>
                </a:solidFill>
                <a:highlight>
                  <a:srgbClr val="FFFFFF"/>
                </a:highlight>
                <a:latin typeface="Times New Roman" panose="02020603050405020304" pitchFamily="18" charset="0"/>
                <a:ea typeface="Calibri" panose="020F0502020204030204" pitchFamily="34" charset="0"/>
              </a:rPr>
              <a:t>6.</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Real-Time Monitoring Module</a:t>
            </a:r>
          </a:p>
          <a:p>
            <a:r>
              <a:rPr lang="en-US" sz="2400" dirty="0">
                <a:solidFill>
                  <a:srgbClr val="000000"/>
                </a:solidFill>
                <a:highlight>
                  <a:srgbClr val="FFFFFF"/>
                </a:highlight>
                <a:latin typeface="Times New Roman" panose="02020603050405020304" pitchFamily="18" charset="0"/>
                <a:ea typeface="Calibri" panose="020F0502020204030204" pitchFamily="34" charset="0"/>
              </a:rPr>
              <a:t>7.</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Deployment and Integration Module</a:t>
            </a:r>
            <a:endParaRPr lang="en-IN" sz="2400" dirty="0"/>
          </a:p>
        </p:txBody>
      </p:sp>
    </p:spTree>
    <p:extLst>
      <p:ext uri="{BB962C8B-B14F-4D97-AF65-F5344CB8AC3E}">
        <p14:creationId xmlns:p14="http://schemas.microsoft.com/office/powerpoint/2010/main" val="166637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Data Collection</a:t>
            </a:r>
          </a:p>
          <a:p>
            <a:pPr lvl="1"/>
            <a:r>
              <a:rPr lang="en-US" dirty="0">
                <a:latin typeface="Times New Roman" panose="02020603050405020304" pitchFamily="18" charset="0"/>
                <a:cs typeface="Times New Roman" panose="02020603050405020304" pitchFamily="18" charset="0"/>
              </a:rPr>
              <a:t>Smartphone</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Sensor: 3D accelerometer,50 Hz </a:t>
            </a:r>
          </a:p>
          <a:p>
            <a:pPr lvl="1"/>
            <a:r>
              <a:rPr lang="en-US" dirty="0">
                <a:latin typeface="Times New Roman" panose="02020603050405020304" pitchFamily="18" charset="0"/>
                <a:cs typeface="Times New Roman" panose="02020603050405020304" pitchFamily="18" charset="0"/>
              </a:rPr>
              <a:t>Cellphone in pockets around waist</a:t>
            </a:r>
          </a:p>
          <a:p>
            <a:pPr lvl="1"/>
            <a:r>
              <a:rPr lang="en-US" dirty="0">
                <a:latin typeface="Times New Roman" panose="02020603050405020304" pitchFamily="18" charset="0"/>
                <a:cs typeface="Times New Roman" panose="02020603050405020304" pitchFamily="18" charset="0"/>
              </a:rPr>
              <a:t>3 people 5 activities: walking, biking, walking upstairs, walking downstairs, jogging, limping</a:t>
            </a:r>
          </a:p>
          <a:p>
            <a:pPr marL="109728" indent="0">
              <a:buNone/>
            </a:pPr>
            <a:endParaRPr lang="en-US" dirty="0"/>
          </a:p>
        </p:txBody>
      </p:sp>
    </p:spTree>
    <p:extLst>
      <p:ext uri="{BB962C8B-B14F-4D97-AF65-F5344CB8AC3E}">
        <p14:creationId xmlns:p14="http://schemas.microsoft.com/office/powerpoint/2010/main" val="3107529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E40803-5B7F-29CB-8974-FEAA005DEA62}"/>
              </a:ext>
            </a:extLst>
          </p:cNvPr>
          <p:cNvSpPr>
            <a:spLocks noGrp="1"/>
          </p:cNvSpPr>
          <p:nvPr>
            <p:ph idx="1"/>
          </p:nvPr>
        </p:nvSpPr>
        <p:spPr>
          <a:xfrm>
            <a:off x="457200" y="609600"/>
            <a:ext cx="8229600" cy="5397691"/>
          </a:xfrm>
        </p:spPr>
        <p:txBody>
          <a:bodyPr>
            <a:normAutofit/>
          </a:bodyPr>
          <a:lstStyle/>
          <a:p>
            <a:pPr marL="109728" indent="0">
              <a:buNone/>
            </a:pPr>
            <a:r>
              <a:rPr lang="en-IN" sz="3200" b="1" dirty="0">
                <a:latin typeface="Times New Roman" panose="02020603050405020304" pitchFamily="18" charset="0"/>
                <a:cs typeface="Times New Roman" panose="02020603050405020304" pitchFamily="18" charset="0"/>
              </a:rPr>
              <a:t>Data preparation Module:</a:t>
            </a:r>
          </a:p>
        </p:txBody>
      </p:sp>
      <p:sp>
        <p:nvSpPr>
          <p:cNvPr id="5" name="TextBox 4">
            <a:extLst>
              <a:ext uri="{FF2B5EF4-FFF2-40B4-BE49-F238E27FC236}">
                <a16:creationId xmlns:a16="http://schemas.microsoft.com/office/drawing/2014/main" id="{8A0CBDCB-59DC-81CD-BF79-878D82F3CEF5}"/>
              </a:ext>
            </a:extLst>
          </p:cNvPr>
          <p:cNvSpPr txBox="1"/>
          <p:nvPr/>
        </p:nvSpPr>
        <p:spPr>
          <a:xfrm>
            <a:off x="685800" y="1295400"/>
            <a:ext cx="7696200" cy="3046988"/>
          </a:xfrm>
          <a:prstGeom prst="rect">
            <a:avLst/>
          </a:prstGeom>
          <a:noFill/>
        </p:spPr>
        <p:txBody>
          <a:bodyPr wrap="square">
            <a:spAutoFit/>
          </a:bodyPr>
          <a:lstStyle/>
          <a:p>
            <a:r>
              <a:rPr lang="en-US" sz="3200" dirty="0">
                <a:effectLst/>
                <a:latin typeface="Times New Roman" panose="02020603050405020304" pitchFamily="18" charset="0"/>
                <a:ea typeface="Times New Roman" panose="02020603050405020304" pitchFamily="18" charset="0"/>
              </a:rPr>
              <a:t>This module</a:t>
            </a:r>
            <a:r>
              <a:rPr lang="en-US" sz="3200" spc="-3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preprocesses</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raw</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sensor</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data</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 make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suitable</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for</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input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 the machine learning models. Preprocessing tasks may include filtering, noise removal, feature extraction, normalization, and segmentation of the data.</a:t>
            </a:r>
            <a:endParaRPr lang="en-IN" sz="3200" dirty="0"/>
          </a:p>
        </p:txBody>
      </p:sp>
    </p:spTree>
    <p:extLst>
      <p:ext uri="{BB962C8B-B14F-4D97-AF65-F5344CB8AC3E}">
        <p14:creationId xmlns:p14="http://schemas.microsoft.com/office/powerpoint/2010/main" val="71485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65E99B-B167-F895-A14E-3DBBA0AC7F9B}"/>
              </a:ext>
            </a:extLst>
          </p:cNvPr>
          <p:cNvSpPr>
            <a:spLocks noGrp="1"/>
          </p:cNvSpPr>
          <p:nvPr>
            <p:ph type="title"/>
          </p:nvPr>
        </p:nvSpPr>
        <p:spPr/>
        <p:txBody>
          <a:bodyPr>
            <a:normAutofit/>
          </a:bodyPr>
          <a:lstStyle/>
          <a:p>
            <a:pPr algn="ctr"/>
            <a:r>
              <a:rPr lang="en-US" sz="32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Data Mining</a:t>
            </a:r>
            <a:endParaRPr lang="en-IN"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073E995-ED68-54F5-563B-CD947821AD07}"/>
              </a:ext>
            </a:extLst>
          </p:cNvPr>
          <p:cNvPicPr>
            <a:picLocks noGrp="1" noChangeAspect="1"/>
          </p:cNvPicPr>
          <p:nvPr>
            <p:ph idx="1"/>
          </p:nvPr>
        </p:nvPicPr>
        <p:blipFill>
          <a:blip r:embed="rId2"/>
          <a:srcRect/>
          <a:stretch>
            <a:fillRect/>
          </a:stretch>
        </p:blipFill>
        <p:spPr bwMode="auto">
          <a:xfrm>
            <a:off x="1554692" y="1481138"/>
            <a:ext cx="6034616" cy="4525962"/>
          </a:xfrm>
          <a:prstGeom prst="rect">
            <a:avLst/>
          </a:prstGeom>
          <a:noFill/>
          <a:ln w="9525">
            <a:noFill/>
            <a:miter lim="800000"/>
            <a:headEnd/>
            <a:tailEnd/>
          </a:ln>
        </p:spPr>
      </p:pic>
    </p:spTree>
    <p:extLst>
      <p:ext uri="{BB962C8B-B14F-4D97-AF65-F5344CB8AC3E}">
        <p14:creationId xmlns:p14="http://schemas.microsoft.com/office/powerpoint/2010/main" val="24762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4D0C59-61BB-55FC-AEA5-D1FF1420508E}"/>
              </a:ext>
            </a:extLst>
          </p:cNvPr>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1.Association</a:t>
            </a:r>
          </a:p>
          <a:p>
            <a:r>
              <a:rPr lang="en-IN" sz="3600" dirty="0">
                <a:latin typeface="Times New Roman" panose="02020603050405020304" pitchFamily="18" charset="0"/>
                <a:cs typeface="Times New Roman" panose="02020603050405020304" pitchFamily="18" charset="0"/>
              </a:rPr>
              <a:t>2.Classification</a:t>
            </a:r>
          </a:p>
          <a:p>
            <a:r>
              <a:rPr lang="en-IN" sz="3600" dirty="0">
                <a:latin typeface="Times New Roman" panose="02020603050405020304" pitchFamily="18" charset="0"/>
                <a:cs typeface="Times New Roman" panose="02020603050405020304" pitchFamily="18" charset="0"/>
              </a:rPr>
              <a:t>3.Regression</a:t>
            </a:r>
          </a:p>
          <a:p>
            <a:r>
              <a:rPr lang="en-IN" sz="3600" dirty="0">
                <a:latin typeface="Times New Roman" panose="02020603050405020304" pitchFamily="18" charset="0"/>
                <a:cs typeface="Times New Roman" panose="02020603050405020304" pitchFamily="18" charset="0"/>
              </a:rPr>
              <a:t>4.Cluster analysis</a:t>
            </a:r>
          </a:p>
          <a:p>
            <a:r>
              <a:rPr lang="en-IN" sz="3600" dirty="0">
                <a:latin typeface="Times New Roman" panose="02020603050405020304" pitchFamily="18" charset="0"/>
                <a:cs typeface="Times New Roman" panose="02020603050405020304" pitchFamily="18" charset="0"/>
              </a:rPr>
              <a:t>5.Forcasting</a:t>
            </a:r>
          </a:p>
        </p:txBody>
      </p:sp>
      <p:sp>
        <p:nvSpPr>
          <p:cNvPr id="3" name="Title 2">
            <a:extLst>
              <a:ext uri="{FF2B5EF4-FFF2-40B4-BE49-F238E27FC236}">
                <a16:creationId xmlns:a16="http://schemas.microsoft.com/office/drawing/2014/main" id="{F81E62B8-3DED-28C3-B9D4-46070D75A941}"/>
              </a:ext>
            </a:extLst>
          </p:cNvPr>
          <p:cNvSpPr>
            <a:spLocks noGrp="1"/>
          </p:cNvSpPr>
          <p:nvPr>
            <p:ph type="title"/>
          </p:nvPr>
        </p:nvSpPr>
        <p:spPr/>
        <p:txBody>
          <a:bodyPr>
            <a:normAutofit fontScale="90000"/>
          </a:bodyPr>
          <a:lstStyle/>
          <a:p>
            <a:r>
              <a:rPr lang="en-US" sz="4000" b="1"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Patterns in Data Mining</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Tree>
    <p:extLst>
      <p:ext uri="{BB962C8B-B14F-4D97-AF65-F5344CB8AC3E}">
        <p14:creationId xmlns:p14="http://schemas.microsoft.com/office/powerpoint/2010/main" val="265391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F5506-D4D9-A4B8-2EE0-C20EAA9549D0}"/>
              </a:ext>
            </a:extLst>
          </p:cNvPr>
          <p:cNvSpPr>
            <a:spLocks noGrp="1"/>
          </p:cNvSpPr>
          <p:nvPr>
            <p:ph idx="1"/>
          </p:nvPr>
        </p:nvSpPr>
        <p:spPr>
          <a:xfrm>
            <a:off x="457200" y="533400"/>
            <a:ext cx="8229600" cy="5473891"/>
          </a:xfrm>
        </p:spPr>
        <p:txBody>
          <a:bodyPr>
            <a:normAutofit/>
          </a:bodyPr>
          <a:lstStyle/>
          <a:p>
            <a:pPr marL="109728" indent="0">
              <a:buNone/>
            </a:pPr>
            <a:r>
              <a:rPr lang="en-US" sz="3600" b="1" dirty="0">
                <a:effectLst/>
                <a:latin typeface="Times New Roman" panose="02020603050405020304" pitchFamily="18" charset="0"/>
                <a:ea typeface="Times New Roman" panose="02020603050405020304" pitchFamily="18" charset="0"/>
              </a:rPr>
              <a:t>Feature</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Extraction</a:t>
            </a:r>
            <a:r>
              <a:rPr lang="en-US" sz="3600" b="1" spc="-2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Module</a:t>
            </a:r>
            <a:r>
              <a:rPr lang="en-US" sz="2400" spc="-10" dirty="0">
                <a:effectLst/>
                <a:latin typeface="Times New Roman" panose="02020603050405020304" pitchFamily="18" charset="0"/>
                <a:ea typeface="Times New Roman" panose="02020603050405020304" pitchFamily="18" charset="0"/>
              </a:rPr>
              <a:t>:</a:t>
            </a:r>
          </a:p>
          <a:p>
            <a:pPr marL="109728" indent="0">
              <a:buNone/>
            </a:pPr>
            <a:endParaRPr lang="en-US" sz="2400" spc="-10" dirty="0">
              <a:latin typeface="Times New Roman" panose="02020603050405020304" pitchFamily="18" charset="0"/>
            </a:endParaRPr>
          </a:p>
          <a:p>
            <a:pPr marL="109728" indent="0">
              <a:buNone/>
            </a:pPr>
            <a:r>
              <a:rPr lang="en-US" sz="2400" spc="-10" dirty="0">
                <a:latin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Feature extraction is crucial for capturing relevant information from the raw sensor</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module</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extracts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meaningful</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features</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from</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preprocessed</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 statistical features (mean, standard deviation), frequency-domain features (FFT coefficients), time-domain features (temporal patterns), or domain-specific features (e.g., analysis features for motion data).</a:t>
            </a:r>
            <a:endParaRPr lang="en-IN" sz="2800" dirty="0">
              <a:effectLst/>
              <a:latin typeface="Times New Roman" panose="02020603050405020304" pitchFamily="18" charset="0"/>
              <a:ea typeface="Times New Roman" panose="02020603050405020304" pitchFamily="18" charset="0"/>
            </a:endParaRPr>
          </a:p>
          <a:p>
            <a:pPr marL="109728" indent="0">
              <a:buNone/>
            </a:pPr>
            <a:endParaRPr lang="en-IN" sz="2400" dirty="0"/>
          </a:p>
        </p:txBody>
      </p:sp>
    </p:spTree>
    <p:extLst>
      <p:ext uri="{BB962C8B-B14F-4D97-AF65-F5344CB8AC3E}">
        <p14:creationId xmlns:p14="http://schemas.microsoft.com/office/powerpoint/2010/main" val="86500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855D40-B885-D63E-155E-A3C8FAA30D10}"/>
              </a:ext>
            </a:extLst>
          </p:cNvPr>
          <p:cNvSpPr>
            <a:spLocks noGrp="1"/>
          </p:cNvSpPr>
          <p:nvPr>
            <p:ph idx="1"/>
          </p:nvPr>
        </p:nvSpPr>
        <p:spPr/>
        <p:txBody>
          <a:bodyPr>
            <a:normAutofit fontScale="92500" lnSpcReduction="20000"/>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Human activity </a:t>
            </a:r>
            <a:r>
              <a:rPr lang="en-US" sz="2800" dirty="0">
                <a:latin typeface="Times New Roman" panose="02020603050405020304" pitchFamily="18" charset="0"/>
                <a:ea typeface="Calibri" panose="020F0502020204030204" pitchFamily="34" charset="0"/>
                <a:cs typeface="Times New Roman" panose="02020603050405020304" pitchFamily="18" charset="0"/>
              </a:rPr>
              <a:t>analysis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is gaining importance because of its implication in remote monitoring application including security, health and fitness apps. an analysis of different machine learning techniques for recognizing human activity. </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Threshold-based algorithm is simpler and faster which is often applied to recognize the human activity. But Machine algorithm provides the reliable result. Numerous sensors have been deployed to observe the human dynamic characteristics.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Four distinct machine learning techniques were applied on the dataset, namely, linear regression, logistic regression, support vector machine and neural network. </a:t>
            </a:r>
            <a:endParaRPr lang="en-US" sz="280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B5FBA2BF-AB0F-729F-CC5C-55D0B4181D5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364271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16310-0577-F1FC-7797-E526CB671523}"/>
              </a:ext>
            </a:extLst>
          </p:cNvPr>
          <p:cNvSpPr>
            <a:spLocks noGrp="1"/>
          </p:cNvSpPr>
          <p:nvPr>
            <p:ph idx="1"/>
          </p:nvPr>
        </p:nvSpPr>
        <p:spPr>
          <a:xfrm>
            <a:off x="457200" y="609600"/>
            <a:ext cx="8229600" cy="5397691"/>
          </a:xfrm>
        </p:spPr>
        <p:txBody>
          <a:bodyPr>
            <a:normAutofit/>
          </a:bodyPr>
          <a:lstStyle/>
          <a:p>
            <a:pPr marL="109728" indent="0">
              <a:buNone/>
            </a:pPr>
            <a:r>
              <a:rPr lang="en-US" sz="3200" b="1" dirty="0">
                <a:effectLst/>
                <a:latin typeface="Times New Roman" panose="02020603050405020304" pitchFamily="18" charset="0"/>
                <a:ea typeface="Times New Roman" panose="02020603050405020304" pitchFamily="18" charset="0"/>
              </a:rPr>
              <a:t>Machine</a:t>
            </a:r>
            <a:r>
              <a:rPr lang="en-US" sz="3200" b="1" spc="-5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Learning</a:t>
            </a:r>
            <a:r>
              <a:rPr lang="en-US" sz="3200" b="1" spc="-3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Model</a:t>
            </a:r>
            <a:r>
              <a:rPr lang="en-US" sz="3200" b="1" spc="-5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Training</a:t>
            </a:r>
            <a:r>
              <a:rPr lang="en-US" sz="3200" b="1" spc="-2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Module:</a:t>
            </a:r>
          </a:p>
          <a:p>
            <a:pPr marL="109728" indent="0">
              <a:buNone/>
            </a:pPr>
            <a:endParaRPr lang="en-US" sz="3200" b="1" spc="-10" dirty="0">
              <a:effectLst/>
              <a:latin typeface="Times New Roman" panose="02020603050405020304" pitchFamily="18" charset="0"/>
              <a:ea typeface="Times New Roman" panose="02020603050405020304" pitchFamily="18" charset="0"/>
            </a:endParaRPr>
          </a:p>
          <a:p>
            <a:pPr marL="109728" indent="0">
              <a:buNone/>
            </a:pPr>
            <a:r>
              <a:rPr lang="en-US" sz="3200" b="1" spc="-10" dirty="0">
                <a:latin typeface="Times New Roman" panose="02020603050405020304" pitchFamily="18" charset="0"/>
              </a:rPr>
              <a:t>   </a:t>
            </a:r>
            <a:r>
              <a:rPr lang="en-US" sz="3200" spc="-5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This</a:t>
            </a:r>
            <a:r>
              <a:rPr lang="en-US" sz="3200" spc="-3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module</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trains</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machine</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learning</a:t>
            </a:r>
            <a:r>
              <a:rPr lang="en-US" sz="3200" spc="-3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models</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a:t>
            </a:r>
            <a:r>
              <a:rPr lang="en-US" sz="3200" spc="-4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recognize</a:t>
            </a:r>
            <a:r>
              <a:rPr lang="en-US" sz="3200" spc="-4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classify</a:t>
            </a:r>
            <a:r>
              <a:rPr lang="en-US" sz="3200" spc="-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human activities</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based</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on</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7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extracted</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features.</a:t>
            </a:r>
            <a:r>
              <a:rPr lang="en-US" sz="3200" spc="-5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It</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involves</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selecting</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appropriate</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algorithms</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(e.g., SVM,</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Random</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Forest,</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Neural</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Networks)</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optimizing</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their</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parameters</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using</a:t>
            </a:r>
            <a:r>
              <a:rPr lang="en-US" sz="3200" spc="-7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techniques such as cross-validation and hyperparameter tuning.</a:t>
            </a:r>
            <a:endParaRPr lang="en-IN" sz="3200" b="1" dirty="0"/>
          </a:p>
        </p:txBody>
      </p:sp>
    </p:spTree>
    <p:extLst>
      <p:ext uri="{BB962C8B-B14F-4D97-AF65-F5344CB8AC3E}">
        <p14:creationId xmlns:p14="http://schemas.microsoft.com/office/powerpoint/2010/main" val="305162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58DF16-2C04-6E24-6916-BD9C89AD693B}"/>
              </a:ext>
            </a:extLst>
          </p:cNvPr>
          <p:cNvSpPr>
            <a:spLocks noGrp="1"/>
          </p:cNvSpPr>
          <p:nvPr>
            <p:ph idx="1"/>
          </p:nvPr>
        </p:nvSpPr>
        <p:spPr>
          <a:xfrm>
            <a:off x="457200" y="533400"/>
            <a:ext cx="8229600" cy="5473891"/>
          </a:xfrm>
        </p:spPr>
        <p:txBody>
          <a:bodyPr>
            <a:normAutofit/>
          </a:bodyPr>
          <a:lstStyle/>
          <a:p>
            <a:pPr marL="109728" indent="0">
              <a:buNone/>
            </a:pPr>
            <a:r>
              <a:rPr lang="en-US" sz="3200" b="1" dirty="0">
                <a:effectLst/>
                <a:latin typeface="Times New Roman" panose="02020603050405020304" pitchFamily="18" charset="0"/>
                <a:ea typeface="Times New Roman" panose="02020603050405020304" pitchFamily="18" charset="0"/>
              </a:rPr>
              <a:t>Model</a:t>
            </a:r>
            <a:r>
              <a:rPr lang="en-US" sz="3200" b="1" spc="-4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Evaluation</a:t>
            </a:r>
            <a:r>
              <a:rPr lang="en-US" sz="3200" b="1" spc="-10" dirty="0">
                <a:effectLst/>
                <a:latin typeface="Times New Roman" panose="02020603050405020304" pitchFamily="18" charset="0"/>
                <a:ea typeface="Times New Roman" panose="02020603050405020304" pitchFamily="18" charset="0"/>
              </a:rPr>
              <a:t> Module</a:t>
            </a:r>
            <a:endParaRPr lang="en-US" sz="2800" dirty="0">
              <a:effectLst/>
              <a:latin typeface="Times New Roman" panose="02020603050405020304" pitchFamily="18" charset="0"/>
              <a:ea typeface="Times New Roman" panose="02020603050405020304" pitchFamily="18" charset="0"/>
            </a:endParaRPr>
          </a:p>
          <a:p>
            <a:pPr marL="109728" indent="0">
              <a:buNone/>
            </a:pPr>
            <a:r>
              <a:rPr lang="en-US" sz="2000" dirty="0">
                <a:effectLst/>
                <a:latin typeface="Times New Roman" panose="02020603050405020304" pitchFamily="18" charset="0"/>
                <a:ea typeface="Times New Roman" panose="02020603050405020304" pitchFamily="18" charset="0"/>
              </a:rPr>
              <a:t>After training the machine learning models, this module evaluates their performance using evaluation metrics such as accuracy, precision, recall, F1-score, and confusion matrices. It may involve splitting the data into training and testing sets, performing cross-validation, and analyzing model performance on unseen data.</a:t>
            </a:r>
            <a:endParaRPr lang="en-IN" sz="2000" b="1" dirty="0"/>
          </a:p>
        </p:txBody>
      </p:sp>
      <p:pic>
        <p:nvPicPr>
          <p:cNvPr id="3" name="Image 161">
            <a:extLst>
              <a:ext uri="{FF2B5EF4-FFF2-40B4-BE49-F238E27FC236}">
                <a16:creationId xmlns:a16="http://schemas.microsoft.com/office/drawing/2014/main" id="{61168893-AC67-2433-0CD6-4DC1F13F7628}"/>
              </a:ext>
            </a:extLst>
          </p:cNvPr>
          <p:cNvPicPr>
            <a:picLocks/>
          </p:cNvPicPr>
          <p:nvPr/>
        </p:nvPicPr>
        <p:blipFill>
          <a:blip r:embed="rId2" cstate="print"/>
          <a:stretch>
            <a:fillRect/>
          </a:stretch>
        </p:blipFill>
        <p:spPr>
          <a:xfrm>
            <a:off x="457200" y="2590800"/>
            <a:ext cx="8229600" cy="3264092"/>
          </a:xfrm>
          <a:prstGeom prst="rect">
            <a:avLst/>
          </a:prstGeom>
        </p:spPr>
      </p:pic>
    </p:spTree>
    <p:extLst>
      <p:ext uri="{BB962C8B-B14F-4D97-AF65-F5344CB8AC3E}">
        <p14:creationId xmlns:p14="http://schemas.microsoft.com/office/powerpoint/2010/main" val="211905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AB59A2-C82D-EA46-B404-CC9C7271D6D9}"/>
              </a:ext>
            </a:extLst>
          </p:cNvPr>
          <p:cNvSpPr>
            <a:spLocks noGrp="1"/>
          </p:cNvSpPr>
          <p:nvPr>
            <p:ph idx="1"/>
          </p:nvPr>
        </p:nvSpPr>
        <p:spPr>
          <a:xfrm>
            <a:off x="457200" y="381001"/>
            <a:ext cx="8229600" cy="5562600"/>
          </a:xfrm>
        </p:spPr>
        <p:txBody>
          <a:bodyPr>
            <a:normAutofit/>
          </a:bodyPr>
          <a:lstStyle/>
          <a:p>
            <a:pPr marL="109728" indent="0">
              <a:buNone/>
            </a:pPr>
            <a:r>
              <a:rPr lang="en-US" sz="3200" b="1" dirty="0">
                <a:effectLst/>
                <a:latin typeface="Times New Roman" panose="02020603050405020304" pitchFamily="18" charset="0"/>
                <a:ea typeface="Times New Roman" panose="02020603050405020304" pitchFamily="18" charset="0"/>
              </a:rPr>
              <a:t>Real-Time</a:t>
            </a:r>
            <a:r>
              <a:rPr lang="en-US" sz="3200" b="1" spc="-4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Monitoring</a:t>
            </a:r>
            <a:r>
              <a:rPr lang="en-US" sz="3200" b="1" spc="-3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Module</a:t>
            </a:r>
          </a:p>
          <a:p>
            <a:pPr marL="109728" indent="0">
              <a:buNone/>
            </a:pPr>
            <a:endParaRPr lang="en-US" sz="2400" b="1" spc="-10" dirty="0">
              <a:latin typeface="Times New Roman" panose="02020603050405020304" pitchFamily="18" charset="0"/>
            </a:endParaRPr>
          </a:p>
          <a:p>
            <a:pPr marL="109728" indent="0">
              <a:buNone/>
            </a:pPr>
            <a:r>
              <a:rPr lang="en-US" sz="2800" dirty="0">
                <a:effectLst/>
                <a:latin typeface="Times New Roman" panose="02020603050405020304" pitchFamily="18" charset="0"/>
                <a:ea typeface="Times New Roman" panose="02020603050405020304" pitchFamily="18" charset="0"/>
              </a:rPr>
              <a:t>This module enables real-time monitoring of human activities using the trained machine learning models. It processes incoming sensor data streams, applies the trained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models for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activity recognition, and provides feedback or alerts based on detected activities. It may also include components for visualizing activity data in real-time.</a:t>
            </a:r>
            <a:endParaRPr lang="en-IN" sz="2800" b="1" dirty="0"/>
          </a:p>
        </p:txBody>
      </p:sp>
    </p:spTree>
    <p:extLst>
      <p:ext uri="{BB962C8B-B14F-4D97-AF65-F5344CB8AC3E}">
        <p14:creationId xmlns:p14="http://schemas.microsoft.com/office/powerpoint/2010/main" val="3539809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D32BEB-A953-FCA3-2293-6F5A2CB9AD1E}"/>
              </a:ext>
            </a:extLst>
          </p:cNvPr>
          <p:cNvSpPr>
            <a:spLocks noGrp="1"/>
          </p:cNvSpPr>
          <p:nvPr>
            <p:ph idx="1"/>
          </p:nvPr>
        </p:nvSpPr>
        <p:spPr>
          <a:xfrm>
            <a:off x="457200" y="381000"/>
            <a:ext cx="8229600" cy="5626291"/>
          </a:xfrm>
        </p:spPr>
        <p:txBody>
          <a:bodyPr>
            <a:normAutofit/>
          </a:bodyPr>
          <a:lstStyle/>
          <a:p>
            <a:pPr marL="109728" indent="0">
              <a:buNone/>
            </a:pPr>
            <a:r>
              <a:rPr lang="en-US" sz="3200" b="1" dirty="0">
                <a:effectLst/>
                <a:latin typeface="Times New Roman" panose="02020603050405020304" pitchFamily="18" charset="0"/>
                <a:ea typeface="Times New Roman" panose="02020603050405020304" pitchFamily="18" charset="0"/>
              </a:rPr>
              <a:t>Deployment</a:t>
            </a:r>
            <a:r>
              <a:rPr lang="en-US" sz="3200" b="1" spc="-3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and</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Integration</a:t>
            </a:r>
            <a:r>
              <a:rPr lang="en-US" sz="3200" b="1" spc="-2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Module</a:t>
            </a:r>
          </a:p>
          <a:p>
            <a:pPr marL="109728" indent="0">
              <a:buNone/>
            </a:pPr>
            <a:endParaRPr lang="en-US" sz="1800" dirty="0">
              <a:latin typeface="Times New Roman" panose="02020603050405020304" pitchFamily="18" charset="0"/>
              <a:ea typeface="Times New Roman" panose="02020603050405020304" pitchFamily="18" charset="0"/>
            </a:endParaRPr>
          </a:p>
          <a:p>
            <a:pPr marL="109728" indent="0">
              <a:buNone/>
            </a:pPr>
            <a:r>
              <a:rPr lang="en-US" sz="2800" dirty="0">
                <a:effectLst/>
                <a:latin typeface="Times New Roman" panose="02020603050405020304" pitchFamily="18" charset="0"/>
                <a:ea typeface="Times New Roman" panose="02020603050405020304" pitchFamily="18" charset="0"/>
              </a:rPr>
              <a:t>This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module focuses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deploying</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activity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analysis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system in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production environments and integrating it with existing systems or platforms. It may involve packaging the system components into deployable containers, configuring cloud infrastructure, and ensuring interoperability with other software systems or APIs.</a:t>
            </a:r>
            <a:endParaRPr lang="en-IN" sz="2800" dirty="0">
              <a:effectLst/>
              <a:latin typeface="Times New Roman" panose="02020603050405020304" pitchFamily="18" charset="0"/>
              <a:ea typeface="Times New Roman" panose="02020603050405020304" pitchFamily="18" charset="0"/>
            </a:endParaRPr>
          </a:p>
          <a:p>
            <a:pPr marL="109728" indent="0">
              <a:buNone/>
            </a:pPr>
            <a:endParaRPr lang="en-IN" sz="2800" b="1" dirty="0"/>
          </a:p>
        </p:txBody>
      </p:sp>
    </p:spTree>
    <p:extLst>
      <p:ext uri="{BB962C8B-B14F-4D97-AF65-F5344CB8AC3E}">
        <p14:creationId xmlns:p14="http://schemas.microsoft.com/office/powerpoint/2010/main" val="167297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AD2B71-59B5-BBCC-365E-18B2E04D182B}"/>
              </a:ext>
            </a:extLst>
          </p:cNvPr>
          <p:cNvSpPr>
            <a:spLocks noGrp="1"/>
          </p:cNvSpPr>
          <p:nvPr>
            <p:ph type="title"/>
          </p:nvPr>
        </p:nvSpPr>
        <p:spPr/>
        <p:txBody>
          <a:bodyPr>
            <a:normAutofit fontScale="90000"/>
          </a:bodyPr>
          <a:lstStyle/>
          <a:p>
            <a:pPr algn="ctr"/>
            <a:r>
              <a:rPr lang="en-US" sz="4400" b="1" spc="-10" dirty="0">
                <a:effectLst/>
                <a:latin typeface="Times New Roman" panose="02020603050405020304" pitchFamily="18" charset="0"/>
                <a:ea typeface="Times New Roman" panose="02020603050405020304" pitchFamily="18" charset="0"/>
              </a:rPr>
              <a:t>RESULTS</a:t>
            </a:r>
            <a:r>
              <a:rPr lang="en-US" sz="4400" b="1" spc="-40" dirty="0">
                <a:effectLst/>
                <a:latin typeface="Times New Roman" panose="02020603050405020304" pitchFamily="18" charset="0"/>
                <a:ea typeface="Times New Roman" panose="02020603050405020304" pitchFamily="18" charset="0"/>
              </a:rPr>
              <a:t> </a:t>
            </a:r>
            <a:r>
              <a:rPr lang="en-US" sz="4400" b="1" spc="-10" dirty="0">
                <a:effectLst/>
                <a:latin typeface="Times New Roman" panose="02020603050405020304" pitchFamily="18" charset="0"/>
                <a:ea typeface="Times New Roman" panose="02020603050405020304" pitchFamily="18" charset="0"/>
              </a:rPr>
              <a:t>&amp;DISCUSSION</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Image 238">
            <a:extLst>
              <a:ext uri="{FF2B5EF4-FFF2-40B4-BE49-F238E27FC236}">
                <a16:creationId xmlns:a16="http://schemas.microsoft.com/office/drawing/2014/main" id="{2BF07DAB-6650-A584-7C96-6AA803D8B7FB}"/>
              </a:ext>
            </a:extLst>
          </p:cNvPr>
          <p:cNvPicPr>
            <a:picLocks noGrp="1"/>
          </p:cNvPicPr>
          <p:nvPr>
            <p:ph idx="1"/>
          </p:nvPr>
        </p:nvPicPr>
        <p:blipFill>
          <a:blip r:embed="rId2" cstate="print"/>
          <a:stretch>
            <a:fillRect/>
          </a:stretch>
        </p:blipFill>
        <p:spPr>
          <a:xfrm>
            <a:off x="1066800" y="1600200"/>
            <a:ext cx="7239000" cy="3657600"/>
          </a:xfrm>
          <a:prstGeom prst="rect">
            <a:avLst/>
          </a:prstGeom>
        </p:spPr>
      </p:pic>
    </p:spTree>
    <p:extLst>
      <p:ext uri="{BB962C8B-B14F-4D97-AF65-F5344CB8AC3E}">
        <p14:creationId xmlns:p14="http://schemas.microsoft.com/office/powerpoint/2010/main" val="880775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E7A809-F552-A156-F75F-5B515159485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Monitoring:</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Remote patient monitoring, fall detection, activity recognition, etc.</a:t>
            </a:r>
          </a:p>
          <a:p>
            <a:pPr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Smart Homes:</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Home automation, energy management, elderly care, etc.</a:t>
            </a:r>
          </a:p>
          <a:p>
            <a:pPr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Retail Analytics:</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Customer </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behavior</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analysis, foot traffic monitoring, product placement optimization, etc.</a:t>
            </a:r>
          </a:p>
          <a:p>
            <a:pPr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Security and Surveillance:</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Intrusion detection, suspicious </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behavior</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recognition, crowd monitoring, etc.</a:t>
            </a:r>
          </a:p>
          <a:p>
            <a:pPr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Sports Performance Analysis:</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Athlete training monitoring, biomechanical analysis, injury prevention, etc.</a:t>
            </a:r>
          </a:p>
          <a:p>
            <a:endParaRPr lang="en-IN" dirty="0"/>
          </a:p>
        </p:txBody>
      </p:sp>
      <p:sp>
        <p:nvSpPr>
          <p:cNvPr id="3" name="Title 2">
            <a:extLst>
              <a:ext uri="{FF2B5EF4-FFF2-40B4-BE49-F238E27FC236}">
                <a16:creationId xmlns:a16="http://schemas.microsoft.com/office/drawing/2014/main" id="{B668108A-DAB4-DE53-9023-BC007AD2A102}"/>
              </a:ext>
            </a:extLst>
          </p:cNvPr>
          <p:cNvSpPr>
            <a:spLocks noGrp="1"/>
          </p:cNvSpPr>
          <p:nvPr>
            <p:ph type="title"/>
          </p:nvPr>
        </p:nvSpPr>
        <p:spPr/>
        <p:txBody>
          <a:bodyPr>
            <a:normAutofit/>
          </a:bodyPr>
          <a:lstStyle/>
          <a:p>
            <a:pPr algn="ctr"/>
            <a:r>
              <a:rPr lang="en-IN" sz="4000" dirty="0">
                <a:effectLst/>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325617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53494-7710-0431-7C7F-FFD76D8DCBB7}"/>
              </a:ext>
            </a:extLst>
          </p:cNvPr>
          <p:cNvSpPr>
            <a:spLocks noGrp="1"/>
          </p:cNvSpPr>
          <p:nvPr>
            <p:ph type="title"/>
          </p:nvPr>
        </p:nvSpPr>
        <p:spPr/>
        <p:txBody>
          <a:bodyPr>
            <a:normAutofit/>
          </a:bodyPr>
          <a:lstStyle/>
          <a:p>
            <a:pPr algn="ct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sz="3600" dirty="0"/>
          </a:p>
        </p:txBody>
      </p:sp>
      <p:sp>
        <p:nvSpPr>
          <p:cNvPr id="6" name="Content Placeholder 5">
            <a:extLst>
              <a:ext uri="{FF2B5EF4-FFF2-40B4-BE49-F238E27FC236}">
                <a16:creationId xmlns:a16="http://schemas.microsoft.com/office/drawing/2014/main" id="{0F216BF1-71B2-17B4-0018-7716F3A41022}"/>
              </a:ext>
            </a:extLst>
          </p:cNvPr>
          <p:cNvSpPr>
            <a:spLocks noGrp="1"/>
          </p:cNvSpPr>
          <p:nvPr>
            <p:ph idx="1"/>
          </p:nvPr>
        </p:nvSpPr>
        <p:spPr>
          <a:xfrm>
            <a:off x="457200" y="762000"/>
            <a:ext cx="8229600" cy="5245291"/>
          </a:xfrm>
        </p:spPr>
        <p:txBody>
          <a:bodyPr>
            <a:normAutofit/>
          </a:bodyPr>
          <a:lstStyle/>
          <a:p>
            <a:pPr marL="109728" indent="0">
              <a:buNone/>
            </a:pPr>
            <a:r>
              <a:rPr lang="en-IN" sz="2800" b="1" dirty="0">
                <a:solidFill>
                  <a:schemeClr val="tx1"/>
                </a:solidFill>
              </a:rPr>
              <a:t>ADVANTAGES:</a:t>
            </a:r>
          </a:p>
          <a:p>
            <a:pPr marL="109728" indent="0">
              <a:buNone/>
            </a:pPr>
            <a:endParaRPr lang="en-IN" sz="28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Cost-Effective Solution</a:t>
            </a:r>
          </a:p>
          <a:p>
            <a:r>
              <a:rPr lang="en-IN" sz="2400" dirty="0">
                <a:latin typeface="Times New Roman" panose="02020603050405020304" pitchFamily="18" charset="0"/>
                <a:cs typeface="Times New Roman" panose="02020603050405020304" pitchFamily="18" charset="0"/>
              </a:rPr>
              <a:t>Scalability and Accessibility</a:t>
            </a:r>
          </a:p>
          <a:p>
            <a:r>
              <a:rPr lang="en-US" sz="2400" dirty="0">
                <a:latin typeface="Times New Roman" panose="02020603050405020304" pitchFamily="18" charset="0"/>
                <a:cs typeface="Times New Roman" panose="02020603050405020304" pitchFamily="18" charset="0"/>
              </a:rPr>
              <a:t>Health Monitoring and Wellness Management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Research and Innovation</a:t>
            </a:r>
          </a:p>
          <a:p>
            <a:pPr marL="109728" indent="0">
              <a:buNone/>
            </a:pPr>
            <a:r>
              <a:rPr lang="en-IN" sz="2800" b="1" dirty="0">
                <a:latin typeface="Times New Roman" panose="02020603050405020304" pitchFamily="18" charset="0"/>
                <a:cs typeface="Times New Roman" panose="02020603050405020304" pitchFamily="18" charset="0"/>
              </a:rPr>
              <a:t>DISADVANTAGES:</a:t>
            </a:r>
          </a:p>
          <a:p>
            <a:pPr marL="109728" indent="0">
              <a:buNone/>
            </a:pPr>
            <a:endParaRPr lang="en-IN" sz="28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Model Complexity and Interpretability</a:t>
            </a:r>
          </a:p>
          <a:p>
            <a:r>
              <a:rPr lang="en-IN" sz="2400" dirty="0">
                <a:latin typeface="Times New Roman" panose="02020603050405020304" pitchFamily="18" charset="0"/>
                <a:cs typeface="Times New Roman" panose="02020603050405020304" pitchFamily="18" charset="0"/>
              </a:rPr>
              <a:t>Overfitting and Performance Degradation</a:t>
            </a:r>
          </a:p>
          <a:p>
            <a:r>
              <a:rPr lang="en-IN" sz="2400" dirty="0">
                <a:latin typeface="Times New Roman" panose="02020603050405020304" pitchFamily="18" charset="0"/>
                <a:cs typeface="Times New Roman" panose="02020603050405020304" pitchFamily="18" charset="0"/>
              </a:rPr>
              <a:t>Battery Consumption</a:t>
            </a:r>
          </a:p>
          <a:p>
            <a:pPr marL="109728" indent="0">
              <a:buNone/>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210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20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Increasing amount of work is being done to correctly identify Human Activity as it has many important applications. Using accelerometer data to recognize human activity is very convenient compared to classic ways recognition because it is in-expensive and mobile. </a:t>
            </a:r>
          </a:p>
          <a:p>
            <a:pPr>
              <a:spcBef>
                <a:spcPts val="120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Accelerometers are installed in all modern smartphones and is available everywhere. An accelerometer can also be embedded in a device other than smartphones. Recognizing activity in real time is great challenge which can be achieved efficiently only through using machine learning techniques.</a:t>
            </a:r>
          </a:p>
          <a:p>
            <a:pPr marL="109728" indent="0">
              <a:spcBef>
                <a:spcPts val="1200"/>
              </a:spcBef>
              <a:buNone/>
            </a:pPr>
            <a:endParaRPr lang="en-US" dirty="0"/>
          </a:p>
        </p:txBody>
      </p:sp>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749524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Advanced Machine Learning Techniques</a:t>
            </a: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Multimodal Sensor Fusion</a:t>
            </a:r>
            <a:endParaRPr lang="en-US" sz="2400" dirty="0">
              <a:solidFill>
                <a:srgbClr val="000000"/>
              </a:solidFill>
              <a:highlight>
                <a:srgbClr val="FFFFFF"/>
              </a:highlight>
              <a:latin typeface="Times New Roman" panose="02020603050405020304" pitchFamily="18" charset="0"/>
              <a:ea typeface="Calibri" panose="020F0502020204030204" pitchFamily="34" charset="0"/>
            </a:endParaRP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Context-aware Activity Recognition</a:t>
            </a: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Edge Computing and IoT Integration</a:t>
            </a:r>
            <a:endParaRPr lang="en-US" sz="2400" dirty="0">
              <a:solidFill>
                <a:srgbClr val="000000"/>
              </a:solidFill>
              <a:highlight>
                <a:srgbClr val="FFFFFF"/>
              </a:highlight>
              <a:latin typeface="Times New Roman" panose="02020603050405020304" pitchFamily="18" charset="0"/>
              <a:ea typeface="Calibri" panose="020F0502020204030204" pitchFamily="34" charset="0"/>
            </a:endParaRP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Healthcare and Well-being Applications</a:t>
            </a: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Privacy-preserving Techniques</a:t>
            </a:r>
            <a:endParaRPr lang="en-US" sz="2400" dirty="0">
              <a:solidFill>
                <a:srgbClr val="000000"/>
              </a:solidFill>
              <a:highlight>
                <a:srgbClr val="FFFFFF"/>
              </a:highlight>
              <a:latin typeface="Times New Roman" panose="02020603050405020304" pitchFamily="18" charset="0"/>
              <a:ea typeface="Calibri" panose="020F0502020204030204" pitchFamily="34" charset="0"/>
            </a:endParaRP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Personalized Feedback and Intervention</a:t>
            </a: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Integration with Wearable Devices and Smart Environments</a:t>
            </a:r>
            <a:endParaRPr lang="en-US" sz="2400" dirty="0">
              <a:solidFill>
                <a:srgbClr val="000000"/>
              </a:solidFill>
              <a:highlight>
                <a:srgbClr val="FFFFFF"/>
              </a:highlight>
              <a:latin typeface="Times New Roman" panose="02020603050405020304" pitchFamily="18" charset="0"/>
              <a:ea typeface="Calibri" panose="020F0502020204030204" pitchFamily="34" charset="0"/>
            </a:endParaRPr>
          </a:p>
          <a:p>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Longitudinal Studies and Population Health Monitoring</a:t>
            </a:r>
            <a:endParaRPr lang="en-US" sz="2400" dirty="0"/>
          </a:p>
        </p:txBody>
      </p:sp>
      <p:sp>
        <p:nvSpPr>
          <p:cNvPr id="3" name="Title 2"/>
          <p:cNvSpPr>
            <a:spLocks noGrp="1"/>
          </p:cNvSpPr>
          <p:nvPr>
            <p:ph type="title"/>
          </p:nvPr>
        </p:nvSpPr>
        <p:spPr>
          <a:xfrm>
            <a:off x="457200" y="274638"/>
            <a:ext cx="8229600" cy="1206690"/>
          </a:xfrm>
        </p:spPr>
        <p:txBody>
          <a:bodyPr>
            <a:noAutofit/>
          </a:bodyPr>
          <a:lstStyle/>
          <a:p>
            <a:pPr algn="ct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Future Scope </a:t>
            </a: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811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DE4F5-7461-C38C-2364-758686710B58}"/>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1. Davide </a:t>
            </a:r>
            <a:r>
              <a:rPr lang="en-IN" sz="2000" dirty="0" err="1">
                <a:latin typeface="Times New Roman" panose="02020603050405020304" pitchFamily="18" charset="0"/>
                <a:cs typeface="Times New Roman" panose="02020603050405020304" pitchFamily="18" charset="0"/>
              </a:rPr>
              <a:t>Anguita</a:t>
            </a:r>
            <a:r>
              <a:rPr lang="en-IN" sz="2000" dirty="0">
                <a:latin typeface="Times New Roman" panose="02020603050405020304" pitchFamily="18" charset="0"/>
                <a:cs typeface="Times New Roman" panose="02020603050405020304" pitchFamily="18" charset="0"/>
              </a:rPr>
              <a:t>, Alessandro </a:t>
            </a:r>
            <a:r>
              <a:rPr lang="en-IN" sz="2000" dirty="0" err="1">
                <a:latin typeface="Times New Roman" panose="02020603050405020304" pitchFamily="18" charset="0"/>
                <a:cs typeface="Times New Roman" panose="02020603050405020304" pitchFamily="18" charset="0"/>
              </a:rPr>
              <a:t>Ghio</a:t>
            </a:r>
            <a:r>
              <a:rPr lang="en-IN" sz="2000" dirty="0">
                <a:latin typeface="Times New Roman" panose="02020603050405020304" pitchFamily="18" charset="0"/>
                <a:cs typeface="Times New Roman" panose="02020603050405020304" pitchFamily="18" charset="0"/>
              </a:rPr>
              <a:t>, Luca Oneto, Xavier Parra, Jorge L. Reyes-Ortiz(2012). Human Activity Recognition on Smartphones Using a Multiclass </a:t>
            </a:r>
            <a:r>
              <a:rPr lang="en-IN" sz="2000" dirty="0" err="1">
                <a:latin typeface="Times New Roman" panose="02020603050405020304" pitchFamily="18" charset="0"/>
                <a:cs typeface="Times New Roman" panose="02020603050405020304" pitchFamily="18" charset="0"/>
              </a:rPr>
              <a:t>HardwareFriendly</a:t>
            </a:r>
            <a:r>
              <a:rPr lang="en-IN" sz="2000" dirty="0">
                <a:latin typeface="Times New Roman" panose="02020603050405020304" pitchFamily="18" charset="0"/>
                <a:cs typeface="Times New Roman" panose="02020603050405020304" pitchFamily="18" charset="0"/>
              </a:rPr>
              <a:t> Support Vector Machine. Springer International Workshop on Ambient Assisted </a:t>
            </a:r>
            <a:r>
              <a:rPr lang="en-IN" sz="2000" dirty="0" err="1">
                <a:latin typeface="Times New Roman" panose="02020603050405020304" pitchFamily="18" charset="0"/>
                <a:cs typeface="Times New Roman" panose="02020603050405020304" pitchFamily="18" charset="0"/>
              </a:rPr>
              <a:t>Living.Lecture</a:t>
            </a:r>
            <a:r>
              <a:rPr lang="en-IN" sz="2000" dirty="0">
                <a:latin typeface="Times New Roman" panose="02020603050405020304" pitchFamily="18" charset="0"/>
                <a:cs typeface="Times New Roman" panose="02020603050405020304" pitchFamily="18" charset="0"/>
              </a:rPr>
              <a:t> notes in Computer Science. Vol(7657), pp 216- 223.</a:t>
            </a:r>
          </a:p>
          <a:p>
            <a:r>
              <a:rPr lang="en-IN" sz="2000" dirty="0">
                <a:latin typeface="Times New Roman" panose="02020603050405020304" pitchFamily="18" charset="0"/>
                <a:cs typeface="Times New Roman" panose="02020603050405020304" pitchFamily="18" charset="0"/>
              </a:rPr>
              <a:t>2. Jun Liu, Amir </a:t>
            </a:r>
            <a:r>
              <a:rPr lang="en-IN" sz="2000" dirty="0" err="1">
                <a:latin typeface="Times New Roman" panose="02020603050405020304" pitchFamily="18" charset="0"/>
                <a:cs typeface="Times New Roman" panose="02020603050405020304" pitchFamily="18" charset="0"/>
              </a:rPr>
              <a:t>Shahroudy</a:t>
            </a:r>
            <a:r>
              <a:rPr lang="en-IN" sz="2000" dirty="0">
                <a:latin typeface="Times New Roman" panose="02020603050405020304" pitchFamily="18" charset="0"/>
                <a:cs typeface="Times New Roman" panose="02020603050405020304" pitchFamily="18" charset="0"/>
              </a:rPr>
              <a:t>, Dong Xu, Gang Wang(2016). </a:t>
            </a:r>
            <a:r>
              <a:rPr lang="en-IN" sz="2000" dirty="0" err="1">
                <a:latin typeface="Times New Roman" panose="02020603050405020304" pitchFamily="18" charset="0"/>
                <a:cs typeface="Times New Roman" panose="02020603050405020304" pitchFamily="18" charset="0"/>
              </a:rPr>
              <a:t>Spatio</a:t>
            </a:r>
            <a:r>
              <a:rPr lang="en-IN" sz="2000" dirty="0">
                <a:latin typeface="Times New Roman" panose="02020603050405020304" pitchFamily="18" charset="0"/>
                <a:cs typeface="Times New Roman" panose="02020603050405020304" pitchFamily="18" charset="0"/>
              </a:rPr>
              <a:t>-Temporal LSTM with Trust Gates for 3D Human Action Recognition. European Conference on Computer Vision., pp 816-833. Vol(9907) </a:t>
            </a:r>
            <a:r>
              <a:rPr lang="en-IN" sz="2000" dirty="0" err="1">
                <a:latin typeface="Times New Roman" panose="02020603050405020304" pitchFamily="18" charset="0"/>
                <a:cs typeface="Times New Roman" panose="02020603050405020304" pitchFamily="18" charset="0"/>
              </a:rPr>
              <a:t>Oyelade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Oladipupo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Obagbuwa</a:t>
            </a:r>
            <a:r>
              <a:rPr lang="en-IN" sz="2000" dirty="0">
                <a:latin typeface="Times New Roman" panose="02020603050405020304" pitchFamily="18" charset="0"/>
                <a:cs typeface="Times New Roman" panose="02020603050405020304" pitchFamily="18" charset="0"/>
              </a:rPr>
              <a:t>(2010). Application of k-Means Clustering algorithm for prediction of Students’</a:t>
            </a:r>
          </a:p>
          <a:p>
            <a:r>
              <a:rPr lang="en-US" sz="2000" dirty="0">
                <a:latin typeface="Times New Roman" panose="02020603050405020304" pitchFamily="18" charset="0"/>
                <a:cs typeface="Times New Roman" panose="02020603050405020304" pitchFamily="18" charset="0"/>
              </a:rPr>
              <a:t>Academic Performance. International Journal of Computer Science and Information Security,7(1).292-295</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C3A007F-DAAC-5684-5B2A-A16308BD15F8}"/>
              </a:ext>
            </a:extLst>
          </p:cNvPr>
          <p:cNvSpPr>
            <a:spLocks noGrp="1"/>
          </p:cNvSpPr>
          <p:nvPr>
            <p:ph type="title"/>
          </p:nvPr>
        </p:nvSpPr>
        <p:spPr>
          <a:xfrm>
            <a:off x="457200" y="533400"/>
            <a:ext cx="8229600" cy="1066800"/>
          </a:xfrm>
        </p:spPr>
        <p:txBody>
          <a:bodyPr>
            <a:normAutofit fontScale="90000"/>
          </a:bodyPr>
          <a:lstStyle/>
          <a:p>
            <a:pPr algn="ctr"/>
            <a:r>
              <a:rPr lang="en-US" sz="4400" dirty="0">
                <a:solidFill>
                  <a:srgbClr val="00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REFERENCES</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Tree>
    <p:extLst>
      <p:ext uri="{BB962C8B-B14F-4D97-AF65-F5344CB8AC3E}">
        <p14:creationId xmlns:p14="http://schemas.microsoft.com/office/powerpoint/2010/main" val="330543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19472"/>
          </a:xfrm>
        </p:spPr>
        <p:txBody>
          <a:bodyPr>
            <a:normAutofit/>
          </a:bodyPr>
          <a:lstStyle/>
          <a:p>
            <a:pPr marL="109728" indent="0">
              <a:buNone/>
            </a:pPr>
            <a:r>
              <a:rPr lang="en-US" sz="2800" dirty="0">
                <a:latin typeface="Times New Roman" panose="02020603050405020304" pitchFamily="18" charset="0"/>
                <a:cs typeface="Times New Roman" panose="02020603050405020304" pitchFamily="18" charset="0"/>
              </a:rPr>
              <a:t>Using sensors to identify human activities.</a:t>
            </a:r>
            <a:endParaRPr lang="en-US" dirty="0"/>
          </a:p>
          <a:p>
            <a:r>
              <a:rPr lang="en-US" b="1" dirty="0">
                <a:latin typeface="Times New Roman" panose="02020603050405020304" pitchFamily="18" charset="0"/>
                <a:cs typeface="Times New Roman" panose="02020603050405020304" pitchFamily="18" charset="0"/>
              </a:rPr>
              <a:t>Motivation</a:t>
            </a:r>
          </a:p>
          <a:p>
            <a:pPr lvl="1"/>
            <a:r>
              <a:rPr lang="en-US" sz="2800" dirty="0">
                <a:latin typeface="Times New Roman" panose="02020603050405020304" pitchFamily="18" charset="0"/>
                <a:cs typeface="Times New Roman" panose="02020603050405020304" pitchFamily="18" charset="0"/>
              </a:rPr>
              <a:t>Human survey (study human daily activities)</a:t>
            </a:r>
          </a:p>
          <a:p>
            <a:pPr lvl="1"/>
            <a:r>
              <a:rPr lang="en-US" sz="2800" dirty="0">
                <a:latin typeface="Times New Roman" panose="02020603050405020304" pitchFamily="18" charset="0"/>
                <a:cs typeface="Times New Roman" panose="02020603050405020304" pitchFamily="18" charset="0"/>
              </a:rPr>
              <a:t>Medical care (diabetes, elderly, rehabilitation)</a:t>
            </a:r>
          </a:p>
          <a:p>
            <a:pPr marL="393192" lvl="1" indent="0">
              <a:buNone/>
            </a:pPr>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Smartphone is small and convenient to carry around and its computational resource is powerful enough for our purpose. </a:t>
            </a:r>
          </a:p>
          <a:p>
            <a:pPr marL="109728"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Introduction</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60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endParaRPr lang="en-US" dirty="0"/>
          </a:p>
          <a:p>
            <a:pPr marL="109728" indent="0" algn="ctr">
              <a:buNone/>
            </a:pPr>
            <a:endParaRPr lang="en-US" dirty="0"/>
          </a:p>
          <a:p>
            <a:pPr marL="109728" indent="0" algn="ctr">
              <a:buNone/>
            </a:pPr>
            <a:endParaRPr lang="en-US" dirty="0"/>
          </a:p>
          <a:p>
            <a:pPr marL="109728" indent="0" algn="ctr">
              <a:buNone/>
            </a:pPr>
            <a:r>
              <a:rPr lang="en-US" sz="6000" b="1" dirty="0">
                <a:solidFill>
                  <a:srgbClr val="00B0F0"/>
                </a:solidFill>
                <a:latin typeface="Times New Roman" panose="02020603050405020304" pitchFamily="18" charset="0"/>
                <a:cs typeface="Times New Roman" panose="02020603050405020304" pitchFamily="18" charset="0"/>
              </a:rPr>
              <a:t>Thank you! </a:t>
            </a:r>
          </a:p>
          <a:p>
            <a:pPr marL="109728" indent="0" algn="ctr">
              <a:buNone/>
            </a:pPr>
            <a:endParaRPr lang="en-US" dirty="0"/>
          </a:p>
          <a:p>
            <a:pPr marL="109728" indent="0" algn="ctr">
              <a:buNone/>
            </a:pPr>
            <a:endParaRPr lang="en-US" dirty="0"/>
          </a:p>
          <a:p>
            <a:pPr marL="109728" indent="0" algn="ctr">
              <a:buNone/>
            </a:pPr>
            <a:endParaRPr lang="en-US" sz="4400" b="1" dirty="0">
              <a:solidFill>
                <a:srgbClr val="0070C0"/>
              </a:solidFill>
            </a:endParaRPr>
          </a:p>
        </p:txBody>
      </p:sp>
    </p:spTree>
    <p:extLst>
      <p:ext uri="{BB962C8B-B14F-4D97-AF65-F5344CB8AC3E}">
        <p14:creationId xmlns:p14="http://schemas.microsoft.com/office/powerpoint/2010/main" val="136987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05400"/>
          </a:xfrm>
        </p:spPr>
        <p:txBody>
          <a:bodyPr>
            <a:normAutofit/>
          </a:bodyPr>
          <a:lstStyle/>
          <a:p>
            <a:pPr marL="109728" indent="0">
              <a:buNone/>
            </a:pPr>
            <a:endParaRPr lang="en-US" sz="2000" dirty="0">
              <a:latin typeface="Times New Roman" panose="02020603050405020304" pitchFamily="18" charset="0"/>
              <a:cs typeface="Times New Roman" panose="02020603050405020304" pitchFamily="18" charset="0"/>
            </a:endParaRPr>
          </a:p>
          <a:p>
            <a:pPr marL="109728" indent="0">
              <a:buNone/>
            </a:pPr>
            <a:r>
              <a:rPr lang="en-US" sz="2000" dirty="0">
                <a:latin typeface="Times New Roman" panose="02020603050405020304" pitchFamily="18" charset="0"/>
                <a:cs typeface="Times New Roman" panose="02020603050405020304" pitchFamily="18" charset="0"/>
              </a:rPr>
              <a:t>We can achieve greater accuracy with fewer training labels if we choose the data from which we learn.</a:t>
            </a:r>
          </a:p>
          <a:p>
            <a:endParaRPr lang="en-US" sz="2400" dirty="0"/>
          </a:p>
          <a:p>
            <a:pPr marL="109728" indent="0">
              <a:buNone/>
            </a:pPr>
            <a:endParaRPr lang="en-US" sz="2400" dirty="0"/>
          </a:p>
          <a:p>
            <a:endParaRPr lang="en-US" sz="2400" b="1" dirty="0"/>
          </a:p>
          <a:p>
            <a:endParaRPr lang="en-US" sz="2400" b="1" dirty="0"/>
          </a:p>
          <a:p>
            <a:endParaRPr lang="en-US" sz="2400" b="1" dirty="0"/>
          </a:p>
          <a:p>
            <a:endParaRPr lang="en-US" sz="2400" b="1" dirty="0"/>
          </a:p>
          <a:p>
            <a:endParaRPr lang="en-US" sz="2400" b="1" dirty="0"/>
          </a:p>
          <a:p>
            <a:r>
              <a:rPr lang="en-US" sz="2400" b="1" dirty="0">
                <a:latin typeface="Times New Roman" panose="02020603050405020304" pitchFamily="18" charset="0"/>
                <a:cs typeface="Times New Roman" panose="02020603050405020304" pitchFamily="18" charset="0"/>
              </a:rPr>
              <a:t>Motivation: </a:t>
            </a:r>
            <a:r>
              <a:rPr lang="en-US" sz="2000" dirty="0">
                <a:latin typeface="Times New Roman" panose="02020603050405020304" pitchFamily="18" charset="0"/>
                <a:cs typeface="Times New Roman" panose="02020603050405020304" pitchFamily="18" charset="0"/>
              </a:rPr>
              <a:t>To minimize the time and labor for labeling abundant data</a:t>
            </a:r>
          </a:p>
          <a:p>
            <a:pPr lvl="1"/>
            <a:endParaRPr lang="en-US" sz="2000" b="1" dirty="0"/>
          </a:p>
          <a:p>
            <a:endParaRPr lang="en-US" sz="2400" dirty="0"/>
          </a:p>
        </p:txBody>
      </p:sp>
      <p:sp>
        <p:nvSpPr>
          <p:cNvPr id="2" name="Title 1"/>
          <p:cNvSpPr>
            <a:spLocks noGrp="1"/>
          </p:cNvSpPr>
          <p:nvPr>
            <p:ph type="title"/>
          </p:nvPr>
        </p:nvSpPr>
        <p:spPr/>
        <p:txBody>
          <a:bodyPr>
            <a:normAutofit/>
          </a:bodyPr>
          <a:lstStyle/>
          <a:p>
            <a:pPr algn="ctr"/>
            <a:r>
              <a:rPr lang="en-US" dirty="0"/>
              <a:t> </a:t>
            </a:r>
            <a:r>
              <a:rPr lang="en-US" b="0" dirty="0">
                <a:effectLst/>
                <a:latin typeface="Times New Roman" panose="02020603050405020304" pitchFamily="18" charset="0"/>
                <a:cs typeface="Times New Roman" panose="02020603050405020304" pitchFamily="18" charset="0"/>
              </a:rPr>
              <a:t>Active Learning</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394977"/>
            <a:ext cx="4572000" cy="271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52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2F266-65B3-AB70-7229-E5E90782CCC4}"/>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Gestures: </a:t>
            </a:r>
            <a:r>
              <a:rPr lang="en-IN" sz="2000" dirty="0">
                <a:latin typeface="Times New Roman" panose="02020603050405020304" pitchFamily="18" charset="0"/>
                <a:cs typeface="Times New Roman" panose="02020603050405020304" pitchFamily="18" charset="0"/>
              </a:rPr>
              <a:t>Basic movements of a persons body parts, Raising an arms</a:t>
            </a:r>
          </a:p>
          <a:p>
            <a:pPr marL="109728" indent="0">
              <a:buNone/>
            </a:pPr>
            <a:r>
              <a:rPr lang="en-IN" sz="2000" dirty="0">
                <a:latin typeface="Times New Roman" panose="02020603050405020304" pitchFamily="18" charset="0"/>
                <a:cs typeface="Times New Roman" panose="02020603050405020304" pitchFamily="18" charset="0"/>
              </a:rPr>
              <a:t>                              Lifting a leg.</a:t>
            </a:r>
          </a:p>
          <a:p>
            <a:r>
              <a:rPr lang="en-IN" sz="3200" dirty="0">
                <a:latin typeface="Times New Roman" panose="02020603050405020304" pitchFamily="18" charset="0"/>
                <a:cs typeface="Times New Roman" panose="02020603050405020304" pitchFamily="18" charset="0"/>
              </a:rPr>
              <a:t>Actions: </a:t>
            </a:r>
            <a:r>
              <a:rPr lang="en-IN" sz="2200" dirty="0">
                <a:latin typeface="Times New Roman" panose="02020603050405020304" pitchFamily="18" charset="0"/>
                <a:cs typeface="Times New Roman" panose="02020603050405020304" pitchFamily="18" charset="0"/>
              </a:rPr>
              <a:t>A single persons activities which could entail multiple gestures.</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Walking, Waving hands.</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Interactions: </a:t>
            </a:r>
            <a:r>
              <a:rPr lang="en-IN" sz="2200" dirty="0">
                <a:latin typeface="Times New Roman" panose="02020603050405020304" pitchFamily="18" charset="0"/>
                <a:cs typeface="Times New Roman" panose="02020603050405020304" pitchFamily="18" charset="0"/>
              </a:rPr>
              <a:t>Interactions that involve two or more People / </a:t>
            </a:r>
            <a:r>
              <a:rPr lang="en-IN" sz="2200" dirty="0" err="1">
                <a:latin typeface="Times New Roman" panose="02020603050405020304" pitchFamily="18" charset="0"/>
                <a:cs typeface="Times New Roman" panose="02020603050405020304" pitchFamily="18" charset="0"/>
              </a:rPr>
              <a:t>items.eg:Two</a:t>
            </a:r>
            <a:r>
              <a:rPr lang="en-IN" sz="2200" dirty="0">
                <a:latin typeface="Times New Roman" panose="02020603050405020304" pitchFamily="18" charset="0"/>
                <a:cs typeface="Times New Roman" panose="02020603050405020304" pitchFamily="18" charset="0"/>
              </a:rPr>
              <a:t> People fighting</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Group activities: </a:t>
            </a:r>
            <a:r>
              <a:rPr lang="en-IN" sz="2000" dirty="0">
                <a:latin typeface="Times New Roman" panose="02020603050405020304" pitchFamily="18" charset="0"/>
                <a:cs typeface="Times New Roman" panose="02020603050405020304" pitchFamily="18" charset="0"/>
              </a:rPr>
              <a:t>Activities performed by multiple people.</a:t>
            </a:r>
          </a:p>
          <a:p>
            <a:r>
              <a:rPr lang="en-IN" sz="2200" dirty="0" err="1">
                <a:latin typeface="Times New Roman" panose="02020603050405020304" pitchFamily="18" charset="0"/>
                <a:cs typeface="Times New Roman" panose="02020603050405020304" pitchFamily="18" charset="0"/>
              </a:rPr>
              <a:t>Eg</a:t>
            </a:r>
            <a:r>
              <a:rPr lang="en-IN" sz="3200" dirty="0" err="1">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group running, A group </a:t>
            </a:r>
            <a:r>
              <a:rPr lang="en-IN" sz="2000" dirty="0" err="1">
                <a:latin typeface="Times New Roman" panose="02020603050405020304" pitchFamily="18" charset="0"/>
                <a:cs typeface="Times New Roman" panose="02020603050405020304" pitchFamily="18" charset="0"/>
              </a:rPr>
              <a:t>walking,A</a:t>
            </a:r>
            <a:r>
              <a:rPr lang="en-IN" sz="2000" dirty="0">
                <a:latin typeface="Times New Roman" panose="02020603050405020304" pitchFamily="18" charset="0"/>
                <a:cs typeface="Times New Roman" panose="02020603050405020304" pitchFamily="18" charset="0"/>
              </a:rPr>
              <a:t> group fighting</a:t>
            </a:r>
          </a:p>
        </p:txBody>
      </p:sp>
      <p:sp>
        <p:nvSpPr>
          <p:cNvPr id="3" name="Title 2">
            <a:extLst>
              <a:ext uri="{FF2B5EF4-FFF2-40B4-BE49-F238E27FC236}">
                <a16:creationId xmlns:a16="http://schemas.microsoft.com/office/drawing/2014/main" id="{8CE6FDA4-C9BA-15F0-3441-3F7D502D26C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Basic Human Activities</a:t>
            </a:r>
          </a:p>
        </p:txBody>
      </p:sp>
    </p:spTree>
    <p:extLst>
      <p:ext uri="{BB962C8B-B14F-4D97-AF65-F5344CB8AC3E}">
        <p14:creationId xmlns:p14="http://schemas.microsoft.com/office/powerpoint/2010/main" val="184438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4D8BF8-6A5A-FDB3-9F92-243A92D6051B}"/>
              </a:ext>
            </a:extLst>
          </p:cNvPr>
          <p:cNvSpPr>
            <a:spLocks noGrp="1"/>
          </p:cNvSpPr>
          <p:nvPr>
            <p:ph idx="1"/>
          </p:nvPr>
        </p:nvSpPr>
        <p:spPr/>
        <p:txBody>
          <a:bodyPr>
            <a:normAutofit/>
          </a:bodyPr>
          <a:lstStyle/>
          <a:p>
            <a:pPr algn="just"/>
            <a:r>
              <a:rPr lang="en-US" sz="2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Recognizing activity through computer vision methods has limitations due to lightening, accurate foreground extraction technique and most importantly the person to be monitored needs to be in camera range of vision</a:t>
            </a:r>
          </a:p>
          <a:p>
            <a:pPr algn="just"/>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Major challenge  is that human body activities are very complex and its real-time recognition is very difficult.</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overcome this challenge machine learning is applied on sensors data like accelerometer data.</a:t>
            </a:r>
          </a:p>
          <a:p>
            <a:pPr marL="109728" indent="0" algn="just">
              <a:buNone/>
            </a:pPr>
            <a:endParaRPr lang="en-US" sz="2800"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109728" indent="0">
              <a:buNone/>
            </a:pPr>
            <a:endParaRPr lang="en-IN" dirty="0"/>
          </a:p>
        </p:txBody>
      </p:sp>
      <p:sp>
        <p:nvSpPr>
          <p:cNvPr id="3" name="Title 2">
            <a:extLst>
              <a:ext uri="{FF2B5EF4-FFF2-40B4-BE49-F238E27FC236}">
                <a16:creationId xmlns:a16="http://schemas.microsoft.com/office/drawing/2014/main" id="{E3140BF6-925E-D333-D83F-786D784F627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Problems of traditional method</a:t>
            </a:r>
          </a:p>
        </p:txBody>
      </p:sp>
    </p:spTree>
    <p:extLst>
      <p:ext uri="{BB962C8B-B14F-4D97-AF65-F5344CB8AC3E}">
        <p14:creationId xmlns:p14="http://schemas.microsoft.com/office/powerpoint/2010/main" val="42617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pPr marL="109728" indent="0">
              <a:spcBef>
                <a:spcPts val="1800"/>
              </a:spcBef>
              <a:buNone/>
            </a:pPr>
            <a:endParaRPr lang="en-US" sz="2000" dirty="0"/>
          </a:p>
          <a:p>
            <a:pPr>
              <a:spcBef>
                <a:spcPts val="1800"/>
              </a:spcBef>
            </a:pPr>
            <a:r>
              <a:rPr lang="en-US" sz="2000" dirty="0">
                <a:latin typeface="Times New Roman" panose="02020603050405020304" pitchFamily="18" charset="0"/>
                <a:cs typeface="Times New Roman" panose="02020603050405020304" pitchFamily="18" charset="0"/>
              </a:rPr>
              <a:t>Install multiple inertial sensors on the body. [1, 2, 3,4]</a:t>
            </a:r>
          </a:p>
          <a:p>
            <a:pPr>
              <a:spcBef>
                <a:spcPts val="1800"/>
              </a:spcBef>
            </a:pPr>
            <a:r>
              <a:rPr lang="en-US" sz="2000" dirty="0">
                <a:latin typeface="Times New Roman" panose="02020603050405020304" pitchFamily="18" charset="0"/>
                <a:cs typeface="Times New Roman" panose="02020603050405020304" pitchFamily="18" charset="0"/>
              </a:rPr>
              <a:t>A mixture between vision-based and inertial sensor system.[7]</a:t>
            </a:r>
          </a:p>
          <a:p>
            <a:pPr>
              <a:spcBef>
                <a:spcPts val="1800"/>
              </a:spcBef>
            </a:pPr>
            <a:r>
              <a:rPr lang="en-US" sz="2000" dirty="0">
                <a:latin typeface="Times New Roman" panose="02020603050405020304" pitchFamily="18" charset="0"/>
                <a:cs typeface="Times New Roman" panose="02020603050405020304" pitchFamily="18" charset="0"/>
              </a:rPr>
              <a:t>Classifiers such as Bayesian Decision Making, KNN, SVM, ANN were studied before. [10,11]</a:t>
            </a:r>
          </a:p>
          <a:p>
            <a:pPr>
              <a:spcBef>
                <a:spcPts val="1800"/>
              </a:spcBef>
            </a:pPr>
            <a:r>
              <a:rPr lang="en-US" sz="2000" dirty="0">
                <a:latin typeface="Times New Roman" panose="02020603050405020304" pitchFamily="18" charset="0"/>
                <a:cs typeface="Times New Roman" panose="02020603050405020304" pitchFamily="18" charset="0"/>
              </a:rPr>
              <a:t>Features from time domain, frequency domain and wavelet analysis have been studied.[8,9]</a:t>
            </a:r>
          </a:p>
          <a:p>
            <a:pPr>
              <a:spcBef>
                <a:spcPts val="180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Automatic extraction of discriminating features is described in the paper [5]</a:t>
            </a:r>
          </a:p>
          <a:p>
            <a:pPr>
              <a:spcBef>
                <a:spcPts val="180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data taken is recorded from mobile phone accelerometer which is placed in person’s pocket and hand. In the paper [6]</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b="0"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3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Classification Techniques </a:t>
            </a:r>
          </a:p>
          <a:p>
            <a:pPr lvl="1"/>
            <a:r>
              <a:rPr lang="en-US" dirty="0"/>
              <a:t>Random forest</a:t>
            </a:r>
          </a:p>
          <a:p>
            <a:pPr lvl="1"/>
            <a:r>
              <a:rPr lang="en-US" dirty="0"/>
              <a:t>Support Vector Machines</a:t>
            </a:r>
          </a:p>
          <a:p>
            <a:pPr lvl="1"/>
            <a:r>
              <a:rPr lang="en-US" dirty="0"/>
              <a:t>Logistic regression</a:t>
            </a:r>
          </a:p>
          <a:p>
            <a:pPr lvl="1"/>
            <a:r>
              <a:rPr lang="en-US" dirty="0"/>
              <a:t>Artificial Neural Networks</a:t>
            </a:r>
          </a:p>
          <a:p>
            <a:pPr lvl="1"/>
            <a:endParaRPr lang="en-US" dirty="0"/>
          </a:p>
          <a:p>
            <a:r>
              <a:rPr lang="en-US" dirty="0"/>
              <a:t>Query Strategies </a:t>
            </a:r>
          </a:p>
          <a:p>
            <a:pPr lvl="1"/>
            <a:r>
              <a:rPr lang="en-US" dirty="0"/>
              <a:t>KNN:		Entropy</a:t>
            </a:r>
          </a:p>
          <a:p>
            <a:pPr lvl="1"/>
            <a:r>
              <a:rPr lang="en-US" dirty="0"/>
              <a:t>SVM:		Distance from the boundary</a:t>
            </a:r>
          </a:p>
          <a:p>
            <a:pPr lvl="1"/>
            <a:r>
              <a:rPr lang="en-US" dirty="0"/>
              <a:t>ANN		</a:t>
            </a:r>
            <a:r>
              <a:rPr lang="en-US" dirty="0" err="1"/>
              <a:t>Discriminant</a:t>
            </a:r>
            <a:r>
              <a:rPr lang="en-US" dirty="0"/>
              <a:t> function values</a:t>
            </a:r>
          </a:p>
        </p:txBody>
      </p:sp>
      <p:sp>
        <p:nvSpPr>
          <p:cNvPr id="3" name="Title 2"/>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3538088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1576</TotalTime>
  <Words>1612</Words>
  <Application>Microsoft Office PowerPoint</Application>
  <PresentationFormat>On-screen Show (4:3)</PresentationFormat>
  <Paragraphs>206</Paragraphs>
  <Slides>40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Lucida Sans Unicode</vt:lpstr>
      <vt:lpstr>Times New Roman</vt:lpstr>
      <vt:lpstr>Verdana</vt:lpstr>
      <vt:lpstr>Wingdings 2</vt:lpstr>
      <vt:lpstr>Wingdings 3</vt:lpstr>
      <vt:lpstr>Concourse</vt:lpstr>
      <vt:lpstr>Human Activity analysis using machine learning classification                         techniques </vt:lpstr>
      <vt:lpstr>PowerPoint Presentation</vt:lpstr>
      <vt:lpstr>Abstract</vt:lpstr>
      <vt:lpstr>Introduction</vt:lpstr>
      <vt:lpstr> Active Learning</vt:lpstr>
      <vt:lpstr>Basic Human Activities</vt:lpstr>
      <vt:lpstr>Problems of traditional method</vt:lpstr>
      <vt:lpstr>Literature review</vt:lpstr>
      <vt:lpstr>Methods</vt:lpstr>
      <vt:lpstr>OBJECTIVES</vt:lpstr>
      <vt:lpstr>METHODOLOGY</vt:lpstr>
      <vt:lpstr>PowerPoint Presentation</vt:lpstr>
      <vt:lpstr>PROCESS MODEL</vt:lpstr>
      <vt:lpstr>  Requirements Definition Stage and Analysis</vt:lpstr>
      <vt:lpstr>Design Stage</vt:lpstr>
      <vt:lpstr>Development Stage</vt:lpstr>
      <vt:lpstr>Integration &amp; Test Stage</vt:lpstr>
      <vt:lpstr> Installation &amp; Acceptance Stage </vt:lpstr>
      <vt:lpstr>Technologies Used</vt:lpstr>
      <vt:lpstr>Work flow of machine learning model</vt:lpstr>
      <vt:lpstr>Neural networks</vt:lpstr>
      <vt:lpstr>SYSTEM DESIGN</vt:lpstr>
      <vt:lpstr>PowerPoint Presentation</vt:lpstr>
      <vt:lpstr>       Implementation </vt:lpstr>
      <vt:lpstr>PowerPoint Presentation</vt:lpstr>
      <vt:lpstr>PowerPoint Presentation</vt:lpstr>
      <vt:lpstr>Data Mining</vt:lpstr>
      <vt:lpstr>Patterns in Data Mining </vt:lpstr>
      <vt:lpstr>PowerPoint Presentation</vt:lpstr>
      <vt:lpstr>PowerPoint Presentation</vt:lpstr>
      <vt:lpstr>PowerPoint Presentation</vt:lpstr>
      <vt:lpstr>PowerPoint Presentation</vt:lpstr>
      <vt:lpstr>PowerPoint Presentation</vt:lpstr>
      <vt:lpstr>RESULTS &amp;DISCUSSION </vt:lpstr>
      <vt:lpstr>Applications</vt:lpstr>
      <vt:lpstr> </vt:lpstr>
      <vt:lpstr>Conclusions</vt:lpstr>
      <vt:lpstr>Future Scope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Activities Recognition</dc:title>
  <dc:creator>Jay</dc:creator>
  <cp:lastModifiedBy>meesala tarun mj</cp:lastModifiedBy>
  <cp:revision>176</cp:revision>
  <dcterms:created xsi:type="dcterms:W3CDTF">2006-08-16T00:00:00Z</dcterms:created>
  <dcterms:modified xsi:type="dcterms:W3CDTF">2024-04-27T16:25:45Z</dcterms:modified>
</cp:coreProperties>
</file>