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7" r:id="rId2"/>
    <p:sldId id="258" r:id="rId3"/>
    <p:sldId id="329" r:id="rId4"/>
    <p:sldId id="259" r:id="rId5"/>
    <p:sldId id="263" r:id="rId6"/>
    <p:sldId id="267" r:id="rId7"/>
    <p:sldId id="266" r:id="rId8"/>
    <p:sldId id="265" r:id="rId9"/>
    <p:sldId id="264" r:id="rId10"/>
    <p:sldId id="332" r:id="rId11"/>
    <p:sldId id="261" r:id="rId12"/>
    <p:sldId id="262" r:id="rId13"/>
    <p:sldId id="274" r:id="rId14"/>
    <p:sldId id="275" r:id="rId15"/>
    <p:sldId id="312" r:id="rId16"/>
    <p:sldId id="311" r:id="rId17"/>
    <p:sldId id="310" r:id="rId18"/>
    <p:sldId id="309" r:id="rId19"/>
    <p:sldId id="314" r:id="rId20"/>
    <p:sldId id="334" r:id="rId21"/>
    <p:sldId id="335" r:id="rId22"/>
    <p:sldId id="336" r:id="rId23"/>
    <p:sldId id="337" r:id="rId24"/>
    <p:sldId id="324" r:id="rId25"/>
    <p:sldId id="305" r:id="rId26"/>
    <p:sldId id="325" r:id="rId27"/>
    <p:sldId id="260" r:id="rId28"/>
    <p:sldId id="327" r:id="rId29"/>
    <p:sldId id="328" r:id="rId30"/>
    <p:sldId id="271" r:id="rId31"/>
    <p:sldId id="326" r:id="rId32"/>
    <p:sldId id="2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443B8A-6B91-4256-98B0-AE1F74E61463}" v="19" dt="2024-01-27T19:13:48.674"/>
    <p1510:client id="{98FA9522-7AF8-4B19-8399-D80BA16D726D}" v="1" dt="2024-01-26T19:53:16.6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94353" autoAdjust="0"/>
  </p:normalViewPr>
  <p:slideViewPr>
    <p:cSldViewPr snapToGrid="0">
      <p:cViewPr>
        <p:scale>
          <a:sx n="75" d="100"/>
          <a:sy n="75" d="100"/>
        </p:scale>
        <p:origin x="46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rga Bhavani Kandula" userId="f469de78def05b95" providerId="LiveId" clId="{52443B8A-6B91-4256-98B0-AE1F74E61463}"/>
    <pc:docChg chg="undo custSel addSld modSld sldOrd">
      <pc:chgData name="Durga Bhavani Kandula" userId="f469de78def05b95" providerId="LiveId" clId="{52443B8A-6B91-4256-98B0-AE1F74E61463}" dt="2024-01-27T19:15:30.560" v="96" actId="14100"/>
      <pc:docMkLst>
        <pc:docMk/>
      </pc:docMkLst>
      <pc:sldChg chg="modSp mod">
        <pc:chgData name="Durga Bhavani Kandula" userId="f469de78def05b95" providerId="LiveId" clId="{52443B8A-6B91-4256-98B0-AE1F74E61463}" dt="2024-01-27T08:02:14.269" v="36" actId="1038"/>
        <pc:sldMkLst>
          <pc:docMk/>
          <pc:sldMk cId="0" sldId="262"/>
        </pc:sldMkLst>
        <pc:picChg chg="mod">
          <ac:chgData name="Durga Bhavani Kandula" userId="f469de78def05b95" providerId="LiveId" clId="{52443B8A-6B91-4256-98B0-AE1F74E61463}" dt="2024-01-27T08:02:14.269" v="36" actId="1038"/>
          <ac:picMkLst>
            <pc:docMk/>
            <pc:sldMk cId="0" sldId="262"/>
            <ac:picMk id="3" creationId="{0D238C6D-1DC0-BD67-DA95-00DBAFB45626}"/>
          </ac:picMkLst>
        </pc:picChg>
      </pc:sldChg>
      <pc:sldChg chg="modSp mod">
        <pc:chgData name="Durga Bhavani Kandula" userId="f469de78def05b95" providerId="LiveId" clId="{52443B8A-6B91-4256-98B0-AE1F74E61463}" dt="2024-01-27T19:05:42.431" v="70" actId="14100"/>
        <pc:sldMkLst>
          <pc:docMk/>
          <pc:sldMk cId="0" sldId="264"/>
        </pc:sldMkLst>
        <pc:picChg chg="mod">
          <ac:chgData name="Durga Bhavani Kandula" userId="f469de78def05b95" providerId="LiveId" clId="{52443B8A-6B91-4256-98B0-AE1F74E61463}" dt="2024-01-27T19:05:42.431" v="70" actId="14100"/>
          <ac:picMkLst>
            <pc:docMk/>
            <pc:sldMk cId="0" sldId="264"/>
            <ac:picMk id="8" creationId="{3E8745CD-AFF3-BBD0-F932-B628AD47EEE2}"/>
          </ac:picMkLst>
        </pc:picChg>
      </pc:sldChg>
      <pc:sldChg chg="modSp mod">
        <pc:chgData name="Durga Bhavani Kandula" userId="f469de78def05b95" providerId="LiveId" clId="{52443B8A-6B91-4256-98B0-AE1F74E61463}" dt="2024-01-27T19:06:04.406" v="71" actId="123"/>
        <pc:sldMkLst>
          <pc:docMk/>
          <pc:sldMk cId="2739025766" sldId="326"/>
        </pc:sldMkLst>
        <pc:spChg chg="mod">
          <ac:chgData name="Durga Bhavani Kandula" userId="f469de78def05b95" providerId="LiveId" clId="{52443B8A-6B91-4256-98B0-AE1F74E61463}" dt="2024-01-27T19:06:04.406" v="71" actId="123"/>
          <ac:spMkLst>
            <pc:docMk/>
            <pc:sldMk cId="2739025766" sldId="326"/>
            <ac:spMk id="10" creationId="{E490ACA7-4315-26AA-9620-FA4DB394CFCD}"/>
          </ac:spMkLst>
        </pc:spChg>
      </pc:sldChg>
      <pc:sldChg chg="addSp delSp modSp add mod">
        <pc:chgData name="Durga Bhavani Kandula" userId="f469de78def05b95" providerId="LiveId" clId="{52443B8A-6B91-4256-98B0-AE1F74E61463}" dt="2024-01-27T05:18:10.498" v="34" actId="1076"/>
        <pc:sldMkLst>
          <pc:docMk/>
          <pc:sldMk cId="1821099993" sldId="329"/>
        </pc:sldMkLst>
        <pc:spChg chg="mod">
          <ac:chgData name="Durga Bhavani Kandula" userId="f469de78def05b95" providerId="LiveId" clId="{52443B8A-6B91-4256-98B0-AE1F74E61463}" dt="2024-01-27T05:16:06.745" v="14" actId="20577"/>
          <ac:spMkLst>
            <pc:docMk/>
            <pc:sldMk cId="1821099993" sldId="329"/>
            <ac:spMk id="7" creationId="{00000000-0000-0000-0000-000000000000}"/>
          </ac:spMkLst>
        </pc:spChg>
        <pc:spChg chg="del mod">
          <ac:chgData name="Durga Bhavani Kandula" userId="f469de78def05b95" providerId="LiveId" clId="{52443B8A-6B91-4256-98B0-AE1F74E61463}" dt="2024-01-27T05:16:07.745" v="16"/>
          <ac:spMkLst>
            <pc:docMk/>
            <pc:sldMk cId="1821099993" sldId="329"/>
            <ac:spMk id="8" creationId="{00000000-0000-0000-0000-000000000000}"/>
          </ac:spMkLst>
        </pc:spChg>
        <pc:graphicFrameChg chg="add mod modGraphic">
          <ac:chgData name="Durga Bhavani Kandula" userId="f469de78def05b95" providerId="LiveId" clId="{52443B8A-6B91-4256-98B0-AE1F74E61463}" dt="2024-01-27T05:16:44.125" v="29" actId="14734"/>
          <ac:graphicFrameMkLst>
            <pc:docMk/>
            <pc:sldMk cId="1821099993" sldId="329"/>
            <ac:graphicFrameMk id="2" creationId="{502C469A-3AE7-BBAD-132A-5813D306894D}"/>
          </ac:graphicFrameMkLst>
        </pc:graphicFrameChg>
        <pc:graphicFrameChg chg="add mod modGraphic">
          <ac:chgData name="Durga Bhavani Kandula" userId="f469de78def05b95" providerId="LiveId" clId="{52443B8A-6B91-4256-98B0-AE1F74E61463}" dt="2024-01-27T05:18:10.498" v="34" actId="1076"/>
          <ac:graphicFrameMkLst>
            <pc:docMk/>
            <pc:sldMk cId="1821099993" sldId="329"/>
            <ac:graphicFrameMk id="3" creationId="{1B26A39A-07F1-C66F-4900-01131D90844B}"/>
          </ac:graphicFrameMkLst>
        </pc:graphicFrameChg>
      </pc:sldChg>
      <pc:sldChg chg="addSp delSp modSp add mod ord">
        <pc:chgData name="Durga Bhavani Kandula" userId="f469de78def05b95" providerId="LiveId" clId="{52443B8A-6B91-4256-98B0-AE1F74E61463}" dt="2024-01-27T19:04:47.656" v="64"/>
        <pc:sldMkLst>
          <pc:docMk/>
          <pc:sldMk cId="488924673" sldId="330"/>
        </pc:sldMkLst>
        <pc:spChg chg="del mod">
          <ac:chgData name="Durga Bhavani Kandula" userId="f469de78def05b95" providerId="LiveId" clId="{52443B8A-6B91-4256-98B0-AE1F74E61463}" dt="2024-01-27T19:03:30.326" v="52"/>
          <ac:spMkLst>
            <pc:docMk/>
            <pc:sldMk cId="488924673" sldId="330"/>
            <ac:spMk id="5" creationId="{A022C494-2EF5-2650-3027-EDA1FF588CBA}"/>
          </ac:spMkLst>
        </pc:spChg>
        <pc:spChg chg="mod">
          <ac:chgData name="Durga Bhavani Kandula" userId="f469de78def05b95" providerId="LiveId" clId="{52443B8A-6B91-4256-98B0-AE1F74E61463}" dt="2024-01-27T19:02:29.660" v="38" actId="20577"/>
          <ac:spMkLst>
            <pc:docMk/>
            <pc:sldMk cId="488924673" sldId="330"/>
            <ac:spMk id="10" creationId="{E490ACA7-4315-26AA-9620-FA4DB394CFCD}"/>
          </ac:spMkLst>
        </pc:spChg>
        <pc:picChg chg="add mod modCrop">
          <ac:chgData name="Durga Bhavani Kandula" userId="f469de78def05b95" providerId="LiveId" clId="{52443B8A-6B91-4256-98B0-AE1F74E61463}" dt="2024-01-27T19:03:28.906" v="50" actId="1076"/>
          <ac:picMkLst>
            <pc:docMk/>
            <pc:sldMk cId="488924673" sldId="330"/>
            <ac:picMk id="3" creationId="{8AC5C213-DE6E-89EF-FBA5-2C5F37FC40A7}"/>
          </ac:picMkLst>
        </pc:picChg>
      </pc:sldChg>
      <pc:sldChg chg="addSp delSp modSp add mod">
        <pc:chgData name="Durga Bhavani Kandula" userId="f469de78def05b95" providerId="LiveId" clId="{52443B8A-6B91-4256-98B0-AE1F74E61463}" dt="2024-01-27T19:04:56.316" v="66" actId="1076"/>
        <pc:sldMkLst>
          <pc:docMk/>
          <pc:sldMk cId="2077796944" sldId="331"/>
        </pc:sldMkLst>
        <pc:picChg chg="del">
          <ac:chgData name="Durga Bhavani Kandula" userId="f469de78def05b95" providerId="LiveId" clId="{52443B8A-6B91-4256-98B0-AE1F74E61463}" dt="2024-01-27T19:03:46.938" v="54" actId="21"/>
          <ac:picMkLst>
            <pc:docMk/>
            <pc:sldMk cId="2077796944" sldId="331"/>
            <ac:picMk id="3" creationId="{8AC5C213-DE6E-89EF-FBA5-2C5F37FC40A7}"/>
          </ac:picMkLst>
        </pc:picChg>
        <pc:picChg chg="add mod modCrop">
          <ac:chgData name="Durga Bhavani Kandula" userId="f469de78def05b95" providerId="LiveId" clId="{52443B8A-6B91-4256-98B0-AE1F74E61463}" dt="2024-01-27T19:04:56.316" v="66" actId="1076"/>
          <ac:picMkLst>
            <pc:docMk/>
            <pc:sldMk cId="2077796944" sldId="331"/>
            <ac:picMk id="5" creationId="{3245CB05-6B4D-327F-13CC-03248A5E4887}"/>
          </ac:picMkLst>
        </pc:picChg>
      </pc:sldChg>
      <pc:sldChg chg="addSp delSp modSp add mod">
        <pc:chgData name="Durga Bhavani Kandula" userId="f469de78def05b95" providerId="LiveId" clId="{52443B8A-6B91-4256-98B0-AE1F74E61463}" dt="2024-01-27T19:15:30.560" v="96" actId="14100"/>
        <pc:sldMkLst>
          <pc:docMk/>
          <pc:sldMk cId="4072547345" sldId="332"/>
        </pc:sldMkLst>
        <pc:graphicFrameChg chg="add del mod">
          <ac:chgData name="Durga Bhavani Kandula" userId="f469de78def05b95" providerId="LiveId" clId="{52443B8A-6B91-4256-98B0-AE1F74E61463}" dt="2024-01-27T19:12:24.622" v="85" actId="21"/>
          <ac:graphicFrameMkLst>
            <pc:docMk/>
            <pc:sldMk cId="4072547345" sldId="332"/>
            <ac:graphicFrameMk id="3" creationId="{1073B067-BEAA-6AC8-11BD-07ED2674134E}"/>
          </ac:graphicFrameMkLst>
        </pc:graphicFrameChg>
        <pc:graphicFrameChg chg="add del mod">
          <ac:chgData name="Durga Bhavani Kandula" userId="f469de78def05b95" providerId="LiveId" clId="{52443B8A-6B91-4256-98B0-AE1F74E61463}" dt="2024-01-27T19:13:48.674" v="87" actId="21"/>
          <ac:graphicFrameMkLst>
            <pc:docMk/>
            <pc:sldMk cId="4072547345" sldId="332"/>
            <ac:graphicFrameMk id="7" creationId="{70627364-1F99-4058-C640-4F24EE987B02}"/>
          </ac:graphicFrameMkLst>
        </pc:graphicFrameChg>
        <pc:picChg chg="add mod">
          <ac:chgData name="Durga Bhavani Kandula" userId="f469de78def05b95" providerId="LiveId" clId="{52443B8A-6B91-4256-98B0-AE1F74E61463}" dt="2024-01-27T19:11:25.596" v="74"/>
          <ac:picMkLst>
            <pc:docMk/>
            <pc:sldMk cId="4072547345" sldId="332"/>
            <ac:picMk id="2" creationId="{3E8745CD-AFF3-BBD0-F932-B628AD47EEE2}"/>
          </ac:picMkLst>
        </pc:picChg>
        <pc:picChg chg="del">
          <ac:chgData name="Durga Bhavani Kandula" userId="f469de78def05b95" providerId="LiveId" clId="{52443B8A-6B91-4256-98B0-AE1F74E61463}" dt="2024-01-27T19:11:24.816" v="73" actId="21"/>
          <ac:picMkLst>
            <pc:docMk/>
            <pc:sldMk cId="4072547345" sldId="332"/>
            <ac:picMk id="8" creationId="{3E8745CD-AFF3-BBD0-F932-B628AD47EEE2}"/>
          </ac:picMkLst>
        </pc:picChg>
        <pc:picChg chg="add mod modCrop">
          <ac:chgData name="Durga Bhavani Kandula" userId="f469de78def05b95" providerId="LiveId" clId="{52443B8A-6B91-4256-98B0-AE1F74E61463}" dt="2024-01-27T19:15:30.560" v="96" actId="14100"/>
          <ac:picMkLst>
            <pc:docMk/>
            <pc:sldMk cId="4072547345" sldId="332"/>
            <ac:picMk id="10" creationId="{34636BF3-7322-298C-4AF8-440934042D77}"/>
          </ac:picMkLst>
        </pc:picChg>
        <pc:picChg chg="add del mod">
          <ac:chgData name="Durga Bhavani Kandula" userId="f469de78def05b95" providerId="LiveId" clId="{52443B8A-6B91-4256-98B0-AE1F74E61463}" dt="2024-01-27T19:12:24.622" v="85" actId="21"/>
          <ac:picMkLst>
            <pc:docMk/>
            <pc:sldMk cId="4072547345" sldId="332"/>
            <ac:picMk id="1025" creationId="{53D1F3AD-29F7-1AD5-834E-11C1DC828D1C}"/>
          </ac:picMkLst>
        </pc:picChg>
        <pc:picChg chg="add del mod">
          <ac:chgData name="Durga Bhavani Kandula" userId="f469de78def05b95" providerId="LiveId" clId="{52443B8A-6B91-4256-98B0-AE1F74E61463}" dt="2024-01-27T19:12:24.622" v="85" actId="21"/>
          <ac:picMkLst>
            <pc:docMk/>
            <pc:sldMk cId="4072547345" sldId="332"/>
            <ac:picMk id="1026" creationId="{8FB52A28-B41F-EAC6-794E-420FF508A9EF}"/>
          </ac:picMkLst>
        </pc:picChg>
        <pc:picChg chg="add del mod">
          <ac:chgData name="Durga Bhavani Kandula" userId="f469de78def05b95" providerId="LiveId" clId="{52443B8A-6B91-4256-98B0-AE1F74E61463}" dt="2024-01-27T19:12:24.622" v="85" actId="21"/>
          <ac:picMkLst>
            <pc:docMk/>
            <pc:sldMk cId="4072547345" sldId="332"/>
            <ac:picMk id="1027" creationId="{C3DE9B80-D759-8B3C-DD48-4322F67D791E}"/>
          </ac:picMkLst>
        </pc:picChg>
        <pc:picChg chg="add del mod">
          <ac:chgData name="Durga Bhavani Kandula" userId="f469de78def05b95" providerId="LiveId" clId="{52443B8A-6B91-4256-98B0-AE1F74E61463}" dt="2024-01-27T19:13:48.674" v="87" actId="21"/>
          <ac:picMkLst>
            <pc:docMk/>
            <pc:sldMk cId="4072547345" sldId="332"/>
            <ac:picMk id="1028" creationId="{7214DB66-6D80-BCFD-4D27-748FFD3F2829}"/>
          </ac:picMkLst>
        </pc:picChg>
        <pc:picChg chg="add del mod">
          <ac:chgData name="Durga Bhavani Kandula" userId="f469de78def05b95" providerId="LiveId" clId="{52443B8A-6B91-4256-98B0-AE1F74E61463}" dt="2024-01-27T19:13:48.674" v="87" actId="21"/>
          <ac:picMkLst>
            <pc:docMk/>
            <pc:sldMk cId="4072547345" sldId="332"/>
            <ac:picMk id="1029" creationId="{A91E36F3-E4FF-949B-8CB6-D58332E5FA6A}"/>
          </ac:picMkLst>
        </pc:picChg>
        <pc:picChg chg="add del mod">
          <ac:chgData name="Durga Bhavani Kandula" userId="f469de78def05b95" providerId="LiveId" clId="{52443B8A-6B91-4256-98B0-AE1F74E61463}" dt="2024-01-27T19:13:48.674" v="87" actId="21"/>
          <ac:picMkLst>
            <pc:docMk/>
            <pc:sldMk cId="4072547345" sldId="332"/>
            <ac:picMk id="1030" creationId="{79482674-ADFD-820D-C2FB-D80F68FE988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4CEA3-D3A5-49DF-AEE7-75934DAB727E}" type="datetimeFigureOut">
              <a:rPr lang="en-IN" smtClean="0"/>
              <a:t>28-01-2024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C00E59-6CCC-4838-8F43-8CA11CDEAB14}" type="slidenum">
              <a:rPr lang="en-IN" smtClean="0"/>
              <a:t>‹#›</a:t>
            </a:fld>
            <a:endParaRPr lang="en-IN"/>
          </a:p>
        </p:txBody>
      </p:sp>
    </p:spTree>
    <p:extLst>
      <p:ext uri="{BB962C8B-B14F-4D97-AF65-F5344CB8AC3E}">
        <p14:creationId xmlns:p14="http://schemas.microsoft.com/office/powerpoint/2010/main" val="1146245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C00E59-6CCC-4838-8F43-8CA11CDEAB14}" type="slidenum">
              <a:rPr lang="en-IN" smtClean="0"/>
              <a:t>1</a:t>
            </a:fld>
            <a:endParaRPr lang="en-IN"/>
          </a:p>
        </p:txBody>
      </p:sp>
    </p:spTree>
    <p:extLst>
      <p:ext uri="{BB962C8B-B14F-4D97-AF65-F5344CB8AC3E}">
        <p14:creationId xmlns:p14="http://schemas.microsoft.com/office/powerpoint/2010/main" val="3967958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 y="0"/>
            <a:ext cx="1457325" cy="1405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1722755" y="385445"/>
            <a:ext cx="9690100" cy="1323439"/>
          </a:xfrm>
          <a:prstGeom prst="rect">
            <a:avLst/>
          </a:prstGeom>
          <a:noFill/>
        </p:spPr>
        <p:txBody>
          <a:bodyPr wrap="square" rtlCol="0" anchor="t">
            <a:spAutoFit/>
          </a:bodyPr>
          <a:lstStyle/>
          <a:p>
            <a:pPr algn="ctr">
              <a:defRPr/>
            </a:pPr>
            <a:r>
              <a:rPr lang="en-US" altLang="en-US" sz="2000"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sz="2000" dirty="0">
              <a:latin typeface="Arial Rounded MT Bold" panose="020F0704030504030204" pitchFamily="34" charset="0"/>
              <a:cs typeface="Times New Roman" panose="02020603050405020304" pitchFamily="18" charset="0"/>
            </a:endParaRPr>
          </a:p>
          <a:p>
            <a:pPr algn="ctr">
              <a:defRPr/>
            </a:pPr>
            <a:r>
              <a:rPr lang="en-US" altLang="en-US" sz="2000" dirty="0">
                <a:latin typeface="Arial Rounded MT Bold" panose="020F0704030504030204" pitchFamily="34" charset="0"/>
                <a:cs typeface="Times New Roman" panose="02020603050405020304" pitchFamily="18" charset="0"/>
                <a:sym typeface="+mn-ea"/>
              </a:rPr>
              <a:t>Department</a:t>
            </a:r>
            <a:r>
              <a:rPr lang="en-US" sz="2000" dirty="0">
                <a:latin typeface="Arial Rounded MT Bold" panose="020F0704030504030204" pitchFamily="34" charset="0"/>
                <a:sym typeface="+mn-ea"/>
              </a:rPr>
              <a:t> </a:t>
            </a:r>
            <a:r>
              <a:rPr lang="en-US" altLang="en-US" sz="2000" dirty="0">
                <a:latin typeface="Arial Rounded MT Bold" panose="020F0704030504030204" pitchFamily="34" charset="0"/>
                <a:cs typeface="Times New Roman" panose="02020603050405020304" pitchFamily="18" charset="0"/>
                <a:sym typeface="+mn-ea"/>
              </a:rPr>
              <a:t>of Computer Science and Engineering</a:t>
            </a:r>
          </a:p>
          <a:p>
            <a:pPr algn="ctr">
              <a:defRPr/>
            </a:pPr>
            <a:r>
              <a:rPr lang="en-US" altLang="en-US" sz="2000" dirty="0">
                <a:latin typeface="Arial Rounded MT Bold" panose="020F0704030504030204" pitchFamily="34" charset="0"/>
                <a:cs typeface="Times New Roman" panose="02020603050405020304" pitchFamily="18" charset="0"/>
                <a:sym typeface="+mn-ea"/>
              </a:rPr>
              <a:t>Major Project Phase-II</a:t>
            </a:r>
          </a:p>
          <a:p>
            <a:pPr algn="ctr">
              <a:defRPr/>
            </a:pPr>
            <a:r>
              <a:rPr lang="en-US" altLang="en-US" sz="2000" dirty="0">
                <a:latin typeface="Arial Rounded MT Bold" panose="020F0704030504030204" pitchFamily="34" charset="0"/>
                <a:cs typeface="Times New Roman" panose="02020603050405020304" pitchFamily="18" charset="0"/>
                <a:sym typeface="+mn-ea"/>
              </a:rPr>
              <a:t>Review-1</a:t>
            </a:r>
          </a:p>
        </p:txBody>
      </p:sp>
      <p:sp>
        <p:nvSpPr>
          <p:cNvPr id="7" name="Text Box 6"/>
          <p:cNvSpPr txBox="1"/>
          <p:nvPr/>
        </p:nvSpPr>
        <p:spPr>
          <a:xfrm>
            <a:off x="1130300" y="1741170"/>
            <a:ext cx="10100310" cy="1569660"/>
          </a:xfrm>
          <a:prstGeom prst="rect">
            <a:avLst/>
          </a:prstGeom>
          <a:noFill/>
        </p:spPr>
        <p:txBody>
          <a:bodyPr wrap="square" rtlCol="0" anchor="t">
            <a:spAutoFit/>
          </a:bodyPr>
          <a:lstStyle/>
          <a:p>
            <a:pPr algn="ctr"/>
            <a:r>
              <a:rPr lang="en-IN" sz="2400" b="1" dirty="0" smtClean="0">
                <a:latin typeface="Arial Black" panose="020B0A04020102020204" pitchFamily="34" charset="0"/>
                <a:sym typeface="+mn-ea"/>
              </a:rPr>
              <a:t>Smart Platform for </a:t>
            </a:r>
            <a:r>
              <a:rPr lang="en-IN" sz="2400" b="1" dirty="0" smtClean="0">
                <a:latin typeface="Arial Black" panose="020B0A04020102020204" pitchFamily="34" charset="0"/>
                <a:sym typeface="+mn-ea"/>
              </a:rPr>
              <a:t>Breast Cancer Classification using Deep Learning Techniques</a:t>
            </a:r>
            <a:endParaRPr lang="en-IN" sz="2400" b="1" dirty="0" smtClean="0">
              <a:solidFill>
                <a:schemeClr val="tx1"/>
              </a:solidFill>
              <a:latin typeface="Arial Black" panose="020B0A04020102020204" pitchFamily="34" charset="0"/>
              <a:cs typeface="Arial Rounded MT Bold" panose="020F0704030504030204" pitchFamily="34" charset="0"/>
              <a:sym typeface="+mn-ea"/>
            </a:endParaRPr>
          </a:p>
          <a:p>
            <a:r>
              <a:rPr lang="en-IN" sz="2400" b="1" dirty="0" smtClean="0">
                <a:latin typeface="Arial Rounded MT Bold" panose="020F0704030504030204" pitchFamily="34" charset="0"/>
                <a:cs typeface="Arial Rounded MT Bold" panose="020F0704030504030204" pitchFamily="34" charset="0"/>
                <a:sym typeface="+mn-ea"/>
              </a:rPr>
              <a:t>                                                    </a:t>
            </a:r>
          </a:p>
          <a:p>
            <a:r>
              <a:rPr lang="en-IN" sz="2400" b="1" dirty="0" smtClean="0">
                <a:latin typeface="Arial Rounded MT Bold" panose="020F0704030504030204" pitchFamily="34" charset="0"/>
                <a:cs typeface="Arial Rounded MT Bold" panose="020F0704030504030204" pitchFamily="34" charset="0"/>
                <a:sym typeface="+mn-ea"/>
              </a:rPr>
              <a:t>                                        </a:t>
            </a:r>
            <a:r>
              <a:rPr lang="en-IN" b="1" dirty="0">
                <a:solidFill>
                  <a:schemeClr val="accent2"/>
                </a:solidFill>
                <a:sym typeface="+mn-ea"/>
              </a:rPr>
              <a:t>-</a:t>
            </a:r>
            <a:r>
              <a:rPr lang="en-IN" b="1" dirty="0">
                <a:solidFill>
                  <a:schemeClr val="accent2"/>
                </a:solidFill>
                <a:latin typeface="Arial Rounded"/>
                <a:ea typeface="Arial Rounded"/>
                <a:cs typeface="Arial Rounded"/>
                <a:sym typeface="Arial Rounded"/>
              </a:rPr>
              <a:t> Guide :</a:t>
            </a:r>
            <a:r>
              <a:rPr lang="en-IN" b="1" dirty="0">
                <a:solidFill>
                  <a:schemeClr val="accent2"/>
                </a:solidFill>
                <a:sym typeface="+mn-ea"/>
              </a:rPr>
              <a:t> </a:t>
            </a:r>
            <a:r>
              <a:rPr lang="en-IN" sz="2000" b="1" dirty="0">
                <a:solidFill>
                  <a:schemeClr val="accent2"/>
                </a:solidFill>
                <a:sym typeface="+mn-ea"/>
              </a:rPr>
              <a:t>G.Mallikarjuna Rao,Professor</a:t>
            </a:r>
          </a:p>
        </p:txBody>
      </p:sp>
      <p:sp>
        <p:nvSpPr>
          <p:cNvPr id="8" name="Text Box 7"/>
          <p:cNvSpPr txBox="1"/>
          <p:nvPr/>
        </p:nvSpPr>
        <p:spPr>
          <a:xfrm>
            <a:off x="6653530" y="3666490"/>
            <a:ext cx="5242560" cy="2666371"/>
          </a:xfrm>
          <a:prstGeom prst="rect">
            <a:avLst/>
          </a:prstGeom>
          <a:noFill/>
        </p:spPr>
        <p:txBody>
          <a:bodyPr wrap="square" rtlCol="0" anchor="t">
            <a:spAutoFit/>
          </a:bodyPr>
          <a:lstStyle/>
          <a:p>
            <a:pPr marL="457200" lvl="1" indent="0" algn="l" rtl="0">
              <a:lnSpc>
                <a:spcPct val="90000"/>
              </a:lnSpc>
              <a:spcBef>
                <a:spcPts val="500"/>
              </a:spcBef>
              <a:spcAft>
                <a:spcPts val="0"/>
              </a:spcAft>
              <a:buClr>
                <a:schemeClr val="dk1"/>
              </a:buClr>
              <a:buSzPts val="2000"/>
              <a:buNone/>
            </a:pPr>
            <a:r>
              <a:rPr lang="en-IN" dirty="0">
                <a:sym typeface="+mn-ea"/>
              </a:rPr>
              <a:t>	</a:t>
            </a:r>
          </a:p>
          <a:p>
            <a:pPr lvl="1">
              <a:lnSpc>
                <a:spcPct val="90000"/>
              </a:lnSpc>
              <a:spcBef>
                <a:spcPts val="500"/>
              </a:spcBef>
              <a:buClr>
                <a:schemeClr val="dk1"/>
              </a:buClr>
              <a:buSzPts val="2000"/>
            </a:pPr>
            <a:r>
              <a:rPr lang="en-IN" sz="2400" i="1" dirty="0">
                <a:latin typeface="+mn-ea"/>
                <a:ea typeface="Arial" panose="020B0604020202020204"/>
                <a:cs typeface="+mn-ea"/>
                <a:sym typeface="Arial" panose="020B0604020202020204"/>
              </a:rPr>
              <a:t>M.BHAVITA-20241A0591</a:t>
            </a:r>
          </a:p>
          <a:p>
            <a:pPr lvl="1">
              <a:lnSpc>
                <a:spcPct val="90000"/>
              </a:lnSpc>
              <a:spcBef>
                <a:spcPts val="500"/>
              </a:spcBef>
              <a:buClr>
                <a:schemeClr val="dk1"/>
              </a:buClr>
              <a:buSzPts val="2000"/>
            </a:pPr>
            <a:r>
              <a:rPr lang="en-IN" sz="2400" i="1" dirty="0">
                <a:latin typeface="+mn-ea"/>
                <a:ea typeface="Arial" panose="020B0604020202020204"/>
                <a:cs typeface="+mn-ea"/>
                <a:sym typeface="Arial" panose="020B0604020202020204"/>
              </a:rPr>
              <a:t>M.SAHITHI-20241A0595</a:t>
            </a:r>
          </a:p>
          <a:p>
            <a:pPr lvl="1">
              <a:lnSpc>
                <a:spcPct val="90000"/>
              </a:lnSpc>
              <a:spcBef>
                <a:spcPts val="500"/>
              </a:spcBef>
              <a:buClr>
                <a:schemeClr val="dk1"/>
              </a:buClr>
              <a:buSzPts val="2000"/>
            </a:pPr>
            <a:r>
              <a:rPr lang="en-IN" sz="2400" i="1" dirty="0">
                <a:latin typeface="+mn-ea"/>
                <a:ea typeface="Arial" panose="020B0604020202020204"/>
                <a:cs typeface="+mn-ea"/>
                <a:sym typeface="Arial" panose="020B0604020202020204"/>
              </a:rPr>
              <a:t>N.VARSHA-20241A0599</a:t>
            </a:r>
          </a:p>
          <a:p>
            <a:pPr lvl="1">
              <a:lnSpc>
                <a:spcPct val="90000"/>
              </a:lnSpc>
              <a:spcBef>
                <a:spcPts val="500"/>
              </a:spcBef>
              <a:buClr>
                <a:schemeClr val="dk1"/>
              </a:buClr>
              <a:buSzPts val="2000"/>
            </a:pPr>
            <a:r>
              <a:rPr lang="en-IN" sz="2400" i="1" dirty="0" smtClean="0">
                <a:latin typeface="+mn-ea"/>
                <a:ea typeface="Arial" panose="020B0604020202020204"/>
                <a:cs typeface="+mn-ea"/>
                <a:sym typeface="Arial" panose="020B0604020202020204"/>
              </a:rPr>
              <a:t>R.NIKITHA-20241A05B1</a:t>
            </a:r>
            <a:endParaRPr lang="en-IN" sz="2400" dirty="0"/>
          </a:p>
          <a:p>
            <a:endParaRPr lang="en-IN" sz="2400" dirty="0"/>
          </a:p>
          <a:p>
            <a:pPr marL="342900" indent="-342900">
              <a:buFontTx/>
              <a:buChar char="-"/>
            </a:pP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5" name="Text Box 1">
            <a:extLst>
              <a:ext uri="{FF2B5EF4-FFF2-40B4-BE49-F238E27FC236}">
                <a16:creationId xmlns:a16="http://schemas.microsoft.com/office/drawing/2014/main" xmlns="" id="{64D02489-1036-EA71-8270-299D0EA0E958}"/>
              </a:ext>
            </a:extLst>
          </p:cNvPr>
          <p:cNvSpPr txBox="1"/>
          <p:nvPr/>
        </p:nvSpPr>
        <p:spPr>
          <a:xfrm>
            <a:off x="1209925" y="1815867"/>
            <a:ext cx="4177875" cy="461665"/>
          </a:xfrm>
          <a:prstGeom prst="rect">
            <a:avLst/>
          </a:prstGeom>
          <a:noFill/>
        </p:spPr>
        <p:txBody>
          <a:bodyPr wrap="none" rtlCol="0" anchor="t">
            <a:spAutoFit/>
          </a:bodyPr>
          <a:lstStyle/>
          <a:p>
            <a:pPr algn="just"/>
            <a:r>
              <a:rPr lang="en-US" sz="2400" b="1" u="sng" dirty="0">
                <a:sym typeface="+mn-ea"/>
              </a:rPr>
              <a:t>Module Integration and Testing</a:t>
            </a:r>
            <a:endParaRPr lang="en-US" sz="2400" u="sng" dirty="0"/>
          </a:p>
        </p:txBody>
      </p:sp>
    </p:spTree>
    <p:extLst>
      <p:ext uri="{BB962C8B-B14F-4D97-AF65-F5344CB8AC3E}">
        <p14:creationId xmlns:p14="http://schemas.microsoft.com/office/powerpoint/2010/main" val="4072547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Tree>
    <p:extLst>
      <p:ext uri="{BB962C8B-B14F-4D97-AF65-F5344CB8AC3E}">
        <p14:creationId xmlns:p14="http://schemas.microsoft.com/office/powerpoint/2010/main" val="29442640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288562" cy="109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a:latin typeface="Arial Rounded MT Bold" panose="020F0704030504030204" pitchFamily="34" charset="0"/>
              <a:cs typeface="Times New Roman" panose="02020603050405020304" pitchFamily="18" charset="0"/>
            </a:endParaRPr>
          </a:p>
          <a:p>
            <a:pPr algn="ctr">
              <a:defRPr/>
            </a:pPr>
            <a:r>
              <a:rPr lang="en-US" altLang="en-US">
                <a:latin typeface="Arial Rounded MT Bold" panose="020F0704030504030204" pitchFamily="34" charset="0"/>
                <a:cs typeface="Times New Roman" panose="02020603050405020304" pitchFamily="18" charset="0"/>
                <a:sym typeface="+mn-ea"/>
              </a:rPr>
              <a:t>Department</a:t>
            </a:r>
            <a:r>
              <a:rPr lang="en-US">
                <a:latin typeface="Arial Rounded MT Bold" panose="020F0704030504030204" pitchFamily="34" charset="0"/>
                <a:sym typeface="+mn-ea"/>
              </a:rPr>
              <a:t> </a:t>
            </a:r>
            <a:r>
              <a:rPr lang="en-US" altLang="en-US">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3" name="TextBox 2"/>
          <p:cNvSpPr txBox="1"/>
          <p:nvPr/>
        </p:nvSpPr>
        <p:spPr>
          <a:xfrm>
            <a:off x="793515" y="1355038"/>
            <a:ext cx="8540985" cy="1046440"/>
          </a:xfrm>
          <a:prstGeom prst="rect">
            <a:avLst/>
          </a:prstGeom>
          <a:noFill/>
        </p:spPr>
        <p:txBody>
          <a:bodyPr wrap="square">
            <a:spAutoFit/>
          </a:bodyPr>
          <a:lstStyle/>
          <a:p>
            <a:r>
              <a:rPr lang="en-IN" sz="2400" b="1" u="sng" dirty="0"/>
              <a:t>Implementation and </a:t>
            </a:r>
            <a:r>
              <a:rPr lang="en-IN" sz="2400" b="1" u="sng" dirty="0" smtClean="0"/>
              <a:t>Execution</a:t>
            </a:r>
          </a:p>
          <a:p>
            <a:pPr algn="just"/>
            <a:r>
              <a:rPr lang="en-IN" dirty="0"/>
              <a:t/>
            </a:r>
            <a:br>
              <a:rPr lang="en-IN" dirty="0"/>
            </a:br>
            <a:r>
              <a:rPr lang="en-IN" sz="2000" b="1" u="sng" dirty="0" err="1" smtClean="0"/>
              <a:t>DenseNet</a:t>
            </a:r>
            <a:r>
              <a:rPr lang="en-IN" sz="2000" b="1" u="sng" dirty="0" smtClean="0"/>
              <a:t> 201</a:t>
            </a:r>
            <a:endParaRPr lang="en-IN" sz="2000" b="1" u="sng" dirty="0"/>
          </a:p>
        </p:txBody>
      </p:sp>
      <p:pic>
        <p:nvPicPr>
          <p:cNvPr id="13" name="Picture 12"/>
          <p:cNvPicPr>
            <a:picLocks noChangeAspect="1"/>
          </p:cNvPicPr>
          <p:nvPr/>
        </p:nvPicPr>
        <p:blipFill>
          <a:blip r:embed="rId3"/>
          <a:stretch>
            <a:fillRect/>
          </a:stretch>
        </p:blipFill>
        <p:spPr>
          <a:xfrm>
            <a:off x="978957" y="2386278"/>
            <a:ext cx="9181043" cy="372479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6"/>
            <a:ext cx="1348852" cy="1145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pic>
        <p:nvPicPr>
          <p:cNvPr id="2" name="Picture 1"/>
          <p:cNvPicPr>
            <a:picLocks noChangeAspect="1"/>
          </p:cNvPicPr>
          <p:nvPr/>
        </p:nvPicPr>
        <p:blipFill>
          <a:blip r:embed="rId3"/>
          <a:stretch>
            <a:fillRect/>
          </a:stretch>
        </p:blipFill>
        <p:spPr>
          <a:xfrm>
            <a:off x="1021788" y="1820586"/>
            <a:ext cx="9328711" cy="395342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6"/>
            <a:ext cx="1429238" cy="121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pic>
        <p:nvPicPr>
          <p:cNvPr id="2" name="Picture 1"/>
          <p:cNvPicPr>
            <a:picLocks noChangeAspect="1"/>
          </p:cNvPicPr>
          <p:nvPr/>
        </p:nvPicPr>
        <p:blipFill>
          <a:blip r:embed="rId3"/>
          <a:stretch>
            <a:fillRect/>
          </a:stretch>
        </p:blipFill>
        <p:spPr>
          <a:xfrm>
            <a:off x="732740" y="1620523"/>
            <a:ext cx="9812119" cy="450595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358900" cy="1153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pic>
        <p:nvPicPr>
          <p:cNvPr id="2" name="Picture 1"/>
          <p:cNvPicPr>
            <a:picLocks noChangeAspect="1"/>
          </p:cNvPicPr>
          <p:nvPr/>
        </p:nvPicPr>
        <p:blipFill>
          <a:blip r:embed="rId3"/>
          <a:stretch>
            <a:fillRect/>
          </a:stretch>
        </p:blipFill>
        <p:spPr>
          <a:xfrm>
            <a:off x="912161" y="1631633"/>
            <a:ext cx="9832039" cy="453453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6"/>
            <a:ext cx="1308659" cy="111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37017"/>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pic>
        <p:nvPicPr>
          <p:cNvPr id="2" name="Picture 1"/>
          <p:cNvPicPr>
            <a:picLocks noChangeAspect="1"/>
          </p:cNvPicPr>
          <p:nvPr/>
        </p:nvPicPr>
        <p:blipFill>
          <a:blip r:embed="rId3"/>
          <a:stretch>
            <a:fillRect/>
          </a:stretch>
        </p:blipFill>
        <p:spPr>
          <a:xfrm>
            <a:off x="1124229" y="1664991"/>
            <a:ext cx="9354856" cy="4239217"/>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339445" cy="1137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pic>
        <p:nvPicPr>
          <p:cNvPr id="2" name="Picture 1"/>
          <p:cNvPicPr>
            <a:picLocks noChangeAspect="1"/>
          </p:cNvPicPr>
          <p:nvPr/>
        </p:nvPicPr>
        <p:blipFill>
          <a:blip r:embed="rId3"/>
          <a:stretch>
            <a:fillRect/>
          </a:stretch>
        </p:blipFill>
        <p:spPr>
          <a:xfrm>
            <a:off x="1809345" y="1803113"/>
            <a:ext cx="7944255" cy="411537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7" name="Text Box 6"/>
          <p:cNvSpPr txBox="1"/>
          <p:nvPr/>
        </p:nvSpPr>
        <p:spPr>
          <a:xfrm>
            <a:off x="886410" y="1787822"/>
            <a:ext cx="5389388" cy="461665"/>
          </a:xfrm>
          <a:prstGeom prst="rect">
            <a:avLst/>
          </a:prstGeom>
          <a:noFill/>
        </p:spPr>
        <p:txBody>
          <a:bodyPr wrap="square" rtlCol="0">
            <a:spAutoFit/>
          </a:bodyPr>
          <a:lstStyle/>
          <a:p>
            <a:r>
              <a:rPr lang="en-IN" altLang="en-US" sz="2400" b="1" u="sng" dirty="0">
                <a:latin typeface="Arial Rounded MT Bold" panose="020F0704030504030204" pitchFamily="34" charset="0"/>
                <a:cs typeface="Arial Rounded MT Bold" panose="020F0704030504030204" pitchFamily="34" charset="0"/>
              </a:rPr>
              <a:t>Abstract</a:t>
            </a:r>
          </a:p>
        </p:txBody>
      </p:sp>
      <p:sp>
        <p:nvSpPr>
          <p:cNvPr id="8" name="Text Box 7"/>
          <p:cNvSpPr txBox="1"/>
          <p:nvPr/>
        </p:nvSpPr>
        <p:spPr>
          <a:xfrm>
            <a:off x="770709" y="2358369"/>
            <a:ext cx="10559596" cy="3785652"/>
          </a:xfrm>
          <a:prstGeom prst="rect">
            <a:avLst/>
          </a:prstGeom>
          <a:noFill/>
        </p:spPr>
        <p:txBody>
          <a:bodyPr wrap="square" rtlCol="0">
            <a:spAutoFit/>
          </a:bodyPr>
          <a:lstStyle/>
          <a:p>
            <a:pPr algn="just"/>
            <a:r>
              <a:rPr lang="en-US" sz="2000" dirty="0"/>
              <a:t>Breast cancer is prevalent and potentially a life-threatening disease that demands early detection for effective </a:t>
            </a:r>
            <a:r>
              <a:rPr lang="en-US" sz="2000" dirty="0" smtClean="0"/>
              <a:t>treatment and </a:t>
            </a:r>
            <a:r>
              <a:rPr lang="en-US" sz="2000" dirty="0"/>
              <a:t>improved patient outcomes. Machine learning and deep learning techniques aid in breast cancer prediction </a:t>
            </a:r>
            <a:r>
              <a:rPr lang="en-US" sz="2000" dirty="0" smtClean="0"/>
              <a:t>by algorithms </a:t>
            </a:r>
            <a:r>
              <a:rPr lang="en-US" sz="2000" dirty="0"/>
              <a:t>on medical images, identifying specific features and classifying disease presence or </a:t>
            </a:r>
            <a:r>
              <a:rPr lang="en-US" sz="2000" dirty="0" err="1" smtClean="0"/>
              <a:t>absence.The</a:t>
            </a:r>
            <a:r>
              <a:rPr lang="en-US" sz="2000" dirty="0" smtClean="0"/>
              <a:t> project </a:t>
            </a:r>
            <a:r>
              <a:rPr lang="en-US" sz="2000" dirty="0"/>
              <a:t>entails a multi-stage process. First, a diverse and well-curated dataset of medical images is </a:t>
            </a:r>
            <a:r>
              <a:rPr lang="en-US" sz="2000" dirty="0" err="1" smtClean="0"/>
              <a:t>collected,encompassing</a:t>
            </a:r>
            <a:r>
              <a:rPr lang="en-US" sz="2000" dirty="0" smtClean="0"/>
              <a:t> </a:t>
            </a:r>
            <a:r>
              <a:rPr lang="en-US" sz="2000" dirty="0"/>
              <a:t>both cancerous and non-cancerous cases. Through meticulous preprocessing and data augmentation, </a:t>
            </a:r>
            <a:r>
              <a:rPr lang="en-US" sz="2000" dirty="0" smtClean="0"/>
              <a:t>the dataset's </a:t>
            </a:r>
            <a:r>
              <a:rPr lang="en-US" sz="2000" dirty="0"/>
              <a:t>quality and diversity are optimized, preparing it for subsequent analysis. Various deep learning </a:t>
            </a:r>
            <a:r>
              <a:rPr lang="en-US" sz="2000" dirty="0" err="1" smtClean="0"/>
              <a:t>architectures,including</a:t>
            </a:r>
            <a:r>
              <a:rPr lang="en-US" sz="2000" dirty="0" smtClean="0"/>
              <a:t> </a:t>
            </a:r>
            <a:r>
              <a:rPr lang="en-US" sz="2000" dirty="0"/>
              <a:t>Convolutional Neural Networks (CNNs) and possibly more specialized models for medical image analysis, </a:t>
            </a:r>
            <a:r>
              <a:rPr lang="en-US" sz="2000" dirty="0" smtClean="0"/>
              <a:t>are explored </a:t>
            </a:r>
            <a:r>
              <a:rPr lang="en-US" sz="2000" dirty="0"/>
              <a:t>to extract intricate patterns and features from the </a:t>
            </a:r>
            <a:r>
              <a:rPr lang="en-US" sz="2000" dirty="0" err="1"/>
              <a:t>images.Upon</a:t>
            </a:r>
            <a:r>
              <a:rPr lang="en-US" sz="2000" dirty="0"/>
              <a:t> determining </a:t>
            </a:r>
            <a:r>
              <a:rPr lang="en-US" sz="2000" dirty="0" smtClean="0"/>
              <a:t>the optimal </a:t>
            </a:r>
            <a:r>
              <a:rPr lang="en-US" sz="2000" dirty="0"/>
              <a:t>model, the system </a:t>
            </a:r>
            <a:r>
              <a:rPr lang="en-US" sz="2000" dirty="0" smtClean="0"/>
              <a:t>is deployed </a:t>
            </a:r>
            <a:r>
              <a:rPr lang="en-US" sz="2000" dirty="0"/>
              <a:t>to classify new, unseen medical images. The model's predictions aid healthcare professionals in </a:t>
            </a:r>
            <a:r>
              <a:rPr lang="en-US" sz="2000" dirty="0" smtClean="0"/>
              <a:t>making informed </a:t>
            </a:r>
            <a:r>
              <a:rPr lang="en-US" sz="2000" dirty="0"/>
              <a:t>decisions about breast cancer diagnosis and treatment planning.</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339445" cy="1137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5" name="Rectangle 4"/>
          <p:cNvSpPr/>
          <p:nvPr/>
        </p:nvSpPr>
        <p:spPr>
          <a:xfrm>
            <a:off x="469900" y="1533436"/>
            <a:ext cx="2628900" cy="400110"/>
          </a:xfrm>
          <a:prstGeom prst="rect">
            <a:avLst/>
          </a:prstGeom>
        </p:spPr>
        <p:txBody>
          <a:bodyPr wrap="square">
            <a:spAutoFit/>
          </a:bodyPr>
          <a:lstStyle/>
          <a:p>
            <a:r>
              <a:rPr lang="en-IN" sz="2000" b="1" u="sng" dirty="0" smtClean="0"/>
              <a:t>Resnet50</a:t>
            </a:r>
            <a:endParaRPr lang="en-IN" sz="2000" b="1" u="sng" dirty="0"/>
          </a:p>
        </p:txBody>
      </p:sp>
      <p:pic>
        <p:nvPicPr>
          <p:cNvPr id="7" name="Picture 6"/>
          <p:cNvPicPr>
            <a:picLocks noChangeAspect="1"/>
          </p:cNvPicPr>
          <p:nvPr/>
        </p:nvPicPr>
        <p:blipFill>
          <a:blip r:embed="rId3"/>
          <a:stretch>
            <a:fillRect/>
          </a:stretch>
        </p:blipFill>
        <p:spPr>
          <a:xfrm>
            <a:off x="469900" y="1933546"/>
            <a:ext cx="6011612" cy="2486372"/>
          </a:xfrm>
          <a:prstGeom prst="rect">
            <a:avLst/>
          </a:prstGeom>
        </p:spPr>
      </p:pic>
      <p:pic>
        <p:nvPicPr>
          <p:cNvPr id="8" name="Picture 7"/>
          <p:cNvPicPr>
            <a:picLocks noChangeAspect="1"/>
          </p:cNvPicPr>
          <p:nvPr/>
        </p:nvPicPr>
        <p:blipFill>
          <a:blip r:embed="rId4"/>
          <a:stretch>
            <a:fillRect/>
          </a:stretch>
        </p:blipFill>
        <p:spPr>
          <a:xfrm>
            <a:off x="469900" y="4446790"/>
            <a:ext cx="5461000" cy="1674609"/>
          </a:xfrm>
          <a:prstGeom prst="rect">
            <a:avLst/>
          </a:prstGeom>
        </p:spPr>
      </p:pic>
      <p:pic>
        <p:nvPicPr>
          <p:cNvPr id="9" name="Picture 8"/>
          <p:cNvPicPr>
            <a:picLocks noChangeAspect="1"/>
          </p:cNvPicPr>
          <p:nvPr/>
        </p:nvPicPr>
        <p:blipFill>
          <a:blip r:embed="rId5"/>
          <a:stretch>
            <a:fillRect/>
          </a:stretch>
        </p:blipFill>
        <p:spPr>
          <a:xfrm>
            <a:off x="6481512" y="1733490"/>
            <a:ext cx="4707187" cy="2571809"/>
          </a:xfrm>
          <a:prstGeom prst="rect">
            <a:avLst/>
          </a:prstGeom>
        </p:spPr>
      </p:pic>
      <p:sp>
        <p:nvSpPr>
          <p:cNvPr id="10" name="Rectangle 9"/>
          <p:cNvSpPr/>
          <p:nvPr/>
        </p:nvSpPr>
        <p:spPr>
          <a:xfrm>
            <a:off x="6756400" y="4235252"/>
            <a:ext cx="5715000" cy="400110"/>
          </a:xfrm>
          <a:prstGeom prst="rect">
            <a:avLst/>
          </a:prstGeom>
        </p:spPr>
        <p:txBody>
          <a:bodyPr wrap="square">
            <a:spAutoFit/>
          </a:bodyPr>
          <a:lstStyle/>
          <a:p>
            <a:r>
              <a:rPr lang="en-IN" sz="2000" b="1" u="sng" dirty="0" smtClean="0"/>
              <a:t>Accuracy:</a:t>
            </a:r>
            <a:endParaRPr lang="en-IN" sz="2000" b="1" u="sng" dirty="0"/>
          </a:p>
        </p:txBody>
      </p:sp>
      <p:pic>
        <p:nvPicPr>
          <p:cNvPr id="11" name="Picture 10"/>
          <p:cNvPicPr>
            <a:picLocks noChangeAspect="1"/>
          </p:cNvPicPr>
          <p:nvPr/>
        </p:nvPicPr>
        <p:blipFill>
          <a:blip r:embed="rId6"/>
          <a:stretch>
            <a:fillRect/>
          </a:stretch>
        </p:blipFill>
        <p:spPr>
          <a:xfrm>
            <a:off x="5605766" y="4820028"/>
            <a:ext cx="6014734" cy="821303"/>
          </a:xfrm>
          <a:prstGeom prst="rect">
            <a:avLst/>
          </a:prstGeom>
        </p:spPr>
      </p:pic>
    </p:spTree>
    <p:extLst>
      <p:ext uri="{BB962C8B-B14F-4D97-AF65-F5344CB8AC3E}">
        <p14:creationId xmlns:p14="http://schemas.microsoft.com/office/powerpoint/2010/main" val="2764955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339445" cy="1137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pic>
        <p:nvPicPr>
          <p:cNvPr id="2" name="Picture 1"/>
          <p:cNvPicPr>
            <a:picLocks noChangeAspect="1"/>
          </p:cNvPicPr>
          <p:nvPr/>
        </p:nvPicPr>
        <p:blipFill>
          <a:blip r:embed="rId3"/>
          <a:stretch>
            <a:fillRect/>
          </a:stretch>
        </p:blipFill>
        <p:spPr>
          <a:xfrm>
            <a:off x="1784350" y="1639451"/>
            <a:ext cx="7497221" cy="4820323"/>
          </a:xfrm>
          <a:prstGeom prst="rect">
            <a:avLst/>
          </a:prstGeom>
        </p:spPr>
      </p:pic>
    </p:spTree>
    <p:extLst>
      <p:ext uri="{BB962C8B-B14F-4D97-AF65-F5344CB8AC3E}">
        <p14:creationId xmlns:p14="http://schemas.microsoft.com/office/powerpoint/2010/main" val="32928361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398588"/>
            <a:ext cx="3860800" cy="811212"/>
          </a:xfrm>
        </p:spPr>
        <p:txBody>
          <a:bodyPr>
            <a:normAutofit/>
          </a:bodyPr>
          <a:lstStyle/>
          <a:p>
            <a:r>
              <a:rPr lang="en-US" sz="2000" b="1" u="sng" dirty="0" smtClean="0"/>
              <a:t>VGG16</a:t>
            </a:r>
            <a:endParaRPr lang="en-IN" sz="2000" b="1" u="sng" dirty="0"/>
          </a:p>
        </p:txBody>
      </p:sp>
      <p:pic>
        <p:nvPicPr>
          <p:cNvPr id="4" name="Picture 2" descr="C:\Users\admin\Desktop\download.png"/>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0" y="260350"/>
            <a:ext cx="133985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pic>
        <p:nvPicPr>
          <p:cNvPr id="3" name="Picture 2"/>
          <p:cNvPicPr>
            <a:picLocks noChangeAspect="1"/>
          </p:cNvPicPr>
          <p:nvPr/>
        </p:nvPicPr>
        <p:blipFill>
          <a:blip r:embed="rId3"/>
          <a:stretch>
            <a:fillRect/>
          </a:stretch>
        </p:blipFill>
        <p:spPr>
          <a:xfrm>
            <a:off x="669925" y="2108200"/>
            <a:ext cx="5391829" cy="4167434"/>
          </a:xfrm>
          <a:prstGeom prst="rect">
            <a:avLst/>
          </a:prstGeom>
        </p:spPr>
      </p:pic>
      <p:pic>
        <p:nvPicPr>
          <p:cNvPr id="7" name="Picture 6"/>
          <p:cNvPicPr>
            <a:picLocks noChangeAspect="1"/>
          </p:cNvPicPr>
          <p:nvPr/>
        </p:nvPicPr>
        <p:blipFill>
          <a:blip r:embed="rId4"/>
          <a:stretch>
            <a:fillRect/>
          </a:stretch>
        </p:blipFill>
        <p:spPr>
          <a:xfrm>
            <a:off x="6379254" y="1804194"/>
            <a:ext cx="4210638" cy="2010056"/>
          </a:xfrm>
          <a:prstGeom prst="rect">
            <a:avLst/>
          </a:prstGeom>
        </p:spPr>
      </p:pic>
    </p:spTree>
    <p:extLst>
      <p:ext uri="{BB962C8B-B14F-4D97-AF65-F5344CB8AC3E}">
        <p14:creationId xmlns:p14="http://schemas.microsoft.com/office/powerpoint/2010/main" val="831753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339445" cy="1137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pic>
        <p:nvPicPr>
          <p:cNvPr id="3" name="Picture 2"/>
          <p:cNvPicPr>
            <a:picLocks noChangeAspect="1"/>
          </p:cNvPicPr>
          <p:nvPr/>
        </p:nvPicPr>
        <p:blipFill>
          <a:blip r:embed="rId3"/>
          <a:stretch>
            <a:fillRect/>
          </a:stretch>
        </p:blipFill>
        <p:spPr>
          <a:xfrm>
            <a:off x="1620240" y="1380361"/>
            <a:ext cx="8793759" cy="5083939"/>
          </a:xfrm>
          <a:prstGeom prst="rect">
            <a:avLst/>
          </a:prstGeom>
        </p:spPr>
      </p:pic>
    </p:spTree>
    <p:extLst>
      <p:ext uri="{BB962C8B-B14F-4D97-AF65-F5344CB8AC3E}">
        <p14:creationId xmlns:p14="http://schemas.microsoft.com/office/powerpoint/2010/main" val="21642857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1695" y="260985"/>
            <a:ext cx="1214582" cy="103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076277" y="45402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dirty="0"/>
          </a:p>
        </p:txBody>
      </p:sp>
      <p:sp>
        <p:nvSpPr>
          <p:cNvPr id="3" name="TextBox 2"/>
          <p:cNvSpPr txBox="1"/>
          <p:nvPr/>
        </p:nvSpPr>
        <p:spPr>
          <a:xfrm>
            <a:off x="725455" y="1388745"/>
            <a:ext cx="6097554" cy="461665"/>
          </a:xfrm>
          <a:prstGeom prst="rect">
            <a:avLst/>
          </a:prstGeom>
          <a:noFill/>
        </p:spPr>
        <p:txBody>
          <a:bodyPr wrap="square">
            <a:spAutoFit/>
          </a:bodyPr>
          <a:lstStyle/>
          <a:p>
            <a:r>
              <a:rPr lang="en-IN" altLang="en-US" sz="2400" u="sng" dirty="0">
                <a:latin typeface="Arial Rounded MT Bold" panose="020F0704030504030204" pitchFamily="34" charset="0"/>
                <a:cs typeface="Arial Rounded MT Bold" panose="020F0704030504030204" pitchFamily="34" charset="0"/>
              </a:rPr>
              <a:t>Scope </a:t>
            </a:r>
          </a:p>
        </p:txBody>
      </p:sp>
      <p:sp>
        <p:nvSpPr>
          <p:cNvPr id="5" name="TextBox 4"/>
          <p:cNvSpPr txBox="1"/>
          <p:nvPr/>
        </p:nvSpPr>
        <p:spPr>
          <a:xfrm>
            <a:off x="654667" y="1946930"/>
            <a:ext cx="11027260" cy="3139321"/>
          </a:xfrm>
          <a:prstGeom prst="rect">
            <a:avLst/>
          </a:prstGeom>
          <a:noFill/>
        </p:spPr>
        <p:txBody>
          <a:bodyPr wrap="square">
            <a:spAutoFit/>
          </a:bodyPr>
          <a:lstStyle/>
          <a:p>
            <a:pPr marR="0" lvl="0" algn="just">
              <a:spcBef>
                <a:spcPts val="0"/>
              </a:spcBef>
              <a:spcAft>
                <a:spcPts val="0"/>
              </a:spcAft>
            </a:pPr>
            <a:r>
              <a:rPr lang="en-US" dirty="0">
                <a:ea typeface="SimSun" panose="02010600030101010101" pitchFamily="2" charset="-122"/>
                <a:cs typeface="Times New Roman" panose="02020603050405020304" pitchFamily="18" charset="0"/>
              </a:rPr>
              <a:t>Data Availability and Quality: The success of machine learning models heavily relies on the quality and quantity of data. Limited access </a:t>
            </a:r>
            <a:r>
              <a:rPr lang="en-US" dirty="0" smtClean="0">
                <a:ea typeface="SimSun" panose="02010600030101010101" pitchFamily="2" charset="-122"/>
                <a:cs typeface="Times New Roman" panose="02020603050405020304" pitchFamily="18" charset="0"/>
              </a:rPr>
              <a:t>to diverse </a:t>
            </a:r>
            <a:r>
              <a:rPr lang="en-US" dirty="0">
                <a:ea typeface="SimSun" panose="02010600030101010101" pitchFamily="2" charset="-122"/>
                <a:cs typeface="Times New Roman" panose="02020603050405020304" pitchFamily="18" charset="0"/>
              </a:rPr>
              <a:t>and well-annotated medical images can be a significant constraint.</a:t>
            </a:r>
          </a:p>
          <a:p>
            <a:pPr marR="0" lvl="0" algn="just">
              <a:spcBef>
                <a:spcPts val="0"/>
              </a:spcBef>
              <a:spcAft>
                <a:spcPts val="0"/>
              </a:spcAft>
            </a:pPr>
            <a:r>
              <a:rPr lang="en-US" dirty="0">
                <a:ea typeface="SimSun" panose="02010600030101010101" pitchFamily="2" charset="-122"/>
                <a:cs typeface="Times New Roman" panose="02020603050405020304" pitchFamily="18" charset="0"/>
              </a:rPr>
              <a:t>Computational Resources: Training deep learning models, especially on large medical image datasets, can be computationally intensive.</a:t>
            </a:r>
          </a:p>
          <a:p>
            <a:pPr marR="0" lvl="0" algn="just">
              <a:spcBef>
                <a:spcPts val="0"/>
              </a:spcBef>
              <a:spcAft>
                <a:spcPts val="0"/>
              </a:spcAft>
            </a:pPr>
            <a:r>
              <a:rPr lang="en-US" dirty="0">
                <a:ea typeface="SimSun" panose="02010600030101010101" pitchFamily="2" charset="-122"/>
                <a:cs typeface="Times New Roman" panose="02020603050405020304" pitchFamily="18" charset="0"/>
              </a:rPr>
              <a:t>Limited access to high-performance computing resources may impact the scale and speed of your project.</a:t>
            </a:r>
          </a:p>
          <a:p>
            <a:pPr marR="0" lvl="0" algn="just">
              <a:spcBef>
                <a:spcPts val="0"/>
              </a:spcBef>
              <a:spcAft>
                <a:spcPts val="0"/>
              </a:spcAft>
            </a:pPr>
            <a:r>
              <a:rPr lang="en-US" dirty="0">
                <a:ea typeface="SimSun" panose="02010600030101010101" pitchFamily="2" charset="-122"/>
                <a:cs typeface="Times New Roman" panose="02020603050405020304" pitchFamily="18" charset="0"/>
              </a:rPr>
              <a:t>Ethical and Legal Considerations: Handling medical data involves strict ethical and legal considerations. Compliance with regulations </a:t>
            </a:r>
            <a:r>
              <a:rPr lang="en-US" dirty="0" smtClean="0">
                <a:ea typeface="SimSun" panose="02010600030101010101" pitchFamily="2" charset="-122"/>
                <a:cs typeface="Times New Roman" panose="02020603050405020304" pitchFamily="18" charset="0"/>
              </a:rPr>
              <a:t>such as </a:t>
            </a:r>
            <a:r>
              <a:rPr lang="en-US" dirty="0">
                <a:ea typeface="SimSun" panose="02010600030101010101" pitchFamily="2" charset="-122"/>
                <a:cs typeface="Times New Roman" panose="02020603050405020304" pitchFamily="18" charset="0"/>
              </a:rPr>
              <a:t>HIPAA (Health Insurance Portability and Accountability Act) and ensuring patient privacy can impose limitations on data sharing </a:t>
            </a:r>
            <a:r>
              <a:rPr lang="en-US" dirty="0" smtClean="0">
                <a:ea typeface="SimSun" panose="02010600030101010101" pitchFamily="2" charset="-122"/>
                <a:cs typeface="Times New Roman" panose="02020603050405020304" pitchFamily="18" charset="0"/>
              </a:rPr>
              <a:t>and processing</a:t>
            </a:r>
            <a:r>
              <a:rPr lang="en-US" dirty="0">
                <a:ea typeface="SimSun" panose="02010600030101010101" pitchFamily="2" charset="-122"/>
                <a:cs typeface="Times New Roman" panose="02020603050405020304" pitchFamily="18" charset="0"/>
              </a:rPr>
              <a:t>.</a:t>
            </a:r>
          </a:p>
          <a:p>
            <a:pPr marR="0" lvl="0" algn="just">
              <a:spcBef>
                <a:spcPts val="0"/>
              </a:spcBef>
              <a:spcAft>
                <a:spcPts val="0"/>
              </a:spcAft>
            </a:pPr>
            <a:r>
              <a:rPr lang="en-US" dirty="0">
                <a:ea typeface="SimSun" panose="02010600030101010101" pitchFamily="2" charset="-122"/>
                <a:cs typeface="Times New Roman" panose="02020603050405020304" pitchFamily="18" charset="0"/>
              </a:rPr>
              <a:t>Real-world Generalization: Achieving a high accuracy within the training dataset doesn't always guarantee successful generalization to </a:t>
            </a:r>
            <a:r>
              <a:rPr lang="en-US" dirty="0" smtClean="0">
                <a:ea typeface="SimSun" panose="02010600030101010101" pitchFamily="2" charset="-122"/>
                <a:cs typeface="Times New Roman" panose="02020603050405020304" pitchFamily="18" charset="0"/>
              </a:rPr>
              <a:t>real-world </a:t>
            </a:r>
            <a:r>
              <a:rPr lang="en-US" dirty="0">
                <a:ea typeface="SimSun" panose="02010600030101010101" pitchFamily="2" charset="-122"/>
                <a:cs typeface="Times New Roman" panose="02020603050405020304" pitchFamily="18" charset="0"/>
              </a:rPr>
              <a:t>scenarios. The model's performance on unseen data, especially from different healthcare institutions, is a challenge</a:t>
            </a:r>
            <a:endParaRPr lang="en-US" dirty="0">
              <a:effectLst/>
              <a:ea typeface="SimSun"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dirty="0"/>
          </a:p>
        </p:txBody>
      </p:sp>
      <p:sp>
        <p:nvSpPr>
          <p:cNvPr id="3" name="TextBox 2"/>
          <p:cNvSpPr txBox="1"/>
          <p:nvPr/>
        </p:nvSpPr>
        <p:spPr>
          <a:xfrm>
            <a:off x="598336" y="1840235"/>
            <a:ext cx="10731969" cy="3200876"/>
          </a:xfrm>
          <a:prstGeom prst="rect">
            <a:avLst/>
          </a:prstGeom>
          <a:noFill/>
        </p:spPr>
        <p:txBody>
          <a:bodyPr wrap="square">
            <a:spAutoFit/>
          </a:bodyPr>
          <a:lstStyle/>
          <a:p>
            <a:r>
              <a:rPr lang="en-IN" sz="2400" b="1" u="sng" dirty="0"/>
              <a:t>Conclusion</a:t>
            </a:r>
          </a:p>
          <a:p>
            <a:pPr algn="just"/>
            <a:r>
              <a:rPr lang="en-IN" dirty="0"/>
              <a:t/>
            </a:r>
            <a:br>
              <a:rPr lang="en-IN" dirty="0"/>
            </a:br>
            <a:r>
              <a:rPr lang="en-US" sz="2000" dirty="0"/>
              <a:t>There are various models present in Machine Learning which we can use for breast cancer</a:t>
            </a:r>
          </a:p>
          <a:p>
            <a:pPr algn="just"/>
            <a:r>
              <a:rPr lang="en-US" sz="2000" dirty="0"/>
              <a:t>classification. We </a:t>
            </a:r>
            <a:r>
              <a:rPr lang="en-US" sz="2000" dirty="0" err="1"/>
              <a:t>analysed</a:t>
            </a:r>
            <a:r>
              <a:rPr lang="en-US" sz="2000" dirty="0"/>
              <a:t> the models and studied their characteristics. We also studied different</a:t>
            </a:r>
          </a:p>
          <a:p>
            <a:pPr algn="just"/>
            <a:r>
              <a:rPr lang="en-US" sz="2000" dirty="0"/>
              <a:t>research papers in order to choose our model(Densenet201) or </a:t>
            </a:r>
            <a:r>
              <a:rPr lang="en-US" sz="2000" dirty="0" err="1"/>
              <a:t>technique.We</a:t>
            </a:r>
            <a:r>
              <a:rPr lang="en-US" sz="2000" dirty="0"/>
              <a:t> compare different</a:t>
            </a:r>
          </a:p>
          <a:p>
            <a:pPr algn="just"/>
            <a:r>
              <a:rPr lang="en-US" sz="2000" dirty="0"/>
              <a:t>CNN models on our dataset and </a:t>
            </a:r>
            <a:r>
              <a:rPr lang="en-US" sz="2000" dirty="0" err="1"/>
              <a:t>analyse</a:t>
            </a:r>
            <a:r>
              <a:rPr lang="en-US" sz="2000" dirty="0"/>
              <a:t> their accuracy. The proposed project harnesses the power</a:t>
            </a:r>
          </a:p>
          <a:p>
            <a:pPr algn="just"/>
            <a:r>
              <a:rPr lang="en-US" sz="2000" dirty="0"/>
              <a:t>of machine learning and deep learning techniques to revolutionize breast cancer detection and</a:t>
            </a:r>
          </a:p>
          <a:p>
            <a:pPr algn="just"/>
            <a:r>
              <a:rPr lang="en-US" sz="2000" dirty="0"/>
              <a:t>diagnosis. By leveraging curated datasets of histopathology </a:t>
            </a:r>
            <a:r>
              <a:rPr lang="en-US" sz="2000" dirty="0" err="1"/>
              <a:t>images,meticulous</a:t>
            </a:r>
            <a:r>
              <a:rPr lang="en-US" sz="2000" dirty="0"/>
              <a:t> preprocessing,</a:t>
            </a:r>
          </a:p>
          <a:p>
            <a:pPr algn="just"/>
            <a:r>
              <a:rPr lang="en-US" sz="2000" dirty="0"/>
              <a:t>training and testing, the project aims to create a sophisticated deep learning model capable</a:t>
            </a:r>
          </a:p>
          <a:p>
            <a:pPr algn="just"/>
            <a:r>
              <a:rPr lang="en-US" sz="2000" dirty="0"/>
              <a:t>of accurately classifying breast cancer cases</a:t>
            </a:r>
            <a:r>
              <a:rPr lang="en-US" sz="2000" dirty="0" smtClean="0"/>
              <a:t>.</a:t>
            </a:r>
            <a:endParaRPr lang="en-IN" sz="2000" b="1" u="sng"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2" name="Text Box 1"/>
          <p:cNvSpPr txBox="1"/>
          <p:nvPr/>
        </p:nvSpPr>
        <p:spPr>
          <a:xfrm>
            <a:off x="782172" y="1842442"/>
            <a:ext cx="1591205" cy="461665"/>
          </a:xfrm>
          <a:prstGeom prst="rect">
            <a:avLst/>
          </a:prstGeom>
          <a:noFill/>
        </p:spPr>
        <p:txBody>
          <a:bodyPr wrap="none" rtlCol="0" anchor="t">
            <a:spAutoFit/>
          </a:bodyPr>
          <a:lstStyle/>
          <a:p>
            <a:pPr algn="just"/>
            <a:r>
              <a:rPr lang="en-US" sz="2400" b="1" u="sng" dirty="0" err="1">
                <a:sym typeface="+mn-ea"/>
              </a:rPr>
              <a:t>Referneces</a:t>
            </a:r>
            <a:endParaRPr lang="en-US" sz="2400" u="sng" dirty="0"/>
          </a:p>
        </p:txBody>
      </p:sp>
      <p:sp>
        <p:nvSpPr>
          <p:cNvPr id="5" name="TextBox 4">
            <a:extLst>
              <a:ext uri="{FF2B5EF4-FFF2-40B4-BE49-F238E27FC236}">
                <a16:creationId xmlns:a16="http://schemas.microsoft.com/office/drawing/2014/main" xmlns="" id="{E47ADB7F-7566-7F13-A2C7-F9653E51F956}"/>
              </a:ext>
            </a:extLst>
          </p:cNvPr>
          <p:cNvSpPr txBox="1"/>
          <p:nvPr/>
        </p:nvSpPr>
        <p:spPr>
          <a:xfrm>
            <a:off x="782172" y="2413338"/>
            <a:ext cx="10282068" cy="4247317"/>
          </a:xfrm>
          <a:prstGeom prst="rect">
            <a:avLst/>
          </a:prstGeom>
          <a:noFill/>
        </p:spPr>
        <p:txBody>
          <a:bodyPr wrap="square">
            <a:spAutoFit/>
          </a:bodyPr>
          <a:lstStyle/>
          <a:p>
            <a:pPr algn="just"/>
            <a:r>
              <a:rPr lang="en-IN" dirty="0">
                <a:solidFill>
                  <a:srgbClr val="000000"/>
                </a:solidFill>
                <a:latin typeface="Times New Roman" panose="02020603050405020304" pitchFamily="18" charset="0"/>
              </a:rPr>
              <a:t>[1] </a:t>
            </a:r>
            <a:r>
              <a:rPr lang="en-IN" dirty="0" err="1">
                <a:solidFill>
                  <a:srgbClr val="000000"/>
                </a:solidFill>
                <a:latin typeface="Times New Roman" panose="02020603050405020304" pitchFamily="18" charset="0"/>
              </a:rPr>
              <a:t>Murtaza</a:t>
            </a:r>
            <a:r>
              <a:rPr lang="en-IN" dirty="0">
                <a:solidFill>
                  <a:srgbClr val="000000"/>
                </a:solidFill>
                <a:latin typeface="Times New Roman" panose="02020603050405020304" pitchFamily="18" charset="0"/>
              </a:rPr>
              <a:t>, </a:t>
            </a:r>
            <a:r>
              <a:rPr lang="en-IN" dirty="0" err="1">
                <a:solidFill>
                  <a:srgbClr val="000000"/>
                </a:solidFill>
                <a:latin typeface="Times New Roman" panose="02020603050405020304" pitchFamily="18" charset="0"/>
              </a:rPr>
              <a:t>Ghulam</a:t>
            </a:r>
            <a:r>
              <a:rPr lang="en-IN" dirty="0">
                <a:solidFill>
                  <a:srgbClr val="000000"/>
                </a:solidFill>
                <a:latin typeface="Times New Roman" panose="02020603050405020304" pitchFamily="18" charset="0"/>
              </a:rPr>
              <a:t>, et al. "Deep learning-based breast cancer classification through medical imaging</a:t>
            </a:r>
          </a:p>
          <a:p>
            <a:pPr algn="just"/>
            <a:r>
              <a:rPr lang="en-IN" dirty="0">
                <a:solidFill>
                  <a:srgbClr val="000000"/>
                </a:solidFill>
                <a:latin typeface="Times New Roman" panose="02020603050405020304" pitchFamily="18" charset="0"/>
              </a:rPr>
              <a:t>modalities: state of the art and research challenges." Artificial Intelligence Review 53.3 (2020): 1655-1720.</a:t>
            </a:r>
          </a:p>
          <a:p>
            <a:pPr algn="just"/>
            <a:r>
              <a:rPr lang="en-IN" dirty="0">
                <a:solidFill>
                  <a:srgbClr val="000000"/>
                </a:solidFill>
                <a:latin typeface="Times New Roman" panose="02020603050405020304" pitchFamily="18" charset="0"/>
              </a:rPr>
              <a:t>[2] </a:t>
            </a:r>
            <a:r>
              <a:rPr lang="en-IN" dirty="0" err="1">
                <a:solidFill>
                  <a:srgbClr val="000000"/>
                </a:solidFill>
                <a:latin typeface="Times New Roman" panose="02020603050405020304" pitchFamily="18" charset="0"/>
              </a:rPr>
              <a:t>Amrane</a:t>
            </a:r>
            <a:r>
              <a:rPr lang="en-IN" dirty="0">
                <a:solidFill>
                  <a:srgbClr val="000000"/>
                </a:solidFill>
                <a:latin typeface="Times New Roman" panose="02020603050405020304" pitchFamily="18" charset="0"/>
              </a:rPr>
              <a:t>, </a:t>
            </a:r>
            <a:r>
              <a:rPr lang="en-IN" dirty="0" err="1">
                <a:solidFill>
                  <a:srgbClr val="000000"/>
                </a:solidFill>
                <a:latin typeface="Times New Roman" panose="02020603050405020304" pitchFamily="18" charset="0"/>
              </a:rPr>
              <a:t>Meriem</a:t>
            </a:r>
            <a:r>
              <a:rPr lang="en-IN" dirty="0">
                <a:solidFill>
                  <a:srgbClr val="000000"/>
                </a:solidFill>
                <a:latin typeface="Times New Roman" panose="02020603050405020304" pitchFamily="18" charset="0"/>
              </a:rPr>
              <a:t>, et al. "Breast cancer classification using machine learning." 2018 Electric Electronics,</a:t>
            </a:r>
          </a:p>
          <a:p>
            <a:pPr algn="just"/>
            <a:r>
              <a:rPr lang="en-IN" dirty="0">
                <a:solidFill>
                  <a:srgbClr val="000000"/>
                </a:solidFill>
                <a:latin typeface="Times New Roman" panose="02020603050405020304" pitchFamily="18" charset="0"/>
              </a:rPr>
              <a:t>Computer Science, Biomedical </a:t>
            </a:r>
            <a:r>
              <a:rPr lang="en-IN" dirty="0" err="1">
                <a:solidFill>
                  <a:srgbClr val="000000"/>
                </a:solidFill>
                <a:latin typeface="Times New Roman" panose="02020603050405020304" pitchFamily="18" charset="0"/>
              </a:rPr>
              <a:t>Engineerings</a:t>
            </a:r>
            <a:r>
              <a:rPr lang="en-IN" dirty="0">
                <a:solidFill>
                  <a:srgbClr val="000000"/>
                </a:solidFill>
                <a:latin typeface="Times New Roman" panose="02020603050405020304" pitchFamily="18" charset="0"/>
              </a:rPr>
              <a:t>' Meeting (EBBT). IEEE, 2018.</a:t>
            </a:r>
          </a:p>
          <a:p>
            <a:pPr algn="just"/>
            <a:r>
              <a:rPr lang="en-IN" dirty="0">
                <a:solidFill>
                  <a:srgbClr val="000000"/>
                </a:solidFill>
                <a:latin typeface="Times New Roman" panose="02020603050405020304" pitchFamily="18" charset="0"/>
              </a:rPr>
              <a:t>[3] </a:t>
            </a:r>
            <a:r>
              <a:rPr lang="en-IN" dirty="0" err="1">
                <a:solidFill>
                  <a:srgbClr val="000000"/>
                </a:solidFill>
                <a:latin typeface="Times New Roman" panose="02020603050405020304" pitchFamily="18" charset="0"/>
              </a:rPr>
              <a:t>Sarosa</a:t>
            </a:r>
            <a:r>
              <a:rPr lang="en-IN" dirty="0">
                <a:solidFill>
                  <a:srgbClr val="000000"/>
                </a:solidFill>
                <a:latin typeface="Times New Roman" panose="02020603050405020304" pitchFamily="18" charset="0"/>
              </a:rPr>
              <a:t>, </a:t>
            </a:r>
            <a:r>
              <a:rPr lang="en-IN" dirty="0" err="1">
                <a:solidFill>
                  <a:srgbClr val="000000"/>
                </a:solidFill>
                <a:latin typeface="Times New Roman" panose="02020603050405020304" pitchFamily="18" charset="0"/>
              </a:rPr>
              <a:t>Syam</a:t>
            </a:r>
            <a:r>
              <a:rPr lang="en-IN" dirty="0">
                <a:solidFill>
                  <a:srgbClr val="000000"/>
                </a:solidFill>
                <a:latin typeface="Times New Roman" panose="02020603050405020304" pitchFamily="18" charset="0"/>
              </a:rPr>
              <a:t> Julio A., </a:t>
            </a:r>
            <a:r>
              <a:rPr lang="en-IN" dirty="0" err="1">
                <a:solidFill>
                  <a:srgbClr val="000000"/>
                </a:solidFill>
                <a:latin typeface="Times New Roman" panose="02020603050405020304" pitchFamily="18" charset="0"/>
              </a:rPr>
              <a:t>Fitri</a:t>
            </a:r>
            <a:r>
              <a:rPr lang="en-IN" dirty="0">
                <a:solidFill>
                  <a:srgbClr val="000000"/>
                </a:solidFill>
                <a:latin typeface="Times New Roman" panose="02020603050405020304" pitchFamily="18" charset="0"/>
              </a:rPr>
              <a:t> </a:t>
            </a:r>
            <a:r>
              <a:rPr lang="en-IN" dirty="0" err="1">
                <a:solidFill>
                  <a:srgbClr val="000000"/>
                </a:solidFill>
                <a:latin typeface="Times New Roman" panose="02020603050405020304" pitchFamily="18" charset="0"/>
              </a:rPr>
              <a:t>Utaminingrum</a:t>
            </a:r>
            <a:r>
              <a:rPr lang="en-IN" dirty="0">
                <a:solidFill>
                  <a:srgbClr val="000000"/>
                </a:solidFill>
                <a:latin typeface="Times New Roman" panose="02020603050405020304" pitchFamily="18" charset="0"/>
              </a:rPr>
              <a:t>, and </a:t>
            </a:r>
            <a:r>
              <a:rPr lang="en-IN" dirty="0" err="1">
                <a:solidFill>
                  <a:srgbClr val="000000"/>
                </a:solidFill>
                <a:latin typeface="Times New Roman" panose="02020603050405020304" pitchFamily="18" charset="0"/>
              </a:rPr>
              <a:t>Fitra</a:t>
            </a:r>
            <a:r>
              <a:rPr lang="en-IN" dirty="0">
                <a:solidFill>
                  <a:srgbClr val="000000"/>
                </a:solidFill>
                <a:latin typeface="Times New Roman" panose="02020603050405020304" pitchFamily="18" charset="0"/>
              </a:rPr>
              <a:t> A. </a:t>
            </a:r>
            <a:r>
              <a:rPr lang="en-IN" dirty="0" err="1">
                <a:solidFill>
                  <a:srgbClr val="000000"/>
                </a:solidFill>
                <a:latin typeface="Times New Roman" panose="02020603050405020304" pitchFamily="18" charset="0"/>
              </a:rPr>
              <a:t>Bachtiar</a:t>
            </a:r>
            <a:r>
              <a:rPr lang="en-IN" dirty="0">
                <a:solidFill>
                  <a:srgbClr val="000000"/>
                </a:solidFill>
                <a:latin typeface="Times New Roman" panose="02020603050405020304" pitchFamily="18" charset="0"/>
              </a:rPr>
              <a:t>. "Mammogram breast cancer classification</a:t>
            </a:r>
          </a:p>
          <a:p>
            <a:pPr algn="just"/>
            <a:r>
              <a:rPr lang="en-IN" dirty="0">
                <a:solidFill>
                  <a:srgbClr val="000000"/>
                </a:solidFill>
                <a:latin typeface="Times New Roman" panose="02020603050405020304" pitchFamily="18" charset="0"/>
              </a:rPr>
              <a:t>using </a:t>
            </a:r>
            <a:r>
              <a:rPr lang="en-IN" dirty="0" err="1">
                <a:solidFill>
                  <a:srgbClr val="000000"/>
                </a:solidFill>
                <a:latin typeface="Times New Roman" panose="02020603050405020304" pitchFamily="18" charset="0"/>
              </a:rPr>
              <a:t>gray</a:t>
            </a:r>
            <a:r>
              <a:rPr lang="en-IN" dirty="0">
                <a:solidFill>
                  <a:srgbClr val="000000"/>
                </a:solidFill>
                <a:latin typeface="Times New Roman" panose="02020603050405020304" pitchFamily="18" charset="0"/>
              </a:rPr>
              <a:t>-level co-occurrence matrix and support vector machine." 2018 international conference on</a:t>
            </a:r>
          </a:p>
          <a:p>
            <a:pPr algn="just"/>
            <a:r>
              <a:rPr lang="en-IN" dirty="0">
                <a:solidFill>
                  <a:srgbClr val="000000"/>
                </a:solidFill>
                <a:latin typeface="Times New Roman" panose="02020603050405020304" pitchFamily="18" charset="0"/>
              </a:rPr>
              <a:t>sustainable information engineering and technology (SIET). IEEE, 2018.</a:t>
            </a:r>
          </a:p>
          <a:p>
            <a:pPr algn="just"/>
            <a:r>
              <a:rPr lang="en-IN" dirty="0">
                <a:solidFill>
                  <a:srgbClr val="000000"/>
                </a:solidFill>
                <a:latin typeface="Times New Roman" panose="02020603050405020304" pitchFamily="18" charset="0"/>
              </a:rPr>
              <a:t>[4] </a:t>
            </a:r>
            <a:r>
              <a:rPr lang="en-IN" dirty="0" err="1">
                <a:solidFill>
                  <a:srgbClr val="000000"/>
                </a:solidFill>
                <a:latin typeface="Times New Roman" panose="02020603050405020304" pitchFamily="18" charset="0"/>
              </a:rPr>
              <a:t>Zebari</a:t>
            </a:r>
            <a:r>
              <a:rPr lang="en-IN" dirty="0">
                <a:solidFill>
                  <a:srgbClr val="000000"/>
                </a:solidFill>
                <a:latin typeface="Times New Roman" panose="02020603050405020304" pitchFamily="18" charset="0"/>
              </a:rPr>
              <a:t>, </a:t>
            </a:r>
            <a:r>
              <a:rPr lang="en-IN" dirty="0" err="1">
                <a:solidFill>
                  <a:srgbClr val="000000"/>
                </a:solidFill>
                <a:latin typeface="Times New Roman" panose="02020603050405020304" pitchFamily="18" charset="0"/>
              </a:rPr>
              <a:t>Dilovan</a:t>
            </a:r>
            <a:r>
              <a:rPr lang="en-IN" dirty="0">
                <a:solidFill>
                  <a:srgbClr val="000000"/>
                </a:solidFill>
                <a:latin typeface="Times New Roman" panose="02020603050405020304" pitchFamily="18" charset="0"/>
              </a:rPr>
              <a:t> </a:t>
            </a:r>
            <a:r>
              <a:rPr lang="en-IN" dirty="0" err="1">
                <a:solidFill>
                  <a:srgbClr val="000000"/>
                </a:solidFill>
                <a:latin typeface="Times New Roman" panose="02020603050405020304" pitchFamily="18" charset="0"/>
              </a:rPr>
              <a:t>Asaad</a:t>
            </a:r>
            <a:r>
              <a:rPr lang="en-IN" dirty="0">
                <a:solidFill>
                  <a:srgbClr val="000000"/>
                </a:solidFill>
                <a:latin typeface="Times New Roman" panose="02020603050405020304" pitchFamily="18" charset="0"/>
              </a:rPr>
              <a:t>, et al. "Systematic review of computing approaches for breast cancer detection based</a:t>
            </a:r>
          </a:p>
          <a:p>
            <a:pPr algn="just"/>
            <a:r>
              <a:rPr lang="en-IN" dirty="0">
                <a:solidFill>
                  <a:srgbClr val="000000"/>
                </a:solidFill>
                <a:latin typeface="Times New Roman" panose="02020603050405020304" pitchFamily="18" charset="0"/>
              </a:rPr>
              <a:t>computer aided diagnosis using mammogram images." Applied Artificial Intelligence 35.15 (2021): 2157-2203.</a:t>
            </a:r>
          </a:p>
          <a:p>
            <a:pPr algn="just"/>
            <a:r>
              <a:rPr lang="en-IN" dirty="0">
                <a:solidFill>
                  <a:srgbClr val="000000"/>
                </a:solidFill>
                <a:latin typeface="Times New Roman" panose="02020603050405020304" pitchFamily="18" charset="0"/>
              </a:rPr>
              <a:t>[5] Nawaz, Majid, Adel A. </a:t>
            </a:r>
            <a:r>
              <a:rPr lang="en-IN" dirty="0" err="1">
                <a:solidFill>
                  <a:srgbClr val="000000"/>
                </a:solidFill>
                <a:latin typeface="Times New Roman" panose="02020603050405020304" pitchFamily="18" charset="0"/>
              </a:rPr>
              <a:t>Sewissy</a:t>
            </a:r>
            <a:r>
              <a:rPr lang="en-IN" dirty="0">
                <a:solidFill>
                  <a:srgbClr val="000000"/>
                </a:solidFill>
                <a:latin typeface="Times New Roman" panose="02020603050405020304" pitchFamily="18" charset="0"/>
              </a:rPr>
              <a:t>, and </a:t>
            </a:r>
            <a:r>
              <a:rPr lang="en-IN" dirty="0" err="1">
                <a:solidFill>
                  <a:srgbClr val="000000"/>
                </a:solidFill>
                <a:latin typeface="Times New Roman" panose="02020603050405020304" pitchFamily="18" charset="0"/>
              </a:rPr>
              <a:t>Taysir</a:t>
            </a:r>
            <a:r>
              <a:rPr lang="en-IN" dirty="0">
                <a:solidFill>
                  <a:srgbClr val="000000"/>
                </a:solidFill>
                <a:latin typeface="Times New Roman" panose="02020603050405020304" pitchFamily="18" charset="0"/>
              </a:rPr>
              <a:t> Hassan A. </a:t>
            </a:r>
            <a:r>
              <a:rPr lang="en-IN" dirty="0" err="1">
                <a:solidFill>
                  <a:srgbClr val="000000"/>
                </a:solidFill>
                <a:latin typeface="Times New Roman" panose="02020603050405020304" pitchFamily="18" charset="0"/>
              </a:rPr>
              <a:t>Soliman</a:t>
            </a:r>
            <a:r>
              <a:rPr lang="en-IN" dirty="0">
                <a:solidFill>
                  <a:srgbClr val="000000"/>
                </a:solidFill>
                <a:latin typeface="Times New Roman" panose="02020603050405020304" pitchFamily="18" charset="0"/>
              </a:rPr>
              <a:t>. "Multi-class breast cancer classification using</a:t>
            </a:r>
          </a:p>
          <a:p>
            <a:pPr algn="just"/>
            <a:r>
              <a:rPr lang="en-IN" dirty="0">
                <a:solidFill>
                  <a:srgbClr val="000000"/>
                </a:solidFill>
                <a:latin typeface="Times New Roman" panose="02020603050405020304" pitchFamily="18" charset="0"/>
              </a:rPr>
              <a:t>deep learning convolutional neural network." Int. J. Adv. </a:t>
            </a:r>
            <a:r>
              <a:rPr lang="en-IN" dirty="0" err="1">
                <a:solidFill>
                  <a:srgbClr val="000000"/>
                </a:solidFill>
                <a:latin typeface="Times New Roman" panose="02020603050405020304" pitchFamily="18" charset="0"/>
              </a:rPr>
              <a:t>Comput</a:t>
            </a:r>
            <a:r>
              <a:rPr lang="en-IN" dirty="0">
                <a:solidFill>
                  <a:srgbClr val="000000"/>
                </a:solidFill>
                <a:latin typeface="Times New Roman" panose="02020603050405020304" pitchFamily="18" charset="0"/>
              </a:rPr>
              <a:t>. Sci. </a:t>
            </a:r>
            <a:r>
              <a:rPr lang="en-IN" dirty="0" err="1">
                <a:solidFill>
                  <a:srgbClr val="000000"/>
                </a:solidFill>
                <a:latin typeface="Times New Roman" panose="02020603050405020304" pitchFamily="18" charset="0"/>
              </a:rPr>
              <a:t>Appl</a:t>
            </a:r>
            <a:r>
              <a:rPr lang="en-IN" dirty="0">
                <a:solidFill>
                  <a:srgbClr val="000000"/>
                </a:solidFill>
                <a:latin typeface="Times New Roman" panose="02020603050405020304" pitchFamily="18" charset="0"/>
              </a:rPr>
              <a:t> 9.6 (2018): 316-332.. </a:t>
            </a:r>
            <a:endParaRPr lang="en-IN" dirty="0"/>
          </a:p>
        </p:txBody>
      </p:sp>
    </p:spTree>
    <p:extLst>
      <p:ext uri="{BB962C8B-B14F-4D97-AF65-F5344CB8AC3E}">
        <p14:creationId xmlns:p14="http://schemas.microsoft.com/office/powerpoint/2010/main" val="35438304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7" name="TextBox 6">
            <a:extLst>
              <a:ext uri="{FF2B5EF4-FFF2-40B4-BE49-F238E27FC236}">
                <a16:creationId xmlns:a16="http://schemas.microsoft.com/office/drawing/2014/main" xmlns="" id="{6A697207-33DA-E37E-CCE6-71E014251C8C}"/>
              </a:ext>
            </a:extLst>
          </p:cNvPr>
          <p:cNvSpPr txBox="1"/>
          <p:nvPr/>
        </p:nvSpPr>
        <p:spPr>
          <a:xfrm>
            <a:off x="713739" y="1963618"/>
            <a:ext cx="10616565" cy="4524315"/>
          </a:xfrm>
          <a:prstGeom prst="rect">
            <a:avLst/>
          </a:prstGeom>
          <a:noFill/>
        </p:spPr>
        <p:txBody>
          <a:bodyPr wrap="square">
            <a:spAutoFit/>
          </a:bodyPr>
          <a:lstStyle/>
          <a:p>
            <a:r>
              <a:rPr lang="en-US" dirty="0"/>
              <a:t>[6] </a:t>
            </a:r>
            <a:r>
              <a:rPr lang="en-US" dirty="0" err="1"/>
              <a:t>Akselrod-Ballin</a:t>
            </a:r>
            <a:r>
              <a:rPr lang="en-US" dirty="0"/>
              <a:t>, </a:t>
            </a:r>
            <a:r>
              <a:rPr lang="en-US" dirty="0" err="1"/>
              <a:t>Ayelet</a:t>
            </a:r>
            <a:r>
              <a:rPr lang="en-US" dirty="0"/>
              <a:t>, et al. "Predicting breast cancer by applying deep learning to linked health records and mammograms." Radiology 292.2 (2019): 331-342.</a:t>
            </a:r>
            <a:endParaRPr lang="en-IN" dirty="0"/>
          </a:p>
          <a:p>
            <a:r>
              <a:rPr lang="en-US" dirty="0"/>
              <a:t>[7]   </a:t>
            </a:r>
            <a:r>
              <a:rPr lang="en-US" dirty="0" err="1"/>
              <a:t>Krithiga</a:t>
            </a:r>
            <a:r>
              <a:rPr lang="en-US" dirty="0"/>
              <a:t>, R., and P. </a:t>
            </a:r>
            <a:r>
              <a:rPr lang="en-US" dirty="0" err="1"/>
              <a:t>Geetha</a:t>
            </a:r>
            <a:r>
              <a:rPr lang="en-US" dirty="0"/>
              <a:t>. "Breast cancer detection, segmentation and classification on histopathology images analysis: a systematic review." Archives of Computational Methods in Engineering 28.4 (2021): 2607-2619.</a:t>
            </a:r>
            <a:endParaRPr lang="en-IN" dirty="0"/>
          </a:p>
          <a:p>
            <a:r>
              <a:rPr lang="en-US" dirty="0"/>
              <a:t>[8] Hu, </a:t>
            </a:r>
            <a:r>
              <a:rPr lang="en-US" dirty="0" err="1"/>
              <a:t>Chuhan</a:t>
            </a:r>
            <a:r>
              <a:rPr lang="en-US" dirty="0"/>
              <a:t>, et al. "Classification of breast cancer </a:t>
            </a:r>
            <a:r>
              <a:rPr lang="en-US" dirty="0" err="1"/>
              <a:t>histopathological</a:t>
            </a:r>
            <a:r>
              <a:rPr lang="en-US" dirty="0"/>
              <a:t> image with deep residual learning." International Journal of Imaging Systems and Technology 31.3 (2021): 1583-1594. </a:t>
            </a:r>
            <a:endParaRPr lang="en-IN" dirty="0"/>
          </a:p>
          <a:p>
            <a:r>
              <a:rPr lang="en-US" dirty="0"/>
              <a:t>[9] </a:t>
            </a:r>
            <a:r>
              <a:rPr lang="en-US" dirty="0" err="1"/>
              <a:t>Sarosa</a:t>
            </a:r>
            <a:r>
              <a:rPr lang="en-US" dirty="0"/>
              <a:t>, </a:t>
            </a:r>
            <a:r>
              <a:rPr lang="en-US" dirty="0" err="1"/>
              <a:t>Syam</a:t>
            </a:r>
            <a:r>
              <a:rPr lang="en-US" dirty="0"/>
              <a:t> Julio A., </a:t>
            </a:r>
            <a:r>
              <a:rPr lang="en-US" dirty="0" err="1"/>
              <a:t>Fitri</a:t>
            </a:r>
            <a:r>
              <a:rPr lang="en-US" dirty="0"/>
              <a:t> </a:t>
            </a:r>
            <a:r>
              <a:rPr lang="en-US" dirty="0" err="1"/>
              <a:t>Utaminingrum</a:t>
            </a:r>
            <a:r>
              <a:rPr lang="en-US" dirty="0"/>
              <a:t>, and </a:t>
            </a:r>
            <a:r>
              <a:rPr lang="en-US" dirty="0" err="1"/>
              <a:t>Fitra</a:t>
            </a:r>
            <a:r>
              <a:rPr lang="en-US" dirty="0"/>
              <a:t> A. </a:t>
            </a:r>
            <a:r>
              <a:rPr lang="en-US" dirty="0" err="1"/>
              <a:t>Bachtiar</a:t>
            </a:r>
            <a:r>
              <a:rPr lang="en-US" dirty="0"/>
              <a:t>."Mammogram breast cancer classification using gray-level co-occurrence matrix and support vector machine."  (SIET). IEEE, 2018.</a:t>
            </a:r>
            <a:endParaRPr lang="en-IN" dirty="0"/>
          </a:p>
          <a:p>
            <a:r>
              <a:rPr lang="en-US" dirty="0"/>
              <a:t>[10] Buda, Mateusz, et al. "A data set and deep learning algorithm for the detection of masses and architectural distortions in digital breast </a:t>
            </a:r>
            <a:r>
              <a:rPr lang="en-US" dirty="0" err="1"/>
              <a:t>tomosynthesis</a:t>
            </a:r>
            <a:r>
              <a:rPr lang="en-US" dirty="0"/>
              <a:t> images." JAMA network open 4.8 (2021): e2119100-e2119100. </a:t>
            </a:r>
            <a:endParaRPr lang="en-US" dirty="0" smtClean="0"/>
          </a:p>
          <a:p>
            <a:r>
              <a:rPr lang="en-US" dirty="0"/>
              <a:t>[11] </a:t>
            </a:r>
            <a:r>
              <a:rPr lang="en-US" dirty="0" err="1"/>
              <a:t>Hirra</a:t>
            </a:r>
            <a:r>
              <a:rPr lang="en-US" dirty="0"/>
              <a:t>, </a:t>
            </a:r>
            <a:r>
              <a:rPr lang="en-US" dirty="0" err="1"/>
              <a:t>Irum</a:t>
            </a:r>
            <a:r>
              <a:rPr lang="en-US" dirty="0"/>
              <a:t>, et al. "Breast cancer classification from </a:t>
            </a:r>
            <a:r>
              <a:rPr lang="en-US" dirty="0" err="1"/>
              <a:t>histopathological</a:t>
            </a:r>
            <a:r>
              <a:rPr lang="en-US" dirty="0"/>
              <a:t> images using patch-based deep learning modeling." IEEE Access 9 (2021): 24273-24287.</a:t>
            </a:r>
            <a:endParaRPr lang="en-IN" dirty="0"/>
          </a:p>
          <a:p>
            <a:r>
              <a:rPr lang="en-US" dirty="0"/>
              <a:t>[12] Al-</a:t>
            </a:r>
            <a:r>
              <a:rPr lang="en-US" dirty="0" err="1"/>
              <a:t>Haija</a:t>
            </a:r>
            <a:r>
              <a:rPr lang="en-US" dirty="0"/>
              <a:t>, </a:t>
            </a:r>
            <a:r>
              <a:rPr lang="en-US" dirty="0" err="1"/>
              <a:t>Qasem</a:t>
            </a:r>
            <a:r>
              <a:rPr lang="en-US" dirty="0"/>
              <a:t> Abu, and </a:t>
            </a:r>
            <a:r>
              <a:rPr lang="en-US" dirty="0" err="1"/>
              <a:t>Adeola</a:t>
            </a:r>
            <a:r>
              <a:rPr lang="en-US" dirty="0"/>
              <a:t> </a:t>
            </a:r>
            <a:r>
              <a:rPr lang="en-US" dirty="0" err="1"/>
              <a:t>Adebanjo</a:t>
            </a:r>
            <a:r>
              <a:rPr lang="en-US" dirty="0"/>
              <a:t>. "Breast cancer diagnosis in </a:t>
            </a:r>
            <a:r>
              <a:rPr lang="en-US" dirty="0" err="1"/>
              <a:t>histopathological</a:t>
            </a:r>
            <a:r>
              <a:rPr lang="en-US" dirty="0"/>
              <a:t> images using ResNet-50 convolutional neural network." 2020 IEEE International IOT, Electronics and Mechatronics Conference (IEMTRONICS). IEEE, 2020. </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2" name="Rectangle 1"/>
          <p:cNvSpPr/>
          <p:nvPr/>
        </p:nvSpPr>
        <p:spPr>
          <a:xfrm>
            <a:off x="535305" y="1787247"/>
            <a:ext cx="10795000" cy="4247317"/>
          </a:xfrm>
          <a:prstGeom prst="rect">
            <a:avLst/>
          </a:prstGeom>
        </p:spPr>
        <p:txBody>
          <a:bodyPr wrap="square">
            <a:spAutoFit/>
          </a:bodyPr>
          <a:lstStyle/>
          <a:p>
            <a:pPr algn="just">
              <a:spcAft>
                <a:spcPts val="0"/>
              </a:spcAft>
            </a:pPr>
            <a:r>
              <a:rPr lang="en-US" dirty="0">
                <a:latin typeface="Times New Roman" panose="02020603050405020304" pitchFamily="18" charset="0"/>
                <a:ea typeface="Times New Roman" panose="02020603050405020304" pitchFamily="18" charset="0"/>
              </a:rPr>
              <a:t>[13] </a:t>
            </a:r>
            <a:r>
              <a:rPr lang="en-US" dirty="0" err="1">
                <a:latin typeface="Times New Roman" panose="02020603050405020304" pitchFamily="18" charset="0"/>
                <a:ea typeface="Times New Roman" panose="02020603050405020304" pitchFamily="18" charset="0"/>
              </a:rPr>
              <a:t>Zebari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Dilovan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Asaad</a:t>
            </a:r>
            <a:r>
              <a:rPr lang="en-US" dirty="0">
                <a:latin typeface="Times New Roman" panose="02020603050405020304" pitchFamily="18" charset="0"/>
                <a:ea typeface="Times New Roman" panose="02020603050405020304" pitchFamily="18" charset="0"/>
              </a:rPr>
              <a:t>, et al. "Systematic review of computing approaches for breast cancer detection based computer aided diagnosis using mammogram images." Applied Artificial Intelligence 35.15 (2021): 2157-2203.</a:t>
            </a:r>
            <a:endParaRPr lang="en-IN" sz="2800" dirty="0">
              <a:latin typeface="Times New Roman" panose="02020603050405020304" pitchFamily="18" charset="0"/>
              <a:ea typeface="Times New Roman" panose="02020603050405020304" pitchFamily="18" charset="0"/>
            </a:endParaRPr>
          </a:p>
          <a:p>
            <a:pPr algn="just">
              <a:spcAft>
                <a:spcPts val="0"/>
              </a:spcAft>
            </a:pPr>
            <a:r>
              <a:rPr lang="en-US" dirty="0">
                <a:latin typeface="Times New Roman" panose="02020603050405020304" pitchFamily="18" charset="0"/>
                <a:ea typeface="Times New Roman" panose="02020603050405020304" pitchFamily="18" charset="0"/>
              </a:rPr>
              <a:t>[14] </a:t>
            </a:r>
            <a:r>
              <a:rPr lang="en-US" dirty="0" err="1">
                <a:latin typeface="Times New Roman" panose="02020603050405020304" pitchFamily="18" charset="0"/>
                <a:ea typeface="Times New Roman" panose="02020603050405020304" pitchFamily="18" charset="0"/>
              </a:rPr>
              <a:t>Shahidi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Faezehsadat</a:t>
            </a:r>
            <a:r>
              <a:rPr lang="en-US" dirty="0">
                <a:latin typeface="Times New Roman" panose="02020603050405020304" pitchFamily="18" charset="0"/>
                <a:ea typeface="Times New Roman" panose="02020603050405020304" pitchFamily="18" charset="0"/>
              </a:rPr>
              <a:t>, et al. "Breast cancer classification using deep learning approaches and histopathology image: a comparison study." IEEE Access 8 (2020): 187531-187552.</a:t>
            </a:r>
            <a:endParaRPr lang="en-IN" sz="2800" dirty="0">
              <a:latin typeface="Times New Roman" panose="02020603050405020304" pitchFamily="18" charset="0"/>
              <a:ea typeface="Times New Roman" panose="02020603050405020304" pitchFamily="18" charset="0"/>
            </a:endParaRPr>
          </a:p>
          <a:p>
            <a:pPr algn="just">
              <a:spcAft>
                <a:spcPts val="0"/>
              </a:spcAft>
            </a:pPr>
            <a:r>
              <a:rPr lang="en-US" dirty="0">
                <a:latin typeface="Times New Roman" panose="02020603050405020304" pitchFamily="18" charset="0"/>
                <a:ea typeface="Times New Roman" panose="02020603050405020304" pitchFamily="18" charset="0"/>
              </a:rPr>
              <a:t>[15] Sharma, </a:t>
            </a:r>
            <a:r>
              <a:rPr lang="en-US" dirty="0" err="1">
                <a:latin typeface="Times New Roman" panose="02020603050405020304" pitchFamily="18" charset="0"/>
                <a:ea typeface="Times New Roman" panose="02020603050405020304" pitchFamily="18" charset="0"/>
              </a:rPr>
              <a:t>Shallu</a:t>
            </a:r>
            <a:r>
              <a:rPr lang="en-US" dirty="0">
                <a:latin typeface="Times New Roman" panose="02020603050405020304" pitchFamily="18" charset="0"/>
                <a:ea typeface="Times New Roman" panose="02020603050405020304" pitchFamily="18" charset="0"/>
              </a:rPr>
              <a:t>, and Rajesh </a:t>
            </a:r>
            <a:r>
              <a:rPr lang="en-US" dirty="0" err="1">
                <a:latin typeface="Times New Roman" panose="02020603050405020304" pitchFamily="18" charset="0"/>
                <a:ea typeface="Times New Roman" panose="02020603050405020304" pitchFamily="18" charset="0"/>
              </a:rPr>
              <a:t>Mehra</a:t>
            </a:r>
            <a:r>
              <a:rPr lang="en-US" dirty="0">
                <a:latin typeface="Times New Roman" panose="02020603050405020304" pitchFamily="18" charset="0"/>
                <a:ea typeface="Times New Roman" panose="02020603050405020304" pitchFamily="18" charset="0"/>
              </a:rPr>
              <a:t>. "Conventional machine learning and deep learning approach for multi-classification of breast cancer histopathology 62 images—a comparative insight." Journal of digital imaging 33.3 (2020): 632-654. </a:t>
            </a:r>
            <a:endParaRPr lang="en-IN" sz="2800" dirty="0">
              <a:latin typeface="Times New Roman" panose="02020603050405020304" pitchFamily="18" charset="0"/>
              <a:ea typeface="Times New Roman" panose="02020603050405020304" pitchFamily="18" charset="0"/>
            </a:endParaRPr>
          </a:p>
          <a:p>
            <a:pPr algn="just">
              <a:spcAft>
                <a:spcPts val="0"/>
              </a:spcAft>
            </a:pPr>
            <a:r>
              <a:rPr lang="en-US" dirty="0">
                <a:latin typeface="Times New Roman" panose="02020603050405020304" pitchFamily="18" charset="0"/>
                <a:ea typeface="Times New Roman" panose="02020603050405020304" pitchFamily="18" charset="0"/>
              </a:rPr>
              <a:t>[16] Ahmad, </a:t>
            </a:r>
            <a:r>
              <a:rPr lang="en-US" dirty="0" err="1">
                <a:latin typeface="Times New Roman" panose="02020603050405020304" pitchFamily="18" charset="0"/>
                <a:ea typeface="Times New Roman" panose="02020603050405020304" pitchFamily="18" charset="0"/>
              </a:rPr>
              <a:t>Nouman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Sohail</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Asghar</a:t>
            </a:r>
            <a:r>
              <a:rPr lang="en-US" dirty="0">
                <a:latin typeface="Times New Roman" panose="02020603050405020304" pitchFamily="18" charset="0"/>
                <a:ea typeface="Times New Roman" panose="02020603050405020304" pitchFamily="18" charset="0"/>
              </a:rPr>
              <a:t>, and </a:t>
            </a:r>
            <a:r>
              <a:rPr lang="en-US" dirty="0" err="1">
                <a:latin typeface="Times New Roman" panose="02020603050405020304" pitchFamily="18" charset="0"/>
                <a:ea typeface="Times New Roman" panose="02020603050405020304" pitchFamily="18" charset="0"/>
              </a:rPr>
              <a:t>Saira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Andleeb</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Gillani</a:t>
            </a:r>
            <a:r>
              <a:rPr lang="en-US" dirty="0">
                <a:latin typeface="Times New Roman" panose="02020603050405020304" pitchFamily="18" charset="0"/>
                <a:ea typeface="Times New Roman" panose="02020603050405020304" pitchFamily="18" charset="0"/>
              </a:rPr>
              <a:t>. "Transfer learning-assisted multi-resolution breast cancer </a:t>
            </a:r>
            <a:r>
              <a:rPr lang="en-US" dirty="0" err="1">
                <a:latin typeface="Times New Roman" panose="02020603050405020304" pitchFamily="18" charset="0"/>
                <a:ea typeface="Times New Roman" panose="02020603050405020304" pitchFamily="18" charset="0"/>
              </a:rPr>
              <a:t>histopathological</a:t>
            </a:r>
            <a:r>
              <a:rPr lang="en-US" dirty="0">
                <a:latin typeface="Times New Roman" panose="02020603050405020304" pitchFamily="18" charset="0"/>
                <a:ea typeface="Times New Roman" panose="02020603050405020304" pitchFamily="18" charset="0"/>
              </a:rPr>
              <a:t> images classification." The Visual Computer 38.8 (2022): 2751-2770. </a:t>
            </a:r>
            <a:endParaRPr lang="en-IN" sz="2800" dirty="0">
              <a:latin typeface="Times New Roman" panose="02020603050405020304" pitchFamily="18" charset="0"/>
              <a:ea typeface="Times New Roman" panose="02020603050405020304" pitchFamily="18" charset="0"/>
            </a:endParaRPr>
          </a:p>
          <a:p>
            <a:pPr algn="just">
              <a:spcAft>
                <a:spcPts val="0"/>
              </a:spcAft>
            </a:pPr>
            <a:r>
              <a:rPr lang="en-US" dirty="0">
                <a:latin typeface="Times New Roman" panose="02020603050405020304" pitchFamily="18" charset="0"/>
                <a:ea typeface="Times New Roman" panose="02020603050405020304" pitchFamily="18" charset="0"/>
              </a:rPr>
              <a:t>[17]Nawaz, Majid, Adel A. </a:t>
            </a:r>
            <a:r>
              <a:rPr lang="en-US" dirty="0" err="1">
                <a:latin typeface="Times New Roman" panose="02020603050405020304" pitchFamily="18" charset="0"/>
                <a:ea typeface="Times New Roman" panose="02020603050405020304" pitchFamily="18" charset="0"/>
              </a:rPr>
              <a:t>Sewissy</a:t>
            </a:r>
            <a:r>
              <a:rPr lang="en-US" dirty="0">
                <a:latin typeface="Times New Roman" panose="02020603050405020304" pitchFamily="18" charset="0"/>
                <a:ea typeface="Times New Roman" panose="02020603050405020304" pitchFamily="18" charset="0"/>
              </a:rPr>
              <a:t>, and </a:t>
            </a:r>
            <a:r>
              <a:rPr lang="en-US" dirty="0" err="1">
                <a:latin typeface="Times New Roman" panose="02020603050405020304" pitchFamily="18" charset="0"/>
                <a:ea typeface="Times New Roman" panose="02020603050405020304" pitchFamily="18" charset="0"/>
              </a:rPr>
              <a:t>Taysir</a:t>
            </a:r>
            <a:r>
              <a:rPr lang="en-US" dirty="0">
                <a:latin typeface="Times New Roman" panose="02020603050405020304" pitchFamily="18" charset="0"/>
                <a:ea typeface="Times New Roman" panose="02020603050405020304" pitchFamily="18" charset="0"/>
              </a:rPr>
              <a:t> Hassan A. </a:t>
            </a:r>
            <a:r>
              <a:rPr lang="en-US" dirty="0" err="1">
                <a:latin typeface="Times New Roman" panose="02020603050405020304" pitchFamily="18" charset="0"/>
                <a:ea typeface="Times New Roman" panose="02020603050405020304" pitchFamily="18" charset="0"/>
              </a:rPr>
              <a:t>Soliman</a:t>
            </a:r>
            <a:r>
              <a:rPr lang="en-US" dirty="0">
                <a:latin typeface="Times New Roman" panose="02020603050405020304" pitchFamily="18" charset="0"/>
                <a:ea typeface="Times New Roman" panose="02020603050405020304" pitchFamily="18" charset="0"/>
              </a:rPr>
              <a:t>."Multi-class breast cancer classification using deep learning convolutional neural network." Int. J. Adv. </a:t>
            </a:r>
            <a:r>
              <a:rPr lang="en-US" dirty="0" err="1">
                <a:latin typeface="Times New Roman" panose="02020603050405020304" pitchFamily="18" charset="0"/>
                <a:ea typeface="Times New Roman" panose="02020603050405020304" pitchFamily="18" charset="0"/>
              </a:rPr>
              <a:t>Comput</a:t>
            </a:r>
            <a:r>
              <a:rPr lang="en-US" dirty="0">
                <a:latin typeface="Times New Roman" panose="02020603050405020304" pitchFamily="18" charset="0"/>
                <a:ea typeface="Times New Roman" panose="02020603050405020304" pitchFamily="18" charset="0"/>
              </a:rPr>
              <a:t>. Sci. </a:t>
            </a:r>
            <a:r>
              <a:rPr lang="en-US" dirty="0" err="1">
                <a:latin typeface="Times New Roman" panose="02020603050405020304" pitchFamily="18" charset="0"/>
                <a:ea typeface="Times New Roman" panose="02020603050405020304" pitchFamily="18" charset="0"/>
              </a:rPr>
              <a:t>Appl</a:t>
            </a:r>
            <a:r>
              <a:rPr lang="en-US" dirty="0">
                <a:latin typeface="Times New Roman" panose="02020603050405020304" pitchFamily="18" charset="0"/>
                <a:ea typeface="Times New Roman" panose="02020603050405020304" pitchFamily="18" charset="0"/>
              </a:rPr>
              <a:t> 9.6 (2018): 316-332.</a:t>
            </a:r>
            <a:endParaRPr lang="en-IN" sz="2800" dirty="0">
              <a:latin typeface="Times New Roman" panose="02020603050405020304" pitchFamily="18" charset="0"/>
              <a:ea typeface="Times New Roman" panose="02020603050405020304" pitchFamily="18" charset="0"/>
            </a:endParaRPr>
          </a:p>
          <a:p>
            <a:pPr algn="just">
              <a:spcAft>
                <a:spcPts val="0"/>
              </a:spcAft>
            </a:pPr>
            <a:r>
              <a:rPr lang="en-US" dirty="0">
                <a:latin typeface="Times New Roman" panose="02020603050405020304" pitchFamily="18" charset="0"/>
                <a:ea typeface="Times New Roman" panose="02020603050405020304" pitchFamily="18" charset="0"/>
              </a:rPr>
              <a:t>[18] Hameed, </a:t>
            </a:r>
            <a:r>
              <a:rPr lang="en-US" dirty="0" err="1">
                <a:latin typeface="Times New Roman" panose="02020603050405020304" pitchFamily="18" charset="0"/>
                <a:ea typeface="Times New Roman" panose="02020603050405020304" pitchFamily="18" charset="0"/>
              </a:rPr>
              <a:t>Zabit</a:t>
            </a:r>
            <a:r>
              <a:rPr lang="en-US" dirty="0">
                <a:latin typeface="Times New Roman" panose="02020603050405020304" pitchFamily="18" charset="0"/>
                <a:ea typeface="Times New Roman" panose="02020603050405020304" pitchFamily="18" charset="0"/>
              </a:rPr>
              <a:t>, et al. "Breast cancer histopathology image classification using an ensemble of deep learning models." Sensors 20.16 (2020): 4373.</a:t>
            </a:r>
            <a:endParaRPr lang="en-IN" sz="2800" dirty="0">
              <a:latin typeface="Times New Roman" panose="02020603050405020304" pitchFamily="18" charset="0"/>
              <a:ea typeface="Times New Roman" panose="02020603050405020304" pitchFamily="18" charset="0"/>
            </a:endParaRPr>
          </a:p>
          <a:p>
            <a:pPr algn="just">
              <a:spcAft>
                <a:spcPts val="0"/>
              </a:spcAft>
            </a:pPr>
            <a:r>
              <a:rPr lang="en-US" dirty="0">
                <a:latin typeface="Times New Roman" panose="02020603050405020304" pitchFamily="18" charset="0"/>
                <a:ea typeface="Times New Roman" panose="02020603050405020304" pitchFamily="18" charset="0"/>
              </a:rPr>
              <a:t>[19] </a:t>
            </a:r>
            <a:r>
              <a:rPr lang="en-US" dirty="0" err="1">
                <a:latin typeface="Times New Roman" panose="02020603050405020304" pitchFamily="18" charset="0"/>
                <a:ea typeface="Times New Roman" panose="02020603050405020304" pitchFamily="18" charset="0"/>
              </a:rPr>
              <a:t>Vaka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Anji</a:t>
            </a:r>
            <a:r>
              <a:rPr lang="en-US" dirty="0">
                <a:latin typeface="Times New Roman" panose="02020603050405020304" pitchFamily="18" charset="0"/>
                <a:ea typeface="Times New Roman" panose="02020603050405020304" pitchFamily="18" charset="0"/>
              </a:rPr>
              <a:t> Reddy, </a:t>
            </a:r>
            <a:r>
              <a:rPr lang="en-US" dirty="0" err="1">
                <a:latin typeface="Times New Roman" panose="02020603050405020304" pitchFamily="18" charset="0"/>
                <a:ea typeface="Times New Roman" panose="02020603050405020304" pitchFamily="18" charset="0"/>
              </a:rPr>
              <a:t>Badal</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Soni</a:t>
            </a:r>
            <a:r>
              <a:rPr lang="en-US" dirty="0">
                <a:latin typeface="Times New Roman" panose="02020603050405020304" pitchFamily="18" charset="0"/>
                <a:ea typeface="Times New Roman" panose="02020603050405020304" pitchFamily="18" charset="0"/>
              </a:rPr>
              <a:t>, and </a:t>
            </a:r>
            <a:r>
              <a:rPr lang="en-US" dirty="0" err="1">
                <a:latin typeface="Times New Roman" panose="02020603050405020304" pitchFamily="18" charset="0"/>
                <a:ea typeface="Times New Roman" panose="02020603050405020304" pitchFamily="18" charset="0"/>
              </a:rPr>
              <a:t>Sudheer</a:t>
            </a:r>
            <a:r>
              <a:rPr lang="en-US" dirty="0">
                <a:latin typeface="Times New Roman" panose="02020603050405020304" pitchFamily="18" charset="0"/>
                <a:ea typeface="Times New Roman" panose="02020603050405020304" pitchFamily="18" charset="0"/>
              </a:rPr>
              <a:t> Reddy. "Breast cancer detection by leveraging Machine Learning." ICT Express 6.4 (2020): 320-324. </a:t>
            </a: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068670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2" name="Rectangle 1"/>
          <p:cNvSpPr/>
          <p:nvPr/>
        </p:nvSpPr>
        <p:spPr>
          <a:xfrm>
            <a:off x="611505" y="2023844"/>
            <a:ext cx="10934700" cy="4493538"/>
          </a:xfrm>
          <a:prstGeom prst="rect">
            <a:avLst/>
          </a:prstGeom>
        </p:spPr>
        <p:txBody>
          <a:bodyPr wrap="square">
            <a:spAutoFit/>
          </a:bodyPr>
          <a:lstStyle/>
          <a:p>
            <a:pPr algn="just">
              <a:spcAft>
                <a:spcPts val="0"/>
              </a:spcAft>
            </a:pPr>
            <a:r>
              <a:rPr lang="en-US" dirty="0">
                <a:latin typeface="Times New Roman" panose="02020603050405020304" pitchFamily="18" charset="0"/>
                <a:ea typeface="Times New Roman" panose="02020603050405020304" pitchFamily="18" charset="0"/>
              </a:rPr>
              <a:t>[20] </a:t>
            </a:r>
            <a:r>
              <a:rPr lang="en-US" dirty="0" err="1">
                <a:latin typeface="Times New Roman" panose="02020603050405020304" pitchFamily="18" charset="0"/>
                <a:ea typeface="Times New Roman" panose="02020603050405020304" pitchFamily="18" charset="0"/>
              </a:rPr>
              <a:t>Burçak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Kadir</a:t>
            </a:r>
            <a:r>
              <a:rPr lang="en-US" dirty="0">
                <a:latin typeface="Times New Roman" panose="02020603050405020304" pitchFamily="18" charset="0"/>
                <a:ea typeface="Times New Roman" panose="02020603050405020304" pitchFamily="18" charset="0"/>
              </a:rPr>
              <a:t> Can, </a:t>
            </a:r>
            <a:r>
              <a:rPr lang="en-US" dirty="0" err="1">
                <a:latin typeface="Times New Roman" panose="02020603050405020304" pitchFamily="18" charset="0"/>
                <a:ea typeface="Times New Roman" panose="02020603050405020304" pitchFamily="18" charset="0"/>
              </a:rPr>
              <a:t>Ömer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Kaan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Baykan</a:t>
            </a:r>
            <a:r>
              <a:rPr lang="en-US" dirty="0">
                <a:latin typeface="Times New Roman" panose="02020603050405020304" pitchFamily="18" charset="0"/>
                <a:ea typeface="Times New Roman" panose="02020603050405020304" pitchFamily="18" charset="0"/>
              </a:rPr>
              <a:t>, and </a:t>
            </a:r>
            <a:r>
              <a:rPr lang="en-US" dirty="0" err="1">
                <a:latin typeface="Times New Roman" panose="02020603050405020304" pitchFamily="18" charset="0"/>
                <a:ea typeface="Times New Roman" panose="02020603050405020304" pitchFamily="18" charset="0"/>
              </a:rPr>
              <a:t>Harun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Uğuz</a:t>
            </a:r>
            <a:r>
              <a:rPr lang="en-US" dirty="0">
                <a:latin typeface="Times New Roman" panose="02020603050405020304" pitchFamily="18" charset="0"/>
                <a:ea typeface="Times New Roman" panose="02020603050405020304" pitchFamily="18" charset="0"/>
              </a:rPr>
              <a:t>. "A new deep convolutional neural network model for classifying breast cancer </a:t>
            </a:r>
            <a:r>
              <a:rPr lang="en-US" dirty="0" err="1">
                <a:latin typeface="Times New Roman" panose="02020603050405020304" pitchFamily="18" charset="0"/>
                <a:ea typeface="Times New Roman" panose="02020603050405020304" pitchFamily="18" charset="0"/>
              </a:rPr>
              <a:t>histopathological</a:t>
            </a:r>
            <a:r>
              <a:rPr lang="en-US" dirty="0">
                <a:latin typeface="Times New Roman" panose="02020603050405020304" pitchFamily="18" charset="0"/>
                <a:ea typeface="Times New Roman" panose="02020603050405020304" pitchFamily="18" charset="0"/>
              </a:rPr>
              <a:t> images and the </a:t>
            </a:r>
            <a:r>
              <a:rPr lang="en-US" dirty="0" err="1">
                <a:latin typeface="Times New Roman" panose="02020603050405020304" pitchFamily="18" charset="0"/>
                <a:ea typeface="Times New Roman" panose="02020603050405020304" pitchFamily="18" charset="0"/>
              </a:rPr>
              <a:t>hyperparameter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optimisation</a:t>
            </a:r>
            <a:r>
              <a:rPr lang="en-US" dirty="0">
                <a:latin typeface="Times New Roman" panose="02020603050405020304" pitchFamily="18" charset="0"/>
                <a:ea typeface="Times New Roman" panose="02020603050405020304" pitchFamily="18" charset="0"/>
              </a:rPr>
              <a:t> of the proposed model." The Journal of Supercomputing 77.1 (2021): 973-989.</a:t>
            </a:r>
            <a:endParaRPr lang="en-IN" sz="2800" dirty="0">
              <a:latin typeface="Times New Roman" panose="02020603050405020304" pitchFamily="18" charset="0"/>
              <a:ea typeface="Times New Roman" panose="02020603050405020304" pitchFamily="18" charset="0"/>
            </a:endParaRPr>
          </a:p>
          <a:p>
            <a:pPr algn="just">
              <a:spcAft>
                <a:spcPts val="0"/>
              </a:spcAft>
            </a:pPr>
            <a:r>
              <a:rPr lang="en-US" dirty="0">
                <a:latin typeface="Times New Roman" panose="02020603050405020304" pitchFamily="18" charset="0"/>
                <a:ea typeface="Times New Roman" panose="02020603050405020304" pitchFamily="18" charset="0"/>
              </a:rPr>
              <a:t>[21] </a:t>
            </a:r>
            <a:r>
              <a:rPr lang="en-US" dirty="0" err="1">
                <a:latin typeface="Times New Roman" panose="02020603050405020304" pitchFamily="18" charset="0"/>
                <a:ea typeface="Times New Roman" panose="02020603050405020304" pitchFamily="18" charset="0"/>
              </a:rPr>
              <a:t>Obaid</a:t>
            </a:r>
            <a:r>
              <a:rPr lang="en-US" dirty="0">
                <a:latin typeface="Times New Roman" panose="02020603050405020304" pitchFamily="18" charset="0"/>
                <a:ea typeface="Times New Roman" panose="02020603050405020304" pitchFamily="18" charset="0"/>
              </a:rPr>
              <a:t>, O. Ibrahim, et al. "Evaluating the performance of machine learning techniques in the classification of Wisconsin Breast Cancer." International Journal of Engineering &amp; Technology 7.4.36 (2018): 160-166.</a:t>
            </a:r>
            <a:endParaRPr lang="en-IN" sz="2800" dirty="0">
              <a:latin typeface="Times New Roman" panose="02020603050405020304" pitchFamily="18" charset="0"/>
              <a:ea typeface="Times New Roman" panose="02020603050405020304" pitchFamily="18" charset="0"/>
            </a:endParaRPr>
          </a:p>
          <a:p>
            <a:pPr algn="just">
              <a:spcAft>
                <a:spcPts val="0"/>
              </a:spcAft>
            </a:pPr>
            <a:r>
              <a:rPr lang="en-US" dirty="0">
                <a:latin typeface="Times New Roman" panose="02020603050405020304" pitchFamily="18" charset="0"/>
                <a:ea typeface="Times New Roman" panose="02020603050405020304" pitchFamily="18" charset="0"/>
              </a:rPr>
              <a:t>[22] </a:t>
            </a:r>
            <a:r>
              <a:rPr lang="en-US" dirty="0" err="1">
                <a:latin typeface="Times New Roman" panose="02020603050405020304" pitchFamily="18" charset="0"/>
                <a:ea typeface="Times New Roman" panose="02020603050405020304" pitchFamily="18" charset="0"/>
              </a:rPr>
              <a:t>Araújo</a:t>
            </a:r>
            <a:r>
              <a:rPr lang="en-US" dirty="0">
                <a:latin typeface="Times New Roman" panose="02020603050405020304" pitchFamily="18" charset="0"/>
                <a:ea typeface="Times New Roman" panose="02020603050405020304" pitchFamily="18" charset="0"/>
              </a:rPr>
              <a:t>, Teresa, et al. "Classification of breast cancer histology images using convolutional neural networks." </a:t>
            </a:r>
            <a:r>
              <a:rPr lang="en-US" dirty="0" err="1">
                <a:latin typeface="Times New Roman" panose="02020603050405020304" pitchFamily="18" charset="0"/>
                <a:ea typeface="Times New Roman" panose="02020603050405020304" pitchFamily="18" charset="0"/>
              </a:rPr>
              <a:t>PloS</a:t>
            </a:r>
            <a:r>
              <a:rPr lang="en-US" dirty="0">
                <a:latin typeface="Times New Roman" panose="02020603050405020304" pitchFamily="18" charset="0"/>
                <a:ea typeface="Times New Roman" panose="02020603050405020304" pitchFamily="18" charset="0"/>
              </a:rPr>
              <a:t> one 12.6 (2017): e0177544. </a:t>
            </a:r>
            <a:endParaRPr lang="en-IN" sz="2800" dirty="0">
              <a:latin typeface="Times New Roman" panose="02020603050405020304" pitchFamily="18" charset="0"/>
              <a:ea typeface="Times New Roman" panose="02020603050405020304" pitchFamily="18" charset="0"/>
            </a:endParaRPr>
          </a:p>
          <a:p>
            <a:pPr algn="just">
              <a:spcAft>
                <a:spcPts val="0"/>
              </a:spcAft>
            </a:pPr>
            <a:r>
              <a:rPr lang="en-US" dirty="0">
                <a:latin typeface="Times New Roman" panose="02020603050405020304" pitchFamily="18" charset="0"/>
                <a:ea typeface="Times New Roman" panose="02020603050405020304" pitchFamily="18" charset="0"/>
              </a:rPr>
              <a:t>[23] </a:t>
            </a:r>
            <a:r>
              <a:rPr lang="en-US" dirty="0" err="1">
                <a:latin typeface="Times New Roman" panose="02020603050405020304" pitchFamily="18" charset="0"/>
                <a:ea typeface="Times New Roman" panose="02020603050405020304" pitchFamily="18" charset="0"/>
              </a:rPr>
              <a:t>Bharati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Subrato</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Prajoy</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Podder</a:t>
            </a:r>
            <a:r>
              <a:rPr lang="en-US" dirty="0">
                <a:latin typeface="Times New Roman" panose="02020603050405020304" pitchFamily="18" charset="0"/>
                <a:ea typeface="Times New Roman" panose="02020603050405020304" pitchFamily="18" charset="0"/>
              </a:rPr>
              <a:t>, and M. </a:t>
            </a:r>
            <a:r>
              <a:rPr lang="en-US" dirty="0" err="1">
                <a:latin typeface="Times New Roman" panose="02020603050405020304" pitchFamily="18" charset="0"/>
                <a:ea typeface="Times New Roman" panose="02020603050405020304" pitchFamily="18" charset="0"/>
              </a:rPr>
              <a:t>Mondal</a:t>
            </a:r>
            <a:r>
              <a:rPr lang="en-US" dirty="0">
                <a:latin typeface="Times New Roman" panose="02020603050405020304" pitchFamily="18" charset="0"/>
                <a:ea typeface="Times New Roman" panose="02020603050405020304" pitchFamily="18" charset="0"/>
              </a:rPr>
              <a:t>. "Artificial neural network-based breast cancer screening: a comprehensive review." </a:t>
            </a:r>
            <a:r>
              <a:rPr lang="en-US" dirty="0" err="1">
                <a:latin typeface="Times New Roman" panose="02020603050405020304" pitchFamily="18" charset="0"/>
                <a:ea typeface="Times New Roman" panose="02020603050405020304" pitchFamily="18" charset="0"/>
              </a:rPr>
              <a:t>arXiv</a:t>
            </a:r>
            <a:r>
              <a:rPr lang="en-US" dirty="0">
                <a:latin typeface="Times New Roman" panose="02020603050405020304" pitchFamily="18" charset="0"/>
                <a:ea typeface="Times New Roman" panose="02020603050405020304" pitchFamily="18" charset="0"/>
              </a:rPr>
              <a:t> preprint arXiv:2006.01767 (2020).</a:t>
            </a:r>
            <a:endParaRPr lang="en-IN" sz="2800" dirty="0">
              <a:latin typeface="Times New Roman" panose="02020603050405020304" pitchFamily="18" charset="0"/>
              <a:ea typeface="Times New Roman" panose="02020603050405020304" pitchFamily="18" charset="0"/>
            </a:endParaRPr>
          </a:p>
          <a:p>
            <a:pPr algn="just">
              <a:spcAft>
                <a:spcPts val="0"/>
              </a:spcAft>
            </a:pPr>
            <a:r>
              <a:rPr lang="en-US" dirty="0">
                <a:latin typeface="Times New Roman" panose="02020603050405020304" pitchFamily="18" charset="0"/>
                <a:ea typeface="Times New Roman" panose="02020603050405020304" pitchFamily="18" charset="0"/>
              </a:rPr>
              <a:t>[24] </a:t>
            </a:r>
            <a:r>
              <a:rPr lang="en-US" dirty="0" err="1">
                <a:latin typeface="Times New Roman" panose="02020603050405020304" pitchFamily="18" charset="0"/>
                <a:ea typeface="Times New Roman" panose="02020603050405020304" pitchFamily="18" charset="0"/>
              </a:rPr>
              <a:t>Khourdifi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Youness</a:t>
            </a:r>
            <a:r>
              <a:rPr lang="en-US" dirty="0">
                <a:latin typeface="Times New Roman" panose="02020603050405020304" pitchFamily="18" charset="0"/>
                <a:ea typeface="Times New Roman" panose="02020603050405020304" pitchFamily="18" charset="0"/>
              </a:rPr>
              <a:t>, and Mohamed </a:t>
            </a:r>
            <a:r>
              <a:rPr lang="en-US" dirty="0" err="1">
                <a:latin typeface="Times New Roman" panose="02020603050405020304" pitchFamily="18" charset="0"/>
                <a:ea typeface="Times New Roman" panose="02020603050405020304" pitchFamily="18" charset="0"/>
              </a:rPr>
              <a:t>Bahaj</a:t>
            </a:r>
            <a:r>
              <a:rPr lang="en-US" dirty="0">
                <a:latin typeface="Times New Roman" panose="02020603050405020304" pitchFamily="18" charset="0"/>
                <a:ea typeface="Times New Roman" panose="02020603050405020304" pitchFamily="18" charset="0"/>
              </a:rPr>
              <a:t>. "Applying best machine learning algorithms for breast cancer prediction and classification." (ICECOCS). IEEE, 2018.</a:t>
            </a:r>
            <a:endParaRPr lang="en-IN" sz="2800" dirty="0">
              <a:latin typeface="Times New Roman" panose="02020603050405020304" pitchFamily="18" charset="0"/>
              <a:ea typeface="Times New Roman" panose="02020603050405020304" pitchFamily="18" charset="0"/>
            </a:endParaRPr>
          </a:p>
          <a:p>
            <a:pPr algn="just">
              <a:spcAft>
                <a:spcPts val="0"/>
              </a:spcAft>
            </a:pPr>
            <a:r>
              <a:rPr lang="en-US" dirty="0">
                <a:latin typeface="Times New Roman" panose="02020603050405020304" pitchFamily="18" charset="0"/>
                <a:ea typeface="Times New Roman" panose="02020603050405020304" pitchFamily="18" charset="0"/>
              </a:rPr>
              <a:t>[25] </a:t>
            </a:r>
            <a:r>
              <a:rPr lang="en-US" dirty="0" err="1">
                <a:latin typeface="Times New Roman" panose="02020603050405020304" pitchFamily="18" charset="0"/>
                <a:ea typeface="Times New Roman" panose="02020603050405020304" pitchFamily="18" charset="0"/>
              </a:rPr>
              <a:t>Bardou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Dalal</a:t>
            </a:r>
            <a:r>
              <a:rPr lang="en-US" dirty="0">
                <a:latin typeface="Times New Roman" panose="02020603050405020304" pitchFamily="18" charset="0"/>
                <a:ea typeface="Times New Roman" panose="02020603050405020304" pitchFamily="18" charset="0"/>
              </a:rPr>
              <a:t>, Kun Zhang, and </a:t>
            </a:r>
            <a:r>
              <a:rPr lang="en-US" dirty="0" err="1">
                <a:latin typeface="Times New Roman" panose="02020603050405020304" pitchFamily="18" charset="0"/>
                <a:ea typeface="Times New Roman" panose="02020603050405020304" pitchFamily="18" charset="0"/>
              </a:rPr>
              <a:t>Sayed</a:t>
            </a:r>
            <a:r>
              <a:rPr lang="en-US" dirty="0">
                <a:latin typeface="Times New Roman" panose="02020603050405020304" pitchFamily="18" charset="0"/>
                <a:ea typeface="Times New Roman" panose="02020603050405020304" pitchFamily="18" charset="0"/>
              </a:rPr>
              <a:t> Mohammad Ahmad. "Classification of breast cancer based on histology images using convolutional neural networks." </a:t>
            </a:r>
            <a:r>
              <a:rPr lang="en-US" dirty="0" err="1">
                <a:latin typeface="Times New Roman" panose="02020603050405020304" pitchFamily="18" charset="0"/>
                <a:ea typeface="Times New Roman" panose="02020603050405020304" pitchFamily="18" charset="0"/>
              </a:rPr>
              <a:t>Ieee</a:t>
            </a:r>
            <a:r>
              <a:rPr lang="en-US" dirty="0">
                <a:latin typeface="Times New Roman" panose="02020603050405020304" pitchFamily="18" charset="0"/>
                <a:ea typeface="Times New Roman" panose="02020603050405020304" pitchFamily="18" charset="0"/>
              </a:rPr>
              <a:t> Access 6 (2018): 24680-24693. </a:t>
            </a:r>
            <a:br>
              <a:rPr lang="en-US" dirty="0">
                <a:latin typeface="Times New Roman" panose="02020603050405020304" pitchFamily="18" charset="0"/>
                <a:ea typeface="Times New Roman" panose="02020603050405020304" pitchFamily="18" charset="0"/>
              </a:rPr>
            </a:br>
            <a:endParaRPr lang="en-IN" dirty="0"/>
          </a:p>
          <a:p>
            <a:r>
              <a:rPr lang="en-US" sz="1600" dirty="0">
                <a:latin typeface="Times New Roman" panose="02020603050405020304" pitchFamily="18" charset="0"/>
                <a:ea typeface="Times New Roman" panose="02020603050405020304" pitchFamily="18" charset="0"/>
              </a:rPr>
              <a:t/>
            </a:r>
            <a:br>
              <a:rPr lang="en-US" sz="1600" dirty="0">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2319498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7" name="Text Box 6"/>
          <p:cNvSpPr txBox="1"/>
          <p:nvPr/>
        </p:nvSpPr>
        <p:spPr>
          <a:xfrm>
            <a:off x="886410" y="1787822"/>
            <a:ext cx="5389388" cy="461665"/>
          </a:xfrm>
          <a:prstGeom prst="rect">
            <a:avLst/>
          </a:prstGeom>
          <a:noFill/>
        </p:spPr>
        <p:txBody>
          <a:bodyPr wrap="square" rtlCol="0">
            <a:spAutoFit/>
          </a:bodyPr>
          <a:lstStyle/>
          <a:p>
            <a:r>
              <a:rPr lang="en-IN" altLang="en-US" sz="2400" b="1" u="sng" dirty="0">
                <a:latin typeface="Arial Rounded MT Bold" panose="020F0704030504030204" pitchFamily="34" charset="0"/>
                <a:cs typeface="Arial Rounded MT Bold" panose="020F0704030504030204" pitchFamily="34" charset="0"/>
              </a:rPr>
              <a:t>Index</a:t>
            </a:r>
          </a:p>
        </p:txBody>
      </p:sp>
      <p:graphicFrame>
        <p:nvGraphicFramePr>
          <p:cNvPr id="3" name="Table 2">
            <a:extLst>
              <a:ext uri="{FF2B5EF4-FFF2-40B4-BE49-F238E27FC236}">
                <a16:creationId xmlns:a16="http://schemas.microsoft.com/office/drawing/2014/main" xmlns="" id="{1B26A39A-07F1-C66F-4900-01131D90844B}"/>
              </a:ext>
            </a:extLst>
          </p:cNvPr>
          <p:cNvGraphicFramePr>
            <a:graphicFrameLocks noGrp="1"/>
          </p:cNvGraphicFramePr>
          <p:nvPr>
            <p:extLst>
              <p:ext uri="{D42A27DB-BD31-4B8C-83A1-F6EECF244321}">
                <p14:modId xmlns:p14="http://schemas.microsoft.com/office/powerpoint/2010/main" val="1111365037"/>
              </p:ext>
            </p:extLst>
          </p:nvPr>
        </p:nvGraphicFramePr>
        <p:xfrm>
          <a:off x="886410" y="2596935"/>
          <a:ext cx="8281294" cy="3578562"/>
        </p:xfrm>
        <a:graphic>
          <a:graphicData uri="http://schemas.openxmlformats.org/drawingml/2006/table">
            <a:tbl>
              <a:tblPr>
                <a:tableStyleId>{5C22544A-7EE6-4342-B048-85BDC9FD1C3A}</a:tableStyleId>
              </a:tblPr>
              <a:tblGrid>
                <a:gridCol w="8281294">
                  <a:extLst>
                    <a:ext uri="{9D8B030D-6E8A-4147-A177-3AD203B41FA5}">
                      <a16:colId xmlns:a16="http://schemas.microsoft.com/office/drawing/2014/main" xmlns="" val="2603697997"/>
                    </a:ext>
                  </a:extLst>
                </a:gridCol>
              </a:tblGrid>
              <a:tr h="397618">
                <a:tc>
                  <a:txBody>
                    <a:bodyPr/>
                    <a:lstStyle/>
                    <a:p>
                      <a:pPr>
                        <a:lnSpc>
                          <a:spcPct val="114000"/>
                        </a:lnSpc>
                        <a:spcAft>
                          <a:spcPts val="0"/>
                        </a:spcAft>
                      </a:pPr>
                      <a:r>
                        <a:rPr lang="en-IN" sz="1200" dirty="0">
                          <a:effectLst/>
                        </a:rPr>
                        <a:t>Abstract</a:t>
                      </a:r>
                      <a:endParaRPr lang="en-IN" sz="1100" dirty="0">
                        <a:effectLst/>
                        <a:latin typeface="Calibri" panose="020F0502020204030204" pitchFamily="34" charset="0"/>
                        <a:cs typeface="Times New Roman" panose="02020603050405020304" pitchFamily="18" charset="0"/>
                      </a:endParaRPr>
                    </a:p>
                  </a:txBody>
                  <a:tcPr marL="68580" marR="68580"/>
                </a:tc>
                <a:extLst>
                  <a:ext uri="{0D108BD9-81ED-4DB2-BD59-A6C34878D82A}">
                    <a16:rowId xmlns:a16="http://schemas.microsoft.com/office/drawing/2014/main" xmlns="" val="3350333311"/>
                  </a:ext>
                </a:extLst>
              </a:tr>
              <a:tr h="397618">
                <a:tc>
                  <a:txBody>
                    <a:bodyPr/>
                    <a:lstStyle/>
                    <a:p>
                      <a:pPr>
                        <a:lnSpc>
                          <a:spcPct val="114000"/>
                        </a:lnSpc>
                        <a:spcAft>
                          <a:spcPts val="0"/>
                        </a:spcAft>
                      </a:pPr>
                      <a:r>
                        <a:rPr lang="en-US" sz="1200">
                          <a:effectLst/>
                        </a:rPr>
                        <a:t>Recap of phase-1(Project work)</a:t>
                      </a:r>
                      <a:endParaRPr lang="en-US" sz="1100">
                        <a:effectLst/>
                        <a:latin typeface="Calibri" panose="020F0502020204030204" pitchFamily="34" charset="0"/>
                        <a:cs typeface="Times New Roman" panose="02020603050405020304" pitchFamily="18" charset="0"/>
                      </a:endParaRPr>
                    </a:p>
                  </a:txBody>
                  <a:tcPr marL="68580" marR="68580"/>
                </a:tc>
                <a:extLst>
                  <a:ext uri="{0D108BD9-81ED-4DB2-BD59-A6C34878D82A}">
                    <a16:rowId xmlns:a16="http://schemas.microsoft.com/office/drawing/2014/main" xmlns="" val="2311821989"/>
                  </a:ext>
                </a:extLst>
              </a:tr>
              <a:tr h="397618">
                <a:tc>
                  <a:txBody>
                    <a:bodyPr/>
                    <a:lstStyle/>
                    <a:p>
                      <a:pPr>
                        <a:lnSpc>
                          <a:spcPct val="114000"/>
                        </a:lnSpc>
                        <a:spcAft>
                          <a:spcPts val="0"/>
                        </a:spcAft>
                      </a:pPr>
                      <a:r>
                        <a:rPr lang="en-US" sz="1200">
                          <a:effectLst/>
                        </a:rPr>
                        <a:t>Planning for Phase 2(% to be covered)</a:t>
                      </a:r>
                      <a:endParaRPr lang="en-US" sz="1100">
                        <a:effectLst/>
                        <a:latin typeface="Calibri" panose="020F0502020204030204" pitchFamily="34" charset="0"/>
                        <a:cs typeface="Times New Roman" panose="02020603050405020304" pitchFamily="18" charset="0"/>
                      </a:endParaRPr>
                    </a:p>
                  </a:txBody>
                  <a:tcPr marL="68580" marR="68580"/>
                </a:tc>
                <a:extLst>
                  <a:ext uri="{0D108BD9-81ED-4DB2-BD59-A6C34878D82A}">
                    <a16:rowId xmlns:a16="http://schemas.microsoft.com/office/drawing/2014/main" xmlns="" val="3880927936"/>
                  </a:ext>
                </a:extLst>
              </a:tr>
              <a:tr h="397618">
                <a:tc>
                  <a:txBody>
                    <a:bodyPr/>
                    <a:lstStyle/>
                    <a:p>
                      <a:pPr>
                        <a:lnSpc>
                          <a:spcPct val="114000"/>
                        </a:lnSpc>
                        <a:spcAft>
                          <a:spcPts val="0"/>
                        </a:spcAft>
                      </a:pPr>
                      <a:r>
                        <a:rPr lang="en-US" sz="1200">
                          <a:effectLst/>
                        </a:rPr>
                        <a:t>Modules along with Class Diagrams</a:t>
                      </a:r>
                      <a:endParaRPr lang="en-US" sz="1100">
                        <a:effectLst/>
                        <a:latin typeface="Calibri" panose="020F0502020204030204" pitchFamily="34" charset="0"/>
                        <a:cs typeface="Times New Roman" panose="02020603050405020304" pitchFamily="18" charset="0"/>
                      </a:endParaRPr>
                    </a:p>
                  </a:txBody>
                  <a:tcPr marL="68580" marR="68580"/>
                </a:tc>
                <a:extLst>
                  <a:ext uri="{0D108BD9-81ED-4DB2-BD59-A6C34878D82A}">
                    <a16:rowId xmlns:a16="http://schemas.microsoft.com/office/drawing/2014/main" xmlns="" val="3694633049"/>
                  </a:ext>
                </a:extLst>
              </a:tr>
              <a:tr h="397618">
                <a:tc>
                  <a:txBody>
                    <a:bodyPr/>
                    <a:lstStyle/>
                    <a:p>
                      <a:pPr>
                        <a:lnSpc>
                          <a:spcPct val="114000"/>
                        </a:lnSpc>
                        <a:spcAft>
                          <a:spcPts val="0"/>
                        </a:spcAft>
                      </a:pPr>
                      <a:r>
                        <a:rPr lang="en-IN" sz="1200">
                          <a:effectLst/>
                        </a:rPr>
                        <a:t>Module Integration and Testing</a:t>
                      </a:r>
                      <a:endParaRPr lang="en-IN" sz="1100">
                        <a:effectLst/>
                        <a:latin typeface="Calibri" panose="020F0502020204030204" pitchFamily="34" charset="0"/>
                        <a:cs typeface="Times New Roman" panose="02020603050405020304" pitchFamily="18" charset="0"/>
                      </a:endParaRPr>
                    </a:p>
                  </a:txBody>
                  <a:tcPr marL="68580" marR="68580"/>
                </a:tc>
                <a:extLst>
                  <a:ext uri="{0D108BD9-81ED-4DB2-BD59-A6C34878D82A}">
                    <a16:rowId xmlns:a16="http://schemas.microsoft.com/office/drawing/2014/main" xmlns="" val="1107775426"/>
                  </a:ext>
                </a:extLst>
              </a:tr>
              <a:tr h="397618">
                <a:tc>
                  <a:txBody>
                    <a:bodyPr/>
                    <a:lstStyle/>
                    <a:p>
                      <a:pPr>
                        <a:lnSpc>
                          <a:spcPct val="114000"/>
                        </a:lnSpc>
                        <a:spcAft>
                          <a:spcPts val="0"/>
                        </a:spcAft>
                      </a:pPr>
                      <a:r>
                        <a:rPr lang="en-US" sz="1200">
                          <a:effectLst/>
                        </a:rPr>
                        <a:t>Screen Shots of Modules, Implemented code on Demand</a:t>
                      </a:r>
                      <a:endParaRPr lang="en-US" sz="1100">
                        <a:effectLst/>
                        <a:latin typeface="Calibri" panose="020F0502020204030204" pitchFamily="34" charset="0"/>
                        <a:cs typeface="Times New Roman" panose="02020603050405020304" pitchFamily="18" charset="0"/>
                      </a:endParaRPr>
                    </a:p>
                  </a:txBody>
                  <a:tcPr marL="68580" marR="68580"/>
                </a:tc>
                <a:extLst>
                  <a:ext uri="{0D108BD9-81ED-4DB2-BD59-A6C34878D82A}">
                    <a16:rowId xmlns:a16="http://schemas.microsoft.com/office/drawing/2014/main" xmlns="" val="3480152627"/>
                  </a:ext>
                </a:extLst>
              </a:tr>
              <a:tr h="397618">
                <a:tc>
                  <a:txBody>
                    <a:bodyPr/>
                    <a:lstStyle/>
                    <a:p>
                      <a:pPr>
                        <a:lnSpc>
                          <a:spcPct val="114000"/>
                        </a:lnSpc>
                        <a:spcAft>
                          <a:spcPts val="0"/>
                        </a:spcAft>
                      </a:pPr>
                      <a:r>
                        <a:rPr lang="en-IN" sz="1200">
                          <a:effectLst/>
                        </a:rPr>
                        <a:t>Conclusion &amp; Scope</a:t>
                      </a:r>
                      <a:endParaRPr lang="en-IN" sz="1100">
                        <a:effectLst/>
                        <a:latin typeface="Calibri" panose="020F0502020204030204" pitchFamily="34" charset="0"/>
                        <a:cs typeface="Times New Roman" panose="02020603050405020304" pitchFamily="18" charset="0"/>
                      </a:endParaRPr>
                    </a:p>
                  </a:txBody>
                  <a:tcPr marL="68580" marR="68580"/>
                </a:tc>
                <a:extLst>
                  <a:ext uri="{0D108BD9-81ED-4DB2-BD59-A6C34878D82A}">
                    <a16:rowId xmlns:a16="http://schemas.microsoft.com/office/drawing/2014/main" xmlns="" val="4018957592"/>
                  </a:ext>
                </a:extLst>
              </a:tr>
              <a:tr h="397618">
                <a:tc>
                  <a:txBody>
                    <a:bodyPr/>
                    <a:lstStyle/>
                    <a:p>
                      <a:pPr>
                        <a:lnSpc>
                          <a:spcPct val="114000"/>
                        </a:lnSpc>
                        <a:spcAft>
                          <a:spcPts val="0"/>
                        </a:spcAft>
                      </a:pPr>
                      <a:r>
                        <a:rPr lang="en-IN" sz="1200">
                          <a:effectLst/>
                        </a:rPr>
                        <a:t>References</a:t>
                      </a:r>
                      <a:endParaRPr lang="en-IN" sz="1100">
                        <a:effectLst/>
                        <a:latin typeface="Calibri" panose="020F0502020204030204" pitchFamily="34" charset="0"/>
                        <a:cs typeface="Times New Roman" panose="02020603050405020304" pitchFamily="18" charset="0"/>
                      </a:endParaRPr>
                    </a:p>
                  </a:txBody>
                  <a:tcPr marL="68580" marR="68580"/>
                </a:tc>
                <a:extLst>
                  <a:ext uri="{0D108BD9-81ED-4DB2-BD59-A6C34878D82A}">
                    <a16:rowId xmlns:a16="http://schemas.microsoft.com/office/drawing/2014/main" xmlns="" val="2935664753"/>
                  </a:ext>
                </a:extLst>
              </a:tr>
              <a:tr h="397618">
                <a:tc>
                  <a:txBody>
                    <a:bodyPr/>
                    <a:lstStyle/>
                    <a:p>
                      <a:pPr>
                        <a:lnSpc>
                          <a:spcPct val="114000"/>
                        </a:lnSpc>
                        <a:spcAft>
                          <a:spcPts val="0"/>
                        </a:spcAft>
                      </a:pPr>
                      <a:r>
                        <a:rPr lang="en-US" sz="1200" dirty="0">
                          <a:effectLst/>
                        </a:rPr>
                        <a:t>Status of phase 1-Paper publication</a:t>
                      </a:r>
                      <a:endParaRPr lang="en-US" sz="1100" dirty="0">
                        <a:effectLst/>
                        <a:latin typeface="Calibri" panose="020F0502020204030204" pitchFamily="34" charset="0"/>
                        <a:cs typeface="Times New Roman" panose="02020603050405020304" pitchFamily="18" charset="0"/>
                      </a:endParaRPr>
                    </a:p>
                  </a:txBody>
                  <a:tcPr marL="68580" marR="68580"/>
                </a:tc>
                <a:extLst>
                  <a:ext uri="{0D108BD9-81ED-4DB2-BD59-A6C34878D82A}">
                    <a16:rowId xmlns:a16="http://schemas.microsoft.com/office/drawing/2014/main" xmlns="" val="2666435479"/>
                  </a:ext>
                </a:extLst>
              </a:tr>
            </a:tbl>
          </a:graphicData>
        </a:graphic>
      </p:graphicFrame>
    </p:spTree>
    <p:extLst>
      <p:ext uri="{BB962C8B-B14F-4D97-AF65-F5344CB8AC3E}">
        <p14:creationId xmlns:p14="http://schemas.microsoft.com/office/powerpoint/2010/main" val="18210999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2" name="Rectangle 1"/>
          <p:cNvSpPr/>
          <p:nvPr/>
        </p:nvSpPr>
        <p:spPr>
          <a:xfrm>
            <a:off x="889000" y="2522141"/>
            <a:ext cx="9690100" cy="2585323"/>
          </a:xfrm>
          <a:prstGeom prst="rect">
            <a:avLst/>
          </a:prstGeom>
        </p:spPr>
        <p:txBody>
          <a:bodyPr wrap="square">
            <a:spAutoFit/>
          </a:bodyPr>
          <a:lstStyle/>
          <a:p>
            <a:pPr algn="just">
              <a:spcAft>
                <a:spcPts val="0"/>
              </a:spcAft>
            </a:pPr>
            <a:r>
              <a:rPr lang="en-US" dirty="0">
                <a:latin typeface="Times New Roman" panose="02020603050405020304" pitchFamily="18" charset="0"/>
                <a:ea typeface="Times New Roman" panose="02020603050405020304" pitchFamily="18" charset="0"/>
              </a:rPr>
              <a:t>[26] </a:t>
            </a:r>
            <a:r>
              <a:rPr lang="en-US" dirty="0" err="1">
                <a:latin typeface="Times New Roman" panose="02020603050405020304" pitchFamily="18" charset="0"/>
                <a:ea typeface="Times New Roman" panose="02020603050405020304" pitchFamily="18" charset="0"/>
              </a:rPr>
              <a:t>Murtaza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Ghulam</a:t>
            </a:r>
            <a:r>
              <a:rPr lang="en-US" dirty="0">
                <a:latin typeface="Times New Roman" panose="02020603050405020304" pitchFamily="18" charset="0"/>
                <a:ea typeface="Times New Roman" panose="02020603050405020304" pitchFamily="18" charset="0"/>
              </a:rPr>
              <a:t>, et al. "Breast cancer multi-classification through deep neural network and hierarchical classification approach." Multimedia Tools and Applications 79.21 (2020): 15481-15511.</a:t>
            </a:r>
            <a:endParaRPr lang="en-IN" sz="2800" dirty="0">
              <a:latin typeface="Times New Roman" panose="02020603050405020304" pitchFamily="18" charset="0"/>
              <a:ea typeface="Times New Roman" panose="02020603050405020304" pitchFamily="18" charset="0"/>
            </a:endParaRPr>
          </a:p>
          <a:p>
            <a:pPr algn="just">
              <a:spcAft>
                <a:spcPts val="0"/>
              </a:spcAft>
            </a:pPr>
            <a:r>
              <a:rPr lang="en-US" dirty="0">
                <a:latin typeface="Times New Roman" panose="02020603050405020304" pitchFamily="18" charset="0"/>
                <a:ea typeface="Times New Roman" panose="02020603050405020304" pitchFamily="18" charset="0"/>
              </a:rPr>
              <a:t>[27] Yang, </a:t>
            </a:r>
            <a:r>
              <a:rPr lang="en-US" dirty="0" err="1">
                <a:latin typeface="Times New Roman" panose="02020603050405020304" pitchFamily="18" charset="0"/>
                <a:ea typeface="Times New Roman" panose="02020603050405020304" pitchFamily="18" charset="0"/>
              </a:rPr>
              <a:t>Zhanbo</a:t>
            </a:r>
            <a:r>
              <a:rPr lang="en-US" dirty="0">
                <a:latin typeface="Times New Roman" panose="02020603050405020304" pitchFamily="18" charset="0"/>
                <a:ea typeface="Times New Roman" panose="02020603050405020304" pitchFamily="18" charset="0"/>
              </a:rPr>
              <a:t>, et al. "EMS-Net: Ensemble of </a:t>
            </a:r>
            <a:r>
              <a:rPr lang="en-US" dirty="0" err="1">
                <a:latin typeface="Times New Roman" panose="02020603050405020304" pitchFamily="18" charset="0"/>
                <a:ea typeface="Times New Roman" panose="02020603050405020304" pitchFamily="18" charset="0"/>
              </a:rPr>
              <a:t>multiscale</a:t>
            </a:r>
            <a:r>
              <a:rPr lang="en-US" dirty="0">
                <a:latin typeface="Times New Roman" panose="02020603050405020304" pitchFamily="18" charset="0"/>
                <a:ea typeface="Times New Roman" panose="02020603050405020304" pitchFamily="18" charset="0"/>
              </a:rPr>
              <a:t> convolutional neural networks for classification of breast cancer histology images." </a:t>
            </a:r>
            <a:r>
              <a:rPr lang="en-US" dirty="0" err="1">
                <a:latin typeface="Times New Roman" panose="02020603050405020304" pitchFamily="18" charset="0"/>
                <a:ea typeface="Times New Roman" panose="02020603050405020304" pitchFamily="18" charset="0"/>
              </a:rPr>
              <a:t>Neurocomputing</a:t>
            </a:r>
            <a:r>
              <a:rPr lang="en-US" dirty="0">
                <a:latin typeface="Times New Roman" panose="02020603050405020304" pitchFamily="18" charset="0"/>
                <a:ea typeface="Times New Roman" panose="02020603050405020304" pitchFamily="18" charset="0"/>
              </a:rPr>
              <a:t> 366 (2019): 46-53.</a:t>
            </a:r>
            <a:endParaRPr lang="en-IN" sz="2800" dirty="0">
              <a:latin typeface="Times New Roman" panose="02020603050405020304" pitchFamily="18" charset="0"/>
              <a:ea typeface="Times New Roman" panose="02020603050405020304" pitchFamily="18" charset="0"/>
            </a:endParaRPr>
          </a:p>
          <a:p>
            <a:pPr algn="just">
              <a:spcAft>
                <a:spcPts val="0"/>
              </a:spcAft>
            </a:pPr>
            <a:r>
              <a:rPr lang="en-US" dirty="0">
                <a:latin typeface="Times New Roman" panose="02020603050405020304" pitchFamily="18" charset="0"/>
                <a:ea typeface="Times New Roman" panose="02020603050405020304" pitchFamily="18" charset="0"/>
              </a:rPr>
              <a:t>[28] </a:t>
            </a:r>
            <a:r>
              <a:rPr lang="en-US" dirty="0" err="1">
                <a:latin typeface="Times New Roman" panose="02020603050405020304" pitchFamily="18" charset="0"/>
                <a:ea typeface="Times New Roman" panose="02020603050405020304" pitchFamily="18" charset="0"/>
              </a:rPr>
              <a:t>Mahmood</a:t>
            </a:r>
            <a:r>
              <a:rPr lang="en-US" dirty="0">
                <a:latin typeface="Times New Roman" panose="02020603050405020304" pitchFamily="18" charset="0"/>
                <a:ea typeface="Times New Roman" panose="02020603050405020304" pitchFamily="18" charset="0"/>
              </a:rPr>
              <a:t>, Tahir, et al. "Artificial intelligence-based mitosis detection in breast cancer histopathology images using faster R-CNN and deep CNNs." Journal of clinical medicine 9.3 (2020): 749. </a:t>
            </a:r>
            <a:endParaRPr lang="en-IN" sz="2800"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
            </a:r>
            <a:br>
              <a:rPr lang="en-US" dirty="0">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14079500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5" name="TextBox 4">
            <a:extLst>
              <a:ext uri="{FF2B5EF4-FFF2-40B4-BE49-F238E27FC236}">
                <a16:creationId xmlns:a16="http://schemas.microsoft.com/office/drawing/2014/main" xmlns="" id="{A022C494-2EF5-2650-3027-EDA1FF588CBA}"/>
              </a:ext>
            </a:extLst>
          </p:cNvPr>
          <p:cNvSpPr txBox="1"/>
          <p:nvPr/>
        </p:nvSpPr>
        <p:spPr>
          <a:xfrm>
            <a:off x="986713" y="1760608"/>
            <a:ext cx="6097554" cy="489365"/>
          </a:xfrm>
          <a:prstGeom prst="rect">
            <a:avLst/>
          </a:prstGeom>
          <a:noFill/>
        </p:spPr>
        <p:txBody>
          <a:bodyPr wrap="square">
            <a:spAutoFit/>
          </a:bodyPr>
          <a:lstStyle/>
          <a:p>
            <a:pPr>
              <a:lnSpc>
                <a:spcPct val="114000"/>
              </a:lnSpc>
              <a:spcAft>
                <a:spcPts val="1000"/>
              </a:spcAft>
            </a:pPr>
            <a:r>
              <a:rPr lang="en-US" sz="2400" b="1" u="sng" dirty="0">
                <a:effectLst/>
                <a:ea typeface="Calibri" panose="020F0502020204030204" pitchFamily="34" charset="0"/>
                <a:cs typeface="Times New Roman" panose="02020603050405020304" pitchFamily="18" charset="0"/>
              </a:rPr>
              <a:t>Status of phase 1-Paper publication</a:t>
            </a:r>
            <a:endParaRPr lang="en-US" sz="2400" b="1" u="sng" dirty="0">
              <a:effectLst/>
              <a:cs typeface="Times New Roman" panose="02020603050405020304" pitchFamily="18" charset="0"/>
            </a:endParaRPr>
          </a:p>
        </p:txBody>
      </p:sp>
      <p:sp>
        <p:nvSpPr>
          <p:cNvPr id="10" name="TextBox 9">
            <a:extLst>
              <a:ext uri="{FF2B5EF4-FFF2-40B4-BE49-F238E27FC236}">
                <a16:creationId xmlns:a16="http://schemas.microsoft.com/office/drawing/2014/main" xmlns="" id="{E490ACA7-4315-26AA-9620-FA4DB394CFCD}"/>
              </a:ext>
            </a:extLst>
          </p:cNvPr>
          <p:cNvSpPr txBox="1"/>
          <p:nvPr/>
        </p:nvSpPr>
        <p:spPr>
          <a:xfrm>
            <a:off x="895739" y="2413338"/>
            <a:ext cx="10552922" cy="707886"/>
          </a:xfrm>
          <a:prstGeom prst="rect">
            <a:avLst/>
          </a:prstGeom>
          <a:noFill/>
        </p:spPr>
        <p:txBody>
          <a:bodyPr wrap="square">
            <a:spAutoFit/>
          </a:bodyPr>
          <a:lstStyle/>
          <a:p>
            <a:pPr algn="just"/>
            <a:r>
              <a:rPr lang="en-US" sz="2000" dirty="0"/>
              <a:t/>
            </a:r>
            <a:br>
              <a:rPr lang="en-US" sz="2000" dirty="0"/>
            </a:br>
            <a:endParaRPr lang="en-IN" sz="2000" dirty="0"/>
          </a:p>
        </p:txBody>
      </p:sp>
    </p:spTree>
    <p:extLst>
      <p:ext uri="{BB962C8B-B14F-4D97-AF65-F5344CB8AC3E}">
        <p14:creationId xmlns:p14="http://schemas.microsoft.com/office/powerpoint/2010/main" val="27390257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2" name="Rectangles 1"/>
          <p:cNvSpPr/>
          <p:nvPr/>
        </p:nvSpPr>
        <p:spPr>
          <a:xfrm>
            <a:off x="3581083" y="2829560"/>
            <a:ext cx="5029835" cy="1198880"/>
          </a:xfrm>
          <a:prstGeom prst="rect">
            <a:avLst/>
          </a:prstGeom>
          <a:noFill/>
          <a:ln>
            <a:noFill/>
          </a:ln>
        </p:spPr>
        <p:txBody>
          <a:bodyPr wrap="none" rtlCol="0" anchor="t">
            <a:spAutoFit/>
          </a:bodyPr>
          <a:lstStyle/>
          <a:p>
            <a:pPr algn="ctr"/>
            <a:r>
              <a:rPr lang="en-IN" altLang="en-US" sz="7200" b="1">
                <a:solidFill>
                  <a:schemeClr val="tx1"/>
                </a:solidFill>
                <a:effectLst>
                  <a:outerShdw blurRad="38100" dist="19050" dir="2700000" algn="tl" rotWithShape="0">
                    <a:schemeClr val="dk1">
                      <a:alpha val="40000"/>
                    </a:schemeClr>
                  </a:outerShdw>
                </a:effectLst>
              </a:rPr>
              <a:t>THANK 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5" name="Text Box 4"/>
          <p:cNvSpPr txBox="1"/>
          <p:nvPr/>
        </p:nvSpPr>
        <p:spPr>
          <a:xfrm>
            <a:off x="177800" y="1678940"/>
            <a:ext cx="11684000" cy="5078313"/>
          </a:xfrm>
          <a:prstGeom prst="rect">
            <a:avLst/>
          </a:prstGeom>
          <a:noFill/>
        </p:spPr>
        <p:txBody>
          <a:bodyPr wrap="square" rtlCol="0">
            <a:spAutoFit/>
          </a:bodyPr>
          <a:lstStyle/>
          <a:p>
            <a:pPr algn="just"/>
            <a:r>
              <a:rPr lang="en-US" dirty="0" smtClean="0"/>
              <a:t>In </a:t>
            </a:r>
            <a:r>
              <a:rPr lang="en-US" dirty="0"/>
              <a:t>phase 1 of our project, we will commence by gathering the requisite data. Once the data acquisition is complete, we will undertake several crucial data preprocessing tasks including resizing, color conversion, normalization, labeling, and overall data preparation. This step is pivotal to ensure that the data is appropriately formatted and primed for our analytical procedures.</a:t>
            </a:r>
          </a:p>
          <a:p>
            <a:pPr algn="just"/>
            <a:r>
              <a:rPr lang="en-US" dirty="0"/>
              <a:t>For modeling, we have identified several architectures tailored to different dataset sizes and computational resources:</a:t>
            </a:r>
          </a:p>
          <a:p>
            <a:pPr algn="just"/>
            <a:r>
              <a:rPr lang="en-US" b="1" dirty="0"/>
              <a:t>DenseNet201</a:t>
            </a:r>
            <a:r>
              <a:rPr lang="en-US" dirty="0"/>
              <a:t>: Ideal for large datasets requiring high accuracy due to its ability to capture intricate image features.</a:t>
            </a:r>
          </a:p>
          <a:p>
            <a:pPr algn="just"/>
            <a:r>
              <a:rPr lang="en-US" b="1" dirty="0"/>
              <a:t>ResNet50</a:t>
            </a:r>
            <a:r>
              <a:rPr lang="en-US" dirty="0"/>
              <a:t>: Strikes a balance between model complexity and performance, suitable for medium-sized datasets.</a:t>
            </a:r>
          </a:p>
          <a:p>
            <a:pPr algn="just"/>
            <a:r>
              <a:rPr lang="en-US" b="1" dirty="0"/>
              <a:t>VGG models (e.g., VGG16 or VGG19)</a:t>
            </a:r>
            <a:r>
              <a:rPr lang="en-US" dirty="0"/>
              <a:t>: Simpler with fewer parameters compared to DenseNet201 and ResNet50, suitable for smaller datasets or resource-constrained environments.</a:t>
            </a:r>
          </a:p>
          <a:p>
            <a:pPr algn="just"/>
            <a:r>
              <a:rPr lang="en-US" dirty="0"/>
              <a:t>DenseNet-201, specifically designed for image classification and computer vision tasks, enhances information flow through dense connections between layers, addressing issues like the vanishing gradient problem in very deep networks while maintaining parameter </a:t>
            </a:r>
            <a:r>
              <a:rPr lang="en-US" dirty="0" err="1" smtClean="0"/>
              <a:t>efficiency.Following</a:t>
            </a:r>
            <a:r>
              <a:rPr lang="en-US" dirty="0" smtClean="0"/>
              <a:t> </a:t>
            </a:r>
            <a:r>
              <a:rPr lang="en-US" dirty="0"/>
              <a:t>data preparation, the next steps involve model training and evaluation. The training process entails monitoring performance on the validation set to optimize the model. Subsequently, the model's generalization is assessed by evaluating its performance on the shuffled test set (</a:t>
            </a:r>
            <a:r>
              <a:rPr lang="en-US" dirty="0" err="1"/>
              <a:t>X_test</a:t>
            </a:r>
            <a:r>
              <a:rPr lang="en-US" dirty="0"/>
              <a:t> and </a:t>
            </a:r>
            <a:r>
              <a:rPr lang="en-US" dirty="0" err="1"/>
              <a:t>Y_test</a:t>
            </a:r>
            <a:r>
              <a:rPr lang="en-US" dirty="0"/>
              <a:t>) to gauge its effectiveness on unseen data. This rigorous evaluation process ensures the model's ability to make accurate predictions on new, real-world </a:t>
            </a:r>
            <a:r>
              <a:rPr lang="en-US" dirty="0" err="1" smtClean="0"/>
              <a:t>examples.Our</a:t>
            </a:r>
            <a:r>
              <a:rPr lang="en-US" dirty="0" smtClean="0"/>
              <a:t> </a:t>
            </a:r>
            <a:r>
              <a:rPr lang="en-US" dirty="0"/>
              <a:t>objective is to enhance performance on the </a:t>
            </a:r>
            <a:r>
              <a:rPr lang="en-US" dirty="0" err="1"/>
              <a:t>BreakHis</a:t>
            </a:r>
            <a:r>
              <a:rPr lang="en-US" dirty="0"/>
              <a:t> dataset, focusing on metrics such as accuracy, precision, and recall for breast cancer classification</a:t>
            </a:r>
          </a:p>
          <a:p>
            <a:pPr algn="just"/>
            <a:r>
              <a:rPr lang="en-US" dirty="0" smtClean="0"/>
              <a:t>.</a:t>
            </a:r>
            <a:endParaRPr lang="en-US" dirty="0"/>
          </a:p>
        </p:txBody>
      </p:sp>
      <p:sp>
        <p:nvSpPr>
          <p:cNvPr id="7" name="Text Box 6"/>
          <p:cNvSpPr txBox="1"/>
          <p:nvPr/>
        </p:nvSpPr>
        <p:spPr>
          <a:xfrm>
            <a:off x="2908300" y="1217275"/>
            <a:ext cx="4088208" cy="461665"/>
          </a:xfrm>
          <a:prstGeom prst="rect">
            <a:avLst/>
          </a:prstGeom>
          <a:noFill/>
        </p:spPr>
        <p:txBody>
          <a:bodyPr wrap="square" rtlCol="0">
            <a:spAutoFit/>
          </a:bodyPr>
          <a:lstStyle/>
          <a:p>
            <a:pPr algn="ctr"/>
            <a:r>
              <a:rPr lang="en-IN" altLang="en-US" sz="2400" b="1" dirty="0"/>
              <a:t>              </a:t>
            </a:r>
            <a:r>
              <a:rPr lang="en-IN" altLang="en-US" sz="2400" b="1" u="sng" dirty="0"/>
              <a:t>Recap of Phase-1</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2" name="Text Box 1"/>
          <p:cNvSpPr txBox="1"/>
          <p:nvPr/>
        </p:nvSpPr>
        <p:spPr>
          <a:xfrm>
            <a:off x="727788" y="2407233"/>
            <a:ext cx="10788481" cy="2554545"/>
          </a:xfrm>
          <a:prstGeom prst="rect">
            <a:avLst/>
          </a:prstGeom>
          <a:noFill/>
        </p:spPr>
        <p:txBody>
          <a:bodyPr wrap="square" rtlCol="0">
            <a:spAutoFit/>
          </a:bodyPr>
          <a:lstStyle/>
          <a:p>
            <a:pPr algn="just"/>
            <a:r>
              <a:rPr lang="en-US" sz="2000" dirty="0"/>
              <a:t>In the next step of our breast cancer classification project, we will utilize heterogeneous datasets to identify intricate patterns. These datasets will be fed into various classifiers to discern whether a given instance is benign or malignant. Upon identifying patterns indicative of cancer, we will further classify the stage of breast cancer. Additionally, we will provide specific precautions and recommend medicines to mitigate the condition. To facilitate easy access and understanding, we will develop a user interface for online checking. However, it's important to note that this interface is meant for informational purposes only, and for optimal results, individuals should consult trained medical professionals.</a:t>
            </a:r>
            <a:endParaRPr lang="en-US" sz="2000" dirty="0"/>
          </a:p>
        </p:txBody>
      </p:sp>
      <p:sp>
        <p:nvSpPr>
          <p:cNvPr id="3" name="Text Box 2"/>
          <p:cNvSpPr txBox="1"/>
          <p:nvPr/>
        </p:nvSpPr>
        <p:spPr>
          <a:xfrm>
            <a:off x="800733" y="1812254"/>
            <a:ext cx="2900281" cy="461665"/>
          </a:xfrm>
          <a:prstGeom prst="rect">
            <a:avLst/>
          </a:prstGeom>
          <a:noFill/>
        </p:spPr>
        <p:txBody>
          <a:bodyPr wrap="none" rtlCol="0" anchor="t">
            <a:spAutoFit/>
          </a:bodyPr>
          <a:lstStyle/>
          <a:p>
            <a:r>
              <a:rPr lang="en-IN" sz="2400" b="1" u="sng" dirty="0" smtClean="0">
                <a:cs typeface="Times New Roman" panose="02020603050405020304" pitchFamily="18" charset="0"/>
                <a:sym typeface="+mn-ea"/>
              </a:rPr>
              <a:t>Planning </a:t>
            </a:r>
            <a:r>
              <a:rPr lang="en-IN" sz="2400" b="1" u="sng" dirty="0">
                <a:cs typeface="Times New Roman" panose="02020603050405020304" pitchFamily="18" charset="0"/>
                <a:sym typeface="+mn-ea"/>
              </a:rPr>
              <a:t>for Phase-II:</a:t>
            </a:r>
            <a:endParaRPr lang="en-US" sz="2400" u="sn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3" name="Text Box 2"/>
          <p:cNvSpPr txBox="1"/>
          <p:nvPr/>
        </p:nvSpPr>
        <p:spPr>
          <a:xfrm>
            <a:off x="1055080" y="1814195"/>
            <a:ext cx="3428311" cy="461665"/>
          </a:xfrm>
          <a:prstGeom prst="rect">
            <a:avLst/>
          </a:prstGeom>
          <a:noFill/>
        </p:spPr>
        <p:txBody>
          <a:bodyPr wrap="none" rtlCol="0" anchor="t">
            <a:spAutoFit/>
          </a:bodyPr>
          <a:lstStyle/>
          <a:p>
            <a:pPr algn="just"/>
            <a:r>
              <a:rPr lang="en-US" sz="2400" b="1" u="sng" dirty="0">
                <a:sym typeface="+mn-ea"/>
              </a:rPr>
              <a:t>Module 1: </a:t>
            </a:r>
            <a:r>
              <a:rPr lang="en-US" sz="2400" b="1" u="sng" dirty="0" smtClean="0">
                <a:sym typeface="+mn-ea"/>
              </a:rPr>
              <a:t>Pre-Processing</a:t>
            </a:r>
            <a:endParaRPr lang="en-US" sz="2400" u="sng" dirty="0"/>
          </a:p>
        </p:txBody>
      </p:sp>
      <p:sp>
        <p:nvSpPr>
          <p:cNvPr id="7" name="TextBox 6">
            <a:extLst>
              <a:ext uri="{FF2B5EF4-FFF2-40B4-BE49-F238E27FC236}">
                <a16:creationId xmlns:a16="http://schemas.microsoft.com/office/drawing/2014/main" xmlns="" id="{96F92CF3-76B7-2CC3-A18E-F8EF544A5480}"/>
              </a:ext>
            </a:extLst>
          </p:cNvPr>
          <p:cNvSpPr txBox="1"/>
          <p:nvPr/>
        </p:nvSpPr>
        <p:spPr>
          <a:xfrm>
            <a:off x="729205" y="2606999"/>
            <a:ext cx="10601100" cy="1323439"/>
          </a:xfrm>
          <a:prstGeom prst="rect">
            <a:avLst/>
          </a:prstGeom>
          <a:noFill/>
        </p:spPr>
        <p:txBody>
          <a:bodyPr wrap="square">
            <a:spAutoFit/>
          </a:bodyPr>
          <a:lstStyle/>
          <a:p>
            <a:pPr algn="just"/>
            <a:r>
              <a:rPr lang="en-US" sz="2000" dirty="0" smtClean="0">
                <a:solidFill>
                  <a:srgbClr val="000000"/>
                </a:solidFill>
              </a:rPr>
              <a:t>We </a:t>
            </a:r>
            <a:r>
              <a:rPr lang="en-US" sz="2000" dirty="0">
                <a:solidFill>
                  <a:srgbClr val="000000"/>
                </a:solidFill>
              </a:rPr>
              <a:t>will start by gathering the necessary data for our project. After acquiring the data, we will</a:t>
            </a:r>
          </a:p>
          <a:p>
            <a:pPr algn="just"/>
            <a:r>
              <a:rPr lang="en-US" sz="2000" dirty="0">
                <a:solidFill>
                  <a:srgbClr val="000000"/>
                </a:solidFill>
              </a:rPr>
              <a:t>perform several essential data preprocessing tasks, including resizing, color conversion,</a:t>
            </a:r>
          </a:p>
          <a:p>
            <a:pPr algn="just"/>
            <a:r>
              <a:rPr lang="en-US" sz="2000" dirty="0">
                <a:solidFill>
                  <a:srgbClr val="000000"/>
                </a:solidFill>
              </a:rPr>
              <a:t>normalization, labeling, and overall data preparation. This crucial step is vital to ensure that the</a:t>
            </a:r>
          </a:p>
          <a:p>
            <a:pPr algn="just"/>
            <a:r>
              <a:rPr lang="en-US" sz="2000" dirty="0">
                <a:solidFill>
                  <a:srgbClr val="000000"/>
                </a:solidFill>
              </a:rPr>
              <a:t>data is appropriately formatted and ready for our analytical procedures</a:t>
            </a:r>
            <a:endParaRPr lang="en-IN"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2" name="Text Box 1"/>
          <p:cNvSpPr txBox="1"/>
          <p:nvPr/>
        </p:nvSpPr>
        <p:spPr>
          <a:xfrm>
            <a:off x="643199" y="1772304"/>
            <a:ext cx="4787900" cy="461665"/>
          </a:xfrm>
          <a:prstGeom prst="rect">
            <a:avLst/>
          </a:prstGeom>
          <a:noFill/>
        </p:spPr>
        <p:txBody>
          <a:bodyPr wrap="square" rtlCol="0" anchor="t">
            <a:spAutoFit/>
          </a:bodyPr>
          <a:lstStyle/>
          <a:p>
            <a:pPr algn="just"/>
            <a:r>
              <a:rPr lang="en-US" sz="2400" b="1" u="sng" dirty="0">
                <a:sym typeface="+mn-ea"/>
              </a:rPr>
              <a:t>Module 2: </a:t>
            </a:r>
            <a:r>
              <a:rPr lang="en-US" sz="2400" b="1" u="sng" dirty="0">
                <a:sym typeface="+mn-ea"/>
              </a:rPr>
              <a:t>Model Selection</a:t>
            </a:r>
            <a:endParaRPr lang="en-US" sz="2400" u="sng" dirty="0"/>
          </a:p>
        </p:txBody>
      </p:sp>
      <p:sp>
        <p:nvSpPr>
          <p:cNvPr id="7" name="TextBox 6">
            <a:extLst>
              <a:ext uri="{FF2B5EF4-FFF2-40B4-BE49-F238E27FC236}">
                <a16:creationId xmlns:a16="http://schemas.microsoft.com/office/drawing/2014/main" xmlns="" id="{7CD26923-AB0E-519A-D420-87E56C29F3F8}"/>
              </a:ext>
            </a:extLst>
          </p:cNvPr>
          <p:cNvSpPr txBox="1"/>
          <p:nvPr/>
        </p:nvSpPr>
        <p:spPr>
          <a:xfrm>
            <a:off x="469900" y="2233969"/>
            <a:ext cx="10925125" cy="3139321"/>
          </a:xfrm>
          <a:prstGeom prst="rect">
            <a:avLst/>
          </a:prstGeom>
          <a:noFill/>
        </p:spPr>
        <p:txBody>
          <a:bodyPr wrap="square">
            <a:spAutoFit/>
          </a:bodyPr>
          <a:lstStyle/>
          <a:p>
            <a:pPr algn="just"/>
            <a:r>
              <a:rPr lang="en-US" dirty="0">
                <a:solidFill>
                  <a:srgbClr val="000000"/>
                </a:solidFill>
              </a:rPr>
              <a:t>• DenseNet201 may be a good choice if you have a large dataset and need a highly accurate model. It excels at</a:t>
            </a:r>
          </a:p>
          <a:p>
            <a:pPr algn="just"/>
            <a:r>
              <a:rPr lang="en-US" dirty="0">
                <a:solidFill>
                  <a:srgbClr val="000000"/>
                </a:solidFill>
              </a:rPr>
              <a:t>capturing intricate image features</a:t>
            </a:r>
          </a:p>
          <a:p>
            <a:pPr algn="just"/>
            <a:r>
              <a:rPr lang="en-US" dirty="0">
                <a:solidFill>
                  <a:srgbClr val="000000"/>
                </a:solidFill>
              </a:rPr>
              <a:t>• ResNet50 is a solid choice for most image classification tasks. It strikes a balance between model complexity</a:t>
            </a:r>
          </a:p>
          <a:p>
            <a:pPr algn="just"/>
            <a:r>
              <a:rPr lang="en-US" dirty="0">
                <a:solidFill>
                  <a:srgbClr val="000000"/>
                </a:solidFill>
              </a:rPr>
              <a:t>and performance and can work well with medium-sized datasets.</a:t>
            </a:r>
          </a:p>
          <a:p>
            <a:pPr algn="just"/>
            <a:r>
              <a:rPr lang="en-US" dirty="0">
                <a:solidFill>
                  <a:srgbClr val="000000"/>
                </a:solidFill>
              </a:rPr>
              <a:t>• VGG models, such as VGG16 or VGG19, are simpler and have fewer parameters compared to DenseNet201</a:t>
            </a:r>
          </a:p>
          <a:p>
            <a:pPr algn="just"/>
            <a:r>
              <a:rPr lang="en-US" dirty="0">
                <a:solidFill>
                  <a:srgbClr val="000000"/>
                </a:solidFill>
              </a:rPr>
              <a:t>and ResNet50. They may be suitable for smaller datasets or when computational resources are limited.</a:t>
            </a:r>
          </a:p>
          <a:p>
            <a:pPr algn="just"/>
            <a:r>
              <a:rPr lang="en-US" dirty="0">
                <a:solidFill>
                  <a:srgbClr val="000000"/>
                </a:solidFill>
              </a:rPr>
              <a:t>• DenseNet-201 is a deep learning architecture primarily designed for image classification and computer vision</a:t>
            </a:r>
          </a:p>
          <a:p>
            <a:pPr algn="just"/>
            <a:r>
              <a:rPr lang="en-US" dirty="0">
                <a:solidFill>
                  <a:srgbClr val="000000"/>
                </a:solidFill>
              </a:rPr>
              <a:t>tasks. Its key purpose is to enhance information flow through the network by utilizing dense connections</a:t>
            </a:r>
          </a:p>
          <a:p>
            <a:pPr algn="just"/>
            <a:r>
              <a:rPr lang="en-US" dirty="0">
                <a:solidFill>
                  <a:srgbClr val="000000"/>
                </a:solidFill>
              </a:rPr>
              <a:t>between layers. This approach not only improves gradient flow during training but also mitigates the vanishing</a:t>
            </a:r>
          </a:p>
          <a:p>
            <a:pPr algn="just"/>
            <a:r>
              <a:rPr lang="en-US" dirty="0">
                <a:solidFill>
                  <a:srgbClr val="000000"/>
                </a:solidFill>
              </a:rPr>
              <a:t>gradient problem in very deep networks. DenseNet-201 achieves high accuracy while maintaining parameter</a:t>
            </a:r>
          </a:p>
          <a:p>
            <a:pPr algn="just"/>
            <a:r>
              <a:rPr lang="en-US" dirty="0">
                <a:solidFill>
                  <a:srgbClr val="000000"/>
                </a:solidFill>
              </a:rPr>
              <a:t>efficiency, making it suitable for resource-constrained environments.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2" name="Text Box 1"/>
          <p:cNvSpPr txBox="1"/>
          <p:nvPr/>
        </p:nvSpPr>
        <p:spPr>
          <a:xfrm>
            <a:off x="714450" y="1837623"/>
            <a:ext cx="4091505" cy="461665"/>
          </a:xfrm>
          <a:prstGeom prst="rect">
            <a:avLst/>
          </a:prstGeom>
          <a:noFill/>
        </p:spPr>
        <p:txBody>
          <a:bodyPr wrap="none" rtlCol="0" anchor="t">
            <a:spAutoFit/>
          </a:bodyPr>
          <a:lstStyle/>
          <a:p>
            <a:pPr algn="just"/>
            <a:r>
              <a:rPr lang="en-US" sz="2400" b="1" u="sng" dirty="0">
                <a:sym typeface="+mn-ea"/>
              </a:rPr>
              <a:t>Module 3: </a:t>
            </a:r>
            <a:r>
              <a:rPr lang="en-US" sz="2400" b="1" u="sng" dirty="0">
                <a:sym typeface="+mn-ea"/>
              </a:rPr>
              <a:t>Testing and Training</a:t>
            </a:r>
            <a:endParaRPr lang="en-US" sz="2400" u="sng" dirty="0"/>
          </a:p>
        </p:txBody>
      </p:sp>
      <p:sp>
        <p:nvSpPr>
          <p:cNvPr id="7" name="TextBox 6">
            <a:extLst>
              <a:ext uri="{FF2B5EF4-FFF2-40B4-BE49-F238E27FC236}">
                <a16:creationId xmlns:a16="http://schemas.microsoft.com/office/drawing/2014/main" xmlns="" id="{96DD7850-9EA8-13EC-EBA9-CAB420A5C27A}"/>
              </a:ext>
            </a:extLst>
          </p:cNvPr>
          <p:cNvSpPr txBox="1"/>
          <p:nvPr/>
        </p:nvSpPr>
        <p:spPr>
          <a:xfrm>
            <a:off x="714450" y="2532923"/>
            <a:ext cx="10416970" cy="1938992"/>
          </a:xfrm>
          <a:prstGeom prst="rect">
            <a:avLst/>
          </a:prstGeom>
          <a:noFill/>
        </p:spPr>
        <p:txBody>
          <a:bodyPr wrap="square">
            <a:spAutoFit/>
          </a:bodyPr>
          <a:lstStyle/>
          <a:p>
            <a:pPr algn="just"/>
            <a:r>
              <a:rPr lang="en-US" sz="2000" dirty="0">
                <a:solidFill>
                  <a:srgbClr val="000000"/>
                </a:solidFill>
              </a:rPr>
              <a:t>The data is ready for model training and </a:t>
            </a:r>
            <a:r>
              <a:rPr lang="en-US" sz="2000" dirty="0" err="1">
                <a:solidFill>
                  <a:srgbClr val="000000"/>
                </a:solidFill>
              </a:rPr>
              <a:t>evaluation.The</a:t>
            </a:r>
            <a:r>
              <a:rPr lang="en-US" sz="2000" dirty="0">
                <a:solidFill>
                  <a:srgbClr val="000000"/>
                </a:solidFill>
              </a:rPr>
              <a:t> training process typically involves </a:t>
            </a:r>
            <a:r>
              <a:rPr lang="en-US" sz="2000" dirty="0" smtClean="0">
                <a:solidFill>
                  <a:srgbClr val="000000"/>
                </a:solidFill>
              </a:rPr>
              <a:t>monitoring performance </a:t>
            </a:r>
            <a:r>
              <a:rPr lang="en-US" sz="2000" dirty="0">
                <a:solidFill>
                  <a:srgbClr val="000000"/>
                </a:solidFill>
              </a:rPr>
              <a:t>on the validation set to optimize the </a:t>
            </a:r>
            <a:r>
              <a:rPr lang="en-US" sz="2000" dirty="0" err="1">
                <a:solidFill>
                  <a:srgbClr val="000000"/>
                </a:solidFill>
              </a:rPr>
              <a:t>model.Finally</a:t>
            </a:r>
            <a:r>
              <a:rPr lang="en-US" sz="2000" dirty="0">
                <a:solidFill>
                  <a:srgbClr val="000000"/>
                </a:solidFill>
              </a:rPr>
              <a:t>, the model's generalization is assessed </a:t>
            </a:r>
            <a:r>
              <a:rPr lang="en-US" sz="2000" dirty="0" smtClean="0">
                <a:solidFill>
                  <a:srgbClr val="000000"/>
                </a:solidFill>
              </a:rPr>
              <a:t>by evaluating </a:t>
            </a:r>
            <a:r>
              <a:rPr lang="en-US" sz="2000" dirty="0">
                <a:solidFill>
                  <a:srgbClr val="000000"/>
                </a:solidFill>
              </a:rPr>
              <a:t>it on the shuffled test set (</a:t>
            </a:r>
            <a:r>
              <a:rPr lang="en-US" sz="2000" dirty="0" err="1">
                <a:solidFill>
                  <a:srgbClr val="000000"/>
                </a:solidFill>
              </a:rPr>
              <a:t>X_test</a:t>
            </a:r>
            <a:r>
              <a:rPr lang="en-US" sz="2000" dirty="0">
                <a:solidFill>
                  <a:srgbClr val="000000"/>
                </a:solidFill>
              </a:rPr>
              <a:t> and </a:t>
            </a:r>
            <a:r>
              <a:rPr lang="en-US" sz="2000" dirty="0" err="1">
                <a:solidFill>
                  <a:srgbClr val="000000"/>
                </a:solidFill>
              </a:rPr>
              <a:t>Y_test</a:t>
            </a:r>
            <a:r>
              <a:rPr lang="en-US" sz="2000" dirty="0">
                <a:solidFill>
                  <a:srgbClr val="000000"/>
                </a:solidFill>
              </a:rPr>
              <a:t>) to determine how well it performs on unseen </a:t>
            </a:r>
            <a:r>
              <a:rPr lang="en-US" sz="2000" dirty="0" err="1" smtClean="0">
                <a:solidFill>
                  <a:srgbClr val="000000"/>
                </a:solidFill>
              </a:rPr>
              <a:t>data.This</a:t>
            </a:r>
            <a:r>
              <a:rPr lang="en-US" sz="2000" dirty="0" smtClean="0">
                <a:solidFill>
                  <a:srgbClr val="000000"/>
                </a:solidFill>
              </a:rPr>
              <a:t> </a:t>
            </a:r>
            <a:r>
              <a:rPr lang="en-US" sz="2000" dirty="0">
                <a:solidFill>
                  <a:srgbClr val="000000"/>
                </a:solidFill>
              </a:rPr>
              <a:t>process ensures that the model can make accurate predictions on new, real-world </a:t>
            </a:r>
            <a:r>
              <a:rPr lang="en-US" sz="2000" dirty="0" err="1" smtClean="0">
                <a:solidFill>
                  <a:srgbClr val="000000"/>
                </a:solidFill>
              </a:rPr>
              <a:t>examples.It</a:t>
            </a:r>
            <a:r>
              <a:rPr lang="en-US" sz="2000" dirty="0" smtClean="0">
                <a:solidFill>
                  <a:srgbClr val="000000"/>
                </a:solidFill>
              </a:rPr>
              <a:t> </a:t>
            </a:r>
            <a:r>
              <a:rPr lang="en-US" sz="2000" dirty="0">
                <a:solidFill>
                  <a:srgbClr val="000000"/>
                </a:solidFill>
              </a:rPr>
              <a:t>aims to enhance performance on the </a:t>
            </a:r>
            <a:r>
              <a:rPr lang="en-US" sz="2000" dirty="0" err="1">
                <a:solidFill>
                  <a:srgbClr val="000000"/>
                </a:solidFill>
              </a:rPr>
              <a:t>BreakHis</a:t>
            </a:r>
            <a:r>
              <a:rPr lang="en-US" sz="2000" dirty="0">
                <a:solidFill>
                  <a:srgbClr val="000000"/>
                </a:solidFill>
              </a:rPr>
              <a:t> dataset, evaluating metrics like accuracy, </a:t>
            </a:r>
            <a:r>
              <a:rPr lang="en-US" sz="2000" dirty="0" err="1" smtClean="0">
                <a:solidFill>
                  <a:srgbClr val="000000"/>
                </a:solidFill>
              </a:rPr>
              <a:t>precision,and</a:t>
            </a:r>
            <a:r>
              <a:rPr lang="en-US" sz="2000" dirty="0" smtClean="0">
                <a:solidFill>
                  <a:srgbClr val="000000"/>
                </a:solidFill>
              </a:rPr>
              <a:t> recall </a:t>
            </a:r>
            <a:r>
              <a:rPr lang="en-US" sz="2000" dirty="0">
                <a:solidFill>
                  <a:srgbClr val="000000"/>
                </a:solidFill>
              </a:rPr>
              <a:t>for breast cancer classification.</a:t>
            </a:r>
            <a:endParaRPr lang="en-IN"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5" name="Text Box 1">
            <a:extLst>
              <a:ext uri="{FF2B5EF4-FFF2-40B4-BE49-F238E27FC236}">
                <a16:creationId xmlns:a16="http://schemas.microsoft.com/office/drawing/2014/main" xmlns="" id="{64D02489-1036-EA71-8270-299D0EA0E958}"/>
              </a:ext>
            </a:extLst>
          </p:cNvPr>
          <p:cNvSpPr txBox="1"/>
          <p:nvPr/>
        </p:nvSpPr>
        <p:spPr>
          <a:xfrm>
            <a:off x="1209925" y="1815867"/>
            <a:ext cx="4177875" cy="461665"/>
          </a:xfrm>
          <a:prstGeom prst="rect">
            <a:avLst/>
          </a:prstGeom>
          <a:noFill/>
        </p:spPr>
        <p:txBody>
          <a:bodyPr wrap="none" rtlCol="0" anchor="t">
            <a:spAutoFit/>
          </a:bodyPr>
          <a:lstStyle/>
          <a:p>
            <a:pPr algn="just"/>
            <a:r>
              <a:rPr lang="en-US" sz="2400" b="1" u="sng" dirty="0">
                <a:sym typeface="+mn-ea"/>
              </a:rPr>
              <a:t>Module Integration and Testing</a:t>
            </a:r>
            <a:endParaRPr lang="en-US" sz="2400" u="sng" dirty="0"/>
          </a:p>
        </p:txBody>
      </p:sp>
      <p:pic>
        <p:nvPicPr>
          <p:cNvPr id="2" name="Picture 1"/>
          <p:cNvPicPr>
            <a:picLocks noChangeAspect="1"/>
          </p:cNvPicPr>
          <p:nvPr/>
        </p:nvPicPr>
        <p:blipFill>
          <a:blip r:embed="rId3"/>
          <a:stretch>
            <a:fillRect/>
          </a:stretch>
        </p:blipFill>
        <p:spPr>
          <a:xfrm>
            <a:off x="1475895" y="2508008"/>
            <a:ext cx="6878010" cy="346758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TotalTime>
  <Words>2425</Words>
  <Application>Microsoft Office PowerPoint</Application>
  <PresentationFormat>Widescreen</PresentationFormat>
  <Paragraphs>178</Paragraphs>
  <Slides>32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SimSun</vt:lpstr>
      <vt:lpstr>Arial</vt:lpstr>
      <vt:lpstr>Arial Black</vt:lpstr>
      <vt:lpstr>Arial Rounded</vt:lpstr>
      <vt:lpstr>Arial Rounded MT Bold</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VGG16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Shreya Reddy Alluri</dc:creator>
  <cp:lastModifiedBy>user</cp:lastModifiedBy>
  <cp:revision>12</cp:revision>
  <dcterms:created xsi:type="dcterms:W3CDTF">2024-01-26T16:32:12Z</dcterms:created>
  <dcterms:modified xsi:type="dcterms:W3CDTF">2024-01-28T15:44:57Z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0CBD02FDFC5345A4B4CD5D92726A1459</vt:lpwstr>
  </property>
  <property fmtid="{D5CDD505-2E9C-101B-9397-08002B2CF9AE}" pid="3" name="KSOProductBuildVer">
    <vt:lpwstr>1033-11.2.0.11225</vt:lpwstr>
  </property>
</Properties>
</file>