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59" r:id="rId4"/>
    <p:sldId id="263" r:id="rId5"/>
    <p:sldId id="267" r:id="rId6"/>
    <p:sldId id="339" r:id="rId7"/>
    <p:sldId id="275" r:id="rId8"/>
    <p:sldId id="312" r:id="rId9"/>
    <p:sldId id="311" r:id="rId10"/>
    <p:sldId id="310" r:id="rId11"/>
    <p:sldId id="309" r:id="rId12"/>
    <p:sldId id="314" r:id="rId13"/>
    <p:sldId id="334" r:id="rId14"/>
    <p:sldId id="335" r:id="rId15"/>
    <p:sldId id="336" r:id="rId16"/>
    <p:sldId id="337" r:id="rId17"/>
    <p:sldId id="261" r:id="rId18"/>
    <p:sldId id="338" r:id="rId19"/>
    <p:sldId id="340" r:id="rId20"/>
    <p:sldId id="341" r:id="rId21"/>
    <p:sldId id="342" r:id="rId22"/>
    <p:sldId id="305"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43B8A-6B91-4256-98B0-AE1F74E61463}" v="19" dt="2024-01-27T19:13:48.674"/>
    <p1510:client id="{98FA9522-7AF8-4B19-8399-D80BA16D726D}" v="1" dt="2024-01-26T19:53:16.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353" autoAdjust="0"/>
  </p:normalViewPr>
  <p:slideViewPr>
    <p:cSldViewPr snapToGrid="0">
      <p:cViewPr varScale="1">
        <p:scale>
          <a:sx n="67" d="100"/>
          <a:sy n="67" d="100"/>
        </p:scale>
        <p:origin x="5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4CEA3-D3A5-49DF-AEE7-75934DAB727E}"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00E59-6CCC-4838-8F43-8CA11CDEAB14}" type="slidenum">
              <a:rPr lang="en-IN" smtClean="0"/>
              <a:t>‹#›</a:t>
            </a:fld>
            <a:endParaRPr lang="en-IN"/>
          </a:p>
        </p:txBody>
      </p:sp>
    </p:spTree>
    <p:extLst>
      <p:ext uri="{BB962C8B-B14F-4D97-AF65-F5344CB8AC3E}">
        <p14:creationId xmlns:p14="http://schemas.microsoft.com/office/powerpoint/2010/main" val="114624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C00E59-6CCC-4838-8F43-8CA11CDEAB14}" type="slidenum">
              <a:rPr lang="en-IN" smtClean="0"/>
              <a:t>1</a:t>
            </a:fld>
            <a:endParaRPr lang="en-IN"/>
          </a:p>
        </p:txBody>
      </p:sp>
    </p:spTree>
    <p:extLst>
      <p:ext uri="{BB962C8B-B14F-4D97-AF65-F5344CB8AC3E}">
        <p14:creationId xmlns:p14="http://schemas.microsoft.com/office/powerpoint/2010/main" val="3967958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33381978_Deep_learning-based_breast_cancer_classification_through_medical_imaging_modalities_state_of_the_art_and_research_challenge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0"/>
            <a:ext cx="1457325" cy="140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1722755" y="385445"/>
            <a:ext cx="9690100" cy="1015663"/>
          </a:xfrm>
          <a:prstGeom prst="rect">
            <a:avLst/>
          </a:prstGeom>
          <a:noFill/>
        </p:spPr>
        <p:txBody>
          <a:bodyPr wrap="square" rtlCol="0" anchor="t">
            <a:spAutoFit/>
          </a:bodyPr>
          <a:lstStyle/>
          <a:p>
            <a:pPr algn="ctr">
              <a:defRPr/>
            </a:pPr>
            <a:r>
              <a:rPr lang="en-US" altLang="en-US" sz="2000"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sz="2000" dirty="0">
              <a:latin typeface="Arial Rounded MT Bold" panose="020F0704030504030204" pitchFamily="34" charset="0"/>
              <a:cs typeface="Times New Roman" panose="02020603050405020304" pitchFamily="18" charset="0"/>
            </a:endParaRPr>
          </a:p>
          <a:p>
            <a:pPr algn="ctr">
              <a:defRPr/>
            </a:pPr>
            <a:r>
              <a:rPr lang="en-US" altLang="en-US" sz="2000" dirty="0">
                <a:latin typeface="Arial Rounded MT Bold" panose="020F0704030504030204" pitchFamily="34" charset="0"/>
                <a:cs typeface="Times New Roman" panose="02020603050405020304" pitchFamily="18" charset="0"/>
                <a:sym typeface="+mn-ea"/>
              </a:rPr>
              <a:t>Department</a:t>
            </a:r>
            <a:r>
              <a:rPr lang="en-US" sz="2000" dirty="0">
                <a:latin typeface="Arial Rounded MT Bold" panose="020F0704030504030204" pitchFamily="34" charset="0"/>
                <a:sym typeface="+mn-ea"/>
              </a:rPr>
              <a:t> </a:t>
            </a:r>
            <a:r>
              <a:rPr lang="en-US" altLang="en-US" sz="2000" dirty="0">
                <a:latin typeface="Arial Rounded MT Bold" panose="020F0704030504030204" pitchFamily="34" charset="0"/>
                <a:cs typeface="Times New Roman" panose="02020603050405020304" pitchFamily="18" charset="0"/>
                <a:sym typeface="+mn-ea"/>
              </a:rPr>
              <a:t>of Computer Science and Engineering</a:t>
            </a:r>
          </a:p>
          <a:p>
            <a:pPr algn="ctr">
              <a:defRPr/>
            </a:pPr>
            <a:endParaRPr lang="en-US" altLang="en-US" sz="2000" dirty="0">
              <a:latin typeface="Arial Rounded MT Bold" panose="020F0704030504030204" pitchFamily="34" charset="0"/>
              <a:cs typeface="Times New Roman" panose="02020603050405020304" pitchFamily="18" charset="0"/>
              <a:sym typeface="+mn-ea"/>
            </a:endParaRPr>
          </a:p>
        </p:txBody>
      </p:sp>
      <p:sp>
        <p:nvSpPr>
          <p:cNvPr id="3" name="TextBox 2">
            <a:extLst>
              <a:ext uri="{FF2B5EF4-FFF2-40B4-BE49-F238E27FC236}">
                <a16:creationId xmlns:a16="http://schemas.microsoft.com/office/drawing/2014/main" id="{4190C033-FB02-F00A-CBF5-942BED5FA4FF}"/>
              </a:ext>
            </a:extLst>
          </p:cNvPr>
          <p:cNvSpPr txBox="1"/>
          <p:nvPr/>
        </p:nvSpPr>
        <p:spPr>
          <a:xfrm>
            <a:off x="3114092" y="1216442"/>
            <a:ext cx="6097554" cy="461665"/>
          </a:xfrm>
          <a:prstGeom prst="rect">
            <a:avLst/>
          </a:prstGeom>
          <a:noFill/>
        </p:spPr>
        <p:txBody>
          <a:bodyPr wrap="square">
            <a:spAutoFit/>
          </a:bodyPr>
          <a:lstStyle/>
          <a:p>
            <a:pPr algn="ctr">
              <a:defRPr/>
            </a:pPr>
            <a:r>
              <a:rPr lang="en-US" altLang="en-US" sz="2400" dirty="0">
                <a:solidFill>
                  <a:srgbClr val="FF0000"/>
                </a:solidFill>
                <a:latin typeface="Arial Rounded MT Bold" panose="020F0704030504030204" pitchFamily="34" charset="0"/>
                <a:cs typeface="Times New Roman" panose="02020603050405020304" pitchFamily="18" charset="0"/>
                <a:sym typeface="+mn-ea"/>
              </a:rPr>
              <a:t>Major Project </a:t>
            </a:r>
          </a:p>
        </p:txBody>
      </p:sp>
      <p:sp>
        <p:nvSpPr>
          <p:cNvPr id="11" name="TextBox 10">
            <a:extLst>
              <a:ext uri="{FF2B5EF4-FFF2-40B4-BE49-F238E27FC236}">
                <a16:creationId xmlns:a16="http://schemas.microsoft.com/office/drawing/2014/main" id="{BBBBB534-250A-EBA7-DBA7-4DA0A544162B}"/>
              </a:ext>
            </a:extLst>
          </p:cNvPr>
          <p:cNvSpPr txBox="1"/>
          <p:nvPr/>
        </p:nvSpPr>
        <p:spPr>
          <a:xfrm>
            <a:off x="1474431" y="2307303"/>
            <a:ext cx="9376876" cy="1200329"/>
          </a:xfrm>
          <a:prstGeom prst="rect">
            <a:avLst/>
          </a:prstGeom>
          <a:noFill/>
        </p:spPr>
        <p:txBody>
          <a:bodyPr wrap="square">
            <a:spAutoFit/>
          </a:bodyPr>
          <a:lstStyle/>
          <a:p>
            <a:pPr algn="ctr"/>
            <a:r>
              <a:rPr lang="en-US" sz="3600" b="1" dirty="0"/>
              <a:t>Smart Platform for Breast Cancer Classification using Deep Learning Techniques</a:t>
            </a:r>
            <a:endParaRPr lang="en-IN" sz="3600" b="1" dirty="0">
              <a:solidFill>
                <a:schemeClr val="accent2"/>
              </a:solidFill>
              <a:sym typeface="+mn-ea"/>
            </a:endParaRPr>
          </a:p>
        </p:txBody>
      </p:sp>
      <p:sp>
        <p:nvSpPr>
          <p:cNvPr id="13" name="TextBox 12">
            <a:extLst>
              <a:ext uri="{FF2B5EF4-FFF2-40B4-BE49-F238E27FC236}">
                <a16:creationId xmlns:a16="http://schemas.microsoft.com/office/drawing/2014/main" id="{DCB464FC-E6EB-E6B5-80D6-5B2E156C235D}"/>
              </a:ext>
            </a:extLst>
          </p:cNvPr>
          <p:cNvSpPr txBox="1"/>
          <p:nvPr/>
        </p:nvSpPr>
        <p:spPr>
          <a:xfrm>
            <a:off x="1968461" y="4136828"/>
            <a:ext cx="7086598" cy="1217769"/>
          </a:xfrm>
          <a:prstGeom prst="rect">
            <a:avLst/>
          </a:prstGeom>
          <a:noFill/>
        </p:spPr>
        <p:txBody>
          <a:bodyPr wrap="square">
            <a:spAutoFit/>
          </a:bodyPr>
          <a:lstStyle/>
          <a:p>
            <a:pPr marL="457200" lvl="1" indent="0" algn="ctr" rtl="0">
              <a:lnSpc>
                <a:spcPct val="90000"/>
              </a:lnSpc>
              <a:spcBef>
                <a:spcPts val="500"/>
              </a:spcBef>
              <a:spcAft>
                <a:spcPts val="0"/>
              </a:spcAft>
              <a:buClr>
                <a:schemeClr val="dk1"/>
              </a:buClr>
              <a:buSzPts val="2000"/>
              <a:buNone/>
            </a:pPr>
            <a:r>
              <a:rPr lang="en-IN" sz="2400" b="1" dirty="0">
                <a:latin typeface="Times New Roman" panose="02020603050405020304" pitchFamily="18" charset="0"/>
                <a:cs typeface="Times New Roman" panose="02020603050405020304" pitchFamily="18" charset="0"/>
                <a:sym typeface="+mn-ea"/>
              </a:rPr>
              <a:t>      Guided by :</a:t>
            </a:r>
          </a:p>
          <a:p>
            <a:pPr marL="457200" lvl="1" indent="0" algn="ctr" rtl="0">
              <a:lnSpc>
                <a:spcPct val="90000"/>
              </a:lnSpc>
              <a:spcBef>
                <a:spcPts val="500"/>
              </a:spcBef>
              <a:spcAft>
                <a:spcPts val="0"/>
              </a:spcAft>
              <a:buClr>
                <a:schemeClr val="dk1"/>
              </a:buClr>
              <a:buSzPts val="2000"/>
              <a:buNone/>
            </a:pPr>
            <a:r>
              <a:rPr lang="en-IN" sz="2400" dirty="0">
                <a:sym typeface="+mn-ea"/>
              </a:rPr>
              <a:t>          </a:t>
            </a:r>
            <a:r>
              <a:rPr lang="en-IN" sz="2400" dirty="0" err="1"/>
              <a:t>G.Mallikarjuna</a:t>
            </a:r>
            <a:r>
              <a:rPr lang="en-IN" sz="2400" dirty="0"/>
              <a:t> Rao</a:t>
            </a:r>
          </a:p>
          <a:p>
            <a:pPr marL="457200" lvl="1" indent="0" algn="ctr" rtl="0">
              <a:lnSpc>
                <a:spcPct val="90000"/>
              </a:lnSpc>
              <a:spcBef>
                <a:spcPts val="500"/>
              </a:spcBef>
              <a:spcAft>
                <a:spcPts val="0"/>
              </a:spcAft>
              <a:buClr>
                <a:schemeClr val="dk1"/>
              </a:buClr>
              <a:buSzPts val="2000"/>
              <a:buNone/>
            </a:pPr>
            <a:r>
              <a:rPr lang="en-IN" sz="2400" dirty="0">
                <a:sym typeface="+mn-ea"/>
              </a:rPr>
              <a:t>       </a:t>
            </a:r>
            <a:r>
              <a:rPr lang="en-IN" sz="2400" dirty="0">
                <a:latin typeface="Times New Roman" panose="02020603050405020304" pitchFamily="18" charset="0"/>
                <a:cs typeface="Times New Roman" panose="02020603050405020304" pitchFamily="18" charset="0"/>
                <a:sym typeface="+mn-ea"/>
              </a:rPr>
              <a: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58900" cy="1153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179980" y="1676402"/>
            <a:ext cx="9832039" cy="4534533"/>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3BFE12C-6B9B-AD1B-2F4B-CCC6152F429E}"/>
              </a:ext>
            </a:extLst>
          </p:cNvPr>
          <p:cNvPicPr>
            <a:picLocks noChangeAspect="1"/>
          </p:cNvPicPr>
          <p:nvPr/>
        </p:nvPicPr>
        <p:blipFill rotWithShape="1">
          <a:blip r:embed="rId4">
            <a:extLst>
              <a:ext uri="{28A0092B-C50C-407E-A947-70E740481C1C}">
                <a14:useLocalDpi xmlns:a14="http://schemas.microsoft.com/office/drawing/2010/main" val="0"/>
              </a:ext>
            </a:extLst>
          </a:blip>
          <a:srcRect l="13287" t="66067" r="40280" b="15656"/>
          <a:stretch/>
        </p:blipFill>
        <p:spPr>
          <a:xfrm>
            <a:off x="1647825" y="1553869"/>
            <a:ext cx="5661062" cy="12534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308659" cy="111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37017"/>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Picture 1"/>
          <p:cNvPicPr>
            <a:picLocks noChangeAspect="1"/>
          </p:cNvPicPr>
          <p:nvPr/>
        </p:nvPicPr>
        <p:blipFill>
          <a:blip r:embed="rId3"/>
          <a:stretch>
            <a:fillRect/>
          </a:stretch>
        </p:blipFill>
        <p:spPr>
          <a:xfrm>
            <a:off x="1124229" y="1664991"/>
            <a:ext cx="9354856" cy="4239217"/>
          </a:xfrm>
          <a:prstGeom prst="rect">
            <a:avLst/>
          </a:prstGeom>
        </p:spPr>
      </p:pic>
      <p:pic>
        <p:nvPicPr>
          <p:cNvPr id="3" name="Image 25">
            <a:extLst>
              <a:ext uri="{FF2B5EF4-FFF2-40B4-BE49-F238E27FC236}">
                <a16:creationId xmlns:a16="http://schemas.microsoft.com/office/drawing/2014/main" id="{F51CDD96-DAF0-3F24-2166-BCA8CC37F142}"/>
              </a:ext>
            </a:extLst>
          </p:cNvPr>
          <p:cNvPicPr>
            <a:picLocks/>
          </p:cNvPicPr>
          <p:nvPr/>
        </p:nvPicPr>
        <p:blipFill>
          <a:blip r:embed="rId4" cstate="print"/>
          <a:stretch>
            <a:fillRect/>
          </a:stretch>
        </p:blipFill>
        <p:spPr>
          <a:xfrm>
            <a:off x="5661061" y="1808252"/>
            <a:ext cx="4345968" cy="35343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Image 27">
            <a:extLst>
              <a:ext uri="{FF2B5EF4-FFF2-40B4-BE49-F238E27FC236}">
                <a16:creationId xmlns:a16="http://schemas.microsoft.com/office/drawing/2014/main" id="{86AD70CA-D7F6-7EEF-563F-2ED3C9191BEA}"/>
              </a:ext>
            </a:extLst>
          </p:cNvPr>
          <p:cNvPicPr>
            <a:picLocks/>
          </p:cNvPicPr>
          <p:nvPr/>
        </p:nvPicPr>
        <p:blipFill>
          <a:blip r:embed="rId3" cstate="print"/>
          <a:stretch>
            <a:fillRect/>
          </a:stretch>
        </p:blipFill>
        <p:spPr>
          <a:xfrm>
            <a:off x="1304818" y="1398240"/>
            <a:ext cx="9328935" cy="50333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Rectangle 4"/>
          <p:cNvSpPr/>
          <p:nvPr/>
        </p:nvSpPr>
        <p:spPr>
          <a:xfrm>
            <a:off x="469900" y="1533436"/>
            <a:ext cx="2628900" cy="400110"/>
          </a:xfrm>
          <a:prstGeom prst="rect">
            <a:avLst/>
          </a:prstGeom>
        </p:spPr>
        <p:txBody>
          <a:bodyPr wrap="square">
            <a:spAutoFit/>
          </a:bodyPr>
          <a:lstStyle/>
          <a:p>
            <a:r>
              <a:rPr lang="en-IN" sz="2000" b="1" u="sng" dirty="0"/>
              <a:t>Resnet50</a:t>
            </a:r>
          </a:p>
        </p:txBody>
      </p:sp>
      <p:sp>
        <p:nvSpPr>
          <p:cNvPr id="10" name="Rectangle 9"/>
          <p:cNvSpPr/>
          <p:nvPr/>
        </p:nvSpPr>
        <p:spPr>
          <a:xfrm>
            <a:off x="7660526" y="4580337"/>
            <a:ext cx="5715000" cy="400110"/>
          </a:xfrm>
          <a:prstGeom prst="rect">
            <a:avLst/>
          </a:prstGeom>
        </p:spPr>
        <p:txBody>
          <a:bodyPr wrap="square">
            <a:spAutoFit/>
          </a:bodyPr>
          <a:lstStyle/>
          <a:p>
            <a:r>
              <a:rPr lang="en-IN" sz="2000" b="1" u="sng" dirty="0"/>
              <a:t>Accuracy:</a:t>
            </a:r>
          </a:p>
        </p:txBody>
      </p:sp>
      <p:pic>
        <p:nvPicPr>
          <p:cNvPr id="2" name="Image 19">
            <a:extLst>
              <a:ext uri="{FF2B5EF4-FFF2-40B4-BE49-F238E27FC236}">
                <a16:creationId xmlns:a16="http://schemas.microsoft.com/office/drawing/2014/main" id="{DFC9D885-F0A4-64E1-F5A5-A4469D18E62D}"/>
              </a:ext>
            </a:extLst>
          </p:cNvPr>
          <p:cNvPicPr>
            <a:picLocks/>
          </p:cNvPicPr>
          <p:nvPr/>
        </p:nvPicPr>
        <p:blipFill>
          <a:blip r:embed="rId3" cstate="print"/>
          <a:stretch>
            <a:fillRect/>
          </a:stretch>
        </p:blipFill>
        <p:spPr>
          <a:xfrm>
            <a:off x="452755" y="2037972"/>
            <a:ext cx="5845303" cy="4311457"/>
          </a:xfrm>
          <a:prstGeom prst="rect">
            <a:avLst/>
          </a:prstGeom>
        </p:spPr>
      </p:pic>
      <p:pic>
        <p:nvPicPr>
          <p:cNvPr id="3" name="Image 28">
            <a:extLst>
              <a:ext uri="{FF2B5EF4-FFF2-40B4-BE49-F238E27FC236}">
                <a16:creationId xmlns:a16="http://schemas.microsoft.com/office/drawing/2014/main" id="{BDB7F405-D27D-350F-3A49-9D322AB5F25E}"/>
              </a:ext>
            </a:extLst>
          </p:cNvPr>
          <p:cNvPicPr>
            <a:picLocks/>
          </p:cNvPicPr>
          <p:nvPr/>
        </p:nvPicPr>
        <p:blipFill>
          <a:blip r:embed="rId4" cstate="print"/>
          <a:stretch>
            <a:fillRect/>
          </a:stretch>
        </p:blipFill>
        <p:spPr>
          <a:xfrm>
            <a:off x="6722346" y="1454373"/>
            <a:ext cx="3795680" cy="2963816"/>
          </a:xfrm>
          <a:prstGeom prst="rect">
            <a:avLst/>
          </a:prstGeom>
        </p:spPr>
      </p:pic>
      <p:pic>
        <p:nvPicPr>
          <p:cNvPr id="12" name="Image 29">
            <a:extLst>
              <a:ext uri="{FF2B5EF4-FFF2-40B4-BE49-F238E27FC236}">
                <a16:creationId xmlns:a16="http://schemas.microsoft.com/office/drawing/2014/main" id="{0210B7B9-4E81-6476-7913-7DF99AA59B0F}"/>
              </a:ext>
            </a:extLst>
          </p:cNvPr>
          <p:cNvPicPr>
            <a:picLocks/>
          </p:cNvPicPr>
          <p:nvPr/>
        </p:nvPicPr>
        <p:blipFill rotWithShape="1">
          <a:blip r:embed="rId5" cstate="print"/>
          <a:srcRect b="20263"/>
          <a:stretch/>
        </p:blipFill>
        <p:spPr>
          <a:xfrm>
            <a:off x="6880286" y="4980447"/>
            <a:ext cx="3795680" cy="1481998"/>
          </a:xfrm>
          <a:prstGeom prst="rect">
            <a:avLst/>
          </a:prstGeom>
        </p:spPr>
      </p:pic>
    </p:spTree>
    <p:extLst>
      <p:ext uri="{BB962C8B-B14F-4D97-AF65-F5344CB8AC3E}">
        <p14:creationId xmlns:p14="http://schemas.microsoft.com/office/powerpoint/2010/main" val="276495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Image 32">
            <a:extLst>
              <a:ext uri="{FF2B5EF4-FFF2-40B4-BE49-F238E27FC236}">
                <a16:creationId xmlns:a16="http://schemas.microsoft.com/office/drawing/2014/main" id="{254BCD47-873F-F24E-E838-37605414EFD6}"/>
              </a:ext>
            </a:extLst>
          </p:cNvPr>
          <p:cNvPicPr>
            <a:picLocks/>
          </p:cNvPicPr>
          <p:nvPr/>
        </p:nvPicPr>
        <p:blipFill>
          <a:blip r:embed="rId3" cstate="print"/>
          <a:stretch>
            <a:fillRect/>
          </a:stretch>
        </p:blipFill>
        <p:spPr>
          <a:xfrm>
            <a:off x="1304925" y="4552982"/>
            <a:ext cx="8017193" cy="1868805"/>
          </a:xfrm>
          <a:prstGeom prst="rect">
            <a:avLst/>
          </a:prstGeom>
        </p:spPr>
      </p:pic>
      <p:pic>
        <p:nvPicPr>
          <p:cNvPr id="5" name="Image 30">
            <a:extLst>
              <a:ext uri="{FF2B5EF4-FFF2-40B4-BE49-F238E27FC236}">
                <a16:creationId xmlns:a16="http://schemas.microsoft.com/office/drawing/2014/main" id="{B95F4FAC-4E1E-198E-C640-D812A85E0D9A}"/>
              </a:ext>
            </a:extLst>
          </p:cNvPr>
          <p:cNvPicPr>
            <a:picLocks/>
          </p:cNvPicPr>
          <p:nvPr/>
        </p:nvPicPr>
        <p:blipFill>
          <a:blip r:embed="rId4" cstate="print"/>
          <a:stretch>
            <a:fillRect/>
          </a:stretch>
        </p:blipFill>
        <p:spPr>
          <a:xfrm>
            <a:off x="1467485" y="1780224"/>
            <a:ext cx="3723640" cy="2390774"/>
          </a:xfrm>
          <a:prstGeom prst="rect">
            <a:avLst/>
          </a:prstGeom>
        </p:spPr>
      </p:pic>
      <p:pic>
        <p:nvPicPr>
          <p:cNvPr id="7" name="Image 31">
            <a:extLst>
              <a:ext uri="{FF2B5EF4-FFF2-40B4-BE49-F238E27FC236}">
                <a16:creationId xmlns:a16="http://schemas.microsoft.com/office/drawing/2014/main" id="{BE494CCD-B912-5EE8-A6BD-31EFC2F61E1F}"/>
              </a:ext>
            </a:extLst>
          </p:cNvPr>
          <p:cNvPicPr>
            <a:picLocks/>
          </p:cNvPicPr>
          <p:nvPr/>
        </p:nvPicPr>
        <p:blipFill>
          <a:blip r:embed="rId5" cstate="print"/>
          <a:stretch>
            <a:fillRect/>
          </a:stretch>
        </p:blipFill>
        <p:spPr>
          <a:xfrm>
            <a:off x="5522913" y="1780224"/>
            <a:ext cx="3799205" cy="2619057"/>
          </a:xfrm>
          <a:prstGeom prst="rect">
            <a:avLst/>
          </a:prstGeom>
        </p:spPr>
      </p:pic>
    </p:spTree>
    <p:extLst>
      <p:ext uri="{BB962C8B-B14F-4D97-AF65-F5344CB8AC3E}">
        <p14:creationId xmlns:p14="http://schemas.microsoft.com/office/powerpoint/2010/main" val="329283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1398588"/>
            <a:ext cx="3860800" cy="811212"/>
          </a:xfrm>
        </p:spPr>
        <p:txBody>
          <a:bodyPr>
            <a:normAutofit/>
          </a:bodyPr>
          <a:lstStyle/>
          <a:p>
            <a:r>
              <a:rPr lang="en-US" sz="2000" b="1" u="sng" dirty="0"/>
              <a:t>VGG16</a:t>
            </a:r>
            <a:endParaRPr lang="en-IN" sz="2000" b="1" u="sng" dirty="0"/>
          </a:p>
        </p:txBody>
      </p:sp>
      <p:pic>
        <p:nvPicPr>
          <p:cNvPr id="4" name="Picture 2" descr="C:\Users\admin\Desktop\download.png"/>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0" y="260350"/>
            <a:ext cx="13398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Picture 2"/>
          <p:cNvPicPr>
            <a:picLocks noChangeAspect="1"/>
          </p:cNvPicPr>
          <p:nvPr/>
        </p:nvPicPr>
        <p:blipFill>
          <a:blip r:embed="rId3"/>
          <a:stretch>
            <a:fillRect/>
          </a:stretch>
        </p:blipFill>
        <p:spPr>
          <a:xfrm>
            <a:off x="6746687" y="2209799"/>
            <a:ext cx="4583618" cy="3542754"/>
          </a:xfrm>
          <a:prstGeom prst="rect">
            <a:avLst/>
          </a:prstGeom>
        </p:spPr>
      </p:pic>
      <p:pic>
        <p:nvPicPr>
          <p:cNvPr id="2" name="Image 20">
            <a:extLst>
              <a:ext uri="{FF2B5EF4-FFF2-40B4-BE49-F238E27FC236}">
                <a16:creationId xmlns:a16="http://schemas.microsoft.com/office/drawing/2014/main" id="{EACC47D4-93D9-861F-7806-95F03C6BEFD2}"/>
              </a:ext>
            </a:extLst>
          </p:cNvPr>
          <p:cNvPicPr>
            <a:picLocks/>
          </p:cNvPicPr>
          <p:nvPr/>
        </p:nvPicPr>
        <p:blipFill>
          <a:blip r:embed="rId4" cstate="print"/>
          <a:stretch>
            <a:fillRect/>
          </a:stretch>
        </p:blipFill>
        <p:spPr>
          <a:xfrm>
            <a:off x="409257" y="2047875"/>
            <a:ext cx="6143943" cy="4329357"/>
          </a:xfrm>
          <a:prstGeom prst="rect">
            <a:avLst/>
          </a:prstGeom>
        </p:spPr>
      </p:pic>
    </p:spTree>
    <p:extLst>
      <p:ext uri="{BB962C8B-B14F-4D97-AF65-F5344CB8AC3E}">
        <p14:creationId xmlns:p14="http://schemas.microsoft.com/office/powerpoint/2010/main" val="83175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339445" cy="1137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2" name="Image 34">
            <a:extLst>
              <a:ext uri="{FF2B5EF4-FFF2-40B4-BE49-F238E27FC236}">
                <a16:creationId xmlns:a16="http://schemas.microsoft.com/office/drawing/2014/main" id="{8A75BC6C-DC63-B311-CF86-82B50CD25B38}"/>
              </a:ext>
            </a:extLst>
          </p:cNvPr>
          <p:cNvPicPr>
            <a:picLocks/>
          </p:cNvPicPr>
          <p:nvPr/>
        </p:nvPicPr>
        <p:blipFill rotWithShape="1">
          <a:blip r:embed="rId3" cstate="print"/>
          <a:srcRect b="13025"/>
          <a:stretch/>
        </p:blipFill>
        <p:spPr>
          <a:xfrm>
            <a:off x="1139622" y="2271395"/>
            <a:ext cx="3318078" cy="1814830"/>
          </a:xfrm>
          <a:prstGeom prst="rect">
            <a:avLst/>
          </a:prstGeom>
        </p:spPr>
      </p:pic>
      <p:sp>
        <p:nvSpPr>
          <p:cNvPr id="5" name="TextBox 4">
            <a:extLst>
              <a:ext uri="{FF2B5EF4-FFF2-40B4-BE49-F238E27FC236}">
                <a16:creationId xmlns:a16="http://schemas.microsoft.com/office/drawing/2014/main" id="{22E7779F-180B-8BBE-4407-55FD61FB02A6}"/>
              </a:ext>
            </a:extLst>
          </p:cNvPr>
          <p:cNvSpPr txBox="1"/>
          <p:nvPr/>
        </p:nvSpPr>
        <p:spPr>
          <a:xfrm>
            <a:off x="1238250" y="1740138"/>
            <a:ext cx="1477645" cy="369332"/>
          </a:xfrm>
          <a:prstGeom prst="rect">
            <a:avLst/>
          </a:prstGeom>
          <a:noFill/>
        </p:spPr>
        <p:txBody>
          <a:bodyPr wrap="square" rtlCol="0">
            <a:spAutoFit/>
          </a:bodyPr>
          <a:lstStyle/>
          <a:p>
            <a:r>
              <a:rPr lang="en-US" dirty="0"/>
              <a:t>Accuracy:</a:t>
            </a:r>
            <a:endParaRPr lang="en-AE" dirty="0"/>
          </a:p>
        </p:txBody>
      </p:sp>
      <p:pic>
        <p:nvPicPr>
          <p:cNvPr id="7" name="Image 35">
            <a:extLst>
              <a:ext uri="{FF2B5EF4-FFF2-40B4-BE49-F238E27FC236}">
                <a16:creationId xmlns:a16="http://schemas.microsoft.com/office/drawing/2014/main" id="{64703A45-A068-79DF-A967-8D9F274FDE4B}"/>
              </a:ext>
            </a:extLst>
          </p:cNvPr>
          <p:cNvPicPr>
            <a:picLocks/>
          </p:cNvPicPr>
          <p:nvPr/>
        </p:nvPicPr>
        <p:blipFill>
          <a:blip r:embed="rId4" cstate="print"/>
          <a:stretch>
            <a:fillRect/>
          </a:stretch>
        </p:blipFill>
        <p:spPr>
          <a:xfrm>
            <a:off x="4800657" y="1835467"/>
            <a:ext cx="3318078" cy="2256155"/>
          </a:xfrm>
          <a:prstGeom prst="rect">
            <a:avLst/>
          </a:prstGeom>
        </p:spPr>
      </p:pic>
      <p:pic>
        <p:nvPicPr>
          <p:cNvPr id="8" name="Image 36">
            <a:extLst>
              <a:ext uri="{FF2B5EF4-FFF2-40B4-BE49-F238E27FC236}">
                <a16:creationId xmlns:a16="http://schemas.microsoft.com/office/drawing/2014/main" id="{E0E03A23-1F4D-AF4B-8147-8093E34E1D56}"/>
              </a:ext>
            </a:extLst>
          </p:cNvPr>
          <p:cNvPicPr>
            <a:picLocks/>
          </p:cNvPicPr>
          <p:nvPr/>
        </p:nvPicPr>
        <p:blipFill>
          <a:blip r:embed="rId5" cstate="print"/>
          <a:stretch>
            <a:fillRect/>
          </a:stretch>
        </p:blipFill>
        <p:spPr>
          <a:xfrm>
            <a:off x="8272982" y="1717991"/>
            <a:ext cx="2880793" cy="2491105"/>
          </a:xfrm>
          <a:prstGeom prst="rect">
            <a:avLst/>
          </a:prstGeom>
        </p:spPr>
      </p:pic>
      <p:pic>
        <p:nvPicPr>
          <p:cNvPr id="9" name="Image 37">
            <a:extLst>
              <a:ext uri="{FF2B5EF4-FFF2-40B4-BE49-F238E27FC236}">
                <a16:creationId xmlns:a16="http://schemas.microsoft.com/office/drawing/2014/main" id="{675A7CF7-7E85-F70A-CA47-C48B6E1B9463}"/>
              </a:ext>
            </a:extLst>
          </p:cNvPr>
          <p:cNvPicPr>
            <a:picLocks/>
          </p:cNvPicPr>
          <p:nvPr/>
        </p:nvPicPr>
        <p:blipFill>
          <a:blip r:embed="rId6" cstate="print"/>
          <a:stretch>
            <a:fillRect/>
          </a:stretch>
        </p:blipFill>
        <p:spPr>
          <a:xfrm>
            <a:off x="1543050" y="4371022"/>
            <a:ext cx="8372475" cy="2210118"/>
          </a:xfrm>
          <a:prstGeom prst="rect">
            <a:avLst/>
          </a:prstGeom>
        </p:spPr>
      </p:pic>
    </p:spTree>
    <p:extLst>
      <p:ext uri="{BB962C8B-B14F-4D97-AF65-F5344CB8AC3E}">
        <p14:creationId xmlns:p14="http://schemas.microsoft.com/office/powerpoint/2010/main" val="2164285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pic>
        <p:nvPicPr>
          <p:cNvPr id="3" name="Image 29">
            <a:extLst>
              <a:ext uri="{FF2B5EF4-FFF2-40B4-BE49-F238E27FC236}">
                <a16:creationId xmlns:a16="http://schemas.microsoft.com/office/drawing/2014/main" id="{CCEC0F26-ACD0-9309-2229-5FA248FE42B4}"/>
              </a:ext>
            </a:extLst>
          </p:cNvPr>
          <p:cNvPicPr>
            <a:picLocks/>
          </p:cNvPicPr>
          <p:nvPr/>
        </p:nvPicPr>
        <p:blipFill rotWithShape="1">
          <a:blip r:embed="rId3" cstate="print"/>
          <a:srcRect b="20263"/>
          <a:stretch/>
        </p:blipFill>
        <p:spPr>
          <a:xfrm>
            <a:off x="2139950" y="3147071"/>
            <a:ext cx="3795680" cy="1481998"/>
          </a:xfrm>
          <a:prstGeom prst="rect">
            <a:avLst/>
          </a:prstGeom>
        </p:spPr>
      </p:pic>
      <p:pic>
        <p:nvPicPr>
          <p:cNvPr id="7" name="Image 34">
            <a:extLst>
              <a:ext uri="{FF2B5EF4-FFF2-40B4-BE49-F238E27FC236}">
                <a16:creationId xmlns:a16="http://schemas.microsoft.com/office/drawing/2014/main" id="{66154961-DBE0-D0A0-B6F5-6DBF4C6C7C01}"/>
              </a:ext>
            </a:extLst>
          </p:cNvPr>
          <p:cNvPicPr>
            <a:picLocks/>
          </p:cNvPicPr>
          <p:nvPr/>
        </p:nvPicPr>
        <p:blipFill rotWithShape="1">
          <a:blip r:embed="rId4" cstate="print"/>
          <a:srcRect b="13025"/>
          <a:stretch/>
        </p:blipFill>
        <p:spPr>
          <a:xfrm>
            <a:off x="2255402" y="4733855"/>
            <a:ext cx="3318078" cy="1814830"/>
          </a:xfrm>
          <a:prstGeom prst="rect">
            <a:avLst/>
          </a:prstGeom>
        </p:spPr>
      </p:pic>
      <p:sp>
        <p:nvSpPr>
          <p:cNvPr id="8" name="TextBox 7">
            <a:extLst>
              <a:ext uri="{FF2B5EF4-FFF2-40B4-BE49-F238E27FC236}">
                <a16:creationId xmlns:a16="http://schemas.microsoft.com/office/drawing/2014/main" id="{AD88A1D8-E768-F888-43F7-09B52886043E}"/>
              </a:ext>
            </a:extLst>
          </p:cNvPr>
          <p:cNvSpPr txBox="1"/>
          <p:nvPr/>
        </p:nvSpPr>
        <p:spPr>
          <a:xfrm>
            <a:off x="2139950" y="1468952"/>
            <a:ext cx="918841" cy="646331"/>
          </a:xfrm>
          <a:prstGeom prst="rect">
            <a:avLst/>
          </a:prstGeom>
          <a:noFill/>
        </p:spPr>
        <p:txBody>
          <a:bodyPr wrap="none" rtlCol="0">
            <a:spAutoFit/>
          </a:bodyPr>
          <a:lstStyle/>
          <a:p>
            <a:r>
              <a:rPr lang="en-US" dirty="0"/>
              <a:t>Output:</a:t>
            </a:r>
          </a:p>
          <a:p>
            <a:endParaRPr lang="en-AE" dirty="0"/>
          </a:p>
        </p:txBody>
      </p:sp>
      <p:sp>
        <p:nvSpPr>
          <p:cNvPr id="9" name="TextBox 8">
            <a:extLst>
              <a:ext uri="{FF2B5EF4-FFF2-40B4-BE49-F238E27FC236}">
                <a16:creationId xmlns:a16="http://schemas.microsoft.com/office/drawing/2014/main" id="{B5D96AF5-9FC4-E0B8-9878-B9F1AFBC7BF1}"/>
              </a:ext>
            </a:extLst>
          </p:cNvPr>
          <p:cNvSpPr txBox="1"/>
          <p:nvPr/>
        </p:nvSpPr>
        <p:spPr>
          <a:xfrm>
            <a:off x="723900" y="2124145"/>
            <a:ext cx="257175" cy="4524315"/>
          </a:xfrm>
          <a:prstGeom prst="rect">
            <a:avLst/>
          </a:prstGeom>
          <a:noFill/>
        </p:spPr>
        <p:txBody>
          <a:bodyPr wrap="square" rtlCol="0">
            <a:spAutoFit/>
          </a:bodyPr>
          <a:lstStyle/>
          <a:p>
            <a:r>
              <a:rPr lang="en-US" dirty="0"/>
              <a:t>1</a:t>
            </a:r>
          </a:p>
          <a:p>
            <a:endParaRPr lang="en-US" dirty="0"/>
          </a:p>
          <a:p>
            <a:endParaRPr lang="en-US" dirty="0"/>
          </a:p>
          <a:p>
            <a:endParaRPr lang="en-US" dirty="0"/>
          </a:p>
          <a:p>
            <a:endParaRPr lang="en-US" dirty="0"/>
          </a:p>
          <a:p>
            <a:endParaRPr lang="en-US" dirty="0"/>
          </a:p>
          <a:p>
            <a:r>
              <a:rPr lang="en-US" dirty="0"/>
              <a:t>2</a:t>
            </a:r>
          </a:p>
          <a:p>
            <a:endParaRPr lang="en-US" dirty="0"/>
          </a:p>
          <a:p>
            <a:endParaRPr lang="en-US" dirty="0"/>
          </a:p>
          <a:p>
            <a:endParaRPr lang="en-US" dirty="0"/>
          </a:p>
          <a:p>
            <a:endParaRPr lang="en-US" dirty="0"/>
          </a:p>
          <a:p>
            <a:endParaRPr lang="en-US" dirty="0"/>
          </a:p>
          <a:p>
            <a:r>
              <a:rPr lang="en-US" dirty="0"/>
              <a:t>3</a:t>
            </a:r>
          </a:p>
          <a:p>
            <a:endParaRPr lang="en-US" dirty="0"/>
          </a:p>
          <a:p>
            <a:endParaRPr lang="en-US" dirty="0"/>
          </a:p>
          <a:p>
            <a:endParaRPr lang="en-AE" dirty="0"/>
          </a:p>
        </p:txBody>
      </p:sp>
      <p:sp>
        <p:nvSpPr>
          <p:cNvPr id="10" name="TextBox 9">
            <a:extLst>
              <a:ext uri="{FF2B5EF4-FFF2-40B4-BE49-F238E27FC236}">
                <a16:creationId xmlns:a16="http://schemas.microsoft.com/office/drawing/2014/main" id="{08859572-2826-10B9-3BC9-A6C7668B94C0}"/>
              </a:ext>
            </a:extLst>
          </p:cNvPr>
          <p:cNvSpPr txBox="1"/>
          <p:nvPr/>
        </p:nvSpPr>
        <p:spPr>
          <a:xfrm>
            <a:off x="8410575" y="1981199"/>
            <a:ext cx="2466975" cy="3970318"/>
          </a:xfrm>
          <a:prstGeom prst="rect">
            <a:avLst/>
          </a:prstGeom>
          <a:noFill/>
        </p:spPr>
        <p:txBody>
          <a:bodyPr wrap="square" rtlCol="0">
            <a:spAutoFit/>
          </a:bodyPr>
          <a:lstStyle/>
          <a:p>
            <a:r>
              <a:rPr lang="en-US" dirty="0" err="1"/>
              <a:t>Densenet</a:t>
            </a:r>
            <a:endParaRPr lang="en-US" dirty="0"/>
          </a:p>
          <a:p>
            <a:endParaRPr lang="en-US" dirty="0"/>
          </a:p>
          <a:p>
            <a:endParaRPr lang="en-US" dirty="0"/>
          </a:p>
          <a:p>
            <a:endParaRPr lang="en-US" dirty="0"/>
          </a:p>
          <a:p>
            <a:endParaRPr lang="en-US" dirty="0"/>
          </a:p>
          <a:p>
            <a:endParaRPr lang="en-US" dirty="0"/>
          </a:p>
          <a:p>
            <a:r>
              <a:rPr lang="en-US" dirty="0"/>
              <a:t>Resnet</a:t>
            </a:r>
          </a:p>
          <a:p>
            <a:endParaRPr lang="en-US" dirty="0"/>
          </a:p>
          <a:p>
            <a:endParaRPr lang="en-US" dirty="0"/>
          </a:p>
          <a:p>
            <a:endParaRPr lang="en-US" dirty="0"/>
          </a:p>
          <a:p>
            <a:endParaRPr lang="en-US" dirty="0"/>
          </a:p>
          <a:p>
            <a:endParaRPr lang="en-US" dirty="0"/>
          </a:p>
          <a:p>
            <a:endParaRPr lang="en-US" dirty="0"/>
          </a:p>
          <a:p>
            <a:r>
              <a:rPr lang="en-US" dirty="0"/>
              <a:t>VGG</a:t>
            </a:r>
            <a:endParaRPr lang="en-AE" dirty="0"/>
          </a:p>
        </p:txBody>
      </p:sp>
      <p:pic>
        <p:nvPicPr>
          <p:cNvPr id="2" name="Picture 1" descr="A screenshot of a computer&#10;&#10;Description automatically generated">
            <a:extLst>
              <a:ext uri="{FF2B5EF4-FFF2-40B4-BE49-F238E27FC236}">
                <a16:creationId xmlns:a16="http://schemas.microsoft.com/office/drawing/2014/main" id="{90610AC8-1E74-1912-44EE-DEEBBBEBE105}"/>
              </a:ext>
            </a:extLst>
          </p:cNvPr>
          <p:cNvPicPr>
            <a:picLocks noChangeAspect="1"/>
          </p:cNvPicPr>
          <p:nvPr/>
        </p:nvPicPr>
        <p:blipFill rotWithShape="1">
          <a:blip r:embed="rId5">
            <a:extLst>
              <a:ext uri="{28A0092B-C50C-407E-A947-70E740481C1C}">
                <a14:useLocalDpi xmlns:a14="http://schemas.microsoft.com/office/drawing/2010/main" val="0"/>
              </a:ext>
            </a:extLst>
          </a:blip>
          <a:srcRect l="13287" t="66067" r="40280" b="15656"/>
          <a:stretch/>
        </p:blipFill>
        <p:spPr>
          <a:xfrm>
            <a:off x="1685925" y="1913651"/>
            <a:ext cx="5661062" cy="12534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8" name="TextBox 7">
            <a:extLst>
              <a:ext uri="{FF2B5EF4-FFF2-40B4-BE49-F238E27FC236}">
                <a16:creationId xmlns:a16="http://schemas.microsoft.com/office/drawing/2014/main" id="{AD88A1D8-E768-F888-43F7-09B52886043E}"/>
              </a:ext>
            </a:extLst>
          </p:cNvPr>
          <p:cNvSpPr txBox="1"/>
          <p:nvPr/>
        </p:nvSpPr>
        <p:spPr>
          <a:xfrm>
            <a:off x="2139950" y="1292225"/>
            <a:ext cx="918841" cy="646331"/>
          </a:xfrm>
          <a:prstGeom prst="rect">
            <a:avLst/>
          </a:prstGeom>
          <a:noFill/>
        </p:spPr>
        <p:txBody>
          <a:bodyPr wrap="none" rtlCol="0">
            <a:spAutoFit/>
          </a:bodyPr>
          <a:lstStyle/>
          <a:p>
            <a:r>
              <a:rPr lang="en-US" dirty="0"/>
              <a:t>Output:</a:t>
            </a:r>
          </a:p>
          <a:p>
            <a:endParaRPr lang="en-AE" dirty="0"/>
          </a:p>
        </p:txBody>
      </p:sp>
      <p:pic>
        <p:nvPicPr>
          <p:cNvPr id="3" name="Picture 2" descr="A screenshot of a computer&#10;&#10;Description automatically generated">
            <a:extLst>
              <a:ext uri="{FF2B5EF4-FFF2-40B4-BE49-F238E27FC236}">
                <a16:creationId xmlns:a16="http://schemas.microsoft.com/office/drawing/2014/main" id="{1A6A0B3E-B892-BBE5-FD7E-67052FDC19E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250" b="5833"/>
          <a:stretch/>
        </p:blipFill>
        <p:spPr>
          <a:xfrm>
            <a:off x="2003425" y="2190425"/>
            <a:ext cx="7820025" cy="4087185"/>
          </a:xfrm>
          <a:prstGeom prst="rect">
            <a:avLst/>
          </a:prstGeom>
        </p:spPr>
      </p:pic>
      <p:sp>
        <p:nvSpPr>
          <p:cNvPr id="5" name="TextBox 4">
            <a:extLst>
              <a:ext uri="{FF2B5EF4-FFF2-40B4-BE49-F238E27FC236}">
                <a16:creationId xmlns:a16="http://schemas.microsoft.com/office/drawing/2014/main" id="{FE0C2FA3-47FF-0E5B-4C10-2F32CCD2CE39}"/>
              </a:ext>
            </a:extLst>
          </p:cNvPr>
          <p:cNvSpPr txBox="1"/>
          <p:nvPr/>
        </p:nvSpPr>
        <p:spPr>
          <a:xfrm>
            <a:off x="2003425" y="1699012"/>
            <a:ext cx="4451350" cy="369332"/>
          </a:xfrm>
          <a:prstGeom prst="rect">
            <a:avLst/>
          </a:prstGeom>
          <a:noFill/>
        </p:spPr>
        <p:txBody>
          <a:bodyPr wrap="square" rtlCol="0">
            <a:spAutoFit/>
          </a:bodyPr>
          <a:lstStyle/>
          <a:p>
            <a:r>
              <a:rPr lang="en-US" b="1" dirty="0"/>
              <a:t>User Interface of the project:</a:t>
            </a:r>
            <a:endParaRPr lang="en-AE" b="1" dirty="0"/>
          </a:p>
        </p:txBody>
      </p:sp>
    </p:spTree>
    <p:extLst>
      <p:ext uri="{BB962C8B-B14F-4D97-AF65-F5344CB8AC3E}">
        <p14:creationId xmlns:p14="http://schemas.microsoft.com/office/powerpoint/2010/main" val="2335883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8" name="TextBox 7">
            <a:extLst>
              <a:ext uri="{FF2B5EF4-FFF2-40B4-BE49-F238E27FC236}">
                <a16:creationId xmlns:a16="http://schemas.microsoft.com/office/drawing/2014/main" id="{AD88A1D8-E768-F888-43F7-09B52886043E}"/>
              </a:ext>
            </a:extLst>
          </p:cNvPr>
          <p:cNvSpPr txBox="1"/>
          <p:nvPr/>
        </p:nvSpPr>
        <p:spPr>
          <a:xfrm>
            <a:off x="2139950" y="1292225"/>
            <a:ext cx="918841" cy="646331"/>
          </a:xfrm>
          <a:prstGeom prst="rect">
            <a:avLst/>
          </a:prstGeom>
          <a:noFill/>
        </p:spPr>
        <p:txBody>
          <a:bodyPr wrap="none" rtlCol="0">
            <a:spAutoFit/>
          </a:bodyPr>
          <a:lstStyle/>
          <a:p>
            <a:r>
              <a:rPr lang="en-US" dirty="0"/>
              <a:t>Output:</a:t>
            </a:r>
          </a:p>
          <a:p>
            <a:endParaRPr lang="en-AE" dirty="0"/>
          </a:p>
        </p:txBody>
      </p:sp>
      <p:sp>
        <p:nvSpPr>
          <p:cNvPr id="5" name="TextBox 4">
            <a:extLst>
              <a:ext uri="{FF2B5EF4-FFF2-40B4-BE49-F238E27FC236}">
                <a16:creationId xmlns:a16="http://schemas.microsoft.com/office/drawing/2014/main" id="{FE0C2FA3-47FF-0E5B-4C10-2F32CCD2CE39}"/>
              </a:ext>
            </a:extLst>
          </p:cNvPr>
          <p:cNvSpPr txBox="1"/>
          <p:nvPr/>
        </p:nvSpPr>
        <p:spPr>
          <a:xfrm>
            <a:off x="2003425" y="1699012"/>
            <a:ext cx="4451350" cy="369332"/>
          </a:xfrm>
          <a:prstGeom prst="rect">
            <a:avLst/>
          </a:prstGeom>
          <a:noFill/>
        </p:spPr>
        <p:txBody>
          <a:bodyPr wrap="square" rtlCol="0">
            <a:spAutoFit/>
          </a:bodyPr>
          <a:lstStyle/>
          <a:p>
            <a:r>
              <a:rPr lang="en-US" b="1" dirty="0"/>
              <a:t>User Interface of the project:</a:t>
            </a:r>
            <a:endParaRPr lang="en-AE" b="1" dirty="0"/>
          </a:p>
        </p:txBody>
      </p:sp>
      <p:pic>
        <p:nvPicPr>
          <p:cNvPr id="7" name="Picture 6" descr="A screenshot of a computer&#10;&#10;Description automatically generated">
            <a:extLst>
              <a:ext uri="{FF2B5EF4-FFF2-40B4-BE49-F238E27FC236}">
                <a16:creationId xmlns:a16="http://schemas.microsoft.com/office/drawing/2014/main" id="{AAB609C6-A9E2-6BD1-A58D-0331A9358687}"/>
              </a:ext>
            </a:extLst>
          </p:cNvPr>
          <p:cNvPicPr>
            <a:picLocks noChangeAspect="1"/>
          </p:cNvPicPr>
          <p:nvPr/>
        </p:nvPicPr>
        <p:blipFill rotWithShape="1">
          <a:blip r:embed="rId3">
            <a:extLst>
              <a:ext uri="{28A0092B-C50C-407E-A947-70E740481C1C}">
                <a14:useLocalDpi xmlns:a14="http://schemas.microsoft.com/office/drawing/2010/main" val="0"/>
              </a:ext>
            </a:extLst>
          </a:blip>
          <a:srcRect b="8642"/>
          <a:stretch/>
        </p:blipFill>
        <p:spPr>
          <a:xfrm>
            <a:off x="1670050" y="2184812"/>
            <a:ext cx="8029575" cy="4177888"/>
          </a:xfrm>
          <a:prstGeom prst="rect">
            <a:avLst/>
          </a:prstGeom>
        </p:spPr>
      </p:pic>
    </p:spTree>
    <p:extLst>
      <p:ext uri="{BB962C8B-B14F-4D97-AF65-F5344CB8AC3E}">
        <p14:creationId xmlns:p14="http://schemas.microsoft.com/office/powerpoint/2010/main" val="1184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8" name="Text Box 7"/>
          <p:cNvSpPr txBox="1"/>
          <p:nvPr/>
        </p:nvSpPr>
        <p:spPr>
          <a:xfrm>
            <a:off x="770709" y="2358369"/>
            <a:ext cx="10559596" cy="3046988"/>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sym typeface="+mn-ea"/>
              </a:rPr>
              <a:t>TEAM MEMBERS :</a:t>
            </a:r>
          </a:p>
          <a:p>
            <a:pPr algn="ctr"/>
            <a:endParaRPr lang="en-IN" sz="3200" b="1" dirty="0">
              <a:latin typeface="Times New Roman" panose="02020603050405020304" pitchFamily="18" charset="0"/>
              <a:cs typeface="Times New Roman" panose="02020603050405020304" pitchFamily="18" charset="0"/>
              <a:sym typeface="+mn-ea"/>
            </a:endParaRPr>
          </a:p>
          <a:p>
            <a:pPr algn="ctr"/>
            <a:r>
              <a:rPr lang="en-IN" sz="3200" dirty="0"/>
              <a:t>M.BHAVITA-20241A0591 </a:t>
            </a:r>
          </a:p>
          <a:p>
            <a:pPr algn="ctr"/>
            <a:r>
              <a:rPr lang="en-IN" sz="3200" dirty="0"/>
              <a:t>M.SAHITHI-20241A0595 </a:t>
            </a:r>
          </a:p>
          <a:p>
            <a:pPr algn="ctr"/>
            <a:r>
              <a:rPr lang="en-IN" sz="3200" dirty="0"/>
              <a:t>N.VARSHA-20241A0599 </a:t>
            </a:r>
          </a:p>
          <a:p>
            <a:pPr algn="ctr"/>
            <a:r>
              <a:rPr lang="en-IN" sz="3200" dirty="0"/>
              <a:t>R.NIKITHA-20241A05B1</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8" name="TextBox 7">
            <a:extLst>
              <a:ext uri="{FF2B5EF4-FFF2-40B4-BE49-F238E27FC236}">
                <a16:creationId xmlns:a16="http://schemas.microsoft.com/office/drawing/2014/main" id="{AD88A1D8-E768-F888-43F7-09B52886043E}"/>
              </a:ext>
            </a:extLst>
          </p:cNvPr>
          <p:cNvSpPr txBox="1"/>
          <p:nvPr/>
        </p:nvSpPr>
        <p:spPr>
          <a:xfrm>
            <a:off x="2139950" y="1292225"/>
            <a:ext cx="918841" cy="646331"/>
          </a:xfrm>
          <a:prstGeom prst="rect">
            <a:avLst/>
          </a:prstGeom>
          <a:noFill/>
        </p:spPr>
        <p:txBody>
          <a:bodyPr wrap="none" rtlCol="0">
            <a:spAutoFit/>
          </a:bodyPr>
          <a:lstStyle/>
          <a:p>
            <a:r>
              <a:rPr lang="en-US" dirty="0"/>
              <a:t>Output:</a:t>
            </a:r>
          </a:p>
          <a:p>
            <a:endParaRPr lang="en-AE" dirty="0"/>
          </a:p>
        </p:txBody>
      </p:sp>
      <p:sp>
        <p:nvSpPr>
          <p:cNvPr id="5" name="TextBox 4">
            <a:extLst>
              <a:ext uri="{FF2B5EF4-FFF2-40B4-BE49-F238E27FC236}">
                <a16:creationId xmlns:a16="http://schemas.microsoft.com/office/drawing/2014/main" id="{FE0C2FA3-47FF-0E5B-4C10-2F32CCD2CE39}"/>
              </a:ext>
            </a:extLst>
          </p:cNvPr>
          <p:cNvSpPr txBox="1"/>
          <p:nvPr/>
        </p:nvSpPr>
        <p:spPr>
          <a:xfrm>
            <a:off x="2003425" y="1699012"/>
            <a:ext cx="4451350" cy="369332"/>
          </a:xfrm>
          <a:prstGeom prst="rect">
            <a:avLst/>
          </a:prstGeom>
          <a:noFill/>
        </p:spPr>
        <p:txBody>
          <a:bodyPr wrap="square" rtlCol="0">
            <a:spAutoFit/>
          </a:bodyPr>
          <a:lstStyle/>
          <a:p>
            <a:r>
              <a:rPr lang="en-US" b="1" dirty="0"/>
              <a:t>User Interface of the project:</a:t>
            </a:r>
            <a:endParaRPr lang="en-AE" b="1" dirty="0"/>
          </a:p>
        </p:txBody>
      </p:sp>
      <p:pic>
        <p:nvPicPr>
          <p:cNvPr id="7" name="Picture 6" descr="A screenshot of a computer&#10;&#10;Description automatically generated">
            <a:extLst>
              <a:ext uri="{FF2B5EF4-FFF2-40B4-BE49-F238E27FC236}">
                <a16:creationId xmlns:a16="http://schemas.microsoft.com/office/drawing/2014/main" id="{B2265FA9-88C0-CBD8-40E3-53D3883DC3C7}"/>
              </a:ext>
            </a:extLst>
          </p:cNvPr>
          <p:cNvPicPr>
            <a:picLocks noChangeAspect="1"/>
          </p:cNvPicPr>
          <p:nvPr/>
        </p:nvPicPr>
        <p:blipFill rotWithShape="1">
          <a:blip r:embed="rId3">
            <a:extLst>
              <a:ext uri="{28A0092B-C50C-407E-A947-70E740481C1C}">
                <a14:useLocalDpi xmlns:a14="http://schemas.microsoft.com/office/drawing/2010/main" val="0"/>
              </a:ext>
            </a:extLst>
          </a:blip>
          <a:srcRect t="972" b="7222"/>
          <a:stretch/>
        </p:blipFill>
        <p:spPr>
          <a:xfrm>
            <a:off x="882650" y="2085727"/>
            <a:ext cx="9305925" cy="4805639"/>
          </a:xfrm>
          <a:prstGeom prst="rect">
            <a:avLst/>
          </a:prstGeom>
        </p:spPr>
      </p:pic>
    </p:spTree>
    <p:extLst>
      <p:ext uri="{BB962C8B-B14F-4D97-AF65-F5344CB8AC3E}">
        <p14:creationId xmlns:p14="http://schemas.microsoft.com/office/powerpoint/2010/main" val="425191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8" name="TextBox 7">
            <a:extLst>
              <a:ext uri="{FF2B5EF4-FFF2-40B4-BE49-F238E27FC236}">
                <a16:creationId xmlns:a16="http://schemas.microsoft.com/office/drawing/2014/main" id="{AD88A1D8-E768-F888-43F7-09B52886043E}"/>
              </a:ext>
            </a:extLst>
          </p:cNvPr>
          <p:cNvSpPr txBox="1"/>
          <p:nvPr/>
        </p:nvSpPr>
        <p:spPr>
          <a:xfrm>
            <a:off x="2139950" y="1292225"/>
            <a:ext cx="918841" cy="646331"/>
          </a:xfrm>
          <a:prstGeom prst="rect">
            <a:avLst/>
          </a:prstGeom>
          <a:noFill/>
        </p:spPr>
        <p:txBody>
          <a:bodyPr wrap="none" rtlCol="0">
            <a:spAutoFit/>
          </a:bodyPr>
          <a:lstStyle/>
          <a:p>
            <a:r>
              <a:rPr lang="en-US" dirty="0"/>
              <a:t>Output:</a:t>
            </a:r>
          </a:p>
          <a:p>
            <a:endParaRPr lang="en-AE" dirty="0"/>
          </a:p>
        </p:txBody>
      </p:sp>
      <p:sp>
        <p:nvSpPr>
          <p:cNvPr id="5" name="TextBox 4">
            <a:extLst>
              <a:ext uri="{FF2B5EF4-FFF2-40B4-BE49-F238E27FC236}">
                <a16:creationId xmlns:a16="http://schemas.microsoft.com/office/drawing/2014/main" id="{FE0C2FA3-47FF-0E5B-4C10-2F32CCD2CE39}"/>
              </a:ext>
            </a:extLst>
          </p:cNvPr>
          <p:cNvSpPr txBox="1"/>
          <p:nvPr/>
        </p:nvSpPr>
        <p:spPr>
          <a:xfrm>
            <a:off x="2003425" y="1699012"/>
            <a:ext cx="4451350" cy="369332"/>
          </a:xfrm>
          <a:prstGeom prst="rect">
            <a:avLst/>
          </a:prstGeom>
          <a:noFill/>
        </p:spPr>
        <p:txBody>
          <a:bodyPr wrap="square" rtlCol="0">
            <a:spAutoFit/>
          </a:bodyPr>
          <a:lstStyle/>
          <a:p>
            <a:r>
              <a:rPr lang="en-US" b="1" dirty="0"/>
              <a:t>User Interface of the project:</a:t>
            </a:r>
            <a:endParaRPr lang="en-AE" b="1" dirty="0"/>
          </a:p>
        </p:txBody>
      </p:sp>
      <p:pic>
        <p:nvPicPr>
          <p:cNvPr id="7" name="Picture 6" descr="A screenshot of a computer&#10;&#10;Description automatically generated">
            <a:extLst>
              <a:ext uri="{FF2B5EF4-FFF2-40B4-BE49-F238E27FC236}">
                <a16:creationId xmlns:a16="http://schemas.microsoft.com/office/drawing/2014/main" id="{9371B837-5955-F816-4B31-505A9DF3E5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944"/>
          <a:stretch/>
        </p:blipFill>
        <p:spPr>
          <a:xfrm>
            <a:off x="2139950" y="2345343"/>
            <a:ext cx="6905625" cy="3614663"/>
          </a:xfrm>
          <a:prstGeom prst="rect">
            <a:avLst/>
          </a:prstGeom>
        </p:spPr>
      </p:pic>
    </p:spTree>
    <p:extLst>
      <p:ext uri="{BB962C8B-B14F-4D97-AF65-F5344CB8AC3E}">
        <p14:creationId xmlns:p14="http://schemas.microsoft.com/office/powerpoint/2010/main" val="109147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sp>
        <p:nvSpPr>
          <p:cNvPr id="3" name="TextBox 2"/>
          <p:cNvSpPr txBox="1"/>
          <p:nvPr/>
        </p:nvSpPr>
        <p:spPr>
          <a:xfrm>
            <a:off x="884087" y="2074783"/>
            <a:ext cx="10336364" cy="3600986"/>
          </a:xfrm>
          <a:prstGeom prst="rect">
            <a:avLst/>
          </a:prstGeom>
          <a:noFill/>
        </p:spPr>
        <p:txBody>
          <a:bodyPr wrap="square">
            <a:spAutoFit/>
          </a:bodyPr>
          <a:lstStyle/>
          <a:p>
            <a:r>
              <a:rPr lang="en-IN" sz="2400" b="1" u="sng" dirty="0"/>
              <a:t>Conclusion:</a:t>
            </a:r>
          </a:p>
          <a:p>
            <a:endParaRPr lang="en-IN" sz="2400" b="1" u="sng" dirty="0"/>
          </a:p>
          <a:p>
            <a:pPr algn="just"/>
            <a:r>
              <a:rPr lang="en-US" dirty="0"/>
              <a:t>In conclusion, our project on breast cancer classification utilizing deep learning methodologies marks a significant advancement in the realm of medical imaging and machine learning. Through the integration of diverse datasets encompassing biopsy images, mammograms, and </a:t>
            </a:r>
            <a:r>
              <a:rPr lang="en-US" dirty="0" err="1"/>
              <a:t>mri</a:t>
            </a:r>
            <a:r>
              <a:rPr lang="en-US" dirty="0"/>
              <a:t> data, alongside the development of sophisticated deep learning models to achieve optimal performance . The culmination of our efforts is manifested in a user-friendly interface empowering clinicians and patients to leverage insights for informed decision-making and proactive health management. The suggested model accurately predicts whether a given sample of image has cancer or is normal using a  number of convolutional layers. This is extremely useful in the medical field for detecting Cancer in patients early and accurately. Early diagnosis is critical for saving a person’s life by ensuring that the patient receives effective and timely treatment. Detection of Cancer phase/stage using Decision Tree also helps in the diagnosis and treatment effectively.</a:t>
            </a:r>
            <a:endParaRPr lang="en-IN" sz="2400" b="1"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Rectangles 1"/>
          <p:cNvSpPr/>
          <p:nvPr/>
        </p:nvSpPr>
        <p:spPr>
          <a:xfrm>
            <a:off x="3581083" y="2829560"/>
            <a:ext cx="5029835" cy="1198880"/>
          </a:xfrm>
          <a:prstGeom prst="rect">
            <a:avLst/>
          </a:prstGeom>
          <a:noFill/>
          <a:ln>
            <a:noFill/>
          </a:ln>
        </p:spPr>
        <p:txBody>
          <a:bodyPr wrap="none" rtlCol="0" anchor="t">
            <a:spAutoFit/>
          </a:bodyPr>
          <a:lstStyle/>
          <a:p>
            <a:pPr algn="ctr"/>
            <a:r>
              <a:rPr lang="en-IN" altLang="en-US" sz="7200" b="1">
                <a:solidFill>
                  <a:schemeClr val="tx1"/>
                </a:solidFill>
                <a:effectLst>
                  <a:outerShdw blurRad="38100" dist="19050" dir="2700000" algn="tl" rotWithShape="0">
                    <a:schemeClr val="dk1">
                      <a:alpha val="40000"/>
                    </a:schemeClr>
                  </a:outerShdw>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5" name="Text Box 4"/>
          <p:cNvSpPr txBox="1"/>
          <p:nvPr/>
        </p:nvSpPr>
        <p:spPr>
          <a:xfrm>
            <a:off x="469900" y="1862435"/>
            <a:ext cx="11132820" cy="532453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sym typeface="+mn-ea"/>
              </a:rPr>
              <a:t>Domain name : Machine Learning</a:t>
            </a:r>
          </a:p>
          <a:p>
            <a:pPr algn="just"/>
            <a:r>
              <a:rPr lang="en-US" sz="2000" b="1" dirty="0">
                <a:latin typeface="Times New Roman" panose="02020603050405020304" pitchFamily="18" charset="0"/>
                <a:cs typeface="Times New Roman" panose="02020603050405020304" pitchFamily="18" charset="0"/>
              </a:rPr>
              <a:t>Base Paper </a:t>
            </a:r>
            <a:r>
              <a:rPr lang="en-US" sz="2000" dirty="0">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rPr>
              <a:t>Deep learning-based breast cancer classification through medical imaging</a:t>
            </a:r>
          </a:p>
          <a:p>
            <a:pPr algn="just"/>
            <a:r>
              <a:rPr lang="en-IN" sz="2000" dirty="0">
                <a:solidFill>
                  <a:srgbClr val="000000"/>
                </a:solidFill>
                <a:latin typeface="Times New Roman" panose="02020603050405020304" pitchFamily="18" charset="0"/>
              </a:rPr>
              <a:t>modalities: state of the art and research challenges.</a:t>
            </a:r>
          </a:p>
          <a:p>
            <a:pPr algn="just"/>
            <a:endParaRPr lang="en-IN" sz="2000" dirty="0">
              <a:solidFill>
                <a:srgbClr val="000000"/>
              </a:solidFill>
              <a:latin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sym typeface="+mn-ea"/>
                <a:hlinkClick r:id="rId3"/>
              </a:rPr>
              <a:t>URL : </a:t>
            </a:r>
            <a:r>
              <a:rPr lang="en-IN" dirty="0">
                <a:latin typeface="Times New Roman" panose="02020603050405020304" pitchFamily="18" charset="0"/>
                <a:cs typeface="Times New Roman" panose="02020603050405020304" pitchFamily="18" charset="0"/>
                <a:sym typeface="+mn-ea"/>
                <a:hlinkClick r:id="rId3"/>
              </a:rPr>
              <a:t>https://www.researchgate.net/publication/333381978_Deep_learning-based_breast_cancer_classification_through_medical_imaging_modalities_state_of_the_art_and_research_challenges</a:t>
            </a:r>
            <a:endParaRPr lang="en-IN" dirty="0">
              <a:latin typeface="Times New Roman" panose="02020603050405020304" pitchFamily="18" charset="0"/>
              <a:cs typeface="Times New Roman" panose="02020603050405020304" pitchFamily="18" charset="0"/>
              <a:sym typeface="+mn-ea"/>
            </a:endParaRPr>
          </a:p>
          <a:p>
            <a:endParaRPr lang="en-US" dirty="0">
              <a:latin typeface="Times New Roman" panose="02020603050405020304" pitchFamily="18" charset="0"/>
              <a:cs typeface="Times New Roman" panose="02020603050405020304" pitchFamily="18" charset="0"/>
              <a:sym typeface="+mn-ea"/>
            </a:endParaRPr>
          </a:p>
          <a:p>
            <a:pPr algn="just"/>
            <a:r>
              <a:rPr lang="en-US" dirty="0">
                <a:latin typeface="Times New Roman" panose="02020603050405020304" pitchFamily="18" charset="0"/>
                <a:cs typeface="Times New Roman" panose="02020603050405020304" pitchFamily="18" charset="0"/>
              </a:rPr>
              <a:t>Breast cancer is a prevalent disease, and early diagnosis is crucial for improving prognosis. Studies have developed automated techniques using various medical imaging modalities to predict breast cancer development. This review focuses on breast cancer classification using artificial deep neural network approaches. The review analyzed 46 journal and conference publications from eight academic repositories, revealing that mammograms and histopathologic images were the most commonly used. Pre-processing techniques like augmentation, scaling, and image normalization were employed to minimize inconsistencies in images. Convolutional neural networks were frequently used for effective classification models. The review presents 10 open research challenges for future researchers interested in developing breast cancer classification models using various imaging modalities.</a:t>
            </a:r>
          </a:p>
          <a:p>
            <a:pPr algn="just"/>
            <a:endParaRPr lang="en-US" dirty="0"/>
          </a:p>
          <a:p>
            <a:pPr algn="just"/>
            <a:endParaRPr lang="en-US" dirty="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2" name="Text Box 1"/>
          <p:cNvSpPr txBox="1"/>
          <p:nvPr/>
        </p:nvSpPr>
        <p:spPr>
          <a:xfrm>
            <a:off x="727788" y="2407233"/>
            <a:ext cx="11017172" cy="415498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Breast cancer is prevalent and potentially a life-threatening disease that demands early detection for effective treatment and improved patient outcomes. Machine learning and deep learning techniques aid in breast cancer prediction by algorithms on medical images, identifying specific features and classifying disease presence or absence. The project entails a multi-stage process. First, a diverse and well-curated dataset of medical images is collected , encompassing both cancerous and non-cancerous cases. Through meticulous preprocessing and data augmentation, the dataset's quality and diversity are optimized, preparing it for subsequent analysis. Various deep learning architectures , including Convolutional Neural Networks (CNNs) and possibly more specialized models for medical image analysis, are explored to extract intricate patterns and features from the images . Upon determining the optimal model, the system is deployed to classify new, unseen medical images. The model's predictions aid healthcare professionals in making informed decisions about breast cancer diagnosis and treatment planning.</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endParaRPr lang="en-US" sz="2000" dirty="0"/>
          </a:p>
        </p:txBody>
      </p:sp>
      <p:sp>
        <p:nvSpPr>
          <p:cNvPr id="3" name="Text Box 2"/>
          <p:cNvSpPr txBox="1"/>
          <p:nvPr/>
        </p:nvSpPr>
        <p:spPr>
          <a:xfrm>
            <a:off x="800733" y="1812254"/>
            <a:ext cx="1863011" cy="461665"/>
          </a:xfrm>
          <a:prstGeom prst="rect">
            <a:avLst/>
          </a:prstGeom>
          <a:noFill/>
        </p:spPr>
        <p:txBody>
          <a:bodyPr wrap="none" rtlCol="0" anchor="t">
            <a:spAutoFit/>
          </a:bodyPr>
          <a:lstStyle/>
          <a:p>
            <a:r>
              <a:rPr lang="en-IN" altLang="en-US" sz="2400" b="1" dirty="0">
                <a:latin typeface="Times New Roman" panose="02020603050405020304" pitchFamily="18" charset="0"/>
                <a:cs typeface="Times New Roman" panose="02020603050405020304" pitchFamily="18" charset="0"/>
              </a:rPr>
              <a:t>ABSTRACT</a:t>
            </a:r>
            <a:endParaRPr lang="en-US" sz="2400"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 Box 2"/>
          <p:cNvSpPr txBox="1"/>
          <p:nvPr/>
        </p:nvSpPr>
        <p:spPr>
          <a:xfrm>
            <a:off x="469900" y="1809095"/>
            <a:ext cx="2510624" cy="461665"/>
          </a:xfrm>
          <a:prstGeom prst="rect">
            <a:avLst/>
          </a:prstGeom>
          <a:noFill/>
        </p:spPr>
        <p:txBody>
          <a:bodyPr wrap="none" rtlCol="0" anchor="t">
            <a:spAutoFit/>
          </a:bodyPr>
          <a:lstStyle/>
          <a:p>
            <a:pPr algn="just"/>
            <a:r>
              <a:rPr lang="en-IN" altLang="en-US" sz="2400" b="1" dirty="0"/>
              <a:t> </a:t>
            </a:r>
            <a:r>
              <a:rPr lang="en-IN" altLang="en-US" sz="2400" b="1" dirty="0">
                <a:latin typeface="Times New Roman" panose="02020603050405020304" pitchFamily="18" charset="0"/>
                <a:cs typeface="Times New Roman" panose="02020603050405020304" pitchFamily="18" charset="0"/>
              </a:rPr>
              <a:t>ALGORITHMS:</a:t>
            </a:r>
            <a:endParaRPr lang="en-US" sz="2400" u="sng" dirty="0"/>
          </a:p>
        </p:txBody>
      </p:sp>
      <p:sp>
        <p:nvSpPr>
          <p:cNvPr id="7" name="TextBox 6">
            <a:extLst>
              <a:ext uri="{FF2B5EF4-FFF2-40B4-BE49-F238E27FC236}">
                <a16:creationId xmlns:a16="http://schemas.microsoft.com/office/drawing/2014/main" id="{96F92CF3-76B7-2CC3-A18E-F8EF544A5480}"/>
              </a:ext>
            </a:extLst>
          </p:cNvPr>
          <p:cNvSpPr txBox="1"/>
          <p:nvPr/>
        </p:nvSpPr>
        <p:spPr>
          <a:xfrm>
            <a:off x="556485" y="2195810"/>
            <a:ext cx="10601100" cy="440120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 breast cancer classification project encompasses a multi-faceted approach, beginning with meticulous data preprocessing tasks such as resizing, color conversion, normalization, labeling, and overall data preparation. To address varying dataset sizes and computational resources, three distinct model architectures are selected: DenseNet201 for intricate feature capture in large datasets, ResNet50 for balanced performance in medium-sized datasets, and VGG models like VGG16 or VGG19 for simplicity in smaller or resource-constrained environments. Following model training and evaluation, heterogeneous datasets are employed to discern intricate patterns indicative of breast cancer, with various classifiers utilized to differentiate between benign and malignant instances. Subsequently, the project extends to classify the stage of breast cancer and provide tailored recommendations and precautions, including medication suggestions for mitigating the condition. A user-friendly online interface is developed for easy access to analysis results, albeit strictly for informational purposes, with users advised to consult medical professionals for optimal guidance and treatment. Through this comprehensive approach, the project endeavors to enhance breast cancer detection, understanding, and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670050" cy="141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 Box 2"/>
          <p:cNvSpPr txBox="1"/>
          <p:nvPr/>
        </p:nvSpPr>
        <p:spPr>
          <a:xfrm>
            <a:off x="469900" y="1809095"/>
            <a:ext cx="2510624" cy="461665"/>
          </a:xfrm>
          <a:prstGeom prst="rect">
            <a:avLst/>
          </a:prstGeom>
          <a:noFill/>
        </p:spPr>
        <p:txBody>
          <a:bodyPr wrap="none" rtlCol="0" anchor="t">
            <a:spAutoFit/>
          </a:bodyPr>
          <a:lstStyle/>
          <a:p>
            <a:pPr algn="just"/>
            <a:r>
              <a:rPr lang="en-IN" altLang="en-US" sz="2400" b="1" dirty="0"/>
              <a:t> </a:t>
            </a:r>
            <a:r>
              <a:rPr lang="en-IN" altLang="en-US" sz="2400" b="1" dirty="0">
                <a:latin typeface="Times New Roman" panose="02020603050405020304" pitchFamily="18" charset="0"/>
                <a:cs typeface="Times New Roman" panose="02020603050405020304" pitchFamily="18" charset="0"/>
              </a:rPr>
              <a:t>ALGORITHMS:</a:t>
            </a:r>
            <a:endParaRPr lang="en-US" sz="2400" u="sng" dirty="0"/>
          </a:p>
        </p:txBody>
      </p:sp>
      <p:sp>
        <p:nvSpPr>
          <p:cNvPr id="7" name="TextBox 6">
            <a:extLst>
              <a:ext uri="{FF2B5EF4-FFF2-40B4-BE49-F238E27FC236}">
                <a16:creationId xmlns:a16="http://schemas.microsoft.com/office/drawing/2014/main" id="{96F92CF3-76B7-2CC3-A18E-F8EF544A5480}"/>
              </a:ext>
            </a:extLst>
          </p:cNvPr>
          <p:cNvSpPr txBox="1"/>
          <p:nvPr/>
        </p:nvSpPr>
        <p:spPr>
          <a:xfrm>
            <a:off x="651735" y="2787630"/>
            <a:ext cx="10601100" cy="2308324"/>
          </a:xfrm>
          <a:prstGeom prst="rect">
            <a:avLst/>
          </a:prstGeom>
          <a:noFill/>
        </p:spPr>
        <p:txBody>
          <a:bodyPr wrap="square">
            <a:spAutoFit/>
          </a:bodyPr>
          <a:lstStyle/>
          <a:p>
            <a:pPr algn="just"/>
            <a:r>
              <a:rPr lang="en-US" sz="2400" b="1" dirty="0"/>
              <a:t>•</a:t>
            </a:r>
            <a:r>
              <a:rPr lang="en-US" sz="2400" b="1" dirty="0">
                <a:latin typeface="Times New Roman" panose="02020603050405020304" pitchFamily="18" charset="0"/>
                <a:cs typeface="Times New Roman" panose="02020603050405020304" pitchFamily="18" charset="0"/>
              </a:rPr>
              <a:t>Decision Tree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Decision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 Decision Tree is employed to classify stage of cancer</a:t>
            </a:r>
          </a:p>
        </p:txBody>
      </p:sp>
    </p:spTree>
    <p:extLst>
      <p:ext uri="{BB962C8B-B14F-4D97-AF65-F5344CB8AC3E}">
        <p14:creationId xmlns:p14="http://schemas.microsoft.com/office/powerpoint/2010/main" val="4058516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5"/>
            <a:ext cx="1288562" cy="109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a:latin typeface="Arial Rounded MT Bold" panose="020F0704030504030204" pitchFamily="34" charset="0"/>
              <a:cs typeface="Times New Roman" panose="02020603050405020304" pitchFamily="18" charset="0"/>
            </a:endParaRPr>
          </a:p>
          <a:p>
            <a:pPr algn="ctr">
              <a:defRPr/>
            </a:pPr>
            <a:r>
              <a:rPr lang="en-US" altLang="en-US">
                <a:latin typeface="Arial Rounded MT Bold" panose="020F0704030504030204" pitchFamily="34" charset="0"/>
                <a:cs typeface="Times New Roman" panose="02020603050405020304" pitchFamily="18" charset="0"/>
                <a:sym typeface="+mn-ea"/>
              </a:rPr>
              <a:t>Department</a:t>
            </a:r>
            <a:r>
              <a:rPr lang="en-US">
                <a:latin typeface="Arial Rounded MT Bold" panose="020F0704030504030204" pitchFamily="34" charset="0"/>
                <a:sym typeface="+mn-ea"/>
              </a:rPr>
              <a:t> </a:t>
            </a:r>
            <a:r>
              <a:rPr lang="en-US" altLang="en-US">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Box 2"/>
          <p:cNvSpPr txBox="1"/>
          <p:nvPr/>
        </p:nvSpPr>
        <p:spPr>
          <a:xfrm>
            <a:off x="469900" y="1355038"/>
            <a:ext cx="8540985" cy="738664"/>
          </a:xfrm>
          <a:prstGeom prst="rect">
            <a:avLst/>
          </a:prstGeom>
          <a:noFill/>
        </p:spPr>
        <p:txBody>
          <a:bodyPr wrap="square">
            <a:spAutoFit/>
          </a:bodyPr>
          <a:lstStyle/>
          <a:p>
            <a:r>
              <a:rPr lang="en-IN" sz="2400" b="1" u="sng" dirty="0"/>
              <a:t>Implementation and Execution</a:t>
            </a:r>
          </a:p>
          <a:p>
            <a:r>
              <a:rPr lang="en-US" dirty="0">
                <a:effectLst/>
                <a:latin typeface="Times New Roman" panose="02020603050405020304" pitchFamily="18" charset="0"/>
                <a:ea typeface="Times New Roman" panose="02020603050405020304" pitchFamily="18" charset="0"/>
              </a:rPr>
              <a:t>importing</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libraries</a:t>
            </a:r>
            <a:r>
              <a:rPr lang="en-IN" u="sng" spc="-10" dirty="0">
                <a:effectLst/>
                <a:latin typeface="Times New Roman" panose="02020603050405020304" pitchFamily="18" charset="0"/>
                <a:ea typeface="Times New Roman" panose="02020603050405020304" pitchFamily="18" charset="0"/>
              </a:rPr>
              <a:t>:</a:t>
            </a:r>
            <a:endParaRPr lang="en-AE" dirty="0">
              <a:effectLst/>
              <a:latin typeface="Times New Roman" panose="02020603050405020304" pitchFamily="18" charset="0"/>
              <a:ea typeface="Times New Roman" panose="02020603050405020304" pitchFamily="18" charset="0"/>
            </a:endParaRPr>
          </a:p>
        </p:txBody>
      </p:sp>
      <p:pic>
        <p:nvPicPr>
          <p:cNvPr id="9" name="Image 15">
            <a:extLst>
              <a:ext uri="{FF2B5EF4-FFF2-40B4-BE49-F238E27FC236}">
                <a16:creationId xmlns:a16="http://schemas.microsoft.com/office/drawing/2014/main" id="{03B46DC0-B669-20AF-9FE5-53271CAD851D}"/>
              </a:ext>
            </a:extLst>
          </p:cNvPr>
          <p:cNvPicPr/>
          <p:nvPr/>
        </p:nvPicPr>
        <p:blipFill rotWithShape="1">
          <a:blip r:embed="rId3" cstate="print"/>
          <a:srcRect b="5403"/>
          <a:stretch/>
        </p:blipFill>
        <p:spPr>
          <a:xfrm>
            <a:off x="1114181" y="2105973"/>
            <a:ext cx="7749940" cy="43043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348852" cy="1145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a:p>
        </p:txBody>
      </p:sp>
      <p:sp>
        <p:nvSpPr>
          <p:cNvPr id="3" name="TextBox 2">
            <a:extLst>
              <a:ext uri="{FF2B5EF4-FFF2-40B4-BE49-F238E27FC236}">
                <a16:creationId xmlns:a16="http://schemas.microsoft.com/office/drawing/2014/main" id="{5201DCD4-3067-9F8F-B917-0410F7E126CD}"/>
              </a:ext>
            </a:extLst>
          </p:cNvPr>
          <p:cNvSpPr txBox="1"/>
          <p:nvPr/>
        </p:nvSpPr>
        <p:spPr>
          <a:xfrm>
            <a:off x="1543049" y="1724025"/>
            <a:ext cx="5934075" cy="369332"/>
          </a:xfrm>
          <a:prstGeom prst="rect">
            <a:avLst/>
          </a:prstGeom>
          <a:noFill/>
        </p:spPr>
        <p:txBody>
          <a:bodyPr wrap="square" rtlCol="0">
            <a:spAutoFit/>
          </a:bodyPr>
          <a:lstStyle/>
          <a:p>
            <a:pPr marR="1428115" algn="ctr">
              <a:spcBef>
                <a:spcPts val="95"/>
              </a:spcBef>
              <a:spcAft>
                <a:spcPts val="0"/>
              </a:spcAft>
            </a:pPr>
            <a:r>
              <a:rPr lang="en-US" sz="1800" dirty="0">
                <a:effectLst/>
                <a:latin typeface="Times New Roman" panose="02020603050405020304" pitchFamily="18" charset="0"/>
                <a:ea typeface="Times New Roman" panose="02020603050405020304" pitchFamily="18" charset="0"/>
              </a:rPr>
              <a:t>Dividing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testing</a:t>
            </a:r>
            <a:r>
              <a:rPr lang="en-US" sz="1800" spc="1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Data:</a:t>
            </a:r>
            <a:endParaRPr lang="en-AE" sz="1800" dirty="0">
              <a:effectLst/>
              <a:latin typeface="Times New Roman" panose="02020603050405020304" pitchFamily="18" charset="0"/>
              <a:ea typeface="Times New Roman" panose="02020603050405020304" pitchFamily="18" charset="0"/>
            </a:endParaRPr>
          </a:p>
        </p:txBody>
      </p:sp>
      <p:pic>
        <p:nvPicPr>
          <p:cNvPr id="8" name="Image 16">
            <a:extLst>
              <a:ext uri="{FF2B5EF4-FFF2-40B4-BE49-F238E27FC236}">
                <a16:creationId xmlns:a16="http://schemas.microsoft.com/office/drawing/2014/main" id="{48607D16-C638-E299-B951-F4BC03C695E4}"/>
              </a:ext>
            </a:extLst>
          </p:cNvPr>
          <p:cNvPicPr/>
          <p:nvPr/>
        </p:nvPicPr>
        <p:blipFill>
          <a:blip r:embed="rId3" cstate="print"/>
          <a:stretch>
            <a:fillRect/>
          </a:stretch>
        </p:blipFill>
        <p:spPr>
          <a:xfrm>
            <a:off x="1647302" y="2215515"/>
            <a:ext cx="7292859" cy="4381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Desktop\downloa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00" y="260986"/>
            <a:ext cx="1429238" cy="121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p:nvPr/>
        </p:nvSpPr>
        <p:spPr>
          <a:xfrm>
            <a:off x="2205990" y="647065"/>
            <a:ext cx="9124315" cy="645160"/>
          </a:xfrm>
          <a:prstGeom prst="rect">
            <a:avLst/>
          </a:prstGeom>
          <a:noFill/>
        </p:spPr>
        <p:txBody>
          <a:bodyPr wrap="square" rtlCol="0">
            <a:spAutoFit/>
          </a:bodyPr>
          <a:lstStyle/>
          <a:p>
            <a:pPr algn="ctr">
              <a:defRPr/>
            </a:pPr>
            <a:r>
              <a:rPr lang="en-US" altLang="en-US" dirty="0">
                <a:latin typeface="Arial Rounded MT Bold" panose="020F0704030504030204" pitchFamily="34" charset="0"/>
                <a:cs typeface="Times New Roman" panose="02020603050405020304" pitchFamily="18" charset="0"/>
                <a:sym typeface="+mn-ea"/>
              </a:rPr>
              <a:t>GOKARAJU RANGARAJU INSTITUTE OF ENGINEERING AND TECHNOLOGY</a:t>
            </a:r>
            <a:endParaRPr lang="en-IN" altLang="en-US" dirty="0">
              <a:latin typeface="Arial Rounded MT Bold" panose="020F0704030504030204" pitchFamily="34" charset="0"/>
              <a:cs typeface="Times New Roman" panose="02020603050405020304" pitchFamily="18" charset="0"/>
            </a:endParaRPr>
          </a:p>
          <a:p>
            <a:pPr algn="ctr">
              <a:defRPr/>
            </a:pPr>
            <a:r>
              <a:rPr lang="en-US" altLang="en-US" dirty="0">
                <a:latin typeface="Arial Rounded MT Bold" panose="020F0704030504030204" pitchFamily="34" charset="0"/>
                <a:cs typeface="Times New Roman" panose="02020603050405020304" pitchFamily="18" charset="0"/>
                <a:sym typeface="+mn-ea"/>
              </a:rPr>
              <a:t>Department</a:t>
            </a:r>
            <a:r>
              <a:rPr lang="en-US" dirty="0">
                <a:latin typeface="Arial Rounded MT Bold" panose="020F0704030504030204" pitchFamily="34" charset="0"/>
                <a:sym typeface="+mn-ea"/>
              </a:rPr>
              <a:t> </a:t>
            </a:r>
            <a:r>
              <a:rPr lang="en-US" altLang="en-US" dirty="0">
                <a:latin typeface="Arial Rounded MT Bold" panose="020F0704030504030204" pitchFamily="34" charset="0"/>
                <a:cs typeface="Times New Roman" panose="02020603050405020304" pitchFamily="18" charset="0"/>
                <a:sym typeface="+mn-ea"/>
              </a:rPr>
              <a:t>of Computer Science and Engineering</a:t>
            </a:r>
            <a:endParaRPr lang="en-US" dirty="0"/>
          </a:p>
        </p:txBody>
      </p:sp>
      <p:pic>
        <p:nvPicPr>
          <p:cNvPr id="2" name="Picture 1"/>
          <p:cNvPicPr>
            <a:picLocks noChangeAspect="1"/>
          </p:cNvPicPr>
          <p:nvPr/>
        </p:nvPicPr>
        <p:blipFill>
          <a:blip r:embed="rId3"/>
          <a:stretch>
            <a:fillRect/>
          </a:stretch>
        </p:blipFill>
        <p:spPr>
          <a:xfrm>
            <a:off x="1184519" y="2139478"/>
            <a:ext cx="9363759" cy="4300057"/>
          </a:xfrm>
          <a:prstGeom prst="rect">
            <a:avLst/>
          </a:prstGeom>
        </p:spPr>
      </p:pic>
      <p:sp>
        <p:nvSpPr>
          <p:cNvPr id="5" name="TextBox 4">
            <a:extLst>
              <a:ext uri="{FF2B5EF4-FFF2-40B4-BE49-F238E27FC236}">
                <a16:creationId xmlns:a16="http://schemas.microsoft.com/office/drawing/2014/main" id="{80225E5E-A547-614D-F65A-347A66C2A3F5}"/>
              </a:ext>
            </a:extLst>
          </p:cNvPr>
          <p:cNvSpPr txBox="1"/>
          <p:nvPr/>
        </p:nvSpPr>
        <p:spPr>
          <a:xfrm>
            <a:off x="1485900" y="1838325"/>
            <a:ext cx="25975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Building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Model:</a:t>
            </a:r>
            <a:endParaRPr lang="en-AE"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1268</TotalTime>
  <Words>1193</Words>
  <Application>Microsoft Office PowerPoint</Application>
  <PresentationFormat>Widescreen</PresentationFormat>
  <Paragraphs>123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VGG16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Shreya Reddy Alluri</dc:creator>
  <cp:lastModifiedBy>Varsha Naidu</cp:lastModifiedBy>
  <cp:revision>25</cp:revision>
  <dcterms:created xsi:type="dcterms:W3CDTF">2024-01-26T16:32:12Z</dcterms:created>
  <dcterms:modified xsi:type="dcterms:W3CDTF">2024-03-14T16:35:10Z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0CBD02FDFC5345A4B4CD5D92726A1459</vt:lpwstr>
  </property>
  <property fmtid="{D5CDD505-2E9C-101B-9397-08002B2CF9AE}" pid="3" name="KSOProductBuildVer">
    <vt:lpwstr>1033-11.2.0.11225</vt:lpwstr>
  </property>
</Properties>
</file>