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357" r:id="rId3"/>
    <p:sldId id="341" r:id="rId4"/>
    <p:sldId id="350" r:id="rId5"/>
    <p:sldId id="351" r:id="rId6"/>
    <p:sldId id="355" r:id="rId7"/>
    <p:sldId id="261" r:id="rId8"/>
    <p:sldId id="273" r:id="rId9"/>
    <p:sldId id="324" r:id="rId10"/>
    <p:sldId id="359" r:id="rId11"/>
    <p:sldId id="305" r:id="rId12"/>
    <p:sldId id="352" r:id="rId13"/>
    <p:sldId id="356" r:id="rId14"/>
    <p:sldId id="360"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353" autoAdjust="0"/>
  </p:normalViewPr>
  <p:slideViewPr>
    <p:cSldViewPr snapToGrid="0">
      <p:cViewPr varScale="1">
        <p:scale>
          <a:sx n="80" d="100"/>
          <a:sy n="80" d="100"/>
        </p:scale>
        <p:origin x="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4CEA3-D3A5-49DF-AEE7-75934DAB727E}"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00E59-6CCC-4838-8F43-8CA11CDEAB14}" type="slidenum">
              <a:rPr lang="en-IN" smtClean="0"/>
              <a:t>‹#›</a:t>
            </a:fld>
            <a:endParaRPr lang="en-IN"/>
          </a:p>
        </p:txBody>
      </p:sp>
    </p:spTree>
    <p:extLst>
      <p:ext uri="{BB962C8B-B14F-4D97-AF65-F5344CB8AC3E}">
        <p14:creationId xmlns:p14="http://schemas.microsoft.com/office/powerpoint/2010/main" val="114624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C00E59-6CCC-4838-8F43-8CA11CDEAB14}" type="slidenum">
              <a:rPr lang="en-IN" smtClean="0"/>
              <a:t>1</a:t>
            </a:fld>
            <a:endParaRPr lang="en-IN"/>
          </a:p>
        </p:txBody>
      </p:sp>
    </p:spTree>
    <p:extLst>
      <p:ext uri="{BB962C8B-B14F-4D97-AF65-F5344CB8AC3E}">
        <p14:creationId xmlns:p14="http://schemas.microsoft.com/office/powerpoint/2010/main" val="396795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0"/>
            <a:ext cx="1457325" cy="140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1722755" y="385445"/>
            <a:ext cx="9690100" cy="1323439"/>
          </a:xfrm>
          <a:prstGeom prst="rect">
            <a:avLst/>
          </a:prstGeom>
          <a:noFill/>
        </p:spPr>
        <p:txBody>
          <a:bodyPr wrap="square" rtlCol="0" anchor="t">
            <a:spAutoFit/>
          </a:bodyPr>
          <a:lstStyle/>
          <a:p>
            <a:pPr algn="ctr">
              <a:defRPr/>
            </a:pPr>
            <a:r>
              <a:rPr lang="en-US" altLang="en-US" sz="2000"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sz="2000" dirty="0">
              <a:latin typeface="Arial Rounded MT Bold" panose="020F0704030504030204" pitchFamily="34" charset="0"/>
              <a:cs typeface="Times New Roman" panose="02020603050405020304" pitchFamily="18" charset="0"/>
            </a:endParaRPr>
          </a:p>
          <a:p>
            <a:pPr algn="ctr">
              <a:defRPr/>
            </a:pPr>
            <a:r>
              <a:rPr lang="en-US" altLang="en-US" sz="2000" dirty="0">
                <a:latin typeface="Arial Rounded MT Bold" panose="020F0704030504030204" pitchFamily="34" charset="0"/>
                <a:cs typeface="Times New Roman" panose="02020603050405020304" pitchFamily="18" charset="0"/>
                <a:sym typeface="+mn-ea"/>
              </a:rPr>
              <a:t>Department</a:t>
            </a:r>
            <a:r>
              <a:rPr lang="en-US" sz="2000" dirty="0">
                <a:latin typeface="Arial Rounded MT Bold" panose="020F0704030504030204" pitchFamily="34" charset="0"/>
                <a:sym typeface="+mn-ea"/>
              </a:rPr>
              <a:t> </a:t>
            </a:r>
            <a:r>
              <a:rPr lang="en-US" altLang="en-US" sz="2000" dirty="0">
                <a:latin typeface="Arial Rounded MT Bold" panose="020F0704030504030204" pitchFamily="34" charset="0"/>
                <a:cs typeface="Times New Roman" panose="02020603050405020304" pitchFamily="18" charset="0"/>
                <a:sym typeface="+mn-ea"/>
              </a:rPr>
              <a:t>of Computer Science and Engineering</a:t>
            </a:r>
          </a:p>
          <a:p>
            <a:pPr algn="ctr">
              <a:defRPr/>
            </a:pPr>
            <a:r>
              <a:rPr lang="en-US" altLang="en-US" sz="2000" dirty="0">
                <a:latin typeface="Arial Rounded MT Bold" panose="020F0704030504030204" pitchFamily="34" charset="0"/>
                <a:cs typeface="Times New Roman" panose="02020603050405020304" pitchFamily="18" charset="0"/>
                <a:sym typeface="+mn-ea"/>
              </a:rPr>
              <a:t>Major Project Phase-II</a:t>
            </a:r>
          </a:p>
          <a:p>
            <a:pPr algn="ctr">
              <a:defRPr/>
            </a:pPr>
            <a:r>
              <a:rPr lang="en-US" altLang="en-US" sz="2000" dirty="0">
                <a:latin typeface="Arial Rounded MT Bold" panose="020F0704030504030204" pitchFamily="34" charset="0"/>
                <a:cs typeface="Times New Roman" panose="02020603050405020304" pitchFamily="18" charset="0"/>
                <a:sym typeface="+mn-ea"/>
              </a:rPr>
              <a:t>Final Review</a:t>
            </a:r>
          </a:p>
        </p:txBody>
      </p:sp>
      <p:sp>
        <p:nvSpPr>
          <p:cNvPr id="7" name="Text Box 6"/>
          <p:cNvSpPr txBox="1"/>
          <p:nvPr/>
        </p:nvSpPr>
        <p:spPr>
          <a:xfrm>
            <a:off x="1130300" y="1741170"/>
            <a:ext cx="10100310" cy="1569660"/>
          </a:xfrm>
          <a:prstGeom prst="rect">
            <a:avLst/>
          </a:prstGeom>
          <a:noFill/>
        </p:spPr>
        <p:txBody>
          <a:bodyPr wrap="square" rtlCol="0" anchor="t">
            <a:spAutoFit/>
          </a:bodyPr>
          <a:lstStyle/>
          <a:p>
            <a:pPr algn="ctr"/>
            <a:r>
              <a:rPr lang="en-IN" sz="2400" b="1" dirty="0">
                <a:latin typeface="Arial Black" panose="020B0A04020102020204" pitchFamily="34" charset="0"/>
                <a:sym typeface="+mn-ea"/>
              </a:rPr>
              <a:t>Smart Platform for Breast Cancer Classification using Deep Learning Techniques</a:t>
            </a:r>
            <a:endParaRPr lang="en-IN" sz="2400" b="1" dirty="0">
              <a:solidFill>
                <a:schemeClr val="tx1"/>
              </a:solidFill>
              <a:latin typeface="Arial Black" panose="020B0A04020102020204" pitchFamily="34" charset="0"/>
              <a:cs typeface="Arial Rounded MT Bold" panose="020F0704030504030204" pitchFamily="34" charset="0"/>
              <a:sym typeface="+mn-ea"/>
            </a:endParaRPr>
          </a:p>
          <a:p>
            <a:r>
              <a:rPr lang="en-IN" sz="2400" b="1" dirty="0">
                <a:latin typeface="Arial Rounded MT Bold" panose="020F0704030504030204" pitchFamily="34" charset="0"/>
                <a:cs typeface="Arial Rounded MT Bold" panose="020F0704030504030204" pitchFamily="34" charset="0"/>
                <a:sym typeface="+mn-ea"/>
              </a:rPr>
              <a:t>                                                    </a:t>
            </a:r>
          </a:p>
          <a:p>
            <a:r>
              <a:rPr lang="en-IN" sz="2400" b="1" dirty="0">
                <a:latin typeface="Arial Rounded MT Bold" panose="020F0704030504030204" pitchFamily="34" charset="0"/>
                <a:cs typeface="Arial Rounded MT Bold" panose="020F0704030504030204" pitchFamily="34" charset="0"/>
                <a:sym typeface="+mn-ea"/>
              </a:rPr>
              <a:t>                                        </a:t>
            </a:r>
            <a:r>
              <a:rPr lang="en-IN" b="1" dirty="0">
                <a:solidFill>
                  <a:schemeClr val="accent2"/>
                </a:solidFill>
                <a:sym typeface="+mn-ea"/>
              </a:rPr>
              <a:t>-</a:t>
            </a:r>
            <a:r>
              <a:rPr lang="en-IN" b="1" dirty="0">
                <a:solidFill>
                  <a:schemeClr val="accent2"/>
                </a:solidFill>
                <a:latin typeface="Arial Rounded"/>
                <a:ea typeface="Arial Rounded"/>
                <a:cs typeface="Arial Rounded"/>
                <a:sym typeface="Arial Rounded"/>
              </a:rPr>
              <a:t> Guide :</a:t>
            </a:r>
            <a:r>
              <a:rPr lang="en-IN" b="1" dirty="0">
                <a:solidFill>
                  <a:schemeClr val="accent2"/>
                </a:solidFill>
                <a:sym typeface="+mn-ea"/>
              </a:rPr>
              <a:t> </a:t>
            </a:r>
            <a:r>
              <a:rPr lang="en-IN" sz="2000" b="1" dirty="0">
                <a:solidFill>
                  <a:schemeClr val="accent2"/>
                </a:solidFill>
                <a:sym typeface="+mn-ea"/>
              </a:rPr>
              <a:t>G.Mallikarjuna Rao,Professor</a:t>
            </a:r>
          </a:p>
        </p:txBody>
      </p:sp>
      <p:sp>
        <p:nvSpPr>
          <p:cNvPr id="8" name="Text Box 7"/>
          <p:cNvSpPr txBox="1"/>
          <p:nvPr/>
        </p:nvSpPr>
        <p:spPr>
          <a:xfrm>
            <a:off x="6653530" y="3666490"/>
            <a:ext cx="5242560" cy="2666371"/>
          </a:xfrm>
          <a:prstGeom prst="rect">
            <a:avLst/>
          </a:prstGeom>
          <a:noFill/>
        </p:spPr>
        <p:txBody>
          <a:bodyPr wrap="square" rtlCol="0" anchor="t">
            <a:spAutoFit/>
          </a:bodyPr>
          <a:lstStyle/>
          <a:p>
            <a:pPr marL="457200" lvl="1" indent="0" algn="l" rtl="0">
              <a:lnSpc>
                <a:spcPct val="90000"/>
              </a:lnSpc>
              <a:spcBef>
                <a:spcPts val="500"/>
              </a:spcBef>
              <a:spcAft>
                <a:spcPts val="0"/>
              </a:spcAft>
              <a:buClr>
                <a:schemeClr val="dk1"/>
              </a:buClr>
              <a:buSzPts val="2000"/>
              <a:buNone/>
            </a:pPr>
            <a:r>
              <a:rPr lang="en-IN" dirty="0">
                <a:sym typeface="+mn-ea"/>
              </a:rPr>
              <a:t>	</a:t>
            </a:r>
          </a:p>
          <a:p>
            <a:pPr lvl="1">
              <a:lnSpc>
                <a:spcPct val="90000"/>
              </a:lnSpc>
              <a:spcBef>
                <a:spcPts val="500"/>
              </a:spcBef>
              <a:buClr>
                <a:schemeClr val="dk1"/>
              </a:buClr>
              <a:buSzPts val="2000"/>
            </a:pPr>
            <a:r>
              <a:rPr lang="en-IN" sz="2400" i="1" dirty="0">
                <a:latin typeface="+mn-ea"/>
                <a:ea typeface="Arial" panose="020B0604020202020204"/>
                <a:cs typeface="+mn-ea"/>
                <a:sym typeface="Arial" panose="020B0604020202020204"/>
              </a:rPr>
              <a:t>M.BHAVITA-20241A0591</a:t>
            </a:r>
          </a:p>
          <a:p>
            <a:pPr lvl="1">
              <a:lnSpc>
                <a:spcPct val="90000"/>
              </a:lnSpc>
              <a:spcBef>
                <a:spcPts val="500"/>
              </a:spcBef>
              <a:buClr>
                <a:schemeClr val="dk1"/>
              </a:buClr>
              <a:buSzPts val="2000"/>
            </a:pPr>
            <a:r>
              <a:rPr lang="en-IN" sz="2400" i="1" dirty="0">
                <a:latin typeface="+mn-ea"/>
                <a:ea typeface="Arial" panose="020B0604020202020204"/>
                <a:cs typeface="+mn-ea"/>
                <a:sym typeface="Arial" panose="020B0604020202020204"/>
              </a:rPr>
              <a:t>M.SAHITHI-20241A0595</a:t>
            </a:r>
          </a:p>
          <a:p>
            <a:pPr lvl="1">
              <a:lnSpc>
                <a:spcPct val="90000"/>
              </a:lnSpc>
              <a:spcBef>
                <a:spcPts val="500"/>
              </a:spcBef>
              <a:buClr>
                <a:schemeClr val="dk1"/>
              </a:buClr>
              <a:buSzPts val="2000"/>
            </a:pPr>
            <a:r>
              <a:rPr lang="en-IN" sz="2400" i="1" dirty="0">
                <a:latin typeface="+mn-ea"/>
                <a:ea typeface="Arial" panose="020B0604020202020204"/>
                <a:cs typeface="+mn-ea"/>
                <a:sym typeface="Arial" panose="020B0604020202020204"/>
              </a:rPr>
              <a:t>N.VARSHA-20241A0599</a:t>
            </a:r>
          </a:p>
          <a:p>
            <a:pPr lvl="1">
              <a:lnSpc>
                <a:spcPct val="90000"/>
              </a:lnSpc>
              <a:spcBef>
                <a:spcPts val="500"/>
              </a:spcBef>
              <a:buClr>
                <a:schemeClr val="dk1"/>
              </a:buClr>
              <a:buSzPts val="2000"/>
            </a:pPr>
            <a:r>
              <a:rPr lang="en-IN" sz="2400" i="1" dirty="0">
                <a:latin typeface="+mn-ea"/>
                <a:ea typeface="Arial" panose="020B0604020202020204"/>
                <a:cs typeface="+mn-ea"/>
                <a:sym typeface="Arial" panose="020B0604020202020204"/>
              </a:rPr>
              <a:t>R.NIKITHA-20241A05B1</a:t>
            </a:r>
            <a:endParaRPr lang="en-IN" sz="2400" dirty="0"/>
          </a:p>
          <a:p>
            <a:endParaRPr lang="en-IN" sz="2400" dirty="0"/>
          </a:p>
          <a:p>
            <a:pPr marL="342900" indent="-342900">
              <a:buFontTx/>
              <a:buChar char="-"/>
            </a:pP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Publication Status</a:t>
            </a:r>
            <a:endParaRPr lang="en-IN" sz="3600" dirty="0"/>
          </a:p>
        </p:txBody>
      </p:sp>
      <p:sp>
        <p:nvSpPr>
          <p:cNvPr id="3" name="Content Placeholder 2"/>
          <p:cNvSpPr>
            <a:spLocks noGrp="1"/>
          </p:cNvSpPr>
          <p:nvPr>
            <p:ph idx="1"/>
          </p:nvPr>
        </p:nvSpPr>
        <p:spPr/>
        <p:txBody>
          <a:bodyPr>
            <a:normAutofit/>
          </a:bodyPr>
          <a:lstStyle/>
          <a:p>
            <a:r>
              <a:rPr lang="en-IN" sz="2000" dirty="0"/>
              <a:t>Conference Name :</a:t>
            </a:r>
            <a:r>
              <a:rPr lang="en-US" sz="2000" dirty="0"/>
              <a:t>5th IEEE India Council International Subsections Conference 2024 </a:t>
            </a:r>
          </a:p>
          <a:p>
            <a:r>
              <a:rPr lang="en-IN" sz="2000" dirty="0"/>
              <a:t>Track Name:</a:t>
            </a:r>
            <a:r>
              <a:rPr lang="en-US" sz="2000" dirty="0"/>
              <a:t>Track 4 : Artificial Intelligence and Data Science</a:t>
            </a:r>
          </a:p>
          <a:p>
            <a:r>
              <a:rPr lang="en-US" sz="2000" dirty="0"/>
              <a:t>Paper ID:</a:t>
            </a:r>
            <a:r>
              <a:rPr lang="en-IN" sz="2000" dirty="0"/>
              <a:t>1743 </a:t>
            </a:r>
          </a:p>
          <a:p>
            <a:r>
              <a:rPr lang="en-IN" sz="2000" dirty="0"/>
              <a:t>Paper Title</a:t>
            </a:r>
          </a:p>
          <a:p>
            <a:pPr marL="0" indent="0">
              <a:buNone/>
            </a:pPr>
            <a:r>
              <a:rPr lang="en-US" sz="2000" dirty="0"/>
              <a:t>Advancing Breast Cancer Diagnosis: An In-depth Examination of Deep Learning-based Classification Methods </a:t>
            </a:r>
            <a:endParaRPr lang="en-IN" sz="2000" dirty="0"/>
          </a:p>
          <a:p>
            <a:r>
              <a:rPr lang="en-IN" sz="2000" dirty="0"/>
              <a:t>Submission Files</a:t>
            </a:r>
          </a:p>
          <a:p>
            <a:pPr marL="0" indent="0">
              <a:buNone/>
            </a:pPr>
            <a:r>
              <a:rPr lang="en-US" sz="2000" dirty="0"/>
              <a:t>IEEE_Advancing_Breast_Cancer_Diagnosis_An_In-depth_Examination_of_Deep_Learningbased_Classifica.doc (3.4 Mb, 4/13/2024, 2:00:34 PM) </a:t>
            </a:r>
          </a:p>
        </p:txBody>
      </p:sp>
    </p:spTree>
    <p:extLst>
      <p:ext uri="{BB962C8B-B14F-4D97-AF65-F5344CB8AC3E}">
        <p14:creationId xmlns:p14="http://schemas.microsoft.com/office/powerpoint/2010/main" val="22388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3" name="TextBox 2"/>
          <p:cNvSpPr txBox="1"/>
          <p:nvPr/>
        </p:nvSpPr>
        <p:spPr>
          <a:xfrm>
            <a:off x="884087" y="2074783"/>
            <a:ext cx="10145863" cy="4524315"/>
          </a:xfrm>
          <a:prstGeom prst="rect">
            <a:avLst/>
          </a:prstGeom>
          <a:noFill/>
        </p:spPr>
        <p:txBody>
          <a:bodyPr wrap="square">
            <a:spAutoFit/>
          </a:bodyPr>
          <a:lstStyle/>
          <a:p>
            <a:r>
              <a:rPr lang="en-IN" sz="2400" b="1" u="sng" dirty="0"/>
              <a:t>Conclusion:</a:t>
            </a:r>
          </a:p>
          <a:p>
            <a:pPr algn="just"/>
            <a:endParaRPr lang="en-IN" sz="2000" b="1"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conclusion, our project on breast cancer classification utilizing deep learning methodologies marks a significant advancement in the realm of medical imaging and machine learning. Through the integration of diverse datasets encompassing biopsy images, mammograms, and </a:t>
            </a:r>
            <a:r>
              <a:rPr lang="en-US" sz="2000" dirty="0" err="1">
                <a:latin typeface="Times New Roman" panose="02020603050405020304" pitchFamily="18" charset="0"/>
                <a:cs typeface="Times New Roman" panose="02020603050405020304" pitchFamily="18" charset="0"/>
              </a:rPr>
              <a:t>mri</a:t>
            </a:r>
            <a:r>
              <a:rPr lang="en-US" sz="2000" dirty="0">
                <a:latin typeface="Times New Roman" panose="02020603050405020304" pitchFamily="18" charset="0"/>
                <a:cs typeface="Times New Roman" panose="02020603050405020304" pitchFamily="18" charset="0"/>
              </a:rPr>
              <a:t> data, alongside the development of sophisticated deep learning models to achieve optimal performance . The culmination of our efforts is manifested in a user-friendly interface empowering clinicians and patients to leverage insights for informed decision-making and proactive health management. The suggested model accurately predicts whether a given sample of image has cancer or is normal using a  number of convolutional layers. This is extremely useful in the medical field for detecting Cancer in patients early and accurately. Early diagnosis is critical for saving a person’s life by ensuring that the patient receives effective and timely treatment. Detection of Cancer phase/stage using Decision Tree also helps in the diagnosis and treatment effectively.</a:t>
            </a:r>
            <a:endParaRPr lang="en-IN" sz="2000" b="1" u="sng" dirty="0">
              <a:latin typeface="Times New Roman" panose="02020603050405020304" pitchFamily="18" charset="0"/>
              <a:cs typeface="Times New Roman" panose="02020603050405020304" pitchFamily="18" charset="0"/>
            </a:endParaRPr>
          </a:p>
          <a:p>
            <a:endParaRPr lang="en-IN" sz="2400"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10" name="TextBox 9">
            <a:extLst>
              <a:ext uri="{FF2B5EF4-FFF2-40B4-BE49-F238E27FC236}">
                <a16:creationId xmlns:a16="http://schemas.microsoft.com/office/drawing/2014/main" id="{D2A230D6-1A11-D445-F756-F511AF04091D}"/>
              </a:ext>
            </a:extLst>
          </p:cNvPr>
          <p:cNvSpPr txBox="1"/>
          <p:nvPr/>
        </p:nvSpPr>
        <p:spPr>
          <a:xfrm>
            <a:off x="1809345" y="1808480"/>
            <a:ext cx="3778655" cy="646331"/>
          </a:xfrm>
          <a:prstGeom prst="rect">
            <a:avLst/>
          </a:prstGeom>
          <a:noFill/>
        </p:spPr>
        <p:txBody>
          <a:bodyPr wrap="square" rtlCol="0">
            <a:spAutoFit/>
          </a:bodyPr>
          <a:lstStyle/>
          <a:p>
            <a:r>
              <a:rPr lang="en-US" dirty="0"/>
              <a:t>User Interface:</a:t>
            </a:r>
          </a:p>
          <a:p>
            <a:endParaRPr lang="en-AE" dirty="0"/>
          </a:p>
        </p:txBody>
      </p:sp>
      <p:pic>
        <p:nvPicPr>
          <p:cNvPr id="1027" name="Picture 3">
            <a:extLst>
              <a:ext uri="{FF2B5EF4-FFF2-40B4-BE49-F238E27FC236}">
                <a16:creationId xmlns:a16="http://schemas.microsoft.com/office/drawing/2014/main" id="{9E58084B-36D3-0C71-567D-D3E5E36CB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93" b="14059"/>
          <a:stretch>
            <a:fillRect/>
          </a:stretch>
        </p:blipFill>
        <p:spPr bwMode="auto">
          <a:xfrm>
            <a:off x="1809345" y="2234071"/>
            <a:ext cx="7754123" cy="387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71117C8F-0C7A-9F42-20C6-31097F219B75}"/>
              </a:ext>
            </a:extLst>
          </p:cNvPr>
          <p:cNvSpPr txBox="1"/>
          <p:nvPr/>
        </p:nvSpPr>
        <p:spPr>
          <a:xfrm>
            <a:off x="4496906" y="1517799"/>
            <a:ext cx="407106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Snapshots:</a:t>
            </a:r>
          </a:p>
          <a:p>
            <a:endParaRPr lang="en-AE"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F73D446-042F-9475-E03B-797AC8E97873}"/>
              </a:ext>
            </a:extLst>
          </p:cNvPr>
          <p:cNvSpPr txBox="1"/>
          <p:nvPr/>
        </p:nvSpPr>
        <p:spPr>
          <a:xfrm>
            <a:off x="2064038" y="6048773"/>
            <a:ext cx="8420254" cy="646331"/>
          </a:xfrm>
          <a:prstGeom prst="rect">
            <a:avLst/>
          </a:prstGeom>
          <a:noFill/>
        </p:spPr>
        <p:txBody>
          <a:bodyPr wrap="none" rtlCol="0">
            <a:spAutoFit/>
          </a:bodyPr>
          <a:lstStyle/>
          <a:p>
            <a:r>
              <a:rPr lang="en-US" sz="1800" spc="-5" dirty="0">
                <a:effectLst/>
                <a:latin typeface="Times New Roman" panose="02020603050405020304" pitchFamily="18" charset="0"/>
                <a:ea typeface="SimSun" panose="02010600030101010101" pitchFamily="2" charset="-122"/>
              </a:rPr>
              <a:t>Fig. Sample Output showing Malign and its stage as Prediction with recommendations.</a:t>
            </a:r>
            <a:endParaRPr lang="en-AE" sz="1800" spc="-5" dirty="0">
              <a:effectLst/>
              <a:latin typeface="Times New Roman" panose="02020603050405020304" pitchFamily="18" charset="0"/>
              <a:ea typeface="SimSun" panose="02010600030101010101" pitchFamily="2" charset="-122"/>
            </a:endParaRPr>
          </a:p>
          <a:p>
            <a:endParaRPr lang="en-AE" dirty="0"/>
          </a:p>
        </p:txBody>
      </p:sp>
    </p:spTree>
    <p:extLst>
      <p:ext uri="{BB962C8B-B14F-4D97-AF65-F5344CB8AC3E}">
        <p14:creationId xmlns:p14="http://schemas.microsoft.com/office/powerpoint/2010/main" val="381730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10" name="TextBox 9">
            <a:extLst>
              <a:ext uri="{FF2B5EF4-FFF2-40B4-BE49-F238E27FC236}">
                <a16:creationId xmlns:a16="http://schemas.microsoft.com/office/drawing/2014/main" id="{D2A230D6-1A11-D445-F756-F511AF04091D}"/>
              </a:ext>
            </a:extLst>
          </p:cNvPr>
          <p:cNvSpPr txBox="1"/>
          <p:nvPr/>
        </p:nvSpPr>
        <p:spPr>
          <a:xfrm>
            <a:off x="1809345" y="1808480"/>
            <a:ext cx="3778655" cy="646331"/>
          </a:xfrm>
          <a:prstGeom prst="rect">
            <a:avLst/>
          </a:prstGeom>
          <a:noFill/>
        </p:spPr>
        <p:txBody>
          <a:bodyPr wrap="square" rtlCol="0">
            <a:spAutoFit/>
          </a:bodyPr>
          <a:lstStyle/>
          <a:p>
            <a:r>
              <a:rPr lang="en-US" dirty="0"/>
              <a:t>User Interface:</a:t>
            </a:r>
          </a:p>
          <a:p>
            <a:endParaRPr lang="en-AE" dirty="0"/>
          </a:p>
        </p:txBody>
      </p:sp>
      <p:sp>
        <p:nvSpPr>
          <p:cNvPr id="11" name="TextBox 10">
            <a:extLst>
              <a:ext uri="{FF2B5EF4-FFF2-40B4-BE49-F238E27FC236}">
                <a16:creationId xmlns:a16="http://schemas.microsoft.com/office/drawing/2014/main" id="{71117C8F-0C7A-9F42-20C6-31097F219B75}"/>
              </a:ext>
            </a:extLst>
          </p:cNvPr>
          <p:cNvSpPr txBox="1"/>
          <p:nvPr/>
        </p:nvSpPr>
        <p:spPr>
          <a:xfrm>
            <a:off x="4496906" y="1517799"/>
            <a:ext cx="407106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Snapshots:</a:t>
            </a:r>
          </a:p>
          <a:p>
            <a:endParaRPr lang="en-AE"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F73D446-042F-9475-E03B-797AC8E97873}"/>
              </a:ext>
            </a:extLst>
          </p:cNvPr>
          <p:cNvSpPr txBox="1"/>
          <p:nvPr/>
        </p:nvSpPr>
        <p:spPr>
          <a:xfrm>
            <a:off x="2064038" y="6048773"/>
            <a:ext cx="8420254" cy="646331"/>
          </a:xfrm>
          <a:prstGeom prst="rect">
            <a:avLst/>
          </a:prstGeom>
          <a:noFill/>
        </p:spPr>
        <p:txBody>
          <a:bodyPr wrap="none" rtlCol="0">
            <a:spAutoFit/>
          </a:bodyPr>
          <a:lstStyle/>
          <a:p>
            <a:r>
              <a:rPr lang="en-US" sz="1800" spc="-5" dirty="0">
                <a:effectLst/>
                <a:latin typeface="Times New Roman" panose="02020603050405020304" pitchFamily="18" charset="0"/>
                <a:ea typeface="SimSun" panose="02010600030101010101" pitchFamily="2" charset="-122"/>
              </a:rPr>
              <a:t>Fig. Sample Output showing Malign and its stage as Prediction with recommendations.</a:t>
            </a:r>
            <a:endParaRPr lang="en-AE" sz="1800" spc="-5" dirty="0">
              <a:effectLst/>
              <a:latin typeface="Times New Roman" panose="02020603050405020304" pitchFamily="18" charset="0"/>
              <a:ea typeface="SimSun" panose="02010600030101010101" pitchFamily="2" charset="-122"/>
            </a:endParaRPr>
          </a:p>
          <a:p>
            <a:endParaRPr lang="en-AE" dirty="0"/>
          </a:p>
        </p:txBody>
      </p:sp>
      <p:pic>
        <p:nvPicPr>
          <p:cNvPr id="3" name="Picture 2" descr="A screenshot of a computer&#10;&#10;Description automatically generated">
            <a:extLst>
              <a:ext uri="{FF2B5EF4-FFF2-40B4-BE49-F238E27FC236}">
                <a16:creationId xmlns:a16="http://schemas.microsoft.com/office/drawing/2014/main" id="{CDF53782-BFC8-6B02-E054-4ADC42A3D8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065" b="9435"/>
          <a:stretch/>
        </p:blipFill>
        <p:spPr>
          <a:xfrm>
            <a:off x="2140934" y="2218720"/>
            <a:ext cx="7438267" cy="3830053"/>
          </a:xfrm>
          <a:prstGeom prst="rect">
            <a:avLst/>
          </a:prstGeom>
        </p:spPr>
      </p:pic>
      <p:pic>
        <p:nvPicPr>
          <p:cNvPr id="5" name="Picture 3">
            <a:extLst>
              <a:ext uri="{FF2B5EF4-FFF2-40B4-BE49-F238E27FC236}">
                <a16:creationId xmlns:a16="http://schemas.microsoft.com/office/drawing/2014/main" id="{C153C56B-5B4C-B272-E9D3-2700ECCDB0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50" t="37118" r="55780" b="23856"/>
          <a:stretch/>
        </p:blipFill>
        <p:spPr bwMode="auto">
          <a:xfrm>
            <a:off x="4802588" y="3262261"/>
            <a:ext cx="2258125" cy="172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304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Proof of Publication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2799" y="2264723"/>
            <a:ext cx="2348806" cy="329657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231" y="1381594"/>
            <a:ext cx="3669405" cy="519561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9216" y="1382401"/>
            <a:ext cx="3701302" cy="5194810"/>
          </a:xfrm>
          <a:prstGeom prst="rect">
            <a:avLst/>
          </a:prstGeom>
        </p:spPr>
      </p:pic>
    </p:spTree>
    <p:extLst>
      <p:ext uri="{BB962C8B-B14F-4D97-AF65-F5344CB8AC3E}">
        <p14:creationId xmlns:p14="http://schemas.microsoft.com/office/powerpoint/2010/main" val="636777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Rectangles 1"/>
          <p:cNvSpPr/>
          <p:nvPr/>
        </p:nvSpPr>
        <p:spPr>
          <a:xfrm>
            <a:off x="3581083" y="2829560"/>
            <a:ext cx="5029835" cy="1198880"/>
          </a:xfrm>
          <a:prstGeom prst="rect">
            <a:avLst/>
          </a:prstGeom>
          <a:noFill/>
          <a:ln>
            <a:noFill/>
          </a:ln>
        </p:spPr>
        <p:txBody>
          <a:bodyPr wrap="none" rtlCol="0" anchor="t">
            <a:spAutoFit/>
          </a:bodyPr>
          <a:lstStyle/>
          <a:p>
            <a:pPr algn="ctr"/>
            <a:r>
              <a:rPr lang="en-IN" altLang="en-US" sz="7200" b="1">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11952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Text Box 1"/>
          <p:cNvSpPr txBox="1"/>
          <p:nvPr/>
        </p:nvSpPr>
        <p:spPr>
          <a:xfrm>
            <a:off x="727788" y="2407233"/>
            <a:ext cx="11017172" cy="415498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Breast cancer is prevalent and potentially a life-threatening disease that demands early detection for effective treatment and improved patient outcomes. Machine learning and deep learning techniques aid in breast cancer prediction by algorithms on medical images, identifying specific features and classifying disease presence or absence. The project entails a multi-stage process. First, a diverse and well-curated dataset of medical images is collected , encompassing both cancerous and non-cancerous cases. Through meticulous preprocessing and data augmentation, the dataset's quality and diversity are optimized, preparing it for subsequent analysis. Various deep learning architectures , including Convolutional Neural Networks (CNNs) and possibly more specialized models for medical image analysis, are explored to extract intricate patterns and features from the images . Upon determining the optimal model, the system is deployed to classify new, unseen medical images. The model's predictions aid healthcare professionals in making informed decisions about breast cancer diagnosis and treatment planning.</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endParaRPr lang="en-US" sz="2000" dirty="0"/>
          </a:p>
        </p:txBody>
      </p:sp>
      <p:sp>
        <p:nvSpPr>
          <p:cNvPr id="3" name="Text Box 2"/>
          <p:cNvSpPr txBox="1"/>
          <p:nvPr/>
        </p:nvSpPr>
        <p:spPr>
          <a:xfrm>
            <a:off x="800733" y="1812254"/>
            <a:ext cx="1863011" cy="461665"/>
          </a:xfrm>
          <a:prstGeom prst="rect">
            <a:avLst/>
          </a:prstGeom>
          <a:noFill/>
        </p:spPr>
        <p:txBody>
          <a:bodyPr wrap="none" rtlCol="0" anchor="t">
            <a:spAutoFit/>
          </a:bodyPr>
          <a:lstStyle/>
          <a:p>
            <a:r>
              <a:rPr lang="en-IN" altLang="en-US" sz="2400" b="1" dirty="0">
                <a:latin typeface="Times New Roman" panose="02020603050405020304" pitchFamily="18" charset="0"/>
                <a:cs typeface="Times New Roman" panose="02020603050405020304" pitchFamily="18" charset="0"/>
              </a:rPr>
              <a:t>ABSTRACT</a:t>
            </a:r>
            <a:endParaRPr lang="en-US" sz="2400"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3" name="Text Box 2"/>
          <p:cNvSpPr txBox="1"/>
          <p:nvPr/>
        </p:nvSpPr>
        <p:spPr>
          <a:xfrm>
            <a:off x="800733" y="1812254"/>
            <a:ext cx="3126818" cy="461665"/>
          </a:xfrm>
          <a:prstGeom prst="rect">
            <a:avLst/>
          </a:prstGeom>
          <a:noFill/>
        </p:spPr>
        <p:txBody>
          <a:bodyPr wrap="none" rtlCol="0" anchor="t">
            <a:spAutoFit/>
          </a:bodyPr>
          <a:lstStyle/>
          <a:p>
            <a:r>
              <a:rPr lang="en-IN" sz="2400" b="1" u="sng" dirty="0">
                <a:cs typeface="Times New Roman" panose="02020603050405020304" pitchFamily="18" charset="0"/>
                <a:sym typeface="+mn-ea"/>
              </a:rPr>
              <a:t>Proposed Architecture:</a:t>
            </a:r>
            <a:endParaRPr lang="en-US" sz="2400" u="sng" dirty="0"/>
          </a:p>
        </p:txBody>
      </p:sp>
      <p:pic>
        <p:nvPicPr>
          <p:cNvPr id="5" name="Picture 4" descr="A diagram of a tree structure&#10;&#10;Description automatically generated">
            <a:extLst>
              <a:ext uri="{FF2B5EF4-FFF2-40B4-BE49-F238E27FC236}">
                <a16:creationId xmlns:a16="http://schemas.microsoft.com/office/drawing/2014/main" id="{D30F4C1E-4E6C-D6EA-7067-4BF877E2D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763" y="2295322"/>
            <a:ext cx="6786562" cy="3915613"/>
          </a:xfrm>
          <a:prstGeom prst="rect">
            <a:avLst/>
          </a:prstGeom>
        </p:spPr>
      </p:pic>
    </p:spTree>
    <p:extLst>
      <p:ext uri="{BB962C8B-B14F-4D97-AF65-F5344CB8AC3E}">
        <p14:creationId xmlns:p14="http://schemas.microsoft.com/office/powerpoint/2010/main" val="268724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429238" cy="121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5" name="TextBox 4">
            <a:extLst>
              <a:ext uri="{FF2B5EF4-FFF2-40B4-BE49-F238E27FC236}">
                <a16:creationId xmlns:a16="http://schemas.microsoft.com/office/drawing/2014/main" id="{80225E5E-A547-614D-F65A-347A66C2A3F5}"/>
              </a:ext>
            </a:extLst>
          </p:cNvPr>
          <p:cNvSpPr txBox="1"/>
          <p:nvPr/>
        </p:nvSpPr>
        <p:spPr>
          <a:xfrm>
            <a:off x="1899138" y="1458060"/>
            <a:ext cx="29446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a:t>
            </a:r>
            <a:endParaRPr lang="en-AE" dirty="0">
              <a:latin typeface="Times New Roman" panose="02020603050405020304" pitchFamily="18" charset="0"/>
              <a:cs typeface="Times New Roman" panose="02020603050405020304" pitchFamily="18" charset="0"/>
            </a:endParaRPr>
          </a:p>
        </p:txBody>
      </p:sp>
      <p:pic>
        <p:nvPicPr>
          <p:cNvPr id="11" name="Picture 10" descr="A screenshot of a computer&#10;&#10;Description automatically generated">
            <a:extLst>
              <a:ext uri="{FF2B5EF4-FFF2-40B4-BE49-F238E27FC236}">
                <a16:creationId xmlns:a16="http://schemas.microsoft.com/office/drawing/2014/main" id="{726A167D-64FA-4830-4F1F-720069015617}"/>
              </a:ext>
            </a:extLst>
          </p:cNvPr>
          <p:cNvPicPr>
            <a:picLocks noChangeAspect="1"/>
          </p:cNvPicPr>
          <p:nvPr/>
        </p:nvPicPr>
        <p:blipFill rotWithShape="1">
          <a:blip r:embed="rId3">
            <a:extLst>
              <a:ext uri="{28A0092B-C50C-407E-A947-70E740481C1C}">
                <a14:useLocalDpi xmlns:a14="http://schemas.microsoft.com/office/drawing/2010/main" val="0"/>
              </a:ext>
            </a:extLst>
          </a:blip>
          <a:srcRect l="8297" t="15705" r="52750" b="7436"/>
          <a:stretch/>
        </p:blipFill>
        <p:spPr>
          <a:xfrm>
            <a:off x="469900" y="1932941"/>
            <a:ext cx="4304655" cy="477768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5022521F-DF70-5E82-906B-F23A5FE9C682}"/>
              </a:ext>
            </a:extLst>
          </p:cNvPr>
          <p:cNvPicPr>
            <a:picLocks noChangeAspect="1"/>
          </p:cNvPicPr>
          <p:nvPr/>
        </p:nvPicPr>
        <p:blipFill rotWithShape="1">
          <a:blip r:embed="rId4">
            <a:extLst>
              <a:ext uri="{28A0092B-C50C-407E-A947-70E740481C1C}">
                <a14:useLocalDpi xmlns:a14="http://schemas.microsoft.com/office/drawing/2010/main" val="0"/>
              </a:ext>
            </a:extLst>
          </a:blip>
          <a:srcRect l="5838" r="7397" b="12706"/>
          <a:stretch/>
        </p:blipFill>
        <p:spPr>
          <a:xfrm>
            <a:off x="4566600" y="1932941"/>
            <a:ext cx="7625400" cy="4315420"/>
          </a:xfrm>
          <a:prstGeom prst="rect">
            <a:avLst/>
          </a:prstGeom>
        </p:spPr>
      </p:pic>
    </p:spTree>
    <p:extLst>
      <p:ext uri="{BB962C8B-B14F-4D97-AF65-F5344CB8AC3E}">
        <p14:creationId xmlns:p14="http://schemas.microsoft.com/office/powerpoint/2010/main" val="293589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429238" cy="121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5" name="TextBox 4">
            <a:extLst>
              <a:ext uri="{FF2B5EF4-FFF2-40B4-BE49-F238E27FC236}">
                <a16:creationId xmlns:a16="http://schemas.microsoft.com/office/drawing/2014/main" id="{80225E5E-A547-614D-F65A-347A66C2A3F5}"/>
              </a:ext>
            </a:extLst>
          </p:cNvPr>
          <p:cNvSpPr txBox="1"/>
          <p:nvPr/>
        </p:nvSpPr>
        <p:spPr>
          <a:xfrm>
            <a:off x="1899138" y="1458060"/>
            <a:ext cx="294465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User Interface:</a:t>
            </a:r>
            <a:endParaRPr lang="en-AE" dirty="0">
              <a:latin typeface="Times New Roman" panose="02020603050405020304" pitchFamily="18" charset="0"/>
              <a:cs typeface="Times New Roman" panose="02020603050405020304" pitchFamily="18" charset="0"/>
            </a:endParaRPr>
          </a:p>
        </p:txBody>
      </p:sp>
      <p:pic>
        <p:nvPicPr>
          <p:cNvPr id="15" name="Picture 14" descr="A screenshot of a computer&#10;&#10;Description automatically generated">
            <a:extLst>
              <a:ext uri="{FF2B5EF4-FFF2-40B4-BE49-F238E27FC236}">
                <a16:creationId xmlns:a16="http://schemas.microsoft.com/office/drawing/2014/main" id="{DA010686-65AC-C018-91D0-640629B3DF40}"/>
              </a:ext>
            </a:extLst>
          </p:cNvPr>
          <p:cNvPicPr>
            <a:picLocks noChangeAspect="1"/>
          </p:cNvPicPr>
          <p:nvPr/>
        </p:nvPicPr>
        <p:blipFill rotWithShape="1">
          <a:blip r:embed="rId3">
            <a:extLst>
              <a:ext uri="{28A0092B-C50C-407E-A947-70E740481C1C}">
                <a14:useLocalDpi xmlns:a14="http://schemas.microsoft.com/office/drawing/2010/main" val="0"/>
              </a:ext>
            </a:extLst>
          </a:blip>
          <a:srcRect l="4607" r="7543" b="10893"/>
          <a:stretch/>
        </p:blipFill>
        <p:spPr>
          <a:xfrm>
            <a:off x="469900" y="1993227"/>
            <a:ext cx="10259060" cy="4603788"/>
          </a:xfrm>
          <a:prstGeom prst="rect">
            <a:avLst/>
          </a:prstGeom>
        </p:spPr>
      </p:pic>
    </p:spTree>
    <p:extLst>
      <p:ext uri="{BB962C8B-B14F-4D97-AF65-F5344CB8AC3E}">
        <p14:creationId xmlns:p14="http://schemas.microsoft.com/office/powerpoint/2010/main" val="3359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10" name="TextBox 9">
            <a:extLst>
              <a:ext uri="{FF2B5EF4-FFF2-40B4-BE49-F238E27FC236}">
                <a16:creationId xmlns:a16="http://schemas.microsoft.com/office/drawing/2014/main" id="{D2A230D6-1A11-D445-F756-F511AF04091D}"/>
              </a:ext>
            </a:extLst>
          </p:cNvPr>
          <p:cNvSpPr txBox="1"/>
          <p:nvPr/>
        </p:nvSpPr>
        <p:spPr>
          <a:xfrm>
            <a:off x="1809345" y="1808480"/>
            <a:ext cx="3778655" cy="369332"/>
          </a:xfrm>
          <a:prstGeom prst="rect">
            <a:avLst/>
          </a:prstGeom>
          <a:noFill/>
        </p:spPr>
        <p:txBody>
          <a:bodyPr wrap="square" rtlCol="0">
            <a:spAutoFit/>
          </a:bodyPr>
          <a:lstStyle/>
          <a:p>
            <a:r>
              <a:rPr lang="en-US" dirty="0"/>
              <a:t>GUI:</a:t>
            </a:r>
            <a:endParaRPr lang="en-AE" dirty="0"/>
          </a:p>
        </p:txBody>
      </p:sp>
      <p:pic>
        <p:nvPicPr>
          <p:cNvPr id="1026" name="Picture 2">
            <a:extLst>
              <a:ext uri="{FF2B5EF4-FFF2-40B4-BE49-F238E27FC236}">
                <a16:creationId xmlns:a16="http://schemas.microsoft.com/office/drawing/2014/main" id="{8738B076-EF06-0CD8-99F7-5E752E62F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9" b="5096"/>
          <a:stretch>
            <a:fillRect/>
          </a:stretch>
        </p:blipFill>
        <p:spPr bwMode="auto">
          <a:xfrm>
            <a:off x="1457739" y="2265299"/>
            <a:ext cx="8924916" cy="416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3" name="Image 29">
            <a:extLst>
              <a:ext uri="{FF2B5EF4-FFF2-40B4-BE49-F238E27FC236}">
                <a16:creationId xmlns:a16="http://schemas.microsoft.com/office/drawing/2014/main" id="{CCEC0F26-ACD0-9309-2229-5FA248FE42B4}"/>
              </a:ext>
            </a:extLst>
          </p:cNvPr>
          <p:cNvPicPr>
            <a:picLocks/>
          </p:cNvPicPr>
          <p:nvPr/>
        </p:nvPicPr>
        <p:blipFill rotWithShape="1">
          <a:blip r:embed="rId3" cstate="print"/>
          <a:srcRect b="20263"/>
          <a:stretch/>
        </p:blipFill>
        <p:spPr>
          <a:xfrm>
            <a:off x="2139950" y="3147071"/>
            <a:ext cx="3795680" cy="1481998"/>
          </a:xfrm>
          <a:prstGeom prst="rect">
            <a:avLst/>
          </a:prstGeom>
        </p:spPr>
      </p:pic>
      <p:pic>
        <p:nvPicPr>
          <p:cNvPr id="7" name="Image 34">
            <a:extLst>
              <a:ext uri="{FF2B5EF4-FFF2-40B4-BE49-F238E27FC236}">
                <a16:creationId xmlns:a16="http://schemas.microsoft.com/office/drawing/2014/main" id="{66154961-DBE0-D0A0-B6F5-6DBF4C6C7C01}"/>
              </a:ext>
            </a:extLst>
          </p:cNvPr>
          <p:cNvPicPr>
            <a:picLocks/>
          </p:cNvPicPr>
          <p:nvPr/>
        </p:nvPicPr>
        <p:blipFill rotWithShape="1">
          <a:blip r:embed="rId4" cstate="print"/>
          <a:srcRect b="13025"/>
          <a:stretch/>
        </p:blipFill>
        <p:spPr>
          <a:xfrm>
            <a:off x="2255402" y="4733855"/>
            <a:ext cx="3318078" cy="1814830"/>
          </a:xfrm>
          <a:prstGeom prst="rect">
            <a:avLst/>
          </a:prstGeom>
        </p:spPr>
      </p:pic>
      <p:sp>
        <p:nvSpPr>
          <p:cNvPr id="8" name="TextBox 7">
            <a:extLst>
              <a:ext uri="{FF2B5EF4-FFF2-40B4-BE49-F238E27FC236}">
                <a16:creationId xmlns:a16="http://schemas.microsoft.com/office/drawing/2014/main" id="{AD88A1D8-E768-F888-43F7-09B52886043E}"/>
              </a:ext>
            </a:extLst>
          </p:cNvPr>
          <p:cNvSpPr txBox="1"/>
          <p:nvPr/>
        </p:nvSpPr>
        <p:spPr>
          <a:xfrm>
            <a:off x="2139950" y="1468952"/>
            <a:ext cx="1630831" cy="646331"/>
          </a:xfrm>
          <a:prstGeom prst="rect">
            <a:avLst/>
          </a:prstGeom>
          <a:noFill/>
        </p:spPr>
        <p:txBody>
          <a:bodyPr wrap="none" rtlCol="0">
            <a:spAutoFit/>
          </a:bodyPr>
          <a:lstStyle/>
          <a:p>
            <a:r>
              <a:rPr lang="en-US" dirty="0"/>
              <a:t>Result Analysis:</a:t>
            </a:r>
          </a:p>
          <a:p>
            <a:endParaRPr lang="en-AE" dirty="0"/>
          </a:p>
        </p:txBody>
      </p:sp>
      <p:sp>
        <p:nvSpPr>
          <p:cNvPr id="9" name="TextBox 8">
            <a:extLst>
              <a:ext uri="{FF2B5EF4-FFF2-40B4-BE49-F238E27FC236}">
                <a16:creationId xmlns:a16="http://schemas.microsoft.com/office/drawing/2014/main" id="{B5D96AF5-9FC4-E0B8-9878-B9F1AFBC7BF1}"/>
              </a:ext>
            </a:extLst>
          </p:cNvPr>
          <p:cNvSpPr txBox="1"/>
          <p:nvPr/>
        </p:nvSpPr>
        <p:spPr>
          <a:xfrm>
            <a:off x="723900" y="2124145"/>
            <a:ext cx="257175" cy="4524315"/>
          </a:xfrm>
          <a:prstGeom prst="rect">
            <a:avLst/>
          </a:prstGeom>
          <a:noFill/>
        </p:spPr>
        <p:txBody>
          <a:bodyPr wrap="square" rtlCol="0">
            <a:spAutoFit/>
          </a:bodyPr>
          <a:lstStyle/>
          <a:p>
            <a:r>
              <a:rPr lang="en-US" dirty="0"/>
              <a:t>1</a:t>
            </a:r>
          </a:p>
          <a:p>
            <a:endParaRPr lang="en-US" dirty="0"/>
          </a:p>
          <a:p>
            <a:endParaRPr lang="en-US" dirty="0"/>
          </a:p>
          <a:p>
            <a:endParaRPr lang="en-US" dirty="0"/>
          </a:p>
          <a:p>
            <a:endParaRPr lang="en-US" dirty="0"/>
          </a:p>
          <a:p>
            <a:endParaRPr lang="en-US" dirty="0"/>
          </a:p>
          <a:p>
            <a:r>
              <a:rPr lang="en-US" dirty="0"/>
              <a:t>2</a:t>
            </a:r>
          </a:p>
          <a:p>
            <a:endParaRPr lang="en-US" dirty="0"/>
          </a:p>
          <a:p>
            <a:endParaRPr lang="en-US" dirty="0"/>
          </a:p>
          <a:p>
            <a:endParaRPr lang="en-US" dirty="0"/>
          </a:p>
          <a:p>
            <a:endParaRPr lang="en-US" dirty="0"/>
          </a:p>
          <a:p>
            <a:endParaRPr lang="en-US" dirty="0"/>
          </a:p>
          <a:p>
            <a:r>
              <a:rPr lang="en-US" dirty="0"/>
              <a:t>3</a:t>
            </a:r>
          </a:p>
          <a:p>
            <a:endParaRPr lang="en-US" dirty="0"/>
          </a:p>
          <a:p>
            <a:endParaRPr lang="en-US" dirty="0"/>
          </a:p>
          <a:p>
            <a:endParaRPr lang="en-AE" dirty="0"/>
          </a:p>
        </p:txBody>
      </p:sp>
      <p:sp>
        <p:nvSpPr>
          <p:cNvPr id="10" name="TextBox 9">
            <a:extLst>
              <a:ext uri="{FF2B5EF4-FFF2-40B4-BE49-F238E27FC236}">
                <a16:creationId xmlns:a16="http://schemas.microsoft.com/office/drawing/2014/main" id="{08859572-2826-10B9-3BC9-A6C7668B94C0}"/>
              </a:ext>
            </a:extLst>
          </p:cNvPr>
          <p:cNvSpPr txBox="1"/>
          <p:nvPr/>
        </p:nvSpPr>
        <p:spPr>
          <a:xfrm>
            <a:off x="8410575" y="1981199"/>
            <a:ext cx="2466975" cy="3970318"/>
          </a:xfrm>
          <a:prstGeom prst="rect">
            <a:avLst/>
          </a:prstGeom>
          <a:noFill/>
        </p:spPr>
        <p:txBody>
          <a:bodyPr wrap="square" rtlCol="0">
            <a:spAutoFit/>
          </a:bodyPr>
          <a:lstStyle/>
          <a:p>
            <a:r>
              <a:rPr lang="en-US" dirty="0" err="1"/>
              <a:t>Densenet</a:t>
            </a:r>
            <a:endParaRPr lang="en-US" dirty="0"/>
          </a:p>
          <a:p>
            <a:endParaRPr lang="en-US" dirty="0"/>
          </a:p>
          <a:p>
            <a:endParaRPr lang="en-US" dirty="0"/>
          </a:p>
          <a:p>
            <a:endParaRPr lang="en-US" dirty="0"/>
          </a:p>
          <a:p>
            <a:endParaRPr lang="en-US" dirty="0"/>
          </a:p>
          <a:p>
            <a:endParaRPr lang="en-US" dirty="0"/>
          </a:p>
          <a:p>
            <a:r>
              <a:rPr lang="en-US" dirty="0"/>
              <a:t>Resnet</a:t>
            </a:r>
          </a:p>
          <a:p>
            <a:endParaRPr lang="en-US" dirty="0"/>
          </a:p>
          <a:p>
            <a:endParaRPr lang="en-US" dirty="0"/>
          </a:p>
          <a:p>
            <a:endParaRPr lang="en-US" dirty="0"/>
          </a:p>
          <a:p>
            <a:endParaRPr lang="en-US" dirty="0"/>
          </a:p>
          <a:p>
            <a:endParaRPr lang="en-US" dirty="0"/>
          </a:p>
          <a:p>
            <a:endParaRPr lang="en-US" dirty="0"/>
          </a:p>
          <a:p>
            <a:r>
              <a:rPr lang="en-US" dirty="0"/>
              <a:t>VGG</a:t>
            </a:r>
            <a:endParaRPr lang="en-AE" dirty="0"/>
          </a:p>
        </p:txBody>
      </p:sp>
      <p:pic>
        <p:nvPicPr>
          <p:cNvPr id="2" name="Picture 1" descr="A screenshot of a computer&#10;&#10;Description automatically generated">
            <a:extLst>
              <a:ext uri="{FF2B5EF4-FFF2-40B4-BE49-F238E27FC236}">
                <a16:creationId xmlns:a16="http://schemas.microsoft.com/office/drawing/2014/main" id="{90610AC8-1E74-1912-44EE-DEEBBBEBE105}"/>
              </a:ext>
            </a:extLst>
          </p:cNvPr>
          <p:cNvPicPr>
            <a:picLocks noChangeAspect="1"/>
          </p:cNvPicPr>
          <p:nvPr/>
        </p:nvPicPr>
        <p:blipFill rotWithShape="1">
          <a:blip r:embed="rId5">
            <a:extLst>
              <a:ext uri="{28A0092B-C50C-407E-A947-70E740481C1C}">
                <a14:useLocalDpi xmlns:a14="http://schemas.microsoft.com/office/drawing/2010/main" val="0"/>
              </a:ext>
            </a:extLst>
          </a:blip>
          <a:srcRect l="13287" t="66067" r="40280" b="15656"/>
          <a:stretch/>
        </p:blipFill>
        <p:spPr>
          <a:xfrm>
            <a:off x="1685925" y="1913651"/>
            <a:ext cx="5661062" cy="12534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9391" y="260604"/>
            <a:ext cx="1339595" cy="1136904"/>
          </a:xfrm>
          <a:prstGeom prst="rect">
            <a:avLst/>
          </a:prstGeom>
        </p:spPr>
      </p:pic>
      <p:sp>
        <p:nvSpPr>
          <p:cNvPr id="3" name="object 3"/>
          <p:cNvSpPr txBox="1"/>
          <p:nvPr/>
        </p:nvSpPr>
        <p:spPr>
          <a:xfrm>
            <a:off x="2518664" y="675894"/>
            <a:ext cx="8495665" cy="566420"/>
          </a:xfrm>
          <a:prstGeom prst="rect">
            <a:avLst/>
          </a:prstGeom>
        </p:spPr>
        <p:txBody>
          <a:bodyPr vert="horz" wrap="square" lIns="0" tIns="12700" rIns="0" bIns="0" rtlCol="0">
            <a:spAutoFit/>
          </a:bodyPr>
          <a:lstStyle/>
          <a:p>
            <a:pPr algn="ctr">
              <a:lnSpc>
                <a:spcPts val="2130"/>
              </a:lnSpc>
              <a:spcBef>
                <a:spcPts val="100"/>
              </a:spcBef>
            </a:pPr>
            <a:r>
              <a:rPr sz="1800" spc="65" dirty="0">
                <a:latin typeface="Arial MT"/>
                <a:cs typeface="Arial MT"/>
              </a:rPr>
              <a:t>GOKARAJU</a:t>
            </a:r>
            <a:r>
              <a:rPr sz="1800" spc="-40" dirty="0">
                <a:latin typeface="Arial MT"/>
                <a:cs typeface="Arial MT"/>
              </a:rPr>
              <a:t> </a:t>
            </a:r>
            <a:r>
              <a:rPr sz="1800" spc="50" dirty="0">
                <a:latin typeface="Arial MT"/>
                <a:cs typeface="Arial MT"/>
              </a:rPr>
              <a:t>RANGARAJU</a:t>
            </a:r>
            <a:r>
              <a:rPr sz="1800" spc="-30" dirty="0">
                <a:latin typeface="Arial MT"/>
                <a:cs typeface="Arial MT"/>
              </a:rPr>
              <a:t> </a:t>
            </a:r>
            <a:r>
              <a:rPr sz="1800" spc="35" dirty="0">
                <a:latin typeface="Arial MT"/>
                <a:cs typeface="Arial MT"/>
              </a:rPr>
              <a:t>INSTITUTE</a:t>
            </a:r>
            <a:r>
              <a:rPr sz="1800" spc="-65" dirty="0">
                <a:latin typeface="Arial MT"/>
                <a:cs typeface="Arial MT"/>
              </a:rPr>
              <a:t> </a:t>
            </a:r>
            <a:r>
              <a:rPr sz="1800" spc="5" dirty="0">
                <a:latin typeface="Arial MT"/>
                <a:cs typeface="Arial MT"/>
              </a:rPr>
              <a:t>OF</a:t>
            </a:r>
            <a:r>
              <a:rPr sz="1800" spc="-50" dirty="0">
                <a:latin typeface="Arial MT"/>
                <a:cs typeface="Arial MT"/>
              </a:rPr>
              <a:t> </a:t>
            </a:r>
            <a:r>
              <a:rPr sz="1800" spc="30" dirty="0">
                <a:latin typeface="Arial MT"/>
                <a:cs typeface="Arial MT"/>
              </a:rPr>
              <a:t>ENGINEERING</a:t>
            </a:r>
            <a:r>
              <a:rPr sz="1800" spc="-70" dirty="0">
                <a:latin typeface="Arial MT"/>
                <a:cs typeface="Arial MT"/>
              </a:rPr>
              <a:t> </a:t>
            </a:r>
            <a:r>
              <a:rPr sz="1800" spc="60" dirty="0">
                <a:latin typeface="Arial MT"/>
                <a:cs typeface="Arial MT"/>
              </a:rPr>
              <a:t>AND</a:t>
            </a:r>
            <a:r>
              <a:rPr sz="1800" spc="-45" dirty="0">
                <a:latin typeface="Arial MT"/>
                <a:cs typeface="Arial MT"/>
              </a:rPr>
              <a:t> </a:t>
            </a:r>
            <a:r>
              <a:rPr sz="1800" spc="20" dirty="0">
                <a:latin typeface="Arial MT"/>
                <a:cs typeface="Arial MT"/>
              </a:rPr>
              <a:t>TECHNOLOGY</a:t>
            </a:r>
            <a:endParaRPr sz="1800">
              <a:latin typeface="Arial MT"/>
              <a:cs typeface="Arial MT"/>
            </a:endParaRPr>
          </a:p>
          <a:p>
            <a:pPr marL="4445" algn="ctr">
              <a:lnSpc>
                <a:spcPts val="2130"/>
              </a:lnSpc>
            </a:pPr>
            <a:r>
              <a:rPr sz="1800" spc="95" dirty="0">
                <a:latin typeface="Arial MT"/>
                <a:cs typeface="Arial MT"/>
              </a:rPr>
              <a:t>Department</a:t>
            </a:r>
            <a:r>
              <a:rPr sz="1800" spc="-40" dirty="0">
                <a:latin typeface="Arial MT"/>
                <a:cs typeface="Arial MT"/>
              </a:rPr>
              <a:t> </a:t>
            </a:r>
            <a:r>
              <a:rPr sz="1800" spc="90" dirty="0">
                <a:latin typeface="Arial MT"/>
                <a:cs typeface="Arial MT"/>
              </a:rPr>
              <a:t>of</a:t>
            </a:r>
            <a:r>
              <a:rPr sz="1800" spc="150" dirty="0">
                <a:latin typeface="Arial MT"/>
                <a:cs typeface="Arial MT"/>
              </a:rPr>
              <a:t> </a:t>
            </a:r>
            <a:r>
              <a:rPr sz="1800" spc="100" dirty="0">
                <a:latin typeface="Arial MT"/>
                <a:cs typeface="Arial MT"/>
              </a:rPr>
              <a:t>Computer</a:t>
            </a:r>
            <a:r>
              <a:rPr sz="1800" spc="-50" dirty="0">
                <a:latin typeface="Arial MT"/>
                <a:cs typeface="Arial MT"/>
              </a:rPr>
              <a:t> </a:t>
            </a:r>
            <a:r>
              <a:rPr sz="1800" spc="85" dirty="0">
                <a:latin typeface="Arial MT"/>
                <a:cs typeface="Arial MT"/>
              </a:rPr>
              <a:t>Science</a:t>
            </a:r>
            <a:r>
              <a:rPr sz="1800" spc="-20" dirty="0">
                <a:latin typeface="Arial MT"/>
                <a:cs typeface="Arial MT"/>
              </a:rPr>
              <a:t> </a:t>
            </a:r>
            <a:r>
              <a:rPr sz="1800" spc="85" dirty="0">
                <a:latin typeface="Arial MT"/>
                <a:cs typeface="Arial MT"/>
              </a:rPr>
              <a:t>and</a:t>
            </a:r>
            <a:r>
              <a:rPr sz="1800" spc="-55" dirty="0">
                <a:latin typeface="Arial MT"/>
                <a:cs typeface="Arial MT"/>
              </a:rPr>
              <a:t> </a:t>
            </a:r>
            <a:r>
              <a:rPr sz="1800" spc="90" dirty="0">
                <a:latin typeface="Arial MT"/>
                <a:cs typeface="Arial MT"/>
              </a:rPr>
              <a:t>Engineering</a:t>
            </a:r>
            <a:endParaRPr sz="1800">
              <a:latin typeface="Arial MT"/>
              <a:cs typeface="Arial MT"/>
            </a:endParaRPr>
          </a:p>
        </p:txBody>
      </p:sp>
      <p:pic>
        <p:nvPicPr>
          <p:cNvPr id="4" name="object 4"/>
          <p:cNvPicPr/>
          <p:nvPr/>
        </p:nvPicPr>
        <p:blipFill>
          <a:blip r:embed="rId3" cstate="print"/>
          <a:stretch>
            <a:fillRect/>
          </a:stretch>
        </p:blipFill>
        <p:spPr>
          <a:xfrm>
            <a:off x="1677923" y="2956560"/>
            <a:ext cx="3331464" cy="2825496"/>
          </a:xfrm>
          <a:prstGeom prst="rect">
            <a:avLst/>
          </a:prstGeom>
        </p:spPr>
      </p:pic>
      <p:pic>
        <p:nvPicPr>
          <p:cNvPr id="5" name="object 5"/>
          <p:cNvPicPr/>
          <p:nvPr/>
        </p:nvPicPr>
        <p:blipFill>
          <a:blip r:embed="rId4" cstate="print"/>
          <a:stretch>
            <a:fillRect/>
          </a:stretch>
        </p:blipFill>
        <p:spPr>
          <a:xfrm>
            <a:off x="5462015" y="2162555"/>
            <a:ext cx="5314188" cy="4197096"/>
          </a:xfrm>
          <a:prstGeom prst="rect">
            <a:avLst/>
          </a:prstGeom>
        </p:spPr>
      </p:pic>
      <p:sp>
        <p:nvSpPr>
          <p:cNvPr id="6" name="object 6"/>
          <p:cNvSpPr txBox="1"/>
          <p:nvPr/>
        </p:nvSpPr>
        <p:spPr>
          <a:xfrm>
            <a:off x="1756664" y="2180971"/>
            <a:ext cx="30835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Results</a:t>
            </a:r>
            <a:r>
              <a:rPr sz="1800" spc="-30" dirty="0">
                <a:latin typeface="Calibri"/>
                <a:cs typeface="Calibri"/>
              </a:rPr>
              <a:t> </a:t>
            </a:r>
            <a:r>
              <a:rPr sz="1800" spc="-15" dirty="0">
                <a:latin typeface="Calibri"/>
                <a:cs typeface="Calibri"/>
              </a:rPr>
              <a:t>for</a:t>
            </a:r>
            <a:r>
              <a:rPr sz="1800" spc="-30" dirty="0">
                <a:latin typeface="Calibri"/>
                <a:cs typeface="Calibri"/>
              </a:rPr>
              <a:t> </a:t>
            </a:r>
            <a:r>
              <a:rPr sz="1800" spc="-10" dirty="0">
                <a:latin typeface="Calibri"/>
                <a:cs typeface="Calibri"/>
              </a:rPr>
              <a:t>DecisonTreeClassifier:</a:t>
            </a:r>
            <a:endParaRPr sz="1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1695" y="260985"/>
            <a:ext cx="1214582" cy="103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076277" y="45402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3" name="TextBox 2"/>
          <p:cNvSpPr txBox="1"/>
          <p:nvPr/>
        </p:nvSpPr>
        <p:spPr>
          <a:xfrm>
            <a:off x="686819" y="1292225"/>
            <a:ext cx="6097554" cy="461665"/>
          </a:xfrm>
          <a:prstGeom prst="rect">
            <a:avLst/>
          </a:prstGeom>
          <a:noFill/>
        </p:spPr>
        <p:txBody>
          <a:bodyPr wrap="square">
            <a:spAutoFit/>
          </a:bodyPr>
          <a:lstStyle/>
          <a:p>
            <a:r>
              <a:rPr lang="en-IN" altLang="en-US" sz="2400" u="sng" dirty="0">
                <a:latin typeface="Arial Rounded MT Bold" panose="020F0704030504030204" pitchFamily="34" charset="0"/>
                <a:cs typeface="Arial Rounded MT Bold" panose="020F0704030504030204" pitchFamily="34" charset="0"/>
              </a:rPr>
              <a:t>Result Analysis:</a:t>
            </a:r>
          </a:p>
        </p:txBody>
      </p:sp>
      <p:sp>
        <p:nvSpPr>
          <p:cNvPr id="5" name="TextBox 4"/>
          <p:cNvSpPr txBox="1"/>
          <p:nvPr/>
        </p:nvSpPr>
        <p:spPr>
          <a:xfrm>
            <a:off x="447675" y="1850410"/>
            <a:ext cx="11234252" cy="4247317"/>
          </a:xfrm>
          <a:prstGeom prst="rect">
            <a:avLst/>
          </a:prstGeom>
          <a:noFill/>
        </p:spPr>
        <p:txBody>
          <a:bodyPr wrap="square">
            <a:spAutoFit/>
          </a:bodyPr>
          <a:lstStyle/>
          <a:p>
            <a:pPr marR="0" lvl="0" algn="just">
              <a:spcBef>
                <a:spcPts val="0"/>
              </a:spcBef>
              <a:spcAft>
                <a:spcPts val="0"/>
              </a:spcAft>
            </a:pPr>
            <a:r>
              <a:rPr lang="en-US" b="1" u="sng" dirty="0">
                <a:ea typeface="SimSun" panose="02010600030101010101" pitchFamily="2" charset="-122"/>
                <a:cs typeface="Times New Roman" panose="02020603050405020304" pitchFamily="18" charset="0"/>
              </a:rPr>
              <a:t>Integration of Heterogeneous Data Sets:</a:t>
            </a:r>
          </a:p>
          <a:p>
            <a:pPr marR="0" lvl="0" algn="just">
              <a:spcBef>
                <a:spcPts val="0"/>
              </a:spcBef>
              <a:spcAft>
                <a:spcPts val="0"/>
              </a:spcAft>
            </a:pPr>
            <a:r>
              <a:rPr lang="en-US" dirty="0">
                <a:ea typeface="SimSun" panose="02010600030101010101" pitchFamily="2" charset="-122"/>
                <a:cs typeface="Times New Roman" panose="02020603050405020304" pitchFamily="18" charset="0"/>
              </a:rPr>
              <a:t>Heterogeneous data sources, including mammograms and </a:t>
            </a:r>
            <a:r>
              <a:rPr lang="en-US" dirty="0" err="1">
                <a:ea typeface="SimSun" panose="02010600030101010101" pitchFamily="2" charset="-122"/>
                <a:cs typeface="Times New Roman" panose="02020603050405020304" pitchFamily="18" charset="0"/>
              </a:rPr>
              <a:t>mri</a:t>
            </a:r>
            <a:r>
              <a:rPr lang="en-US" dirty="0">
                <a:ea typeface="SimSun" panose="02010600030101010101" pitchFamily="2" charset="-122"/>
                <a:cs typeface="Times New Roman" panose="02020603050405020304" pitchFamily="18" charset="0"/>
              </a:rPr>
              <a:t> images, were integrated by standardizing formats, addressing missing values, and normalizing data for consistency. Feature extraction techniques such as texture analysis and edge detection were employed across modalities, followed by fusion methods to create a unified representation. Challenges included aligning disparate data formats, selecting relevant features, and ensuring consistent normalization. </a:t>
            </a:r>
          </a:p>
          <a:p>
            <a:pPr marR="0" lvl="0" algn="just">
              <a:spcBef>
                <a:spcPts val="0"/>
              </a:spcBef>
              <a:spcAft>
                <a:spcPts val="0"/>
              </a:spcAft>
            </a:pPr>
            <a:r>
              <a:rPr lang="en-US" b="1" u="sng" dirty="0">
                <a:ea typeface="SimSun" panose="02010600030101010101" pitchFamily="2" charset="-122"/>
                <a:cs typeface="Times New Roman" panose="02020603050405020304" pitchFamily="18" charset="0"/>
              </a:rPr>
              <a:t>Stage Detection and Classification:</a:t>
            </a:r>
          </a:p>
          <a:p>
            <a:pPr marR="0" lvl="0" algn="just">
              <a:spcBef>
                <a:spcPts val="0"/>
              </a:spcBef>
              <a:spcAft>
                <a:spcPts val="0"/>
              </a:spcAft>
            </a:pPr>
            <a:r>
              <a:rPr lang="en-US" dirty="0">
                <a:ea typeface="SimSun" panose="02010600030101010101" pitchFamily="2" charset="-122"/>
                <a:cs typeface="Times New Roman" panose="02020603050405020304" pitchFamily="18" charset="0"/>
              </a:rPr>
              <a:t> Stages 0-IV indicate the severity of cancer progression based on symptoms, crucial for determining appropriate interventions like surgery, chemotherapy, or radiation therapy. Understanding cancer stages aids in prognosis and treatment efficacy assessment.</a:t>
            </a:r>
          </a:p>
          <a:p>
            <a:pPr marR="0" lvl="0" algn="just">
              <a:spcBef>
                <a:spcPts val="0"/>
              </a:spcBef>
              <a:spcAft>
                <a:spcPts val="0"/>
              </a:spcAft>
            </a:pPr>
            <a:r>
              <a:rPr lang="en-US" b="1" u="sng" dirty="0">
                <a:ea typeface="SimSun" panose="02010600030101010101" pitchFamily="2" charset="-122"/>
                <a:cs typeface="Times New Roman" panose="02020603050405020304" pitchFamily="18" charset="0"/>
              </a:rPr>
              <a:t>User Interface Development:</a:t>
            </a:r>
          </a:p>
          <a:p>
            <a:pPr marR="0" lvl="0" algn="just">
              <a:spcBef>
                <a:spcPts val="0"/>
              </a:spcBef>
              <a:spcAft>
                <a:spcPts val="0"/>
              </a:spcAft>
            </a:pPr>
            <a:r>
              <a:rPr lang="en-US" dirty="0">
                <a:ea typeface="SimSun" panose="02010600030101010101" pitchFamily="2" charset="-122"/>
                <a:cs typeface="Times New Roman" panose="02020603050405020304" pitchFamily="18" charset="0"/>
              </a:rPr>
              <a:t>The user-friendly interface allowed users to upload mammograms and ultrasound images, select classification models, and visualize results including predicted cancer stages and feature importance. </a:t>
            </a:r>
          </a:p>
          <a:p>
            <a:pPr marR="0" lvl="0" algn="just">
              <a:spcBef>
                <a:spcPts val="0"/>
              </a:spcBef>
              <a:spcAft>
                <a:spcPts val="0"/>
              </a:spcAft>
            </a:pPr>
            <a:r>
              <a:rPr lang="en-US" b="1" u="sng" dirty="0">
                <a:ea typeface="SimSun" panose="02010600030101010101" pitchFamily="2" charset="-122"/>
                <a:cs typeface="Times New Roman" panose="02020603050405020304" pitchFamily="18" charset="0"/>
              </a:rPr>
              <a:t>Patient Education:</a:t>
            </a:r>
          </a:p>
          <a:p>
            <a:pPr marR="0" lvl="0" algn="just">
              <a:spcBef>
                <a:spcPts val="0"/>
              </a:spcBef>
              <a:spcAft>
                <a:spcPts val="0"/>
              </a:spcAft>
            </a:pPr>
            <a:r>
              <a:rPr lang="en-US" dirty="0">
                <a:ea typeface="SimSun" panose="02010600030101010101" pitchFamily="2" charset="-122"/>
                <a:cs typeface="Times New Roman" panose="02020603050405020304" pitchFamily="18" charset="0"/>
              </a:rPr>
              <a:t>Integrated educational resources provided patients with information on cancer stages, treatment options, and preventive measures, empowering informed decision-making for their healthcare journey.</a:t>
            </a:r>
            <a:endParaRPr lang="en-US" dirty="0">
              <a:effectLst/>
              <a:ea typeface="SimSun"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865</Words>
  <Application>Microsoft Office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SimSun</vt:lpstr>
      <vt:lpstr>Arial</vt:lpstr>
      <vt:lpstr>Arial Black</vt:lpstr>
      <vt:lpstr>Arial MT</vt:lpstr>
      <vt:lpstr>Arial Rounded</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Publication Status</vt:lpstr>
      <vt:lpstr>PowerPoint Presentation</vt:lpstr>
      <vt:lpstr>PowerPoint Presentation</vt:lpstr>
      <vt:lpstr>PowerPoint Presentation</vt:lpstr>
      <vt:lpstr>Proof of Publication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Shreya Reddy Alluri</dc:creator>
  <cp:lastModifiedBy>Varsha Naidu</cp:lastModifiedBy>
  <cp:revision>34</cp:revision>
  <dcterms:created xsi:type="dcterms:W3CDTF">2024-01-26T16:32:12Z</dcterms:created>
  <dcterms:modified xsi:type="dcterms:W3CDTF">2024-04-22T08:00:57Z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0CBD02FDFC5345A4B4CD5D92726A1459</vt:lpwstr>
  </property>
  <property fmtid="{D5CDD505-2E9C-101B-9397-08002B2CF9AE}" pid="3" name="KSOProductBuildVer">
    <vt:lpwstr>1033-11.2.0.11225</vt:lpwstr>
  </property>
</Properties>
</file>