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3C7615-B3FB-4465-AF10-8DF61F5B62CA}">
  <a:tblStyle styleId="{FE3C7615-B3FB-4465-AF10-8DF61F5B62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47d9f44b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747d9f44b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1"/>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5"/>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2" type="pic"/>
          </p:nvPr>
        </p:nvSpPr>
        <p:spPr>
          <a:xfrm>
            <a:off x="5183188" y="987427"/>
            <a:ext cx="6172200" cy="4873625"/>
          </a:xfrm>
          <a:prstGeom prst="rect">
            <a:avLst/>
          </a:prstGeom>
          <a:noFill/>
          <a:ln>
            <a:noFill/>
          </a:ln>
        </p:spPr>
      </p:sp>
      <p:sp>
        <p:nvSpPr>
          <p:cNvPr id="62" name="Google Shape;62;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ieeexplore.ieee.org/document/942747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ieeexplore.ieee.org/document/918608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ctrTitle"/>
          </p:nvPr>
        </p:nvSpPr>
        <p:spPr>
          <a:xfrm>
            <a:off x="331150" y="1544150"/>
            <a:ext cx="11278200" cy="4812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alibri"/>
              <a:buNone/>
            </a:pPr>
            <a:r>
              <a:t/>
            </a:r>
            <a:endParaRPr b="1" i="1" sz="2000">
              <a:solidFill>
                <a:srgbClr val="002060"/>
              </a:solidFill>
              <a:latin typeface="Times New Roman"/>
              <a:ea typeface="Times New Roman"/>
              <a:cs typeface="Times New Roman"/>
              <a:sym typeface="Times New Roman"/>
            </a:endParaRPr>
          </a:p>
        </p:txBody>
      </p:sp>
      <p:sp>
        <p:nvSpPr>
          <p:cNvPr id="83" name="Google Shape;83;p12"/>
          <p:cNvSpPr txBox="1"/>
          <p:nvPr>
            <p:ph idx="1" type="subTitle"/>
          </p:nvPr>
        </p:nvSpPr>
        <p:spPr>
          <a:xfrm>
            <a:off x="10249542" y="5861384"/>
            <a:ext cx="1376043" cy="172691"/>
          </a:xfrm>
          <a:prstGeom prst="rect">
            <a:avLst/>
          </a:prstGeom>
          <a:noFill/>
          <a:ln>
            <a:noFill/>
          </a:ln>
        </p:spPr>
        <p:txBody>
          <a:bodyPr anchorCtr="0" anchor="t" bIns="45700" lIns="91425" spcFirstLastPara="1" rIns="91425" wrap="square" tIns="45700">
            <a:normAutofit fontScale="32500" lnSpcReduction="20000"/>
          </a:bodyPr>
          <a:lstStyle/>
          <a:p>
            <a:pPr indent="0" lvl="1" marL="456565" rtl="0" algn="ctr">
              <a:lnSpc>
                <a:spcPct val="90000"/>
              </a:lnSpc>
              <a:spcBef>
                <a:spcPts val="0"/>
              </a:spcBef>
              <a:spcAft>
                <a:spcPts val="0"/>
              </a:spcAft>
              <a:buClr>
                <a:schemeClr val="dk1"/>
              </a:buClr>
              <a:buSzPct val="100000"/>
              <a:buNone/>
            </a:pPr>
            <a:r>
              <a:t/>
            </a:r>
            <a:endParaRPr/>
          </a:p>
          <a:p>
            <a:pPr indent="0" lvl="2" marL="913764" rtl="0" algn="l">
              <a:lnSpc>
                <a:spcPct val="90000"/>
              </a:lnSpc>
              <a:spcBef>
                <a:spcPts val="500"/>
              </a:spcBef>
              <a:spcAft>
                <a:spcPts val="0"/>
              </a:spcAft>
              <a:buClr>
                <a:schemeClr val="dk1"/>
              </a:buClr>
              <a:buSzPct val="100000"/>
              <a:buNone/>
            </a:pPr>
            <a:r>
              <a:t/>
            </a:r>
            <a:endParaRPr i="1" sz="2800">
              <a:latin typeface="Arial"/>
              <a:ea typeface="Arial"/>
              <a:cs typeface="Arial"/>
              <a:sym typeface="Arial"/>
            </a:endParaRPr>
          </a:p>
          <a:p>
            <a:pPr indent="-292735" lvl="0" marL="342265" rtl="0" algn="l">
              <a:lnSpc>
                <a:spcPct val="90000"/>
              </a:lnSpc>
              <a:spcBef>
                <a:spcPts val="1000"/>
              </a:spcBef>
              <a:spcAft>
                <a:spcPts val="0"/>
              </a:spcAft>
              <a:buClr>
                <a:schemeClr val="dk1"/>
              </a:buClr>
              <a:buSzPct val="100000"/>
              <a:buFont typeface="Calibri"/>
              <a:buNone/>
            </a:pPr>
            <a:r>
              <a:t/>
            </a:r>
            <a:endParaRPr/>
          </a:p>
          <a:p>
            <a:pPr indent="0" lvl="0" marL="0" rtl="0" algn="ctr">
              <a:lnSpc>
                <a:spcPct val="90000"/>
              </a:lnSpc>
              <a:spcBef>
                <a:spcPts val="1000"/>
              </a:spcBef>
              <a:spcAft>
                <a:spcPts val="0"/>
              </a:spcAft>
              <a:buClr>
                <a:schemeClr val="dk1"/>
              </a:buClr>
              <a:buSzPct val="100000"/>
              <a:buNone/>
            </a:pPr>
            <a:r>
              <a:t/>
            </a:r>
            <a:endParaRPr/>
          </a:p>
          <a:p>
            <a:pPr indent="-292735" lvl="0" marL="342265" rtl="0" algn="ctr">
              <a:lnSpc>
                <a:spcPct val="90000"/>
              </a:lnSpc>
              <a:spcBef>
                <a:spcPts val="1000"/>
              </a:spcBef>
              <a:spcAft>
                <a:spcPts val="0"/>
              </a:spcAft>
              <a:buClr>
                <a:schemeClr val="dk1"/>
              </a:buClr>
              <a:buSzPct val="100000"/>
              <a:buFont typeface="Calibri"/>
              <a:buNone/>
            </a:pPr>
            <a:r>
              <a:t/>
            </a:r>
            <a:endParaRPr/>
          </a:p>
        </p:txBody>
      </p:sp>
      <p:pic>
        <p:nvPicPr>
          <p:cNvPr descr="C:\Users\admin\Desktop\download.png" id="84" name="Google Shape;84;p12"/>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85" name="Google Shape;85;p12"/>
          <p:cNvSpPr txBox="1"/>
          <p:nvPr/>
        </p:nvSpPr>
        <p:spPr>
          <a:xfrm>
            <a:off x="1286074" y="102215"/>
            <a:ext cx="107505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1"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C00000"/>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Major Project</a:t>
            </a:r>
            <a:r>
              <a:rPr b="1" lang="en-IN" sz="2200">
                <a:solidFill>
                  <a:schemeClr val="dk1"/>
                </a:solidFill>
                <a:latin typeface="Times New Roman"/>
                <a:ea typeface="Times New Roman"/>
                <a:cs typeface="Times New Roman"/>
                <a:sym typeface="Times New Roman"/>
              </a:rPr>
              <a:t> Phase-I</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highlight>
                <a:srgbClr val="FF00FF"/>
              </a:highlight>
              <a:latin typeface="Arial Rounded"/>
              <a:ea typeface="Arial Rounded"/>
              <a:cs typeface="Arial Rounded"/>
              <a:sym typeface="Arial Rounded"/>
            </a:endParaRPr>
          </a:p>
        </p:txBody>
      </p:sp>
      <p:sp>
        <p:nvSpPr>
          <p:cNvPr id="86" name="Google Shape;86;p12"/>
          <p:cNvSpPr txBox="1"/>
          <p:nvPr/>
        </p:nvSpPr>
        <p:spPr>
          <a:xfrm>
            <a:off x="789842" y="1544147"/>
            <a:ext cx="10360800" cy="1354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002060"/>
                </a:solidFill>
                <a:latin typeface="Times New Roman"/>
                <a:ea typeface="Times New Roman"/>
                <a:cs typeface="Times New Roman"/>
                <a:sym typeface="Times New Roman"/>
              </a:rPr>
              <a:t>Smart </a:t>
            </a:r>
            <a:r>
              <a:rPr b="1" lang="en-IN" sz="3200">
                <a:solidFill>
                  <a:srgbClr val="002060"/>
                </a:solidFill>
                <a:latin typeface="Times New Roman"/>
                <a:ea typeface="Times New Roman"/>
                <a:cs typeface="Times New Roman"/>
                <a:sym typeface="Times New Roman"/>
              </a:rPr>
              <a:t>Platform</a:t>
            </a:r>
            <a:r>
              <a:rPr b="1" i="0" lang="en-IN" sz="3200" u="none" cap="none" strike="noStrike">
                <a:solidFill>
                  <a:srgbClr val="002060"/>
                </a:solidFill>
                <a:latin typeface="Times New Roman"/>
                <a:ea typeface="Times New Roman"/>
                <a:cs typeface="Times New Roman"/>
                <a:sym typeface="Times New Roman"/>
              </a:rPr>
              <a:t> for Breast Cancer Classification using Deep Learning techniques</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1F3864"/>
                </a:solidFill>
                <a:latin typeface="Times New Roman"/>
                <a:ea typeface="Times New Roman"/>
                <a:cs typeface="Times New Roman"/>
                <a:sym typeface="Times New Roman"/>
              </a:rPr>
              <a:t>                                                              </a:t>
            </a:r>
            <a:r>
              <a:rPr b="1" i="0" lang="en-IN" sz="1600" u="none" cap="none" strike="noStrike">
                <a:solidFill>
                  <a:schemeClr val="dk1"/>
                </a:solidFill>
                <a:latin typeface="Times New Roman"/>
                <a:ea typeface="Times New Roman"/>
                <a:cs typeface="Times New Roman"/>
                <a:sym typeface="Times New Roman"/>
              </a:rPr>
              <a:t>GUIDED BY:</a:t>
            </a:r>
            <a:r>
              <a:rPr b="1" i="0" lang="en-IN" sz="1600" u="none" cap="none" strike="noStrike">
                <a:solidFill>
                  <a:srgbClr val="1F3864"/>
                </a:solidFill>
                <a:latin typeface="Arial Black"/>
                <a:ea typeface="Arial Black"/>
                <a:cs typeface="Arial Black"/>
                <a:sym typeface="Arial Black"/>
              </a:rPr>
              <a:t> </a:t>
            </a:r>
            <a:r>
              <a:rPr b="1" i="0" lang="en-IN" sz="1600" u="none" cap="none" strike="noStrike">
                <a:solidFill>
                  <a:schemeClr val="dk1"/>
                </a:solidFill>
                <a:latin typeface="Arial"/>
                <a:ea typeface="Arial"/>
                <a:cs typeface="Arial"/>
                <a:sym typeface="Arial"/>
              </a:rPr>
              <a:t>Mr G.Mallikarjuna Rao, Professor</a:t>
            </a:r>
            <a:endParaRPr b="0" i="0" sz="1600" u="none" cap="none" strike="noStrike">
              <a:solidFill>
                <a:srgbClr val="000000"/>
              </a:solidFill>
              <a:latin typeface="Arial"/>
              <a:ea typeface="Arial"/>
              <a:cs typeface="Arial"/>
              <a:sym typeface="Arial"/>
            </a:endParaRPr>
          </a:p>
        </p:txBody>
      </p:sp>
      <p:sp>
        <p:nvSpPr>
          <p:cNvPr id="87" name="Google Shape;87;p12"/>
          <p:cNvSpPr txBox="1"/>
          <p:nvPr/>
        </p:nvSpPr>
        <p:spPr>
          <a:xfrm>
            <a:off x="990600" y="3175322"/>
            <a:ext cx="64380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C00000"/>
                </a:solidFill>
                <a:latin typeface="Calibri"/>
                <a:ea typeface="Calibri"/>
                <a:cs typeface="Calibri"/>
                <a:sym typeface="Calibri"/>
              </a:rPr>
              <a:t>BATCH : B6[CSE-B]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C55A11"/>
                </a:solidFill>
                <a:latin typeface="Calibri"/>
                <a:ea typeface="Calibri"/>
                <a:cs typeface="Calibri"/>
                <a:sym typeface="Calibri"/>
              </a:rPr>
              <a:t>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M.BHAVITA-20241A0591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M.SAHITHI-20241A0595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N.VARSHA-20241A0599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R.NIKITHA-20241A05B1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ctrTitle"/>
          </p:nvPr>
        </p:nvSpPr>
        <p:spPr>
          <a:xfrm>
            <a:off x="1016575" y="577912"/>
            <a:ext cx="10762500" cy="4976700"/>
          </a:xfrm>
          <a:prstGeom prst="rect">
            <a:avLst/>
          </a:prstGeom>
          <a:noFill/>
          <a:ln>
            <a:noFill/>
          </a:ln>
        </p:spPr>
        <p:txBody>
          <a:bodyPr anchorCtr="0" anchor="t" bIns="45700" lIns="91425" spcFirstLastPara="1" rIns="91425" wrap="square" tIns="45700">
            <a:normAutofit/>
          </a:bodyPr>
          <a:lstStyle/>
          <a:p>
            <a:pPr indent="0" lvl="0" marL="114300" rtl="0" algn="ctr">
              <a:lnSpc>
                <a:spcPct val="90000"/>
              </a:lnSpc>
              <a:spcBef>
                <a:spcPts val="0"/>
              </a:spcBef>
              <a:spcAft>
                <a:spcPts val="0"/>
              </a:spcAft>
              <a:buSzPts val="6000"/>
              <a:buNone/>
            </a:pPr>
            <a:r>
              <a:rPr b="1" lang="en-IN" sz="2500">
                <a:latin typeface="Times New Roman"/>
                <a:ea typeface="Times New Roman"/>
                <a:cs typeface="Times New Roman"/>
                <a:sym typeface="Times New Roman"/>
              </a:rPr>
              <a:t>Anticipated project outcomes from the major project</a:t>
            </a:r>
            <a:endParaRPr b="1" sz="3700">
              <a:solidFill>
                <a:srgbClr val="00B0F0"/>
              </a:solidFill>
            </a:endParaRPr>
          </a:p>
        </p:txBody>
      </p:sp>
      <p:pic>
        <p:nvPicPr>
          <p:cNvPr descr="C:\Users\admin\Desktop\download.png" id="164" name="Google Shape;164;p21"/>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65" name="Google Shape;165;p21"/>
          <p:cNvSpPr txBox="1"/>
          <p:nvPr/>
        </p:nvSpPr>
        <p:spPr>
          <a:xfrm>
            <a:off x="1286075" y="0"/>
            <a:ext cx="106803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1800" u="none" cap="none" strike="noStrike">
                <a:solidFill>
                  <a:schemeClr val="dk1"/>
                </a:solidFill>
                <a:latin typeface="Times New Roman"/>
                <a:ea typeface="Times New Roman"/>
                <a:cs typeface="Times New Roman"/>
                <a:sym typeface="Times New Roman"/>
              </a:rPr>
              <a:t>GOKARAJU RANGARAJU INSTITUTE OF ENGINEERING AND TECHNOLOGY</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1800" u="none" cap="none" strike="noStrike">
                <a:solidFill>
                  <a:schemeClr val="dk1"/>
                </a:solidFill>
                <a:latin typeface="Times New Roman"/>
                <a:ea typeface="Times New Roman"/>
                <a:cs typeface="Times New Roman"/>
                <a:sym typeface="Times New Roman"/>
              </a:rPr>
              <a:t>Department of Computer Science and Engineering</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t/>
            </a:r>
            <a:endParaRPr b="1" sz="2200">
              <a:solidFill>
                <a:schemeClr val="dk1"/>
              </a:solidFill>
              <a:highlight>
                <a:srgbClr val="FF00FF"/>
              </a:highlight>
              <a:latin typeface="Arial Rounded"/>
              <a:ea typeface="Arial Rounded"/>
              <a:cs typeface="Arial Rounded"/>
              <a:sym typeface="Arial Rounded"/>
            </a:endParaRPr>
          </a:p>
        </p:txBody>
      </p:sp>
      <p:sp>
        <p:nvSpPr>
          <p:cNvPr id="166" name="Google Shape;166;p21"/>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12-07-2023</a:t>
            </a:r>
            <a:endParaRPr/>
          </a:p>
        </p:txBody>
      </p:sp>
      <p:graphicFrame>
        <p:nvGraphicFramePr>
          <p:cNvPr id="167" name="Google Shape;167;p21"/>
          <p:cNvGraphicFramePr/>
          <p:nvPr/>
        </p:nvGraphicFramePr>
        <p:xfrm>
          <a:off x="91938" y="1144600"/>
          <a:ext cx="3000000" cy="3000000"/>
        </p:xfrm>
        <a:graphic>
          <a:graphicData uri="http://schemas.openxmlformats.org/drawingml/2006/table">
            <a:tbl>
              <a:tblPr>
                <a:noFill/>
                <a:tableStyleId>{FE3C7615-B3FB-4465-AF10-8DF61F5B62CA}</a:tableStyleId>
              </a:tblPr>
              <a:tblGrid>
                <a:gridCol w="2138825"/>
                <a:gridCol w="9869300"/>
              </a:tblGrid>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Engineering Knowledge</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Apply mathematical and engineering knowledge to develop accurate breast cancer detection techniques.</a:t>
                      </a:r>
                      <a:endParaRPr/>
                    </a:p>
                  </a:txBody>
                  <a:tcPr marT="91425" marB="91425" marR="91425" marL="91425"/>
                </a:tc>
              </a:tr>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Problem Analysis</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Analyze complex medical imaging challenges and substantiate conclusions using engineering principles.</a:t>
                      </a:r>
                      <a:endParaRPr/>
                    </a:p>
                  </a:txBody>
                  <a:tcPr marT="91425" marB="91425" marR="91425" marL="91425"/>
                </a:tc>
              </a:tr>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Design/development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of  solutions</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Design innovative solutions for breast cancer identification by integrating medical  images.</a:t>
                      </a:r>
                      <a:endParaRPr/>
                    </a:p>
                  </a:txBody>
                  <a:tcPr marT="91425" marB="91425" marR="91425" marL="91425"/>
                </a:tc>
              </a:tr>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Modern Tool Usage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and Communication</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Utilize advanced engineering tools, including machine learning algorithms, for efficient breast cancer detection.</a:t>
                      </a:r>
                      <a:endParaRPr/>
                    </a:p>
                  </a:txBody>
                  <a:tcPr marT="91425" marB="91425" marR="91425" marL="91425"/>
                </a:tc>
              </a:tr>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Environment and Sustainability</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Understand the broader context of accurate breast cancer detection and its contribution to sustainable healthcare practices.</a:t>
                      </a:r>
                      <a:endParaRPr/>
                    </a:p>
                  </a:txBody>
                  <a:tcPr marT="91425" marB="91425" marR="91425" marL="91425"/>
                </a:tc>
              </a:tr>
              <a:tr h="50260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Project Management</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Demonstrate effective project management by coordinating multidisciplinary efforts and adapting to technological advancements.</a:t>
                      </a:r>
                      <a:endParaRPr/>
                    </a:p>
                  </a:txBody>
                  <a:tcPr marT="91425" marB="91425" marR="91425" marL="91425"/>
                </a:tc>
              </a:tr>
              <a:tr h="52265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Lifelong Learning</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Embrace continuous learning to stay updated with evolving medical imaging and machine learning technologies</a:t>
                      </a:r>
                      <a:endParaRPr/>
                    </a:p>
                  </a:txBody>
                  <a:tcPr marT="91425" marB="91425" marR="91425" marL="91425"/>
                </a:tc>
              </a:tr>
              <a:tr h="52265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Teamwork </a:t>
                      </a:r>
                      <a:endParaRPr/>
                    </a:p>
                  </a:txBody>
                  <a:tcPr marT="91425" marB="91425" marR="91425" marL="91425"/>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They will engage in effective communication and coordination to ensure the successful execution of each project phase.</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ctrTitle"/>
          </p:nvPr>
        </p:nvSpPr>
        <p:spPr>
          <a:xfrm>
            <a:off x="197225" y="1215900"/>
            <a:ext cx="11403300" cy="51405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SzPts val="6000"/>
              <a:buNone/>
            </a:pPr>
            <a:r>
              <a:rPr b="1" lang="en-IN" sz="2800">
                <a:latin typeface="Times New Roman"/>
                <a:ea typeface="Times New Roman"/>
                <a:cs typeface="Times New Roman"/>
                <a:sym typeface="Times New Roman"/>
              </a:rPr>
              <a:t>  </a:t>
            </a:r>
            <a:r>
              <a:rPr b="1" lang="en-IN" sz="2800">
                <a:latin typeface="Times New Roman"/>
                <a:ea typeface="Times New Roman"/>
                <a:cs typeface="Times New Roman"/>
                <a:sym typeface="Times New Roman"/>
              </a:rPr>
              <a:t>Conclusion</a:t>
            </a:r>
            <a:endParaRPr b="1" sz="4000">
              <a:solidFill>
                <a:srgbClr val="00B0F0"/>
              </a:solidFill>
            </a:endParaRPr>
          </a:p>
        </p:txBody>
      </p:sp>
      <p:pic>
        <p:nvPicPr>
          <p:cNvPr descr="C:\Users\admin\Desktop\download.png" id="173" name="Google Shape;173;p22"/>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74" name="Google Shape;174;p22"/>
          <p:cNvSpPr txBox="1"/>
          <p:nvPr/>
        </p:nvSpPr>
        <p:spPr>
          <a:xfrm>
            <a:off x="1189618" y="44342"/>
            <a:ext cx="107505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Review-1</a:t>
            </a:r>
            <a:endParaRPr b="1" sz="2200">
              <a:solidFill>
                <a:schemeClr val="dk1"/>
              </a:solidFill>
              <a:highlight>
                <a:srgbClr val="FF00FF"/>
              </a:highlight>
              <a:latin typeface="Arial Rounded"/>
              <a:ea typeface="Arial Rounded"/>
              <a:cs typeface="Arial Rounded"/>
              <a:sym typeface="Arial Rounded"/>
            </a:endParaRPr>
          </a:p>
        </p:txBody>
      </p:sp>
      <p:sp>
        <p:nvSpPr>
          <p:cNvPr id="175" name="Google Shape;175;p2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12-07-2023</a:t>
            </a:r>
            <a:endParaRPr/>
          </a:p>
        </p:txBody>
      </p:sp>
      <p:sp>
        <p:nvSpPr>
          <p:cNvPr id="176" name="Google Shape;176;p22"/>
          <p:cNvSpPr txBox="1"/>
          <p:nvPr/>
        </p:nvSpPr>
        <p:spPr>
          <a:xfrm>
            <a:off x="573025" y="2471675"/>
            <a:ext cx="10750500" cy="410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highlight>
                <a:srgbClr val="F7F7F8"/>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highlight>
                <a:srgbClr val="F7F7F8"/>
              </a:highlight>
              <a:latin typeface="Times New Roman"/>
              <a:ea typeface="Times New Roman"/>
              <a:cs typeface="Times New Roman"/>
              <a:sym typeface="Times New Roman"/>
            </a:endParaRPr>
          </a:p>
          <a:p>
            <a:pPr indent="0" lvl="0" marL="0" rtl="0" algn="l">
              <a:spcBef>
                <a:spcPts val="0"/>
              </a:spcBef>
              <a:spcAft>
                <a:spcPts val="0"/>
              </a:spcAft>
              <a:buNone/>
            </a:pPr>
            <a:r>
              <a:rPr lang="en-IN" sz="1600">
                <a:solidFill>
                  <a:srgbClr val="374151"/>
                </a:solidFill>
                <a:highlight>
                  <a:srgbClr val="F7F7F8"/>
                </a:highlight>
                <a:latin typeface="Times New Roman"/>
                <a:ea typeface="Times New Roman"/>
                <a:cs typeface="Times New Roman"/>
                <a:sym typeface="Times New Roman"/>
              </a:rPr>
              <a:t>[1]</a:t>
            </a:r>
            <a:r>
              <a:rPr lang="en-IN" sz="1600">
                <a:solidFill>
                  <a:srgbClr val="333333"/>
                </a:solidFill>
                <a:highlight>
                  <a:srgbClr val="FCFCFC"/>
                </a:highlight>
                <a:latin typeface="Times New Roman"/>
                <a:ea typeface="Times New Roman"/>
                <a:cs typeface="Times New Roman"/>
                <a:sym typeface="Times New Roman"/>
              </a:rPr>
              <a:t>Kadam, V.J., Jadhav, S.M. &amp; Vijayakumar, K. Breast Cancer Diagnosis Using Feature Ensemble Learning Based on Stacked Sparse Autoencoders and Softmax Regression. </a:t>
            </a:r>
            <a:r>
              <a:rPr i="1" lang="en-IN" sz="1600">
                <a:solidFill>
                  <a:srgbClr val="333333"/>
                </a:solidFill>
                <a:highlight>
                  <a:srgbClr val="FCFCFC"/>
                </a:highlight>
                <a:latin typeface="Times New Roman"/>
                <a:ea typeface="Times New Roman"/>
                <a:cs typeface="Times New Roman"/>
                <a:sym typeface="Times New Roman"/>
              </a:rPr>
              <a:t>J Med Syst</a:t>
            </a:r>
            <a:r>
              <a:rPr lang="en-IN" sz="1600">
                <a:solidFill>
                  <a:srgbClr val="333333"/>
                </a:solidFill>
                <a:highlight>
                  <a:srgbClr val="FCFCFC"/>
                </a:highlight>
                <a:latin typeface="Times New Roman"/>
                <a:ea typeface="Times New Roman"/>
                <a:cs typeface="Times New Roman"/>
                <a:sym typeface="Times New Roman"/>
              </a:rPr>
              <a:t> 43, 263 (2019). https://doi.org/10.1007/s10916-019-1397-z</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IN" sz="1600">
                <a:latin typeface="Times New Roman"/>
                <a:ea typeface="Times New Roman"/>
                <a:cs typeface="Times New Roman"/>
                <a:sym typeface="Times New Roman"/>
              </a:rPr>
              <a:t>[2]A. Rakhlin, A. Shvets, V. Iglovikov, A. A. Kalinin, A. Campilho, F. Karray, B. ter Haar Romeny, "Deep convolutional neural networks for breast cancer histology image analysis" in Image Analysis and Recognition, Cham:Springer International Publishing, pp. 737-744, 2018.</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IN" sz="1600">
                <a:latin typeface="Times New Roman"/>
                <a:ea typeface="Times New Roman"/>
                <a:cs typeface="Times New Roman"/>
                <a:sym typeface="Times New Roman"/>
              </a:rPr>
              <a:t>[3] M. Amrane, S. Oukid, I. Gagaoua and T. Ensarİ, "Breast cancer classification using machine learning," 2018 Electric Electronics, Computer Science, Biomedical Engineering' Meeting (EBBT), pp. 1-4, 2018. . doi: 10.1109/EBBT.2018.8391453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IN" sz="1600">
                <a:latin typeface="Times New Roman"/>
                <a:ea typeface="Times New Roman"/>
                <a:cs typeface="Times New Roman"/>
                <a:sym typeface="Times New Roman"/>
              </a:rPr>
              <a:t>[4]Ahmed M. Abdel Zaher, AymanM.E ldeib, Breast cancer classification using deep belief networks, Expert Systems With Applications vol. 46, pp. 139–144, 2016</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22"/>
          <p:cNvSpPr txBox="1"/>
          <p:nvPr/>
        </p:nvSpPr>
        <p:spPr>
          <a:xfrm>
            <a:off x="822000" y="1567450"/>
            <a:ext cx="10548000" cy="1305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IN" sz="1900">
                <a:solidFill>
                  <a:srgbClr val="333333"/>
                </a:solidFill>
                <a:highlight>
                  <a:srgbClr val="FCFCFC"/>
                </a:highlight>
                <a:latin typeface="Times New Roman"/>
                <a:ea typeface="Times New Roman"/>
                <a:cs typeface="Times New Roman"/>
                <a:sym typeface="Times New Roman"/>
              </a:rPr>
              <a:t>The proposed project harnesses the power of machine learning and deep learning techniques to revolutionize breast cancer detection and diagnosis. By leveraging curated datasets of medical images, meticulous preprocessing, and advanced data augmentation, the project aims to create a sophisticated deep learning model capable of accurately classifying breast cancer cases.</a:t>
            </a:r>
            <a:endParaRPr sz="1900">
              <a:solidFill>
                <a:srgbClr val="333333"/>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rgbClr val="333333"/>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rPr lang="en-IN" sz="1200">
                <a:solidFill>
                  <a:srgbClr val="333333"/>
                </a:solidFill>
                <a:highlight>
                  <a:srgbClr val="FCFCFC"/>
                </a:highlight>
                <a:latin typeface="Roboto"/>
                <a:ea typeface="Roboto"/>
                <a:cs typeface="Roboto"/>
                <a:sym typeface="Roboto"/>
              </a:rPr>
              <a:t> </a:t>
            </a:r>
            <a:endParaRPr sz="1200">
              <a:solidFill>
                <a:srgbClr val="333333"/>
              </a:solidFill>
              <a:highlight>
                <a:srgbClr val="FCFCFC"/>
              </a:highlight>
              <a:latin typeface="Roboto"/>
              <a:ea typeface="Roboto"/>
              <a:cs typeface="Roboto"/>
              <a:sym typeface="Roboto"/>
            </a:endParaRPr>
          </a:p>
        </p:txBody>
      </p:sp>
      <p:sp>
        <p:nvSpPr>
          <p:cNvPr id="178" name="Google Shape;178;p22"/>
          <p:cNvSpPr txBox="1"/>
          <p:nvPr/>
        </p:nvSpPr>
        <p:spPr>
          <a:xfrm>
            <a:off x="573025" y="2938600"/>
            <a:ext cx="3711000" cy="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References</a:t>
            </a:r>
            <a:endParaRPr b="1" sz="2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ctrTitle"/>
          </p:nvPr>
        </p:nvSpPr>
        <p:spPr>
          <a:xfrm>
            <a:off x="838200" y="1888814"/>
            <a:ext cx="10974300" cy="44094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rPr b="1" lang="en-IN" sz="6700">
                <a:latin typeface="Arial"/>
                <a:ea typeface="Arial"/>
                <a:cs typeface="Arial"/>
                <a:sym typeface="Arial"/>
              </a:rPr>
              <a:t>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t/>
            </a:r>
            <a:endParaRPr b="1" sz="67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Rounded"/>
              <a:buNone/>
            </a:pPr>
            <a:r>
              <a:rPr b="1" lang="en-IN" sz="6700">
                <a:latin typeface="Arial"/>
                <a:ea typeface="Arial"/>
                <a:cs typeface="Arial"/>
                <a:sym typeface="Arial"/>
              </a:rPr>
              <a:t>Thank You !</a:t>
            </a:r>
            <a:br>
              <a:rPr b="1" lang="en-IN" sz="4000">
                <a:latin typeface="Arial Rounded"/>
                <a:ea typeface="Arial Rounded"/>
                <a:cs typeface="Arial Rounded"/>
                <a:sym typeface="Arial Rounded"/>
              </a:rPr>
            </a:br>
            <a:br>
              <a:rPr b="1" lang="en-IN" sz="4000">
                <a:latin typeface="Arial Rounded"/>
                <a:ea typeface="Arial Rounded"/>
                <a:cs typeface="Arial Rounded"/>
                <a:sym typeface="Arial Rounded"/>
              </a:rPr>
            </a:br>
            <a:br>
              <a:rPr b="1" lang="en-IN" sz="4000">
                <a:latin typeface="Arial Rounded"/>
                <a:ea typeface="Arial Rounded"/>
                <a:cs typeface="Arial Rounded"/>
                <a:sym typeface="Arial Rounded"/>
              </a:rPr>
            </a:br>
            <a:br>
              <a:rPr b="1" lang="en-IN" sz="4000"/>
            </a:br>
            <a:br>
              <a:rPr b="1" lang="en-IN" sz="4000"/>
            </a:br>
            <a:br>
              <a:rPr b="1" lang="en-IN" sz="4000"/>
            </a:br>
            <a:endParaRPr b="1"/>
          </a:p>
        </p:txBody>
      </p:sp>
      <p:pic>
        <p:nvPicPr>
          <p:cNvPr descr="C:\Users\admin\Desktop\download.png" id="184" name="Google Shape;184;p23"/>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85" name="Google Shape;185;p23"/>
          <p:cNvSpPr txBox="1"/>
          <p:nvPr/>
        </p:nvSpPr>
        <p:spPr>
          <a:xfrm>
            <a:off x="1286074" y="102215"/>
            <a:ext cx="107505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Arial Rounded"/>
                <a:ea typeface="Arial Rounded"/>
                <a:cs typeface="Arial Rounded"/>
                <a:sym typeface="Arial Rounded"/>
              </a:rPr>
              <a:t>GOKARAJU RANGARAJU INSTITUTE OF ENGINEERING AND TECHNOLOGY</a:t>
            </a:r>
            <a:endParaRPr b="1" i="0" sz="22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Arial Rounded"/>
                <a:ea typeface="Arial Rounded"/>
                <a:cs typeface="Arial Rounded"/>
                <a:sym typeface="Arial Rounded"/>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Calibri"/>
                <a:ea typeface="Calibri"/>
                <a:cs typeface="Calibri"/>
                <a:sym typeface="Calibri"/>
              </a:rPr>
              <a:t>M</a:t>
            </a:r>
            <a:r>
              <a:rPr b="1" lang="en-IN" sz="2200">
                <a:solidFill>
                  <a:schemeClr val="dk1"/>
                </a:solidFill>
                <a:latin typeface="Calibri"/>
                <a:ea typeface="Calibri"/>
                <a:cs typeface="Calibri"/>
                <a:sym typeface="Calibri"/>
              </a:rPr>
              <a:t>ajor </a:t>
            </a:r>
            <a:r>
              <a:rPr b="1" i="0" lang="en-IN" sz="2200" u="none" cap="none" strike="noStrike">
                <a:solidFill>
                  <a:schemeClr val="dk1"/>
                </a:solidFill>
                <a:latin typeface="Calibri"/>
                <a:ea typeface="Calibri"/>
                <a:cs typeface="Calibri"/>
                <a:sym typeface="Calibri"/>
              </a:rPr>
              <a:t>Project </a:t>
            </a:r>
            <a:r>
              <a:rPr b="1" lang="en-IN" sz="2200">
                <a:solidFill>
                  <a:schemeClr val="dk1"/>
                </a:solidFill>
                <a:latin typeface="Calibri"/>
                <a:ea typeface="Calibri"/>
                <a:cs typeface="Calibri"/>
                <a:sym typeface="Calibri"/>
              </a:rPr>
              <a:t>Phase-I</a:t>
            </a:r>
            <a:endParaRPr b="1" sz="22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Calibri"/>
                <a:ea typeface="Calibri"/>
                <a:cs typeface="Calibri"/>
                <a:sym typeface="Calibri"/>
              </a:rPr>
              <a:t>Review-1</a:t>
            </a:r>
            <a:endParaRPr b="1"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838200" y="1874325"/>
            <a:ext cx="11142000" cy="498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6667"/>
              <a:buNone/>
            </a:pPr>
            <a:r>
              <a:rPr b="1" lang="en-IN" sz="2800">
                <a:latin typeface="Times New Roman"/>
                <a:ea typeface="Times New Roman"/>
                <a:cs typeface="Times New Roman"/>
                <a:sym typeface="Times New Roman"/>
              </a:rPr>
              <a:t>ABSTRACT</a:t>
            </a:r>
            <a:br>
              <a:rPr b="1" lang="en-IN" sz="2800">
                <a:latin typeface="Times New Roman"/>
                <a:ea typeface="Times New Roman"/>
                <a:cs typeface="Times New Roman"/>
                <a:sym typeface="Times New Roman"/>
              </a:rPr>
            </a:br>
            <a:endParaRPr b="1" sz="3200">
              <a:latin typeface="Avenir"/>
              <a:ea typeface="Avenir"/>
              <a:cs typeface="Avenir"/>
              <a:sym typeface="Avenir"/>
            </a:endParaRPr>
          </a:p>
          <a:p>
            <a:pPr indent="0" lvl="0" marL="0" rtl="0" algn="just">
              <a:lnSpc>
                <a:spcPct val="90000"/>
              </a:lnSpc>
              <a:spcBef>
                <a:spcPts val="0"/>
              </a:spcBef>
              <a:spcAft>
                <a:spcPts val="0"/>
              </a:spcAft>
              <a:buSzPts val="6667"/>
              <a:buNone/>
            </a:pPr>
            <a:br>
              <a:rPr b="1" lang="en-IN" sz="4000"/>
            </a:br>
            <a:endParaRPr b="1" sz="4000">
              <a:solidFill>
                <a:srgbClr val="00B0F0"/>
              </a:solidFill>
            </a:endParaRPr>
          </a:p>
        </p:txBody>
      </p:sp>
      <p:pic>
        <p:nvPicPr>
          <p:cNvPr descr="C:\Users\admin\Desktop\download.png" id="93" name="Google Shape;93;p13"/>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94" name="Google Shape;94;p13"/>
          <p:cNvSpPr txBox="1"/>
          <p:nvPr/>
        </p:nvSpPr>
        <p:spPr>
          <a:xfrm>
            <a:off x="623100" y="185250"/>
            <a:ext cx="115689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 -1</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t/>
            </a:r>
            <a:endParaRPr b="1" sz="2200">
              <a:solidFill>
                <a:schemeClr val="dk1"/>
              </a:solidFill>
              <a:latin typeface="Times New Roman"/>
              <a:ea typeface="Times New Roman"/>
              <a:cs typeface="Times New Roman"/>
              <a:sym typeface="Times New Roman"/>
            </a:endParaRPr>
          </a:p>
        </p:txBody>
      </p:sp>
      <p:sp>
        <p:nvSpPr>
          <p:cNvPr id="95" name="Google Shape;95;p13"/>
          <p:cNvSpPr txBox="1"/>
          <p:nvPr/>
        </p:nvSpPr>
        <p:spPr>
          <a:xfrm>
            <a:off x="1017600" y="2535400"/>
            <a:ext cx="10750500" cy="3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6" name="Google Shape;96;p13"/>
          <p:cNvSpPr txBox="1"/>
          <p:nvPr/>
        </p:nvSpPr>
        <p:spPr>
          <a:xfrm>
            <a:off x="838200" y="2524400"/>
            <a:ext cx="10468200" cy="3617100"/>
          </a:xfrm>
          <a:prstGeom prst="rect">
            <a:avLst/>
          </a:prstGeom>
          <a:noFill/>
          <a:ln>
            <a:noFill/>
          </a:ln>
        </p:spPr>
        <p:txBody>
          <a:bodyPr anchorCtr="0" anchor="b" bIns="91425" lIns="91425" spcFirstLastPara="1" rIns="91425" wrap="square" tIns="91425">
            <a:noAutofit/>
          </a:bodyPr>
          <a:lstStyle/>
          <a:p>
            <a:pPr indent="0" lvl="0" marL="0" rtl="0" algn="just">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Breast cancer is prevalent and potentially a life-threatening disease that demands early detection for effective treatment and improved patient outcomes. Machine learning and deep learning techniques aid in breast cancer prediction by training algorithms on medical images, identifying specific features and classifying disease presence or absence.The project entails a multi-stage process. First, a diverse and well-curated dataset of medical images is collected, encompassing both cancerous and non-cancerous cases. Through meticulous preprocessing and data augmentation, the dataset's quality and diversity are optimized, preparing it for subsequent analysis. Various deep learning architectures, including Convolutional Neural Networks (CNNs) and possibly more specialized models for medical image analysis, are explored to extract intricate patterns and features from the images.Upon determining the optimal model, the system is deployed to classify new, unseen medical images. The model's predictions aid healthcare professionals in making informed decisions about breast cancer diagnosis and treatment planning.</a:t>
            </a:r>
            <a:br>
              <a:rPr b="1" lang="en-IN" sz="8800">
                <a:solidFill>
                  <a:schemeClr val="dk1"/>
                </a:solidFill>
                <a:latin typeface="Times New Roman"/>
                <a:ea typeface="Times New Roman"/>
                <a:cs typeface="Times New Roman"/>
                <a:sym typeface="Times New Roman"/>
              </a:rPr>
            </a:b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838200" y="1615975"/>
            <a:ext cx="10762500" cy="47403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90000"/>
              </a:lnSpc>
              <a:spcBef>
                <a:spcPts val="0"/>
              </a:spcBef>
              <a:spcAft>
                <a:spcPts val="0"/>
              </a:spcAft>
              <a:buSzPct val="238095"/>
              <a:buNone/>
            </a:pPr>
            <a:r>
              <a:rPr b="1" lang="en-IN" sz="2800">
                <a:latin typeface="Times New Roman"/>
                <a:ea typeface="Times New Roman"/>
                <a:cs typeface="Times New Roman"/>
                <a:sym typeface="Times New Roman"/>
              </a:rPr>
              <a:t> Problem Description                                                              </a:t>
            </a:r>
            <a:br>
              <a:rPr b="1" lang="en-IN" sz="2800">
                <a:latin typeface="Times New Roman"/>
                <a:ea typeface="Times New Roman"/>
                <a:cs typeface="Times New Roman"/>
                <a:sym typeface="Times New Roman"/>
              </a:rPr>
            </a:br>
            <a:br>
              <a:rPr lang="en-IN" sz="4000">
                <a:latin typeface="Avenir"/>
                <a:ea typeface="Avenir"/>
                <a:cs typeface="Avenir"/>
                <a:sym typeface="Avenir"/>
              </a:rPr>
            </a:br>
            <a:r>
              <a:rPr lang="en-IN" sz="2222">
                <a:latin typeface="Times New Roman"/>
                <a:ea typeface="Times New Roman"/>
                <a:cs typeface="Times New Roman"/>
                <a:sym typeface="Times New Roman"/>
              </a:rPr>
              <a:t>Traditional methods of breast cancer detection often rely on manual interpretation by medical professionals, which can be subjective and lead to variations in diagnosis. The integration of advanced imaging modalities like MRI and ultrasound provides a more comprehensive view of breast tissue, offering the potential for enhanced accuracy in detecting cancerous abnormalities.</a:t>
            </a:r>
            <a:br>
              <a:rPr lang="en-IN" sz="2222">
                <a:latin typeface="Times New Roman"/>
                <a:ea typeface="Times New Roman"/>
                <a:cs typeface="Times New Roman"/>
                <a:sym typeface="Times New Roman"/>
              </a:rPr>
            </a:br>
            <a:r>
              <a:rPr lang="en-IN" sz="2222">
                <a:latin typeface="Times New Roman"/>
                <a:ea typeface="Times New Roman"/>
                <a:cs typeface="Times New Roman"/>
                <a:sym typeface="Times New Roman"/>
              </a:rPr>
              <a:t>However, the complexity and sheer volume of imaging data make accurate interpretation and diagnosis challenging. Hence, this project seeks to leverage machine learning algorithms to automate and enhance the detection process. By employing a range of algorithms such as Support Vector Machines, Random Forest, K-Nearest Neighbors, Logistic Regression, and Gradient Boosting, the aim is to create a reliable and efficient system that can accurately classify breast tissue as cancerous or non-cancerous based on medical images.</a:t>
            </a:r>
            <a:br>
              <a:rPr lang="en-IN" sz="2222">
                <a:latin typeface="Times New Roman"/>
                <a:ea typeface="Times New Roman"/>
                <a:cs typeface="Times New Roman"/>
                <a:sym typeface="Times New Roman"/>
              </a:rPr>
            </a:br>
            <a:br>
              <a:rPr lang="en-IN" sz="2222">
                <a:latin typeface="Times New Roman"/>
                <a:ea typeface="Times New Roman"/>
                <a:cs typeface="Times New Roman"/>
                <a:sym typeface="Times New Roman"/>
              </a:rPr>
            </a:br>
            <a:br>
              <a:rPr lang="en-IN" sz="2000"/>
            </a:br>
            <a:br>
              <a:rPr b="1" lang="en-IN" sz="8800">
                <a:latin typeface="Times New Roman"/>
                <a:ea typeface="Times New Roman"/>
                <a:cs typeface="Times New Roman"/>
                <a:sym typeface="Times New Roman"/>
              </a:rPr>
            </a:br>
            <a:br>
              <a:rPr b="1" lang="en-IN" sz="4000"/>
            </a:br>
            <a:endParaRPr b="1" sz="4000">
              <a:solidFill>
                <a:srgbClr val="00B0F0"/>
              </a:solidFill>
            </a:endParaRPr>
          </a:p>
        </p:txBody>
      </p:sp>
      <p:pic>
        <p:nvPicPr>
          <p:cNvPr descr="C:\Users\admin\Desktop\download.png" id="102" name="Google Shape;102;p14"/>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03" name="Google Shape;103;p14"/>
          <p:cNvSpPr txBox="1"/>
          <p:nvPr/>
        </p:nvSpPr>
        <p:spPr>
          <a:xfrm>
            <a:off x="1189625" y="44352"/>
            <a:ext cx="107505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267700" y="1522025"/>
            <a:ext cx="11484900" cy="55194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90000"/>
              </a:lnSpc>
              <a:spcBef>
                <a:spcPts val="0"/>
              </a:spcBef>
              <a:spcAft>
                <a:spcPts val="0"/>
              </a:spcAft>
              <a:buSzPct val="214285"/>
              <a:buNone/>
            </a:pPr>
            <a:r>
              <a:rPr b="1" lang="en-IN" sz="2800">
                <a:latin typeface="Times New Roman"/>
                <a:ea typeface="Times New Roman"/>
                <a:cs typeface="Times New Roman"/>
                <a:sym typeface="Times New Roman"/>
              </a:rPr>
              <a:t>Literature Survey </a:t>
            </a:r>
            <a:endParaRPr b="1" sz="2800">
              <a:latin typeface="Times New Roman"/>
              <a:ea typeface="Times New Roman"/>
              <a:cs typeface="Times New Roman"/>
              <a:sym typeface="Times New Roman"/>
            </a:endParaRPr>
          </a:p>
          <a:p>
            <a:pPr indent="0" lvl="0" marL="0" rtl="0" algn="just">
              <a:lnSpc>
                <a:spcPct val="90000"/>
              </a:lnSpc>
              <a:spcBef>
                <a:spcPts val="0"/>
              </a:spcBef>
              <a:spcAft>
                <a:spcPts val="0"/>
              </a:spcAft>
              <a:buSzPct val="214285"/>
              <a:buNone/>
            </a:pPr>
            <a:r>
              <a:t/>
            </a:r>
            <a:endParaRPr b="1" sz="28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Breast cancer is now the most frequently diagnosed cancer in women, and its percentage is gradually increasing. Therefore, several researchers have established deep-learning-based automated methods for their efficiency and accuracy in predicting the growth of cancer cells utilizing medical imaging modalities. As of yet, few review studies on breast cancer diagnosis are available that summarize some existing studies</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[1]In 2019, Kadam et al., demonstrated a method for Breast Cancer Classification (BCC) using Feature Ensemble    Learning. They developed Stacked Sparse Autoencoder and Softmax Regression for the detection of benign cells to malignant cells. They achieved 98.6% accuracy for the Wisconsin Breast Cancer Dataset (BCD) </a:t>
            </a:r>
            <a:endParaRPr sz="2000">
              <a:latin typeface="Times New Roman"/>
              <a:ea typeface="Times New Roman"/>
              <a:cs typeface="Times New Roman"/>
              <a:sym typeface="Times New Roman"/>
            </a:endParaRPr>
          </a:p>
          <a:p>
            <a:pPr indent="0" lvl="0" marL="114300" rtl="0" algn="just">
              <a:lnSpc>
                <a:spcPct val="90000"/>
              </a:lnSpc>
              <a:spcBef>
                <a:spcPts val="0"/>
              </a:spcBef>
              <a:spcAft>
                <a:spcPts val="0"/>
              </a:spcAft>
              <a:buSzPct val="300000"/>
              <a:buNone/>
            </a:pPr>
            <a:r>
              <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[2]In 2018, Rankhlin et al., demonstrated a technique for the BCC from the Histology Image Analysis using deep convolutional neural networks </a:t>
            </a:r>
            <a:endParaRPr sz="2000">
              <a:latin typeface="Times New Roman"/>
              <a:ea typeface="Times New Roman"/>
              <a:cs typeface="Times New Roman"/>
              <a:sym typeface="Times New Roman"/>
            </a:endParaRPr>
          </a:p>
          <a:p>
            <a:pPr indent="0" lvl="0" marL="114300" rtl="0" algn="just">
              <a:lnSpc>
                <a:spcPct val="90000"/>
              </a:lnSpc>
              <a:spcBef>
                <a:spcPts val="0"/>
              </a:spcBef>
              <a:spcAft>
                <a:spcPts val="0"/>
              </a:spcAft>
              <a:buSzPct val="300000"/>
              <a:buNone/>
            </a:pPr>
            <a:r>
              <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[3]M. Amare et al., diagnosed breast cancer with an overall accuracy of 97.5% with NB classifier, and they also 96.1% accuracy with K-NN classifier.</a:t>
            </a:r>
            <a:endParaRPr sz="2000">
              <a:latin typeface="Times New Roman"/>
              <a:ea typeface="Times New Roman"/>
              <a:cs typeface="Times New Roman"/>
              <a:sym typeface="Times New Roman"/>
            </a:endParaRPr>
          </a:p>
          <a:p>
            <a:pPr indent="0" lvl="0" marL="114300" rtl="0" algn="just">
              <a:lnSpc>
                <a:spcPct val="90000"/>
              </a:lnSpc>
              <a:spcBef>
                <a:spcPts val="0"/>
              </a:spcBef>
              <a:spcAft>
                <a:spcPts val="0"/>
              </a:spcAft>
              <a:buSzPct val="300000"/>
              <a:buNone/>
            </a:pPr>
            <a:r>
              <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SzPct val="300000"/>
              <a:buNone/>
            </a:pPr>
            <a:r>
              <a:rPr lang="en-IN" sz="2000">
                <a:latin typeface="Times New Roman"/>
                <a:ea typeface="Times New Roman"/>
                <a:cs typeface="Times New Roman"/>
                <a:sym typeface="Times New Roman"/>
              </a:rPr>
              <a:t>[4]In 2016, Ahmed et al., developed deep belief networks for the breast cancer classification. They evaluated their algorithm using different training + validate and test partition of the data</a:t>
            </a:r>
            <a:endParaRPr sz="2000">
              <a:latin typeface="Times New Roman"/>
              <a:ea typeface="Times New Roman"/>
              <a:cs typeface="Times New Roman"/>
              <a:sym typeface="Times New Roman"/>
            </a:endParaRPr>
          </a:p>
          <a:p>
            <a:pPr indent="0" lvl="0" marL="114300" rtl="0" algn="l">
              <a:lnSpc>
                <a:spcPct val="90000"/>
              </a:lnSpc>
              <a:spcBef>
                <a:spcPts val="0"/>
              </a:spcBef>
              <a:spcAft>
                <a:spcPts val="0"/>
              </a:spcAft>
              <a:buSzPct val="270000"/>
              <a:buNone/>
            </a:pPr>
            <a:br>
              <a:rPr lang="en-IN" sz="2222">
                <a:latin typeface="Times New Roman"/>
                <a:ea typeface="Times New Roman"/>
                <a:cs typeface="Times New Roman"/>
                <a:sym typeface="Times New Roman"/>
              </a:rPr>
            </a:br>
            <a:br>
              <a:rPr lang="en-IN" sz="2000"/>
            </a:br>
            <a:br>
              <a:rPr b="1" lang="en-IN" sz="8800">
                <a:latin typeface="Times New Roman"/>
                <a:ea typeface="Times New Roman"/>
                <a:cs typeface="Times New Roman"/>
                <a:sym typeface="Times New Roman"/>
              </a:rPr>
            </a:br>
            <a:br>
              <a:rPr b="1" lang="en-IN" sz="4000"/>
            </a:br>
            <a:endParaRPr b="1" sz="4000">
              <a:solidFill>
                <a:srgbClr val="00B0F0"/>
              </a:solidFill>
            </a:endParaRPr>
          </a:p>
        </p:txBody>
      </p:sp>
      <p:pic>
        <p:nvPicPr>
          <p:cNvPr descr="C:\Users\admin\Desktop\download.png" id="109" name="Google Shape;109;p15"/>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10" name="Google Shape;110;p15"/>
          <p:cNvSpPr txBox="1"/>
          <p:nvPr/>
        </p:nvSpPr>
        <p:spPr>
          <a:xfrm>
            <a:off x="1189618" y="44342"/>
            <a:ext cx="107505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1" i="0" sz="2200" u="none" cap="none" strike="noStrike">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lang="en-IN" sz="2200">
                <a:solidFill>
                  <a:schemeClr val="dk1"/>
                </a:solidFill>
                <a:highlight>
                  <a:srgbClr val="FF00FF"/>
                </a:highlight>
                <a:latin typeface="Arial Rounded"/>
                <a:ea typeface="Arial Rounded"/>
                <a:cs typeface="Arial Rounded"/>
                <a:sym typeface="Arial Rounded"/>
              </a:rPr>
              <a:t> </a:t>
            </a:r>
            <a:endParaRPr b="1" i="0" sz="2200" u="none" cap="none" strike="noStrike">
              <a:solidFill>
                <a:schemeClr val="dk1"/>
              </a:solidFill>
              <a:highlight>
                <a:srgbClr val="FF00FF"/>
              </a:highlight>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156525" y="1744775"/>
            <a:ext cx="11688000" cy="539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6000"/>
              <a:buNone/>
            </a:pPr>
            <a:r>
              <a:rPr b="1" lang="en-IN" sz="2800">
                <a:latin typeface="Times New Roman"/>
                <a:ea typeface="Times New Roman"/>
                <a:cs typeface="Times New Roman"/>
                <a:sym typeface="Times New Roman"/>
              </a:rPr>
              <a:t>  </a:t>
            </a:r>
            <a:r>
              <a:rPr b="1" lang="en-IN" sz="2800">
                <a:latin typeface="Times New Roman"/>
                <a:ea typeface="Times New Roman"/>
                <a:cs typeface="Times New Roman"/>
                <a:sym typeface="Times New Roman"/>
              </a:rPr>
              <a:t>Summary of Base Paper I</a:t>
            </a:r>
            <a:endParaRPr b="1" sz="4000">
              <a:solidFill>
                <a:srgbClr val="00B0F0"/>
              </a:solidFill>
            </a:endParaRPr>
          </a:p>
        </p:txBody>
      </p:sp>
      <p:pic>
        <p:nvPicPr>
          <p:cNvPr descr="C:\Users\admin\Desktop\download.png" id="116" name="Google Shape;116;p16"/>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17" name="Google Shape;117;p16"/>
          <p:cNvSpPr txBox="1"/>
          <p:nvPr/>
        </p:nvSpPr>
        <p:spPr>
          <a:xfrm>
            <a:off x="592475" y="201025"/>
            <a:ext cx="114441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1" i="0" sz="2200" u="none" cap="none" strike="noStrike">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i="0" sz="2200" u="none" cap="none" strike="noStrike">
              <a:solidFill>
                <a:schemeClr val="dk1"/>
              </a:solidFill>
              <a:highlight>
                <a:srgbClr val="FF00FF"/>
              </a:highlight>
              <a:latin typeface="Arial Rounded"/>
              <a:ea typeface="Arial Rounded"/>
              <a:cs typeface="Arial Rounded"/>
              <a:sym typeface="Arial Rounded"/>
            </a:endParaRPr>
          </a:p>
        </p:txBody>
      </p:sp>
      <p:sp>
        <p:nvSpPr>
          <p:cNvPr id="118" name="Google Shape;118;p1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12-07-2023</a:t>
            </a:r>
            <a:endParaRPr/>
          </a:p>
        </p:txBody>
      </p:sp>
      <p:sp>
        <p:nvSpPr>
          <p:cNvPr id="119" name="Google Shape;119;p16"/>
          <p:cNvSpPr txBox="1"/>
          <p:nvPr/>
        </p:nvSpPr>
        <p:spPr>
          <a:xfrm>
            <a:off x="361625" y="2299200"/>
            <a:ext cx="10569000" cy="45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u="sng">
                <a:solidFill>
                  <a:schemeClr val="hlink"/>
                </a:solidFill>
                <a:latin typeface="Calibri"/>
                <a:ea typeface="Calibri"/>
                <a:cs typeface="Calibri"/>
                <a:sym typeface="Calibri"/>
                <a:hlinkClick r:id="rId4"/>
              </a:rPr>
              <a:t>https://ieeexplore.ieee.org/document/9427477</a:t>
            </a:r>
            <a:r>
              <a:rPr lang="en-IN" sz="2000">
                <a:latin typeface="Times New Roman"/>
                <a:ea typeface="Times New Roman"/>
                <a:cs typeface="Times New Roman"/>
                <a:sym typeface="Times New Roman"/>
              </a:rPr>
              <a:t>-</a:t>
            </a:r>
            <a:r>
              <a:rPr lang="en-IN" sz="1650">
                <a:solidFill>
                  <a:srgbClr val="333333"/>
                </a:solidFill>
                <a:highlight>
                  <a:srgbClr val="FFFFFF"/>
                </a:highlight>
                <a:latin typeface="Times New Roman"/>
                <a:ea typeface="Times New Roman"/>
                <a:cs typeface="Times New Roman"/>
                <a:sym typeface="Times New Roman"/>
              </a:rPr>
              <a:t>2021-</a:t>
            </a:r>
            <a:r>
              <a:rPr lang="en-IN" sz="1450">
                <a:solidFill>
                  <a:srgbClr val="333333"/>
                </a:solidFill>
                <a:highlight>
                  <a:srgbClr val="FFFFFF"/>
                </a:highlight>
                <a:latin typeface="Times New Roman"/>
                <a:ea typeface="Times New Roman"/>
                <a:cs typeface="Times New Roman"/>
                <a:sym typeface="Times New Roman"/>
              </a:rPr>
              <a:t>Abeer Sabeer</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The research paper introduces a novel deep-learning model designed to automate the detection and classification of breast cancer, employing the transfer-learning technique. The primary objective is to enhance diagnostic accuracy and efficiency in breast cancer identification. The proposed approach harnesses the power of deep neural networks, utilizing pre-trained models like ResNet and Inception that have been trained on vast datasets like ImageNet. The study employs a comprehensive dataset comprising both normal and cancerous ultrasound and mri images, essential for training and evaluation.</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The model architecture is a fusion of transfer learning and domain-specific adaptations, optimizing it for mammogram analysis. The evaluation process incorporates various metrics such as sensitivity, specificity, precision, and recall to assess the model's performance. Comparative experiments reveal the potential superiority of the novel model in contrast to existing methods.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IN" sz="1800">
                <a:latin typeface="Times New Roman"/>
                <a:ea typeface="Times New Roman"/>
                <a:cs typeface="Times New Roman"/>
                <a:sym typeface="Times New Roman"/>
              </a:rPr>
              <a:t>The paper concludes by discussing future research directions, including exploring alternate neural network architectures and refining transfer-learning strategies to further enhance the model's capabilitie</a:t>
            </a:r>
            <a:r>
              <a:rPr lang="en-IN" sz="1600">
                <a:latin typeface="Times New Roman"/>
                <a:ea typeface="Times New Roman"/>
                <a:cs typeface="Times New Roman"/>
                <a:sym typeface="Times New Roman"/>
              </a:rPr>
              <a:t>s</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C:\Users\admin\Desktop\download.png" id="124" name="Google Shape;124;p17"/>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25" name="Google Shape;125;p17"/>
          <p:cNvSpPr txBox="1"/>
          <p:nvPr/>
        </p:nvSpPr>
        <p:spPr>
          <a:xfrm>
            <a:off x="1189625" y="0"/>
            <a:ext cx="107505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1" i="0" sz="2200" u="none" cap="none" strike="noStrike">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highlight>
                <a:srgbClr val="FF00FF"/>
              </a:highlight>
              <a:latin typeface="Arial Rounded"/>
              <a:ea typeface="Arial Rounded"/>
              <a:cs typeface="Arial Rounded"/>
              <a:sym typeface="Arial Rounded"/>
            </a:endParaRPr>
          </a:p>
        </p:txBody>
      </p:sp>
      <p:sp>
        <p:nvSpPr>
          <p:cNvPr id="126" name="Google Shape;126;p1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12-07-2023</a:t>
            </a:r>
            <a:endParaRPr/>
          </a:p>
        </p:txBody>
      </p:sp>
      <p:sp>
        <p:nvSpPr>
          <p:cNvPr id="127" name="Google Shape;127;p17"/>
          <p:cNvSpPr txBox="1"/>
          <p:nvPr/>
        </p:nvSpPr>
        <p:spPr>
          <a:xfrm>
            <a:off x="479075" y="2109175"/>
            <a:ext cx="10521900" cy="4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8" name="Google Shape;128;p17"/>
          <p:cNvSpPr txBox="1"/>
          <p:nvPr/>
        </p:nvSpPr>
        <p:spPr>
          <a:xfrm>
            <a:off x="478950" y="2156150"/>
            <a:ext cx="11226600" cy="4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u="sng">
                <a:solidFill>
                  <a:schemeClr val="hlink"/>
                </a:solidFill>
                <a:latin typeface="Calibri"/>
                <a:ea typeface="Calibri"/>
                <a:cs typeface="Calibri"/>
                <a:sym typeface="Calibri"/>
                <a:hlinkClick r:id="rId4"/>
              </a:rPr>
              <a:t>https://ieeexplore.ieee.org/document/9186080</a:t>
            </a:r>
            <a:r>
              <a:rPr lang="en-IN" sz="1600">
                <a:latin typeface="Calibri"/>
                <a:ea typeface="Calibri"/>
                <a:cs typeface="Calibri"/>
                <a:sym typeface="Calibri"/>
              </a:rPr>
              <a:t>-</a:t>
            </a:r>
            <a:r>
              <a:rPr lang="en-IN" sz="1700">
                <a:latin typeface="Times New Roman"/>
                <a:ea typeface="Times New Roman"/>
                <a:cs typeface="Times New Roman"/>
                <a:sym typeface="Times New Roman"/>
              </a:rPr>
              <a:t>2020-Yasin Yari</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The paper showcases the application of deep learning in histological diagnosis of breast cancer. The primary aim is to improve the accuracy and efficiency of diagnosing breast cancer from histopathological images. Deep learning techniques, specifically convolutional neural networks (CNNs), are employed to analyze and classify tissue samples. The study employs a substantial dataset of histological images, encompassing both cancerous and non-cancerous cases, crucial for training and evaluation.</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The architecture of the model involves CNNs that automatically extract features from the images, enabling accurate identification of cancerous regions. The paper discusses the process of training the model, fine-tuning its parameters, and optimizing its performance. Evaluation metrics such as sensitivity, specificity, and F1 score are utilized to measure the model's effectiveness.</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Results reveal the potential of deep learning in histological diagnosis, indicating high accuracy and promising diagnostic capabilities. Successful implementation could significantly enhance early cancer detection and assist pathologists in making more informed decisions.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Calibri"/>
              <a:ea typeface="Calibri"/>
              <a:cs typeface="Calibri"/>
              <a:sym typeface="Calibri"/>
            </a:endParaRPr>
          </a:p>
        </p:txBody>
      </p:sp>
      <p:sp>
        <p:nvSpPr>
          <p:cNvPr id="129" name="Google Shape;129;p17"/>
          <p:cNvSpPr txBox="1"/>
          <p:nvPr/>
        </p:nvSpPr>
        <p:spPr>
          <a:xfrm>
            <a:off x="338250" y="1484425"/>
            <a:ext cx="11367300" cy="5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0" name="Google Shape;130;p17"/>
          <p:cNvSpPr txBox="1"/>
          <p:nvPr/>
        </p:nvSpPr>
        <p:spPr>
          <a:xfrm>
            <a:off x="220725" y="1709925"/>
            <a:ext cx="5389500" cy="36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6000"/>
              <a:buFont typeface="Arial"/>
              <a:buNone/>
            </a:pPr>
            <a:r>
              <a:rPr b="1" lang="en-IN" sz="2800">
                <a:solidFill>
                  <a:schemeClr val="dk1"/>
                </a:solidFill>
                <a:latin typeface="Times New Roman"/>
                <a:ea typeface="Times New Roman"/>
                <a:cs typeface="Times New Roman"/>
                <a:sym typeface="Times New Roman"/>
              </a:rPr>
              <a:t>    </a:t>
            </a:r>
            <a:r>
              <a:rPr b="1" lang="en-IN" sz="2800">
                <a:solidFill>
                  <a:schemeClr val="dk1"/>
                </a:solidFill>
                <a:latin typeface="Times New Roman"/>
                <a:ea typeface="Times New Roman"/>
                <a:cs typeface="Times New Roman"/>
                <a:sym typeface="Times New Roman"/>
              </a:rPr>
              <a:t>Summary of Base Paper II</a:t>
            </a:r>
            <a:endParaRPr b="1" sz="4000">
              <a:solidFill>
                <a:srgbClr val="00B0F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C:\Users\admin\Desktop\download.png" id="135" name="Google Shape;135;p18"/>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36" name="Google Shape;136;p18"/>
          <p:cNvSpPr txBox="1"/>
          <p:nvPr/>
        </p:nvSpPr>
        <p:spPr>
          <a:xfrm>
            <a:off x="1189618" y="44342"/>
            <a:ext cx="107505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1"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highlight>
                <a:srgbClr val="FF00FF"/>
              </a:highlight>
              <a:latin typeface="Arial Rounded"/>
              <a:ea typeface="Arial Rounded"/>
              <a:cs typeface="Arial Rounded"/>
              <a:sym typeface="Arial Rounded"/>
            </a:endParaRPr>
          </a:p>
        </p:txBody>
      </p:sp>
      <p:sp>
        <p:nvSpPr>
          <p:cNvPr id="137" name="Google Shape;137;p18"/>
          <p:cNvSpPr txBox="1"/>
          <p:nvPr/>
        </p:nvSpPr>
        <p:spPr>
          <a:xfrm>
            <a:off x="1059750" y="1662950"/>
            <a:ext cx="10072500" cy="50586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1000"/>
              </a:spcBef>
              <a:spcAft>
                <a:spcPts val="0"/>
              </a:spcAft>
              <a:buClr>
                <a:schemeClr val="dk1"/>
              </a:buClr>
              <a:buSzPts val="24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400"/>
              <a:buFont typeface="Arial"/>
              <a:buNone/>
            </a:pPr>
            <a:r>
              <a:t/>
            </a:r>
            <a:endParaRPr sz="1900">
              <a:solidFill>
                <a:schemeClr val="dk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dk1"/>
              </a:buClr>
              <a:buSzPts val="2400"/>
              <a:buFont typeface="Arial"/>
              <a:buNone/>
            </a:pPr>
            <a:r>
              <a:rPr i="0" lang="en-IN" sz="1900" u="none" cap="none" strike="noStrike">
                <a:solidFill>
                  <a:schemeClr val="dk1"/>
                </a:solidFill>
                <a:latin typeface="Times New Roman"/>
                <a:ea typeface="Times New Roman"/>
                <a:cs typeface="Times New Roman"/>
                <a:sym typeface="Times New Roman"/>
              </a:rPr>
              <a:t>The central concern we're addressing involves effectively spotting and categorizing breast cancer by utilizing unique images such as MRI and ultrasound scans. These images offer detailed insights into the breast's inner workings, but comprehending them accurately can be tricky for medical experts. We're aiming to employ sophisticated computer programs called machine learning algorithms to assist us in this process. These algorithms can study numerous examples and discern patterns that indicate whether a particular finding could be cancerous or not. Our objective is to build a dependable computerized system that examines these images and informs us if there's a likelihood of cancer, potentially enabling doctors to provide more effective and timely care.</a:t>
            </a:r>
            <a:endParaRPr i="0" sz="1900" u="none" cap="none" strike="noStrike">
              <a:solidFill>
                <a:schemeClr val="dk1"/>
              </a:solidFill>
              <a:latin typeface="Times New Roman"/>
              <a:ea typeface="Times New Roman"/>
              <a:cs typeface="Times New Roman"/>
              <a:sym typeface="Times New Roman"/>
            </a:endParaRPr>
          </a:p>
          <a:p>
            <a:pPr indent="0" lvl="0" marL="114300" marR="0" rtl="0" algn="ctr">
              <a:lnSpc>
                <a:spcPct val="90000"/>
              </a:lnSpc>
              <a:spcBef>
                <a:spcPts val="1000"/>
              </a:spcBef>
              <a:spcAft>
                <a:spcPts val="0"/>
              </a:spcAft>
              <a:buClr>
                <a:schemeClr val="dk1"/>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38" name="Google Shape;138;p18"/>
          <p:cNvSpPr txBox="1"/>
          <p:nvPr/>
        </p:nvSpPr>
        <p:spPr>
          <a:xfrm>
            <a:off x="838200" y="1692700"/>
            <a:ext cx="551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latin typeface="Times New Roman"/>
                <a:ea typeface="Times New Roman"/>
                <a:cs typeface="Times New Roman"/>
                <a:sym typeface="Times New Roman"/>
              </a:rPr>
              <a:t>   Problem Identification</a:t>
            </a:r>
            <a:endParaRPr b="1"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C:\Users\admin\Desktop\download.png" id="143" name="Google Shape;143;p19"/>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44" name="Google Shape;144;p19"/>
          <p:cNvSpPr txBox="1"/>
          <p:nvPr/>
        </p:nvSpPr>
        <p:spPr>
          <a:xfrm>
            <a:off x="1189625" y="44348"/>
            <a:ext cx="10750500" cy="178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1" i="0" sz="2200" u="none" cap="none" strike="noStrike">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highlight>
                <a:srgbClr val="FF00FF"/>
              </a:highlight>
              <a:latin typeface="Arial Rounded"/>
              <a:ea typeface="Arial Rounded"/>
              <a:cs typeface="Arial Rounded"/>
              <a:sym typeface="Arial Rounded"/>
            </a:endParaRPr>
          </a:p>
        </p:txBody>
      </p:sp>
      <p:sp>
        <p:nvSpPr>
          <p:cNvPr id="145" name="Google Shape;145;p19"/>
          <p:cNvSpPr txBox="1"/>
          <p:nvPr/>
        </p:nvSpPr>
        <p:spPr>
          <a:xfrm>
            <a:off x="361625" y="1498550"/>
            <a:ext cx="11403300" cy="4857900"/>
          </a:xfrm>
          <a:prstGeom prst="rect">
            <a:avLst/>
          </a:prstGeom>
          <a:noFill/>
          <a:ln>
            <a:noFill/>
          </a:ln>
        </p:spPr>
        <p:txBody>
          <a:bodyPr anchorCtr="0" anchor="t" bIns="45700" lIns="91425" spcFirstLastPara="1" rIns="91425" wrap="square" tIns="45700">
            <a:normAutofit/>
          </a:bodyPr>
          <a:lstStyle/>
          <a:p>
            <a:pPr indent="0" lvl="0" marL="114300" marR="0" rtl="0" algn="ctr">
              <a:lnSpc>
                <a:spcPct val="90000"/>
              </a:lnSpc>
              <a:spcBef>
                <a:spcPts val="1000"/>
              </a:spcBef>
              <a:spcAft>
                <a:spcPts val="0"/>
              </a:spcAft>
              <a:buClr>
                <a:schemeClr val="dk1"/>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46" name="Google Shape;146;p19"/>
          <p:cNvSpPr txBox="1"/>
          <p:nvPr/>
        </p:nvSpPr>
        <p:spPr>
          <a:xfrm>
            <a:off x="619975" y="2203125"/>
            <a:ext cx="10075800" cy="3593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500"/>
              </a:spcBef>
              <a:spcAft>
                <a:spcPts val="0"/>
              </a:spcAft>
              <a:buClr>
                <a:srgbClr val="374151"/>
              </a:buClr>
              <a:buSzPts val="2000"/>
              <a:buFont typeface="Times New Roman"/>
              <a:buChar char="●"/>
            </a:pPr>
            <a:r>
              <a:rPr lang="en-IN" sz="2000">
                <a:solidFill>
                  <a:srgbClr val="374151"/>
                </a:solidFill>
                <a:latin typeface="Times New Roman"/>
                <a:ea typeface="Times New Roman"/>
                <a:cs typeface="Times New Roman"/>
                <a:sym typeface="Times New Roman"/>
              </a:rPr>
              <a:t>Data Quality and Quantity: Obtaining diverse, high-quality medical images is difficult due to privacy concerns and variability in imaging methods, impacting the model's accuracy. </a:t>
            </a:r>
            <a:endParaRPr sz="2100">
              <a:solidFill>
                <a:srgbClr val="37415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374151"/>
              </a:buClr>
              <a:buSzPts val="2000"/>
              <a:buFont typeface="Times New Roman"/>
              <a:buChar char="●"/>
            </a:pPr>
            <a:r>
              <a:rPr lang="en-IN" sz="2000">
                <a:solidFill>
                  <a:srgbClr val="374151"/>
                </a:solidFill>
                <a:latin typeface="Times New Roman"/>
                <a:ea typeface="Times New Roman"/>
                <a:cs typeface="Times New Roman"/>
                <a:sym typeface="Times New Roman"/>
              </a:rPr>
              <a:t>Data Imbalance: Uneven distribution of cancerous and non-cancerous cases can bias the model, requiring techniques like data augmentation to ensure fair predictions.</a:t>
            </a:r>
            <a:endParaRPr sz="2000">
              <a:solidFill>
                <a:srgbClr val="37415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374151"/>
              </a:buClr>
              <a:buSzPts val="2000"/>
              <a:buFont typeface="Times New Roman"/>
              <a:buChar char="●"/>
            </a:pPr>
            <a:r>
              <a:rPr lang="en-IN" sz="2000">
                <a:solidFill>
                  <a:srgbClr val="374151"/>
                </a:solidFill>
                <a:latin typeface="Times New Roman"/>
                <a:ea typeface="Times New Roman"/>
                <a:cs typeface="Times New Roman"/>
                <a:sym typeface="Times New Roman"/>
              </a:rPr>
              <a:t>I</a:t>
            </a:r>
            <a:r>
              <a:rPr lang="en-IN" sz="2000">
                <a:solidFill>
                  <a:srgbClr val="374151"/>
                </a:solidFill>
                <a:latin typeface="Times New Roman"/>
                <a:ea typeface="Times New Roman"/>
                <a:cs typeface="Times New Roman"/>
                <a:sym typeface="Times New Roman"/>
              </a:rPr>
              <a:t>nter</a:t>
            </a:r>
            <a:r>
              <a:rPr lang="en-IN" sz="2000">
                <a:solidFill>
                  <a:srgbClr val="374151"/>
                </a:solidFill>
                <a:latin typeface="Times New Roman"/>
                <a:ea typeface="Times New Roman"/>
                <a:cs typeface="Times New Roman"/>
                <a:sym typeface="Times New Roman"/>
              </a:rPr>
              <a:t>p</a:t>
            </a:r>
            <a:r>
              <a:rPr lang="en-IN" sz="2000">
                <a:solidFill>
                  <a:srgbClr val="374151"/>
                </a:solidFill>
                <a:latin typeface="Times New Roman"/>
                <a:ea typeface="Times New Roman"/>
                <a:cs typeface="Times New Roman"/>
                <a:sym typeface="Times New Roman"/>
              </a:rPr>
              <a:t>retable Models: Deep learnings accuracy comes with interpretability challenges, vital in healthcare where understanding why a prediction is made is crucial.</a:t>
            </a:r>
            <a:endParaRPr sz="2000">
              <a:solidFill>
                <a:srgbClr val="37415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374151"/>
              </a:buClr>
              <a:buSzPts val="2000"/>
              <a:buFont typeface="Times New Roman"/>
              <a:buChar char="●"/>
            </a:pPr>
            <a:r>
              <a:rPr lang="en-IN" sz="2000">
                <a:solidFill>
                  <a:srgbClr val="374151"/>
                </a:solidFill>
                <a:latin typeface="Times New Roman"/>
                <a:ea typeface="Times New Roman"/>
                <a:cs typeface="Times New Roman"/>
                <a:sym typeface="Times New Roman"/>
              </a:rPr>
              <a:t>Model Generalization: Ensuring the model accurately predicts new, unseen cases is essential for real-world usability beyond the training data.</a:t>
            </a:r>
            <a:endParaRPr sz="2200">
              <a:latin typeface="Times New Roman"/>
              <a:ea typeface="Times New Roman"/>
              <a:cs typeface="Times New Roman"/>
              <a:sym typeface="Times New Roman"/>
            </a:endParaRPr>
          </a:p>
        </p:txBody>
      </p:sp>
      <p:sp>
        <p:nvSpPr>
          <p:cNvPr id="147" name="Google Shape;147;p19"/>
          <p:cNvSpPr txBox="1"/>
          <p:nvPr/>
        </p:nvSpPr>
        <p:spPr>
          <a:xfrm>
            <a:off x="1189625" y="1498550"/>
            <a:ext cx="59421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latin typeface="Times New Roman"/>
                <a:ea typeface="Times New Roman"/>
                <a:cs typeface="Times New Roman"/>
                <a:sym typeface="Times New Roman"/>
              </a:rPr>
              <a:t>Challenges in current approach</a:t>
            </a:r>
            <a:endParaRPr b="1"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C:\Users\admin\Desktop\download.png" id="152" name="Google Shape;152;p20"/>
          <p:cNvPicPr preferRelativeResize="0"/>
          <p:nvPr/>
        </p:nvPicPr>
        <p:blipFill rotWithShape="1">
          <a:blip r:embed="rId3">
            <a:alphaModFix/>
          </a:blip>
          <a:srcRect b="0" l="0" r="0" t="0"/>
          <a:stretch/>
        </p:blipFill>
        <p:spPr>
          <a:xfrm>
            <a:off x="66871" y="3"/>
            <a:ext cx="1219200" cy="1144588"/>
          </a:xfrm>
          <a:prstGeom prst="rect">
            <a:avLst/>
          </a:prstGeom>
          <a:noFill/>
          <a:ln>
            <a:noFill/>
          </a:ln>
        </p:spPr>
      </p:pic>
      <p:sp>
        <p:nvSpPr>
          <p:cNvPr id="153" name="Google Shape;153;p20"/>
          <p:cNvSpPr txBox="1"/>
          <p:nvPr/>
        </p:nvSpPr>
        <p:spPr>
          <a:xfrm>
            <a:off x="1189618" y="44342"/>
            <a:ext cx="107505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GOKARAJU RANGARAJU INSTITUTE OF ENGINEERING AND TECHNOLOGY</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Major Project Phase-I</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200"/>
              <a:buFont typeface="Arial"/>
              <a:buNone/>
            </a:pPr>
            <a:r>
              <a:rPr b="1" lang="en-IN" sz="2200">
                <a:solidFill>
                  <a:schemeClr val="dk1"/>
                </a:solidFill>
                <a:latin typeface="Times New Roman"/>
                <a:ea typeface="Times New Roman"/>
                <a:cs typeface="Times New Roman"/>
                <a:sym typeface="Times New Roman"/>
              </a:rPr>
              <a:t>Review-1</a:t>
            </a:r>
            <a:endParaRPr b="1" sz="2200">
              <a:solidFill>
                <a:schemeClr val="dk1"/>
              </a:solidFill>
              <a:highlight>
                <a:srgbClr val="FF00FF"/>
              </a:highlight>
              <a:latin typeface="Arial Rounded"/>
              <a:ea typeface="Arial Rounded"/>
              <a:cs typeface="Arial Rounded"/>
              <a:sym typeface="Arial Rounded"/>
            </a:endParaRPr>
          </a:p>
        </p:txBody>
      </p:sp>
      <p:sp>
        <p:nvSpPr>
          <p:cNvPr id="154" name="Google Shape;154;p2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12-07-2023</a:t>
            </a:r>
            <a:endParaRPr/>
          </a:p>
        </p:txBody>
      </p:sp>
      <p:sp>
        <p:nvSpPr>
          <p:cNvPr id="155" name="Google Shape;155;p20"/>
          <p:cNvSpPr txBox="1"/>
          <p:nvPr/>
        </p:nvSpPr>
        <p:spPr>
          <a:xfrm>
            <a:off x="1371550" y="1872250"/>
            <a:ext cx="8877900" cy="161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1100">
              <a:solidFill>
                <a:schemeClr val="dk1"/>
              </a:solidFill>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Processor: Intel Core i3</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RAM: 4GB</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Hard Disk Drive: 1TB</a:t>
            </a:r>
            <a:endParaRPr sz="2500">
              <a:latin typeface="Times New Roman"/>
              <a:ea typeface="Times New Roman"/>
              <a:cs typeface="Times New Roman"/>
              <a:sym typeface="Times New Roman"/>
            </a:endParaRPr>
          </a:p>
        </p:txBody>
      </p:sp>
      <p:sp>
        <p:nvSpPr>
          <p:cNvPr id="156" name="Google Shape;156;p20"/>
          <p:cNvSpPr txBox="1"/>
          <p:nvPr>
            <p:ph type="ctrTitle"/>
          </p:nvPr>
        </p:nvSpPr>
        <p:spPr>
          <a:xfrm>
            <a:off x="714750" y="2980987"/>
            <a:ext cx="10762500" cy="49767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SzPts val="6000"/>
              <a:buNone/>
            </a:pPr>
            <a:r>
              <a:t/>
            </a:r>
            <a:endParaRPr b="1" sz="2800">
              <a:latin typeface="Times New Roman"/>
              <a:ea typeface="Times New Roman"/>
              <a:cs typeface="Times New Roman"/>
              <a:sym typeface="Times New Roman"/>
            </a:endParaRPr>
          </a:p>
          <a:p>
            <a:pPr indent="0" lvl="0" marL="114300" rtl="0" algn="l">
              <a:lnSpc>
                <a:spcPct val="90000"/>
              </a:lnSpc>
              <a:spcBef>
                <a:spcPts val="0"/>
              </a:spcBef>
              <a:spcAft>
                <a:spcPts val="0"/>
              </a:spcAft>
              <a:buSzPts val="6000"/>
              <a:buNone/>
            </a:pPr>
            <a:r>
              <a:rPr b="1" lang="en-IN" sz="2800">
                <a:latin typeface="Times New Roman"/>
                <a:ea typeface="Times New Roman"/>
                <a:cs typeface="Times New Roman"/>
                <a:sym typeface="Times New Roman"/>
              </a:rPr>
              <a:t>       </a:t>
            </a:r>
            <a:r>
              <a:rPr b="1" lang="en-IN" sz="2800">
                <a:latin typeface="Times New Roman"/>
                <a:ea typeface="Times New Roman"/>
                <a:cs typeface="Times New Roman"/>
                <a:sym typeface="Times New Roman"/>
              </a:rPr>
              <a:t>Software requirements</a:t>
            </a:r>
            <a:endParaRPr b="1" sz="4000">
              <a:solidFill>
                <a:srgbClr val="00B0F0"/>
              </a:solidFill>
            </a:endParaRPr>
          </a:p>
        </p:txBody>
      </p:sp>
      <p:sp>
        <p:nvSpPr>
          <p:cNvPr id="157" name="Google Shape;157;p20"/>
          <p:cNvSpPr txBox="1"/>
          <p:nvPr/>
        </p:nvSpPr>
        <p:spPr>
          <a:xfrm>
            <a:off x="1371550" y="3550850"/>
            <a:ext cx="9925200" cy="2628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Language Used: Python 3.8</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Web Browser: Google Chrome</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Software: Jupyter Notebook, Google Colab,Anaconda, Flask</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Dataset:Medical images of Breast cancer</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Machine Learning frameworks</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58" name="Google Shape;158;p20"/>
          <p:cNvSpPr txBox="1"/>
          <p:nvPr/>
        </p:nvSpPr>
        <p:spPr>
          <a:xfrm>
            <a:off x="1488975" y="1498550"/>
            <a:ext cx="7257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latin typeface="Times New Roman"/>
                <a:ea typeface="Times New Roman"/>
                <a:cs typeface="Times New Roman"/>
                <a:sym typeface="Times New Roman"/>
              </a:rPr>
              <a:t>Hardware requirements</a:t>
            </a:r>
            <a:endParaRPr b="1"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