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9"/>
  </p:notesMasterIdLst>
  <p:handoutMasterIdLst>
    <p:handoutMasterId r:id="rId10"/>
  </p:handoutMasterIdLst>
  <p:sldIdLst>
    <p:sldId id="256" r:id="rId2"/>
    <p:sldId id="260" r:id="rId3"/>
    <p:sldId id="263" r:id="rId4"/>
    <p:sldId id="261" r:id="rId5"/>
    <p:sldId id="264"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DA5C553-AA70-5824-4C45-F9FC6304A5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7A2BE45D-C886-32B7-0B08-F967638A6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D7B880-09AE-4111-8075-0ADC395E9CD1}" type="datetimeFigureOut">
              <a:rPr lang="en-IN" smtClean="0"/>
              <a:t>28-05-2023</a:t>
            </a:fld>
            <a:endParaRPr lang="en-IN"/>
          </a:p>
        </p:txBody>
      </p:sp>
      <p:sp>
        <p:nvSpPr>
          <p:cNvPr id="4" name="Footer Placeholder 3">
            <a:extLst>
              <a:ext uri="{FF2B5EF4-FFF2-40B4-BE49-F238E27FC236}">
                <a16:creationId xmlns="" xmlns:a16="http://schemas.microsoft.com/office/drawing/2014/main" id="{13457137-9869-0D38-7559-960464EA15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BCC05AEE-1036-71ED-D903-8E1337FE56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A0F40F-F008-4E95-A77C-D7BF055F2EFF}" type="slidenum">
              <a:rPr lang="en-IN" smtClean="0"/>
              <a:t>‹#›</a:t>
            </a:fld>
            <a:endParaRPr lang="en-IN"/>
          </a:p>
        </p:txBody>
      </p:sp>
    </p:spTree>
    <p:extLst>
      <p:ext uri="{BB962C8B-B14F-4D97-AF65-F5344CB8AC3E}">
        <p14:creationId xmlns:p14="http://schemas.microsoft.com/office/powerpoint/2010/main" val="4149450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ED3C8-5932-448F-8099-AE4BC4E58247}" type="datetimeFigureOut">
              <a:rPr lang="en-IN" smtClean="0"/>
              <a:t>28-05-2023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C9E27-1757-4F6B-AB58-8FF7D393CA57}" type="slidenum">
              <a:rPr lang="en-IN" smtClean="0"/>
              <a:t>‹#›</a:t>
            </a:fld>
            <a:endParaRPr lang="en-IN"/>
          </a:p>
        </p:txBody>
      </p:sp>
    </p:spTree>
    <p:extLst>
      <p:ext uri="{BB962C8B-B14F-4D97-AF65-F5344CB8AC3E}">
        <p14:creationId xmlns:p14="http://schemas.microsoft.com/office/powerpoint/2010/main" val="276362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5F7AD-09D8-6649-E54B-0E8A47068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78F2BE2-AF34-32F0-AD74-F6543F456E7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D5FC50B-2576-C6BA-509B-20EB6FC7F6A9}"/>
              </a:ext>
            </a:extLst>
          </p:cNvPr>
          <p:cNvSpPr>
            <a:spLocks noGrp="1"/>
          </p:cNvSpPr>
          <p:nvPr>
            <p:ph type="dt" sz="half" idx="10"/>
          </p:nvPr>
        </p:nvSpPr>
        <p:spPr/>
        <p:txBody>
          <a:bodyPr/>
          <a:lstStyle/>
          <a:p>
            <a:fld id="{6A9AD83A-01C5-4371-AC94-AC2600377E6D}" type="datetime1">
              <a:rPr lang="en-IN" smtClean="0"/>
              <a:t>28-05-2023</a:t>
            </a:fld>
            <a:endParaRPr lang="en-IN"/>
          </a:p>
        </p:txBody>
      </p:sp>
      <p:sp>
        <p:nvSpPr>
          <p:cNvPr id="5" name="Footer Placeholder 4">
            <a:extLst>
              <a:ext uri="{FF2B5EF4-FFF2-40B4-BE49-F238E27FC236}">
                <a16:creationId xmlns="" xmlns:a16="http://schemas.microsoft.com/office/drawing/2014/main" id="{980A824B-221F-5397-BDD0-026952C81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8AFD8A4-4312-908B-57C0-E8CDAD0C6735}"/>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276569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4D95AF-F988-477C-B2F6-289F255567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A478C58-6B4A-57B3-0305-30657F2FBF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4ADD585-2F88-99E6-A28B-68D7E469E3A1}"/>
              </a:ext>
            </a:extLst>
          </p:cNvPr>
          <p:cNvSpPr>
            <a:spLocks noGrp="1"/>
          </p:cNvSpPr>
          <p:nvPr>
            <p:ph type="dt" sz="half" idx="10"/>
          </p:nvPr>
        </p:nvSpPr>
        <p:spPr/>
        <p:txBody>
          <a:bodyPr/>
          <a:lstStyle/>
          <a:p>
            <a:fld id="{03C0B310-8AA8-45F2-9614-6D590151C25C}" type="datetime1">
              <a:rPr lang="en-IN" smtClean="0"/>
              <a:t>28-05-2023</a:t>
            </a:fld>
            <a:endParaRPr lang="en-IN"/>
          </a:p>
        </p:txBody>
      </p:sp>
      <p:sp>
        <p:nvSpPr>
          <p:cNvPr id="5" name="Footer Placeholder 4">
            <a:extLst>
              <a:ext uri="{FF2B5EF4-FFF2-40B4-BE49-F238E27FC236}">
                <a16:creationId xmlns="" xmlns:a16="http://schemas.microsoft.com/office/drawing/2014/main" id="{EBA6AE23-145A-A8C4-2D84-485ECF13A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C386F9E-EE23-FE0C-61AE-BE948A70ACEB}"/>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416108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9D53D57-F737-95BB-FDB1-618C28ABA831}"/>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CAECFDF-CF84-1103-165D-4A319E241ED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4230005-02C0-4BDF-950A-2D7844A1823A}"/>
              </a:ext>
            </a:extLst>
          </p:cNvPr>
          <p:cNvSpPr>
            <a:spLocks noGrp="1"/>
          </p:cNvSpPr>
          <p:nvPr>
            <p:ph type="dt" sz="half" idx="10"/>
          </p:nvPr>
        </p:nvSpPr>
        <p:spPr/>
        <p:txBody>
          <a:bodyPr/>
          <a:lstStyle/>
          <a:p>
            <a:fld id="{D5121895-8C08-402E-8288-0C5DA5366FFA}" type="datetime1">
              <a:rPr lang="en-IN" smtClean="0"/>
              <a:t>28-05-2023</a:t>
            </a:fld>
            <a:endParaRPr lang="en-IN"/>
          </a:p>
        </p:txBody>
      </p:sp>
      <p:sp>
        <p:nvSpPr>
          <p:cNvPr id="5" name="Footer Placeholder 4">
            <a:extLst>
              <a:ext uri="{FF2B5EF4-FFF2-40B4-BE49-F238E27FC236}">
                <a16:creationId xmlns="" xmlns:a16="http://schemas.microsoft.com/office/drawing/2014/main" id="{D72D07A2-64DC-4087-8887-EC81B2B85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31073DE-ACEF-9DD2-3DCE-28A2ADE3C4D6}"/>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371956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FD80DE-823E-D247-7F4A-2224AC578A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9B27A40-8E02-2496-9F03-D01CBE42A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7347B8E-C64C-FE5D-013C-7F3999BC1669}"/>
              </a:ext>
            </a:extLst>
          </p:cNvPr>
          <p:cNvSpPr>
            <a:spLocks noGrp="1"/>
          </p:cNvSpPr>
          <p:nvPr>
            <p:ph type="dt" sz="half" idx="10"/>
          </p:nvPr>
        </p:nvSpPr>
        <p:spPr/>
        <p:txBody>
          <a:bodyPr/>
          <a:lstStyle/>
          <a:p>
            <a:fld id="{A4DD0801-FC99-4177-8D0E-C53D062034C7}" type="datetime1">
              <a:rPr lang="en-IN" smtClean="0"/>
              <a:t>28-05-2023</a:t>
            </a:fld>
            <a:endParaRPr lang="en-IN"/>
          </a:p>
        </p:txBody>
      </p:sp>
      <p:sp>
        <p:nvSpPr>
          <p:cNvPr id="5" name="Footer Placeholder 4">
            <a:extLst>
              <a:ext uri="{FF2B5EF4-FFF2-40B4-BE49-F238E27FC236}">
                <a16:creationId xmlns="" xmlns:a16="http://schemas.microsoft.com/office/drawing/2014/main" id="{F5B3A297-43E0-8010-68A7-8CE56E3E9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FA1BB67-74C0-394D-8457-41B089B21B2F}"/>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83976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2AA1E8-DDE9-A29B-57F8-0A39CA0AB68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59FF4BA-068C-E9E3-1682-57E99DE098F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F0C0516-DE5B-0D84-80E2-5235E486AC9D}"/>
              </a:ext>
            </a:extLst>
          </p:cNvPr>
          <p:cNvSpPr>
            <a:spLocks noGrp="1"/>
          </p:cNvSpPr>
          <p:nvPr>
            <p:ph type="dt" sz="half" idx="10"/>
          </p:nvPr>
        </p:nvSpPr>
        <p:spPr/>
        <p:txBody>
          <a:bodyPr/>
          <a:lstStyle/>
          <a:p>
            <a:fld id="{02C0A838-95AB-4E44-98E6-EE1D6562A03E}" type="datetime1">
              <a:rPr lang="en-IN" smtClean="0"/>
              <a:t>28-05-2023</a:t>
            </a:fld>
            <a:endParaRPr lang="en-IN"/>
          </a:p>
        </p:txBody>
      </p:sp>
      <p:sp>
        <p:nvSpPr>
          <p:cNvPr id="5" name="Footer Placeholder 4">
            <a:extLst>
              <a:ext uri="{FF2B5EF4-FFF2-40B4-BE49-F238E27FC236}">
                <a16:creationId xmlns="" xmlns:a16="http://schemas.microsoft.com/office/drawing/2014/main" id="{3BAB22B1-ED49-B621-2806-8F0362FDA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EC3F543-2386-0BCF-3887-2307C176E677}"/>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366661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700679-061E-41BF-D9AD-796635C9E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0A8F023-2664-174F-702B-2F1D0FBFC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94D4EA3-7737-BC37-C1FD-3A8032DE9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A0531DF-078D-7E6D-06D6-E7D0F089CF6F}"/>
              </a:ext>
            </a:extLst>
          </p:cNvPr>
          <p:cNvSpPr>
            <a:spLocks noGrp="1"/>
          </p:cNvSpPr>
          <p:nvPr>
            <p:ph type="dt" sz="half" idx="10"/>
          </p:nvPr>
        </p:nvSpPr>
        <p:spPr/>
        <p:txBody>
          <a:bodyPr/>
          <a:lstStyle/>
          <a:p>
            <a:fld id="{7E29920F-C663-4C4A-A3D2-4507B0E8B8CD}" type="datetime1">
              <a:rPr lang="en-IN" smtClean="0"/>
              <a:t>28-05-2023</a:t>
            </a:fld>
            <a:endParaRPr lang="en-IN"/>
          </a:p>
        </p:txBody>
      </p:sp>
      <p:sp>
        <p:nvSpPr>
          <p:cNvPr id="6" name="Footer Placeholder 5">
            <a:extLst>
              <a:ext uri="{FF2B5EF4-FFF2-40B4-BE49-F238E27FC236}">
                <a16:creationId xmlns="" xmlns:a16="http://schemas.microsoft.com/office/drawing/2014/main" id="{E0E496BF-72DB-2B40-2484-08453EB69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B8BA42A-28E2-7540-0141-F6AB730B1116}"/>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70281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4B47BA-107B-4D0D-F3F8-9FF6EAB1BFCC}"/>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B02A0CD-64D3-953F-93B4-D805C0DADDD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C640006-9E78-6164-2B52-56917FD3DCB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7AB09FB-A9AD-5215-6A53-38A0C4157E0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88222D2-434D-F25F-0A61-65430A714204}"/>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EDBAA8C-202F-F92B-9A55-5D697C43EB9F}"/>
              </a:ext>
            </a:extLst>
          </p:cNvPr>
          <p:cNvSpPr>
            <a:spLocks noGrp="1"/>
          </p:cNvSpPr>
          <p:nvPr>
            <p:ph type="dt" sz="half" idx="10"/>
          </p:nvPr>
        </p:nvSpPr>
        <p:spPr/>
        <p:txBody>
          <a:bodyPr/>
          <a:lstStyle/>
          <a:p>
            <a:fld id="{F2976575-A51A-49E3-A41F-D28A98C6D8AD}" type="datetime1">
              <a:rPr lang="en-IN" smtClean="0"/>
              <a:t>28-05-2023</a:t>
            </a:fld>
            <a:endParaRPr lang="en-IN"/>
          </a:p>
        </p:txBody>
      </p:sp>
      <p:sp>
        <p:nvSpPr>
          <p:cNvPr id="8" name="Footer Placeholder 7">
            <a:extLst>
              <a:ext uri="{FF2B5EF4-FFF2-40B4-BE49-F238E27FC236}">
                <a16:creationId xmlns="" xmlns:a16="http://schemas.microsoft.com/office/drawing/2014/main" id="{653FCC83-251F-A067-016E-95E70EC723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BE01C95B-21AD-0F38-0023-35B8E0E54015}"/>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29204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8D6B24-9B67-27F6-5629-083A147C3E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1E12D42-87C1-3983-AA87-91A7E80D1DEB}"/>
              </a:ext>
            </a:extLst>
          </p:cNvPr>
          <p:cNvSpPr>
            <a:spLocks noGrp="1"/>
          </p:cNvSpPr>
          <p:nvPr>
            <p:ph type="dt" sz="half" idx="10"/>
          </p:nvPr>
        </p:nvSpPr>
        <p:spPr/>
        <p:txBody>
          <a:bodyPr/>
          <a:lstStyle/>
          <a:p>
            <a:fld id="{CFA4A2B2-115A-4602-ACF7-356379875E4A}" type="datetime1">
              <a:rPr lang="en-IN" smtClean="0"/>
              <a:t>28-05-2023</a:t>
            </a:fld>
            <a:endParaRPr lang="en-IN"/>
          </a:p>
        </p:txBody>
      </p:sp>
      <p:sp>
        <p:nvSpPr>
          <p:cNvPr id="4" name="Footer Placeholder 3">
            <a:extLst>
              <a:ext uri="{FF2B5EF4-FFF2-40B4-BE49-F238E27FC236}">
                <a16:creationId xmlns="" xmlns:a16="http://schemas.microsoft.com/office/drawing/2014/main" id="{3C1E1646-45C8-EFC3-7305-2878E5AEC0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90DAAB07-8081-15A5-DF26-709DF706B23A}"/>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73464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F04CD40-240F-99AF-FFA6-79395349361E}"/>
              </a:ext>
            </a:extLst>
          </p:cNvPr>
          <p:cNvSpPr>
            <a:spLocks noGrp="1"/>
          </p:cNvSpPr>
          <p:nvPr>
            <p:ph type="dt" sz="half" idx="10"/>
          </p:nvPr>
        </p:nvSpPr>
        <p:spPr/>
        <p:txBody>
          <a:bodyPr/>
          <a:lstStyle/>
          <a:p>
            <a:fld id="{350AF262-C28C-4F34-A6BC-1932DE557D8C}" type="datetime1">
              <a:rPr lang="en-IN" smtClean="0"/>
              <a:t>28-05-2023</a:t>
            </a:fld>
            <a:endParaRPr lang="en-IN"/>
          </a:p>
        </p:txBody>
      </p:sp>
      <p:sp>
        <p:nvSpPr>
          <p:cNvPr id="3" name="Footer Placeholder 2">
            <a:extLst>
              <a:ext uri="{FF2B5EF4-FFF2-40B4-BE49-F238E27FC236}">
                <a16:creationId xmlns="" xmlns:a16="http://schemas.microsoft.com/office/drawing/2014/main" id="{88DA31FF-A204-1C6A-6668-186731C8AB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D530F36-DD88-039C-2CFD-709DCF8B3E6A}"/>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403900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0F66E8-0A11-425A-5BE5-E98E2FED5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F40E302-51DE-188E-1911-859C17D858A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44B60C5-44EF-E616-9323-DEAEC34F77F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194A3C4-AD58-093D-C8ED-54DF2E06D4F9}"/>
              </a:ext>
            </a:extLst>
          </p:cNvPr>
          <p:cNvSpPr>
            <a:spLocks noGrp="1"/>
          </p:cNvSpPr>
          <p:nvPr>
            <p:ph type="dt" sz="half" idx="10"/>
          </p:nvPr>
        </p:nvSpPr>
        <p:spPr/>
        <p:txBody>
          <a:bodyPr/>
          <a:lstStyle/>
          <a:p>
            <a:fld id="{4816ECC5-96AF-43A8-BD4D-5CA133A0D1CE}" type="datetime1">
              <a:rPr lang="en-IN" smtClean="0"/>
              <a:t>28-05-2023</a:t>
            </a:fld>
            <a:endParaRPr lang="en-IN"/>
          </a:p>
        </p:txBody>
      </p:sp>
      <p:sp>
        <p:nvSpPr>
          <p:cNvPr id="6" name="Footer Placeholder 5">
            <a:extLst>
              <a:ext uri="{FF2B5EF4-FFF2-40B4-BE49-F238E27FC236}">
                <a16:creationId xmlns="" xmlns:a16="http://schemas.microsoft.com/office/drawing/2014/main" id="{17CF99AE-E97A-783B-0871-B0DB65A2A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9790B04-A569-535B-A2A6-134FA1E41974}"/>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395306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18F20-34AC-FEC4-49A3-488AFA54A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2C40229-D412-1636-5B84-075233BA9BCD}"/>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 xmlns:a16="http://schemas.microsoft.com/office/drawing/2014/main" id="{430FA243-5D26-02CC-1637-A1208273DC9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E5752A7-A687-2E0A-AD47-89B8378DC066}"/>
              </a:ext>
            </a:extLst>
          </p:cNvPr>
          <p:cNvSpPr>
            <a:spLocks noGrp="1"/>
          </p:cNvSpPr>
          <p:nvPr>
            <p:ph type="dt" sz="half" idx="10"/>
          </p:nvPr>
        </p:nvSpPr>
        <p:spPr/>
        <p:txBody>
          <a:bodyPr/>
          <a:lstStyle/>
          <a:p>
            <a:fld id="{750B93A8-8157-41E4-8E36-92B9ECDD7993}" type="datetime1">
              <a:rPr lang="en-IN" smtClean="0"/>
              <a:t>28-05-2023</a:t>
            </a:fld>
            <a:endParaRPr lang="en-IN"/>
          </a:p>
        </p:txBody>
      </p:sp>
      <p:sp>
        <p:nvSpPr>
          <p:cNvPr id="6" name="Footer Placeholder 5">
            <a:extLst>
              <a:ext uri="{FF2B5EF4-FFF2-40B4-BE49-F238E27FC236}">
                <a16:creationId xmlns="" xmlns:a16="http://schemas.microsoft.com/office/drawing/2014/main" id="{DA4508BD-96D1-EAC4-EF2D-F2E13BB3E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517B2DB-B301-092D-86EA-8DF150979C26}"/>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6685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A79DD8A-E831-DADA-2EDD-B46BE3D7E5F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232C8E7-4005-4BA4-FFD0-B168142A7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85C502-600F-33AC-C995-0B689D9C054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77582-79D9-41D9-8136-9CBDC94B038D}" type="datetime1">
              <a:rPr lang="en-IN" smtClean="0"/>
              <a:t>28-05-2023</a:t>
            </a:fld>
            <a:endParaRPr lang="en-IN"/>
          </a:p>
        </p:txBody>
      </p:sp>
      <p:sp>
        <p:nvSpPr>
          <p:cNvPr id="5" name="Footer Placeholder 4">
            <a:extLst>
              <a:ext uri="{FF2B5EF4-FFF2-40B4-BE49-F238E27FC236}">
                <a16:creationId xmlns="" xmlns:a16="http://schemas.microsoft.com/office/drawing/2014/main" id="{60E16941-E5A8-F8E7-5AEF-47C1E512479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57FD7B36-506C-A1BF-586C-832649A04A8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45F82-24D5-4EB3-AAAB-013FC79BF129}" type="slidenum">
              <a:rPr lang="en-IN" smtClean="0"/>
              <a:t>‹#›</a:t>
            </a:fld>
            <a:endParaRPr lang="en-IN"/>
          </a:p>
        </p:txBody>
      </p:sp>
    </p:spTree>
    <p:extLst>
      <p:ext uri="{BB962C8B-B14F-4D97-AF65-F5344CB8AC3E}">
        <p14:creationId xmlns:p14="http://schemas.microsoft.com/office/powerpoint/2010/main" val="51493666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27CC9-79CE-FF81-8AD0-340DFC6BBFAB}"/>
              </a:ext>
            </a:extLst>
          </p:cNvPr>
          <p:cNvSpPr>
            <a:spLocks noGrp="1"/>
          </p:cNvSpPr>
          <p:nvPr>
            <p:ph type="ctrTitle"/>
          </p:nvPr>
        </p:nvSpPr>
        <p:spPr>
          <a:xfrm>
            <a:off x="1286071" y="1729017"/>
            <a:ext cx="10487219" cy="1375635"/>
          </a:xfrm>
        </p:spPr>
        <p:txBody>
          <a:bodyPr>
            <a:normAutofit fontScale="90000"/>
          </a:bodyPr>
          <a:lstStyle/>
          <a:p>
            <a:r>
              <a:rPr lang="en-IN" sz="4000" b="1" dirty="0"/>
              <a:t/>
            </a:r>
            <a:br>
              <a:rPr lang="en-IN" sz="4000" b="1" dirty="0"/>
            </a:br>
            <a:r>
              <a:rPr lang="en-IN" sz="4000" b="1" dirty="0"/>
              <a:t/>
            </a:r>
            <a:br>
              <a:rPr lang="en-IN" sz="4000" b="1" dirty="0"/>
            </a:br>
            <a:r>
              <a:rPr lang="en-IN" sz="4000" b="1" dirty="0"/>
              <a:t/>
            </a:r>
            <a:br>
              <a:rPr lang="en-IN" sz="4000" b="1" dirty="0"/>
            </a:br>
            <a:r>
              <a:rPr lang="en-IN" sz="4000" b="1" dirty="0"/>
              <a:t/>
            </a:r>
            <a:br>
              <a:rPr lang="en-IN" sz="4000" b="1" dirty="0"/>
            </a:br>
            <a:r>
              <a:rPr lang="en-IN" sz="4000" b="1" dirty="0"/>
              <a:t/>
            </a:r>
            <a:br>
              <a:rPr lang="en-IN" sz="4000" b="1" dirty="0"/>
            </a:br>
            <a:r>
              <a:rPr lang="en-IN" sz="5300" b="1" dirty="0" smtClean="0">
                <a:solidFill>
                  <a:srgbClr val="FF5050"/>
                </a:solidFill>
              </a:rPr>
              <a:t>Smart Framework for Identification of</a:t>
            </a:r>
            <a:br>
              <a:rPr lang="en-IN" sz="5300" b="1" dirty="0" smtClean="0">
                <a:solidFill>
                  <a:srgbClr val="FF5050"/>
                </a:solidFill>
              </a:rPr>
            </a:br>
            <a:r>
              <a:rPr lang="en-IN" sz="5300" b="1" dirty="0" smtClean="0">
                <a:solidFill>
                  <a:srgbClr val="FF5050"/>
                </a:solidFill>
              </a:rPr>
              <a:t>Food Adulteration using </a:t>
            </a:r>
            <a:r>
              <a:rPr lang="en-IN" sz="5300" b="1" dirty="0" err="1" smtClean="0">
                <a:solidFill>
                  <a:srgbClr val="FF5050"/>
                </a:solidFill>
              </a:rPr>
              <a:t>IoT</a:t>
            </a:r>
            <a:r>
              <a:rPr lang="en-IN" sz="4000" b="1" dirty="0"/>
              <a:t/>
            </a:r>
            <a:br>
              <a:rPr lang="en-IN" sz="4000" b="1" dirty="0"/>
            </a:br>
            <a:r>
              <a:rPr lang="en-IN" sz="4000" b="1" dirty="0">
                <a:solidFill>
                  <a:srgbClr val="002060"/>
                </a:solidFill>
              </a:rPr>
              <a:t>-</a:t>
            </a:r>
            <a:r>
              <a:rPr lang="en-IN" sz="2000" b="1" i="1" dirty="0" err="1" smtClean="0">
                <a:solidFill>
                  <a:srgbClr val="002060"/>
                </a:solidFill>
                <a:latin typeface="Times New Roman"/>
                <a:cs typeface="Times New Roman"/>
              </a:rPr>
              <a:t>Mr.G</a:t>
            </a:r>
            <a:r>
              <a:rPr lang="en-IN" sz="2000" b="1" i="1" dirty="0" smtClean="0">
                <a:solidFill>
                  <a:srgbClr val="002060"/>
                </a:solidFill>
                <a:latin typeface="Times New Roman"/>
                <a:cs typeface="Times New Roman"/>
              </a:rPr>
              <a:t> </a:t>
            </a:r>
            <a:r>
              <a:rPr lang="en-IN" sz="2000" b="1" i="1" dirty="0" err="1">
                <a:solidFill>
                  <a:srgbClr val="002060"/>
                </a:solidFill>
                <a:latin typeface="Times New Roman"/>
                <a:cs typeface="Times New Roman"/>
              </a:rPr>
              <a:t>Mallikarjuna</a:t>
            </a:r>
            <a:r>
              <a:rPr lang="en-IN" sz="2000" b="1" i="1" dirty="0">
                <a:solidFill>
                  <a:srgbClr val="002060"/>
                </a:solidFill>
                <a:latin typeface="Times New Roman"/>
                <a:cs typeface="Times New Roman"/>
              </a:rPr>
              <a:t> Rao, Professor</a:t>
            </a:r>
            <a:endParaRPr lang="en-IN" sz="2000" b="1" dirty="0">
              <a:solidFill>
                <a:srgbClr val="00B0F0"/>
              </a:solidFill>
            </a:endParaRPr>
          </a:p>
        </p:txBody>
      </p:sp>
      <p:sp>
        <p:nvSpPr>
          <p:cNvPr id="3" name="Subtitle 2">
            <a:extLst>
              <a:ext uri="{FF2B5EF4-FFF2-40B4-BE49-F238E27FC236}">
                <a16:creationId xmlns="" xmlns:a16="http://schemas.microsoft.com/office/drawing/2014/main" id="{3F82731C-96D6-7BB3-80EF-9232ABC94EBB}"/>
              </a:ext>
            </a:extLst>
          </p:cNvPr>
          <p:cNvSpPr>
            <a:spLocks noGrp="1"/>
          </p:cNvSpPr>
          <p:nvPr>
            <p:ph type="subTitle" idx="1"/>
          </p:nvPr>
        </p:nvSpPr>
        <p:spPr>
          <a:xfrm>
            <a:off x="5253138" y="3170272"/>
            <a:ext cx="6401383" cy="2950611"/>
          </a:xfrm>
        </p:spPr>
        <p:txBody>
          <a:bodyPr>
            <a:normAutofit/>
          </a:bodyPr>
          <a:lstStyle/>
          <a:p>
            <a:pPr lvl="1"/>
            <a:endParaRPr lang="en-IN" dirty="0"/>
          </a:p>
          <a:p>
            <a:pPr lvl="1" algn="l"/>
            <a:r>
              <a:rPr lang="en-IN" dirty="0"/>
              <a:t>	</a:t>
            </a:r>
            <a:r>
              <a:rPr lang="en-IN" sz="2800" i="1" dirty="0" smtClean="0">
                <a:latin typeface="Bahnschrift Light" panose="020B0502040204020203" pitchFamily="34" charset="0"/>
              </a:rPr>
              <a:t>M.Bhavita</a:t>
            </a:r>
            <a:r>
              <a:rPr lang="en-IN" sz="2800" i="1" dirty="0" smtClean="0">
                <a:latin typeface="Bahnschrift Light" panose="020B0502040204020203" pitchFamily="34" charset="0"/>
              </a:rPr>
              <a:t>-20241A0591</a:t>
            </a:r>
            <a:endParaRPr lang="en-IN" sz="2800" i="1" dirty="0">
              <a:latin typeface="Bahnschrift Light" panose="020B0502040204020203" pitchFamily="34" charset="0"/>
            </a:endParaRPr>
          </a:p>
          <a:p>
            <a:pPr lvl="2" algn="l"/>
            <a:r>
              <a:rPr lang="en-IN" sz="2800" i="1" dirty="0" smtClean="0">
                <a:latin typeface="Bahnschrift Light" panose="020B0502040204020203" pitchFamily="34" charset="0"/>
              </a:rPr>
              <a:t>M.Sahithi</a:t>
            </a:r>
            <a:r>
              <a:rPr lang="en-IN" sz="2800" i="1" dirty="0" smtClean="0">
                <a:latin typeface="Bahnschrift Light" panose="020B0502040204020203" pitchFamily="34" charset="0"/>
              </a:rPr>
              <a:t>-20241A0596</a:t>
            </a:r>
            <a:endParaRPr lang="en-IN" sz="2800" i="1" dirty="0">
              <a:latin typeface="Bahnschrift Light" panose="020B0502040204020203" pitchFamily="34" charset="0"/>
            </a:endParaRPr>
          </a:p>
          <a:p>
            <a:pPr lvl="2" algn="l"/>
            <a:r>
              <a:rPr lang="en-IN" sz="2800" i="1" dirty="0" err="1" smtClean="0">
                <a:latin typeface="Bahnschrift Light" panose="020B0502040204020203" pitchFamily="34" charset="0"/>
              </a:rPr>
              <a:t>Varsha</a:t>
            </a:r>
            <a:r>
              <a:rPr lang="en-IN" sz="2800" i="1" dirty="0" smtClean="0">
                <a:latin typeface="Bahnschrift Light" panose="020B0502040204020203" pitchFamily="34" charset="0"/>
              </a:rPr>
              <a:t> Naidu</a:t>
            </a:r>
            <a:r>
              <a:rPr lang="en-IN" sz="2800" i="1" dirty="0" smtClean="0">
                <a:latin typeface="Bahnschrift Light" panose="020B0502040204020203" pitchFamily="34" charset="0"/>
              </a:rPr>
              <a:t>-20241A0599</a:t>
            </a:r>
            <a:endParaRPr lang="en-IN" sz="2800" i="1" dirty="0">
              <a:latin typeface="Bahnschrift Light" panose="020B0502040204020203" pitchFamily="34" charset="0"/>
            </a:endParaRPr>
          </a:p>
          <a:p>
            <a:pPr lvl="2" algn="l"/>
            <a:r>
              <a:rPr lang="en-IN" sz="2800" i="1" dirty="0" smtClean="0">
                <a:latin typeface="Bahnschrift Light" panose="020B0502040204020203" pitchFamily="34" charset="0"/>
              </a:rPr>
              <a:t>R.Nikitha</a:t>
            </a:r>
            <a:r>
              <a:rPr lang="en-IN" sz="2800" i="1" dirty="0" smtClean="0">
                <a:latin typeface="Bahnschrift Light" panose="020B0502040204020203" pitchFamily="34" charset="0"/>
              </a:rPr>
              <a:t>-20241A05B1</a:t>
            </a:r>
            <a:endParaRPr lang="en-IN" sz="2800" i="1" dirty="0">
              <a:latin typeface="Bahnschrift Light" panose="020B0502040204020203" pitchFamily="34" charset="0"/>
            </a:endParaRPr>
          </a:p>
          <a:p>
            <a:pPr marL="342891" indent="-342891" algn="l">
              <a:buFontTx/>
              <a:buChar char="-"/>
            </a:pPr>
            <a:endParaRPr lang="en-IN" dirty="0"/>
          </a:p>
          <a:p>
            <a:endParaRPr lang="en-IN" dirty="0"/>
          </a:p>
          <a:p>
            <a:pPr marL="342891" indent="-342891">
              <a:buFontTx/>
              <a:buChar char="-"/>
            </a:pPr>
            <a:endParaRPr lang="en-IN" dirty="0"/>
          </a:p>
        </p:txBody>
      </p:sp>
      <p:pic>
        <p:nvPicPr>
          <p:cNvPr id="4" name="Picture 2" descr="C:\Users\admin\Desktop\download.png">
            <a:extLst>
              <a:ext uri="{FF2B5EF4-FFF2-40B4-BE49-F238E27FC236}">
                <a16:creationId xmlns=""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Review-3</a:t>
            </a:r>
          </a:p>
        </p:txBody>
      </p:sp>
      <p:sp>
        <p:nvSpPr>
          <p:cNvPr id="7" name="Date Placeholder 6">
            <a:extLst>
              <a:ext uri="{FF2B5EF4-FFF2-40B4-BE49-F238E27FC236}">
                <a16:creationId xmlns=""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28-05-2023</a:t>
            </a:fld>
            <a:endParaRPr lang="en-IN"/>
          </a:p>
        </p:txBody>
      </p:sp>
    </p:spTree>
    <p:extLst>
      <p:ext uri="{BB962C8B-B14F-4D97-AF65-F5344CB8AC3E}">
        <p14:creationId xmlns:p14="http://schemas.microsoft.com/office/powerpoint/2010/main" val="368528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27CC9-79CE-FF81-8AD0-340DFC6BBFAB}"/>
              </a:ext>
            </a:extLst>
          </p:cNvPr>
          <p:cNvSpPr>
            <a:spLocks noGrp="1"/>
          </p:cNvSpPr>
          <p:nvPr>
            <p:ph type="ctrTitle"/>
          </p:nvPr>
        </p:nvSpPr>
        <p:spPr>
          <a:xfrm>
            <a:off x="66871" y="1379637"/>
            <a:ext cx="11969623" cy="4976715"/>
          </a:xfrm>
        </p:spPr>
        <p:txBody>
          <a:bodyPr anchor="t">
            <a:normAutofit fontScale="90000"/>
          </a:bodyPr>
          <a:lstStyle/>
          <a:p>
            <a:pPr algn="l"/>
            <a:r>
              <a:rPr lang="en-IN" sz="5300" b="1" dirty="0" smtClean="0">
                <a:latin typeface="Avenir Next LT Pro Light" panose="020B0304020202020204" pitchFamily="34" charset="0"/>
                <a:ea typeface="Calibri" panose="020F0502020204030204" pitchFamily="34" charset="0"/>
                <a:cs typeface="Times New Roman" panose="02020603050405020304" pitchFamily="18" charset="0"/>
              </a:rPr>
              <a:t>ABSTRACT</a:t>
            </a:r>
            <a:br>
              <a:rPr lang="en-IN" sz="5300" b="1" dirty="0" smtClean="0">
                <a:latin typeface="Avenir Next LT Pro Light" panose="020B0304020202020204" pitchFamily="34" charset="0"/>
                <a:ea typeface="Calibri" panose="020F0502020204030204" pitchFamily="34" charset="0"/>
                <a:cs typeface="Times New Roman" panose="02020603050405020304" pitchFamily="18" charset="0"/>
              </a:rPr>
            </a:br>
            <a:r>
              <a:rPr lang="en-IN" sz="4000" dirty="0">
                <a:latin typeface="Avenir Next LT Pro Light" panose="020B0304020202020204" pitchFamily="34" charset="0"/>
                <a:ea typeface="Calibri" panose="020F0502020204030204" pitchFamily="34" charset="0"/>
                <a:cs typeface="Times New Roman" panose="02020603050405020304" pitchFamily="18" charset="0"/>
              </a:rPr>
              <a:t/>
            </a:r>
            <a:br>
              <a:rPr lang="en-IN" sz="4000" dirty="0">
                <a:latin typeface="Avenir Next LT Pro Light" panose="020B0304020202020204" pitchFamily="34" charset="0"/>
                <a:ea typeface="Calibri" panose="020F0502020204030204" pitchFamily="34" charset="0"/>
                <a:cs typeface="Times New Roman" panose="02020603050405020304" pitchFamily="18" charset="0"/>
              </a:rPr>
            </a:br>
            <a:r>
              <a:rPr lang="en-US" sz="2200" dirty="0">
                <a:latin typeface="Times New Roman"/>
                <a:cs typeface="Times New Roman"/>
              </a:rPr>
              <a:t>Food adulteration refers to the practice of deliberately adding substances to food to increase its volume, weight or to improve its appearance, texture or </a:t>
            </a:r>
            <a:r>
              <a:rPr lang="en-US" sz="2200" dirty="0" err="1">
                <a:latin typeface="Times New Roman"/>
                <a:cs typeface="Times New Roman"/>
              </a:rPr>
              <a:t>flavour</a:t>
            </a:r>
            <a:r>
              <a:rPr lang="en-US" sz="2200" dirty="0">
                <a:latin typeface="Times New Roman"/>
                <a:cs typeface="Times New Roman"/>
              </a:rPr>
              <a:t>, it is a significant issue that affects the health and safety of consumers. With the increasing demand for food, the risk of contamination and intentional addition of harmful substances has increased. There are several existing methods for detecting food adulteration, including Chemical analysis, Microscopy, Sensory analysis etc. While these methods are useful, they can be </a:t>
            </a:r>
            <a:r>
              <a:rPr lang="en-US" sz="2200" dirty="0" err="1">
                <a:latin typeface="Times New Roman"/>
                <a:cs typeface="Times New Roman"/>
              </a:rPr>
              <a:t>timeconsuming</a:t>
            </a:r>
            <a:r>
              <a:rPr lang="en-US" sz="2200" dirty="0">
                <a:latin typeface="Times New Roman"/>
                <a:cs typeface="Times New Roman"/>
              </a:rPr>
              <a:t>, </a:t>
            </a:r>
            <a:r>
              <a:rPr lang="en-US" sz="2200" dirty="0" err="1">
                <a:latin typeface="Times New Roman"/>
                <a:cs typeface="Times New Roman"/>
              </a:rPr>
              <a:t>labour-intensive</a:t>
            </a:r>
            <a:r>
              <a:rPr lang="en-US" sz="2200" dirty="0">
                <a:latin typeface="Times New Roman"/>
                <a:cs typeface="Times New Roman"/>
              </a:rPr>
              <a:t>, and may not provide real-time results. The use of Internet of Things (</a:t>
            </a:r>
            <a:r>
              <a:rPr lang="en-US" sz="2200" dirty="0" err="1">
                <a:latin typeface="Times New Roman"/>
                <a:cs typeface="Times New Roman"/>
              </a:rPr>
              <a:t>IoT</a:t>
            </a:r>
            <a:r>
              <a:rPr lang="en-US" sz="2200" dirty="0">
                <a:latin typeface="Times New Roman"/>
                <a:cs typeface="Times New Roman"/>
              </a:rPr>
              <a:t>), Machine Learning (ML) can greatly enhance the ability to identify food adulteration. In this project, we propose a solution to detect food adulteration using </a:t>
            </a:r>
            <a:r>
              <a:rPr lang="en-US" sz="2200" dirty="0" err="1">
                <a:latin typeface="Times New Roman"/>
                <a:cs typeface="Times New Roman"/>
              </a:rPr>
              <a:t>IoT</a:t>
            </a:r>
            <a:r>
              <a:rPr lang="en-US" sz="2200" dirty="0">
                <a:latin typeface="Times New Roman"/>
                <a:cs typeface="Times New Roman"/>
              </a:rPr>
              <a:t> and machine learning. The system consists of </a:t>
            </a:r>
            <a:r>
              <a:rPr lang="en-US" sz="2200" dirty="0" err="1">
                <a:latin typeface="Times New Roman"/>
                <a:cs typeface="Times New Roman"/>
              </a:rPr>
              <a:t>IoT</a:t>
            </a:r>
            <a:r>
              <a:rPr lang="en-US" sz="2200" dirty="0">
                <a:latin typeface="Times New Roman"/>
                <a:cs typeface="Times New Roman"/>
              </a:rPr>
              <a:t> sensors and devices that can be used to gather data on various parameters such as temperature, pH, </a:t>
            </a:r>
            <a:r>
              <a:rPr lang="en-US" sz="2200" dirty="0" err="1">
                <a:latin typeface="Times New Roman"/>
                <a:cs typeface="Times New Roman"/>
              </a:rPr>
              <a:t>colour</a:t>
            </a:r>
            <a:r>
              <a:rPr lang="en-US" sz="2200" dirty="0">
                <a:latin typeface="Times New Roman"/>
                <a:cs typeface="Times New Roman"/>
              </a:rPr>
              <a:t> etc. The collected data is fed into machine learning algorithms for pre-processing, analysis, and testing and any anomalies or deviations from the normal patterns are flagged for further investigation.ML algorithms can continuously learn from the data collected, allowing them to continually improve their accuracy and effectiveness over time. By implementing this system, we aim to create a real-time, </a:t>
            </a:r>
            <a:r>
              <a:rPr lang="en-US" sz="2200" dirty="0" err="1">
                <a:latin typeface="Times New Roman"/>
                <a:cs typeface="Times New Roman"/>
              </a:rPr>
              <a:t>datadriven</a:t>
            </a:r>
            <a:r>
              <a:rPr lang="en-US" sz="2200" dirty="0">
                <a:latin typeface="Times New Roman"/>
                <a:cs typeface="Times New Roman"/>
              </a:rPr>
              <a:t> approach to detecting food adulteration, ensuring food safety and quality for consumers by creating a warning system.</a:t>
            </a:r>
            <a:r>
              <a:rPr lang="en-IN" sz="8800" b="1" dirty="0">
                <a:latin typeface="Times New Roman" panose="02020603050405020304" pitchFamily="18" charset="0"/>
                <a:cs typeface="Times New Roman" panose="02020603050405020304" pitchFamily="18" charset="0"/>
              </a:rPr>
              <a:t/>
            </a:r>
            <a:br>
              <a:rPr lang="en-IN" sz="8800" b="1" dirty="0">
                <a:latin typeface="Times New Roman" panose="02020603050405020304" pitchFamily="18" charset="0"/>
                <a:cs typeface="Times New Roman" panose="02020603050405020304" pitchFamily="18" charset="0"/>
              </a:rPr>
            </a:br>
            <a:r>
              <a:rPr lang="en-IN" sz="4000" b="1" dirty="0"/>
              <a:t/>
            </a: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Review-3</a:t>
            </a:r>
          </a:p>
        </p:txBody>
      </p:sp>
      <p:sp>
        <p:nvSpPr>
          <p:cNvPr id="7" name="Date Placeholder 6">
            <a:extLst>
              <a:ext uri="{FF2B5EF4-FFF2-40B4-BE49-F238E27FC236}">
                <a16:creationId xmlns=""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28-05-2023</a:t>
            </a:fld>
            <a:endParaRPr lang="en-IN"/>
          </a:p>
        </p:txBody>
      </p:sp>
    </p:spTree>
    <p:extLst>
      <p:ext uri="{BB962C8B-B14F-4D97-AF65-F5344CB8AC3E}">
        <p14:creationId xmlns:p14="http://schemas.microsoft.com/office/powerpoint/2010/main" val="147477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156020-EFA8-C383-E663-12FD60C64C62}"/>
              </a:ext>
            </a:extLst>
          </p:cNvPr>
          <p:cNvSpPr>
            <a:spLocks noGrp="1"/>
          </p:cNvSpPr>
          <p:nvPr>
            <p:ph type="title"/>
          </p:nvPr>
        </p:nvSpPr>
        <p:spPr>
          <a:xfrm>
            <a:off x="323045" y="0"/>
            <a:ext cx="10515600" cy="1325563"/>
          </a:xfrm>
        </p:spPr>
        <p:txBody>
          <a:bodyPr>
            <a:normAutofit/>
          </a:bodyPr>
          <a:lstStyle/>
          <a:p>
            <a:r>
              <a:rPr lang="en-IN" sz="2400" b="1" dirty="0">
                <a:latin typeface="Arial Black" panose="020B0A04020102020204" pitchFamily="34" charset="0"/>
              </a:rPr>
              <a:t>Algorithm Used in the project</a:t>
            </a:r>
          </a:p>
        </p:txBody>
      </p:sp>
      <p:sp>
        <p:nvSpPr>
          <p:cNvPr id="3" name="Content Placeholder 2">
            <a:extLst>
              <a:ext uri="{FF2B5EF4-FFF2-40B4-BE49-F238E27FC236}">
                <a16:creationId xmlns="" xmlns:a16="http://schemas.microsoft.com/office/drawing/2014/main" id="{B0A01F55-58A3-D562-9860-09699A323AED}"/>
              </a:ext>
            </a:extLst>
          </p:cNvPr>
          <p:cNvSpPr>
            <a:spLocks noGrp="1"/>
          </p:cNvSpPr>
          <p:nvPr>
            <p:ph idx="1"/>
          </p:nvPr>
        </p:nvSpPr>
        <p:spPr>
          <a:xfrm>
            <a:off x="323045" y="936982"/>
            <a:ext cx="10515600" cy="5419369"/>
          </a:xfrm>
        </p:spPr>
        <p:txBody>
          <a:bodyPr>
            <a:normAutofit/>
          </a:bodyPr>
          <a:lstStyle/>
          <a:p>
            <a:pPr marL="0" indent="0">
              <a:buNone/>
            </a:pPr>
            <a:r>
              <a:rPr lang="en-US" sz="2000" dirty="0"/>
              <a:t>Depending on the particular objectives and specifications of the project, the algorithm for the Smart Framework for Food Adulteration Detection using </a:t>
            </a:r>
            <a:r>
              <a:rPr lang="en-US" sz="2000" dirty="0" err="1"/>
              <a:t>IoT</a:t>
            </a:r>
            <a:r>
              <a:rPr lang="en-US" sz="2000" dirty="0"/>
              <a:t> and ML can be created. An example of a </a:t>
            </a:r>
            <a:r>
              <a:rPr lang="en-US" sz="2000" dirty="0" smtClean="0"/>
              <a:t>generalized </a:t>
            </a:r>
            <a:r>
              <a:rPr lang="en-US" sz="2000" dirty="0"/>
              <a:t>algorithmic flow is given below</a:t>
            </a:r>
            <a:r>
              <a:rPr lang="en-US" sz="2000" dirty="0" smtClean="0"/>
              <a:t>:</a:t>
            </a:r>
          </a:p>
          <a:p>
            <a:r>
              <a:rPr lang="en-IN" sz="1800" dirty="0"/>
              <a:t>Data Acquisition</a:t>
            </a:r>
            <a:r>
              <a:rPr lang="en-IN" sz="1800" dirty="0" smtClean="0"/>
              <a:t>:</a:t>
            </a:r>
          </a:p>
          <a:p>
            <a:pPr marL="0" indent="0">
              <a:buNone/>
            </a:pPr>
            <a:r>
              <a:rPr lang="en-US" sz="1800" dirty="0" smtClean="0"/>
              <a:t>Collect </a:t>
            </a:r>
            <a:r>
              <a:rPr lang="en-US" sz="1800" dirty="0"/>
              <a:t>sensor information from </a:t>
            </a:r>
            <a:r>
              <a:rPr lang="en-US" sz="1800" dirty="0" err="1"/>
              <a:t>IoT</a:t>
            </a:r>
            <a:r>
              <a:rPr lang="en-US" sz="1800" dirty="0"/>
              <a:t> </a:t>
            </a:r>
            <a:r>
              <a:rPr lang="en-US" sz="1800" dirty="0" smtClean="0"/>
              <a:t>devices(Color sensor, pH sensor, mq4 sensor) placed </a:t>
            </a:r>
            <a:r>
              <a:rPr lang="en-US" sz="1800" dirty="0"/>
              <a:t>close to the food samples</a:t>
            </a:r>
            <a:r>
              <a:rPr lang="en-US" sz="1800" dirty="0" smtClean="0"/>
              <a:t>.</a:t>
            </a:r>
          </a:p>
          <a:p>
            <a:r>
              <a:rPr lang="en-IN" sz="1800" dirty="0"/>
              <a:t>Send Data to Firebase</a:t>
            </a:r>
            <a:r>
              <a:rPr lang="en-IN" sz="1800" dirty="0" smtClean="0"/>
              <a:t>:</a:t>
            </a:r>
          </a:p>
          <a:p>
            <a:pPr marL="0" indent="0">
              <a:buNone/>
            </a:pPr>
            <a:r>
              <a:rPr lang="en-US" sz="1800" dirty="0"/>
              <a:t>Create a Firebase account and </a:t>
            </a:r>
            <a:r>
              <a:rPr lang="en-US" sz="1800" dirty="0" smtClean="0"/>
              <a:t>project. Enable </a:t>
            </a:r>
            <a:r>
              <a:rPr lang="en-US" sz="1800" dirty="0"/>
              <a:t>the Firebase </a:t>
            </a:r>
            <a:r>
              <a:rPr lang="en-US" sz="1800" dirty="0" err="1"/>
              <a:t>Realtime</a:t>
            </a:r>
            <a:r>
              <a:rPr lang="en-US" sz="1800" dirty="0"/>
              <a:t> Database or Cloud </a:t>
            </a:r>
            <a:r>
              <a:rPr lang="en-US" sz="1800" dirty="0" err="1" smtClean="0"/>
              <a:t>Firestore</a:t>
            </a:r>
            <a:r>
              <a:rPr lang="en-US" sz="1800" dirty="0"/>
              <a:t> </a:t>
            </a:r>
            <a:r>
              <a:rPr lang="en-US" sz="1800" dirty="0" smtClean="0"/>
              <a:t>and send the data to Firebase to store the data.</a:t>
            </a:r>
          </a:p>
          <a:p>
            <a:r>
              <a:rPr lang="en-US" sz="1800" dirty="0" smtClean="0"/>
              <a:t>Apply Random Forrest Model on the data to gain threshold value:</a:t>
            </a:r>
          </a:p>
          <a:p>
            <a:pPr marL="0" indent="0">
              <a:buNone/>
            </a:pPr>
            <a:r>
              <a:rPr lang="en-US" sz="1800" dirty="0" smtClean="0"/>
              <a:t>Train </a:t>
            </a:r>
            <a:r>
              <a:rPr lang="en-US" sz="1800" dirty="0"/>
              <a:t>a Random Forest model on the data using appropriate features and </a:t>
            </a:r>
            <a:r>
              <a:rPr lang="en-US" sz="1800" dirty="0" smtClean="0"/>
              <a:t>labels. Use </a:t>
            </a:r>
            <a:r>
              <a:rPr lang="en-US" sz="1800" dirty="0"/>
              <a:t>predicted probabilities from the model to establish threshold values for classifying data as adulterated or not</a:t>
            </a:r>
            <a:r>
              <a:rPr lang="en-US" sz="1800" dirty="0" smtClean="0"/>
              <a:t>.</a:t>
            </a:r>
          </a:p>
          <a:p>
            <a:r>
              <a:rPr lang="en-US" sz="1800" dirty="0" err="1" smtClean="0"/>
              <a:t>Kodular</a:t>
            </a:r>
            <a:r>
              <a:rPr lang="en-US" sz="1800" dirty="0" smtClean="0"/>
              <a:t> app to show the result whether food is adulterated:</a:t>
            </a:r>
          </a:p>
          <a:p>
            <a:pPr marL="0" indent="0">
              <a:buNone/>
            </a:pPr>
            <a:r>
              <a:rPr lang="en-US" sz="1800" dirty="0"/>
              <a:t>Create a </a:t>
            </a:r>
            <a:r>
              <a:rPr lang="en-US" sz="1800" dirty="0" err="1"/>
              <a:t>Kodular</a:t>
            </a:r>
            <a:r>
              <a:rPr lang="en-US" sz="1800" dirty="0"/>
              <a:t> app interface with suitable components to display the </a:t>
            </a:r>
            <a:r>
              <a:rPr lang="en-US" sz="1800" dirty="0" smtClean="0"/>
              <a:t>results. Connect </a:t>
            </a:r>
            <a:r>
              <a:rPr lang="en-US" sz="1800" dirty="0"/>
              <a:t>the app to Firebase using the Firebase component and retrieve the data to be shown in the app.</a:t>
            </a:r>
          </a:p>
          <a:p>
            <a:pPr marL="0" indent="0">
              <a:buNone/>
            </a:pPr>
            <a:endParaRPr lang="en-US" sz="1800" dirty="0"/>
          </a:p>
          <a:p>
            <a:pPr marL="0" indent="0">
              <a:buNone/>
            </a:pPr>
            <a:endParaRPr lang="en-US" sz="1800" dirty="0"/>
          </a:p>
          <a:p>
            <a:pPr marL="0" indent="0">
              <a:buNone/>
            </a:pPr>
            <a:endParaRPr lang="en-US" sz="1800" dirty="0" smtClean="0"/>
          </a:p>
          <a:p>
            <a:pPr marL="0" indent="0">
              <a:buNone/>
            </a:pPr>
            <a:endParaRPr lang="en-IN" sz="1800" dirty="0" smtClean="0"/>
          </a:p>
          <a:p>
            <a:pPr marL="0" indent="0">
              <a:buNone/>
            </a:pPr>
            <a:endParaRPr lang="en-IN" sz="2000" dirty="0"/>
          </a:p>
        </p:txBody>
      </p:sp>
      <p:sp>
        <p:nvSpPr>
          <p:cNvPr id="4" name="Date Placeholder 3">
            <a:extLst>
              <a:ext uri="{FF2B5EF4-FFF2-40B4-BE49-F238E27FC236}">
                <a16:creationId xmlns="" xmlns:a16="http://schemas.microsoft.com/office/drawing/2014/main" id="{88D6877F-E7C0-3FBB-6BDF-B45CB2D3E522}"/>
              </a:ext>
            </a:extLst>
          </p:cNvPr>
          <p:cNvSpPr>
            <a:spLocks noGrp="1"/>
          </p:cNvSpPr>
          <p:nvPr>
            <p:ph type="dt" sz="half" idx="10"/>
          </p:nvPr>
        </p:nvSpPr>
        <p:spPr/>
        <p:txBody>
          <a:bodyPr/>
          <a:lstStyle/>
          <a:p>
            <a:fld id="{A4DD0801-FC99-4177-8D0E-C53D062034C7}" type="datetime1">
              <a:rPr lang="en-IN" smtClean="0"/>
              <a:t>28-05-2023</a:t>
            </a:fld>
            <a:endParaRPr lang="en-IN"/>
          </a:p>
        </p:txBody>
      </p:sp>
    </p:spTree>
    <p:extLst>
      <p:ext uri="{BB962C8B-B14F-4D97-AF65-F5344CB8AC3E}">
        <p14:creationId xmlns:p14="http://schemas.microsoft.com/office/powerpoint/2010/main" val="21721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27CC9-79CE-FF81-8AD0-340DFC6BBFAB}"/>
              </a:ext>
            </a:extLst>
          </p:cNvPr>
          <p:cNvSpPr>
            <a:spLocks noGrp="1"/>
          </p:cNvSpPr>
          <p:nvPr>
            <p:ph type="ctrTitle"/>
          </p:nvPr>
        </p:nvSpPr>
        <p:spPr>
          <a:xfrm>
            <a:off x="66871" y="1595535"/>
            <a:ext cx="11969623" cy="4976715"/>
          </a:xfrm>
        </p:spPr>
        <p:txBody>
          <a:bodyPr anchor="t">
            <a:normAutofit/>
          </a:bodyPr>
          <a:lstStyle/>
          <a:p>
            <a:pPr algn="l"/>
            <a:r>
              <a:rPr lang="en-IN" sz="5300" b="1" dirty="0">
                <a:solidFill>
                  <a:srgbClr val="FF5050"/>
                </a:solidFill>
              </a:rPr>
              <a:t/>
            </a:r>
            <a:br>
              <a:rPr lang="en-IN" sz="5300" b="1" dirty="0">
                <a:solidFill>
                  <a:srgbClr val="FF5050"/>
                </a:solidFill>
              </a:rPr>
            </a:br>
            <a:r>
              <a:rPr lang="en-US" sz="2400" b="1" dirty="0">
                <a:latin typeface="Arial Black" panose="020B0A04020102020204" pitchFamily="34" charset="0"/>
              </a:rPr>
              <a:t>Project Implementation &amp; Execution (100%)</a:t>
            </a:r>
            <a:r>
              <a:rPr lang="en-IN" sz="5400" b="1" dirty="0">
                <a:latin typeface="Arial Black" panose="020B0A04020102020204" pitchFamily="34" charset="0"/>
                <a:ea typeface="Calibri" panose="020F0502020204030204" pitchFamily="34" charset="0"/>
                <a:cs typeface="Times New Roman" panose="02020603050405020304" pitchFamily="18" charset="0"/>
              </a:rPr>
              <a:t/>
            </a:r>
            <a:br>
              <a:rPr lang="en-IN" sz="5400" b="1" dirty="0">
                <a:latin typeface="Arial Black" panose="020B0A04020102020204" pitchFamily="34" charset="0"/>
                <a:ea typeface="Calibri" panose="020F0502020204030204" pitchFamily="34" charset="0"/>
                <a:cs typeface="Times New Roman" panose="02020603050405020304" pitchFamily="18" charset="0"/>
              </a:rPr>
            </a:br>
            <a:r>
              <a:rPr lang="en-IN" sz="4000" b="1" dirty="0"/>
              <a:t/>
            </a: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a:t>
            </a:r>
            <a:r>
              <a:rPr lang="en-US" altLang="en-US" sz="2200" dirty="0" smtClean="0">
                <a:highlight>
                  <a:srgbClr val="FF00FF"/>
                </a:highlight>
                <a:latin typeface="Arial Rounded MT Bold" panose="020F0704030504030204" pitchFamily="34" charset="0"/>
                <a:cs typeface="Times New Roman" pitchFamily="18" charset="0"/>
              </a:rPr>
              <a:t>Review-3</a:t>
            </a:r>
            <a:endParaRPr lang="en-US" altLang="en-US" sz="2200" dirty="0">
              <a:highlight>
                <a:srgbClr val="FF00FF"/>
              </a:highlight>
              <a:latin typeface="Arial Rounded MT Bold" panose="020F0704030504030204" pitchFamily="34" charset="0"/>
              <a:cs typeface="Times New Roman" pitchFamily="18" charset="0"/>
            </a:endParaRPr>
          </a:p>
        </p:txBody>
      </p:sp>
      <p:sp>
        <p:nvSpPr>
          <p:cNvPr id="7" name="Date Placeholder 6">
            <a:extLst>
              <a:ext uri="{FF2B5EF4-FFF2-40B4-BE49-F238E27FC236}">
                <a16:creationId xmlns=""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28-05-2023</a:t>
            </a:fld>
            <a:endParaRPr lang="en-IN"/>
          </a:p>
        </p:txBody>
      </p:sp>
    </p:spTree>
    <p:extLst>
      <p:ext uri="{BB962C8B-B14F-4D97-AF65-F5344CB8AC3E}">
        <p14:creationId xmlns:p14="http://schemas.microsoft.com/office/powerpoint/2010/main" val="208385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10772F-4ADE-F279-4759-E8628B29F866}"/>
              </a:ext>
            </a:extLst>
          </p:cNvPr>
          <p:cNvSpPr>
            <a:spLocks noGrp="1"/>
          </p:cNvSpPr>
          <p:nvPr>
            <p:ph type="title"/>
          </p:nvPr>
        </p:nvSpPr>
        <p:spPr/>
        <p:txBody>
          <a:bodyPr/>
          <a:lstStyle/>
          <a:p>
            <a:r>
              <a:rPr lang="en-IN" b="1" dirty="0"/>
              <a:t>Results</a:t>
            </a:r>
          </a:p>
        </p:txBody>
      </p:sp>
      <p:sp>
        <p:nvSpPr>
          <p:cNvPr id="3" name="Content Placeholder 2">
            <a:extLst>
              <a:ext uri="{FF2B5EF4-FFF2-40B4-BE49-F238E27FC236}">
                <a16:creationId xmlns="" xmlns:a16="http://schemas.microsoft.com/office/drawing/2014/main" id="{EDC356CE-E7B7-9E56-3163-D6AF60B76DAB}"/>
              </a:ext>
            </a:extLst>
          </p:cNvPr>
          <p:cNvSpPr>
            <a:spLocks noGrp="1"/>
          </p:cNvSpPr>
          <p:nvPr>
            <p:ph idx="1"/>
          </p:nvPr>
        </p:nvSpPr>
        <p:spPr/>
        <p:txBody>
          <a:bodyPr/>
          <a:lstStyle/>
          <a:p>
            <a:endParaRPr lang="en-IN" dirty="0"/>
          </a:p>
        </p:txBody>
      </p:sp>
      <p:sp>
        <p:nvSpPr>
          <p:cNvPr id="4" name="Date Placeholder 3">
            <a:extLst>
              <a:ext uri="{FF2B5EF4-FFF2-40B4-BE49-F238E27FC236}">
                <a16:creationId xmlns="" xmlns:a16="http://schemas.microsoft.com/office/drawing/2014/main" id="{ABB6CF78-7692-A640-388C-50794ED80300}"/>
              </a:ext>
            </a:extLst>
          </p:cNvPr>
          <p:cNvSpPr>
            <a:spLocks noGrp="1"/>
          </p:cNvSpPr>
          <p:nvPr>
            <p:ph type="dt" sz="half" idx="10"/>
          </p:nvPr>
        </p:nvSpPr>
        <p:spPr/>
        <p:txBody>
          <a:bodyPr/>
          <a:lstStyle/>
          <a:p>
            <a:fld id="{A4DD0801-FC99-4177-8D0E-C53D062034C7}" type="datetime1">
              <a:rPr lang="en-IN" smtClean="0"/>
              <a:t>28-05-2023</a:t>
            </a:fld>
            <a:endParaRPr lang="en-IN"/>
          </a:p>
        </p:txBody>
      </p:sp>
    </p:spTree>
    <p:extLst>
      <p:ext uri="{BB962C8B-B14F-4D97-AF65-F5344CB8AC3E}">
        <p14:creationId xmlns:p14="http://schemas.microsoft.com/office/powerpoint/2010/main" val="207210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A47A86-F9E1-0837-ECB1-C3D0CD232BF9}"/>
              </a:ext>
            </a:extLst>
          </p:cNvPr>
          <p:cNvSpPr>
            <a:spLocks noGrp="1"/>
          </p:cNvSpPr>
          <p:nvPr>
            <p:ph type="title"/>
          </p:nvPr>
        </p:nvSpPr>
        <p:spPr>
          <a:xfrm>
            <a:off x="838200" y="246957"/>
            <a:ext cx="10515600" cy="1325563"/>
          </a:xfrm>
        </p:spPr>
        <p:txBody>
          <a:bodyPr/>
          <a:lstStyle/>
          <a:p>
            <a:r>
              <a:rPr lang="en-IN" b="1" dirty="0"/>
              <a:t>Conclusion &amp; Further Scope</a:t>
            </a:r>
          </a:p>
        </p:txBody>
      </p:sp>
      <p:sp>
        <p:nvSpPr>
          <p:cNvPr id="3" name="Content Placeholder 2">
            <a:extLst>
              <a:ext uri="{FF2B5EF4-FFF2-40B4-BE49-F238E27FC236}">
                <a16:creationId xmlns="" xmlns:a16="http://schemas.microsoft.com/office/drawing/2014/main" id="{6B32E559-733B-9423-1003-50DBD2A93169}"/>
              </a:ext>
            </a:extLst>
          </p:cNvPr>
          <p:cNvSpPr>
            <a:spLocks noGrp="1"/>
          </p:cNvSpPr>
          <p:nvPr>
            <p:ph idx="1"/>
          </p:nvPr>
        </p:nvSpPr>
        <p:spPr>
          <a:xfrm>
            <a:off x="838200" y="1426380"/>
            <a:ext cx="10515600" cy="4351338"/>
          </a:xfrm>
        </p:spPr>
        <p:txBody>
          <a:bodyPr>
            <a:normAutofit lnSpcReduction="10000"/>
          </a:bodyPr>
          <a:lstStyle/>
          <a:p>
            <a:pPr marL="0" indent="0">
              <a:buNone/>
            </a:pPr>
            <a:r>
              <a:rPr lang="en-US" sz="1800" dirty="0"/>
              <a:t/>
            </a:r>
            <a:br>
              <a:rPr lang="en-US" sz="1800" dirty="0"/>
            </a:br>
            <a:r>
              <a:rPr lang="en-US" sz="1800" dirty="0"/>
              <a:t>In conclusion, the Smart Framework for Food Adulteration Detection using </a:t>
            </a:r>
            <a:r>
              <a:rPr lang="en-US" sz="1800" dirty="0" err="1"/>
              <a:t>IoT</a:t>
            </a:r>
            <a:r>
              <a:rPr lang="en-US" sz="1800" dirty="0"/>
              <a:t> and ML is a promising project that combines </a:t>
            </a:r>
            <a:r>
              <a:rPr lang="en-US" sz="1800" dirty="0" err="1"/>
              <a:t>IoT</a:t>
            </a:r>
            <a:r>
              <a:rPr lang="en-US" sz="1800" dirty="0"/>
              <a:t> devices, machine learning algorithms, and a </a:t>
            </a:r>
            <a:r>
              <a:rPr lang="en-US" sz="1800" dirty="0" err="1"/>
              <a:t>Kodular</a:t>
            </a:r>
            <a:r>
              <a:rPr lang="en-US" sz="1800" dirty="0"/>
              <a:t> app to detect and monitor food adulteration. By leveraging </a:t>
            </a:r>
            <a:r>
              <a:rPr lang="en-US" sz="1800" dirty="0" err="1"/>
              <a:t>IoT</a:t>
            </a:r>
            <a:r>
              <a:rPr lang="en-US" sz="1800" dirty="0"/>
              <a:t> </a:t>
            </a:r>
            <a:r>
              <a:rPr lang="en-US" sz="1800" dirty="0" smtClean="0"/>
              <a:t>sensors the </a:t>
            </a:r>
            <a:r>
              <a:rPr lang="en-US" sz="1800" dirty="0"/>
              <a:t>system can collect real-time data on various food parameters. This data is then processed using ML algorithms, such as Random Forest, to identify potential adulteration patterns and establish threshold values for classification. The results are displayed in a user-friendly </a:t>
            </a:r>
            <a:r>
              <a:rPr lang="en-US" sz="1800" dirty="0" err="1"/>
              <a:t>Kodular</a:t>
            </a:r>
            <a:r>
              <a:rPr lang="en-US" sz="1800" dirty="0"/>
              <a:t> app, providing stakeholders with actionable insights to mitigate food adulteration risks. This project offers an innovative and efficient approach to address the crucial issue of food safety and contributes towards ensuring consumer well-being. However, further testing, validation, and refinements are necessary to enhance the system's accuracy, reliability, and </a:t>
            </a:r>
            <a:r>
              <a:rPr lang="en-US" sz="1800" dirty="0" smtClean="0"/>
              <a:t>scalability</a:t>
            </a:r>
          </a:p>
          <a:p>
            <a:pPr marL="0" indent="0">
              <a:buNone/>
            </a:pPr>
            <a:r>
              <a:rPr lang="en-US" sz="1800" dirty="0"/>
              <a:t/>
            </a:r>
            <a:br>
              <a:rPr lang="en-US" sz="1800" dirty="0"/>
            </a:br>
            <a:r>
              <a:rPr lang="en-US" sz="1800" dirty="0"/>
              <a:t>Further scope for the Smart Framework for Food Adulteration Detection using </a:t>
            </a:r>
            <a:r>
              <a:rPr lang="en-US" sz="1800" dirty="0" err="1"/>
              <a:t>IoT</a:t>
            </a:r>
            <a:r>
              <a:rPr lang="en-US" sz="1800" dirty="0"/>
              <a:t> and ML includes integrating advanced sensors and ML techniques, implementing real-time alerts, enhancing the user interface of the </a:t>
            </a:r>
            <a:r>
              <a:rPr lang="en-US" sz="1800" dirty="0" err="1"/>
              <a:t>Kodular</a:t>
            </a:r>
            <a:r>
              <a:rPr lang="en-US" sz="1800" dirty="0"/>
              <a:t> app, integrating with the food supply chain, supporting regulatory compliance, enabling continuous data collection and model refinement, and exploring collaborations for data sharing and knowledge exchange. These improvements would enhance the system's accuracy, scalability, user experience, and its ability to proactively detect and mitigate food adulteration risks, ultimately contributing to safer and healthier food for consumers.</a:t>
            </a:r>
            <a:endParaRPr lang="en-IN" sz="1800" dirty="0"/>
          </a:p>
        </p:txBody>
      </p:sp>
      <p:sp>
        <p:nvSpPr>
          <p:cNvPr id="4" name="Date Placeholder 3">
            <a:extLst>
              <a:ext uri="{FF2B5EF4-FFF2-40B4-BE49-F238E27FC236}">
                <a16:creationId xmlns="" xmlns:a16="http://schemas.microsoft.com/office/drawing/2014/main" id="{BCD7DEA0-0EF2-3462-A754-52EB8D54061B}"/>
              </a:ext>
            </a:extLst>
          </p:cNvPr>
          <p:cNvSpPr>
            <a:spLocks noGrp="1"/>
          </p:cNvSpPr>
          <p:nvPr>
            <p:ph type="dt" sz="half" idx="10"/>
          </p:nvPr>
        </p:nvSpPr>
        <p:spPr/>
        <p:txBody>
          <a:bodyPr/>
          <a:lstStyle/>
          <a:p>
            <a:fld id="{A4DD0801-FC99-4177-8D0E-C53D062034C7}" type="datetime1">
              <a:rPr lang="en-IN" smtClean="0"/>
              <a:t>28-05-2023</a:t>
            </a:fld>
            <a:endParaRPr lang="en-IN"/>
          </a:p>
        </p:txBody>
      </p:sp>
    </p:spTree>
    <p:extLst>
      <p:ext uri="{BB962C8B-B14F-4D97-AF65-F5344CB8AC3E}">
        <p14:creationId xmlns:p14="http://schemas.microsoft.com/office/powerpoint/2010/main" val="252808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27CC9-79CE-FF81-8AD0-340DFC6BBFAB}"/>
              </a:ext>
            </a:extLst>
          </p:cNvPr>
          <p:cNvSpPr>
            <a:spLocks noGrp="1"/>
          </p:cNvSpPr>
          <p:nvPr>
            <p:ph type="ctrTitle"/>
          </p:nvPr>
        </p:nvSpPr>
        <p:spPr>
          <a:xfrm>
            <a:off x="1325336" y="1320913"/>
            <a:ext cx="10487219" cy="4977251"/>
          </a:xfrm>
        </p:spPr>
        <p:txBody>
          <a:bodyPr>
            <a:normAutofit/>
          </a:bodyPr>
          <a:lstStyle/>
          <a:p>
            <a:r>
              <a:rPr lang="en-IN" sz="6700" b="1" dirty="0">
                <a:latin typeface="Arial Rounded MT Bold" panose="020F0704030504030204" pitchFamily="34" charset="0"/>
              </a:rPr>
              <a:t>Thank You </a:t>
            </a:r>
            <a:r>
              <a:rPr lang="en-IN" sz="4000" b="1" dirty="0">
                <a:latin typeface="Arial Rounded MT Bold" panose="020F0704030504030204" pitchFamily="34" charset="0"/>
              </a:rPr>
              <a:t/>
            </a:r>
            <a:br>
              <a:rPr lang="en-IN" sz="4000" b="1" dirty="0">
                <a:latin typeface="Arial Rounded MT Bold" panose="020F0704030504030204" pitchFamily="34" charset="0"/>
              </a:rPr>
            </a:br>
            <a:r>
              <a:rPr lang="en-IN" sz="4000" b="1" dirty="0">
                <a:latin typeface="Arial Rounded MT Bold" panose="020F0704030504030204" pitchFamily="34" charset="0"/>
              </a:rPr>
              <a:t/>
            </a:r>
            <a:br>
              <a:rPr lang="en-IN" sz="4000" b="1" dirty="0">
                <a:latin typeface="Arial Rounded MT Bold" panose="020F0704030504030204" pitchFamily="34" charset="0"/>
              </a:rPr>
            </a:br>
            <a:r>
              <a:rPr lang="en-IN" sz="2000" dirty="0">
                <a:latin typeface="Arial Rounded MT Bold" panose="020F0704030504030204" pitchFamily="34" charset="0"/>
              </a:rPr>
              <a:t>ANY Queries Please?</a:t>
            </a:r>
            <a:r>
              <a:rPr lang="en-IN" sz="4000" b="1" dirty="0">
                <a:latin typeface="Arial Rounded MT Bold" panose="020F0704030504030204" pitchFamily="34" charset="0"/>
              </a:rPr>
              <a:t/>
            </a:r>
            <a:br>
              <a:rPr lang="en-IN" sz="4000" b="1" dirty="0">
                <a:latin typeface="Arial Rounded MT Bold" panose="020F0704030504030204" pitchFamily="34" charset="0"/>
              </a:rPr>
            </a:br>
            <a:r>
              <a:rPr lang="en-IN" sz="4000" b="1" dirty="0"/>
              <a:t/>
            </a:r>
            <a:br>
              <a:rPr lang="en-IN" sz="4000" b="1" dirty="0"/>
            </a:br>
            <a:r>
              <a:rPr lang="en-IN" sz="4000" b="1" dirty="0"/>
              <a:t/>
            </a:r>
            <a:br>
              <a:rPr lang="en-IN" sz="4000" b="1" dirty="0"/>
            </a:br>
            <a:r>
              <a:rPr lang="en-IN" sz="4000" b="1" dirty="0"/>
              <a:t/>
            </a:r>
            <a:br>
              <a:rPr lang="en-IN" sz="4000" b="1" dirty="0"/>
            </a:br>
            <a:endParaRPr lang="en-IN" b="1" dirty="0"/>
          </a:p>
        </p:txBody>
      </p:sp>
      <p:pic>
        <p:nvPicPr>
          <p:cNvPr id="4" name="Picture 2" descr="C:\Users\admin\Desktop\download.png">
            <a:extLst>
              <a:ext uri="{FF2B5EF4-FFF2-40B4-BE49-F238E27FC236}">
                <a16:creationId xmlns=""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latin typeface="Arial Rounded MT Bold" panose="020F0704030504030204" pitchFamily="34" charset="0"/>
                <a:cs typeface="Times New Roman" pitchFamily="18" charset="0"/>
              </a:rPr>
              <a:t>MINI Project </a:t>
            </a:r>
            <a:r>
              <a:rPr lang="en-US" altLang="en-US" sz="2200" dirty="0" smtClean="0">
                <a:latin typeface="Arial Rounded MT Bold" panose="020F0704030504030204" pitchFamily="34" charset="0"/>
                <a:cs typeface="Times New Roman" pitchFamily="18" charset="0"/>
              </a:rPr>
              <a:t>Review-3</a:t>
            </a:r>
            <a:endParaRPr lang="en-US" altLang="en-US" sz="2200" dirty="0">
              <a:latin typeface="Arial Rounded MT Bold" panose="020F0704030504030204" pitchFamily="34" charset="0"/>
              <a:cs typeface="Times New Roman" pitchFamily="18" charset="0"/>
            </a:endParaRPr>
          </a:p>
        </p:txBody>
      </p:sp>
      <p:sp>
        <p:nvSpPr>
          <p:cNvPr id="8" name="Date Placeholder 7">
            <a:extLst>
              <a:ext uri="{FF2B5EF4-FFF2-40B4-BE49-F238E27FC236}">
                <a16:creationId xmlns="" xmlns:a16="http://schemas.microsoft.com/office/drawing/2014/main" id="{DE6936AB-C8FD-7D42-6FD3-9BBF9E6972A7}"/>
              </a:ext>
            </a:extLst>
          </p:cNvPr>
          <p:cNvSpPr>
            <a:spLocks noGrp="1"/>
          </p:cNvSpPr>
          <p:nvPr>
            <p:ph type="dt" sz="half" idx="10"/>
          </p:nvPr>
        </p:nvSpPr>
        <p:spPr/>
        <p:txBody>
          <a:bodyPr/>
          <a:lstStyle/>
          <a:p>
            <a:fld id="{AFB846A7-5B89-489A-84C2-29720F445012}" type="datetime1">
              <a:rPr lang="en-IN" smtClean="0"/>
              <a:t>28-05-2023</a:t>
            </a:fld>
            <a:endParaRPr lang="en-IN"/>
          </a:p>
        </p:txBody>
      </p:sp>
    </p:spTree>
    <p:extLst>
      <p:ext uri="{BB962C8B-B14F-4D97-AF65-F5344CB8AC3E}">
        <p14:creationId xmlns:p14="http://schemas.microsoft.com/office/powerpoint/2010/main" val="1288768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148</TotalTime>
  <Words>235</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Arial Rounded MT Bold</vt:lpstr>
      <vt:lpstr>Avenir Next LT Pro Light</vt:lpstr>
      <vt:lpstr>Bahnschrift Light</vt:lpstr>
      <vt:lpstr>Calibri</vt:lpstr>
      <vt:lpstr>Calibri Light</vt:lpstr>
      <vt:lpstr>Times New Roman</vt:lpstr>
      <vt:lpstr>Office Theme</vt:lpstr>
      <vt:lpstr>     Smart Framework for Identification of Food Adulteration using IoT -Mr.G Mallikarjuna Rao, Professor</vt:lpstr>
      <vt:lpstr>ABSTRACT  Food adulteration refers to the practice of deliberately adding substances to food to increase its volume, weight or to improve its appearance, texture or flavour, it is a significant issue that affects the health and safety of consumers. With the increasing demand for food, the risk of contamination and intentional addition of harmful substances has increased. There are several existing methods for detecting food adulteration, including Chemical analysis, Microscopy, Sensory analysis etc. While these methods are useful, they can be timeconsuming, labour-intensive, and may not provide real-time results. The use of Internet of Things (IoT), Machine Learning (ML) can greatly enhance the ability to identify food adulteration. In this project, we propose a solution to detect food adulteration using IoT and machine learning. The system consists of IoT sensors and devices that can be used to gather data on various parameters such as temperature, pH, colour etc. The collected data is fed into machine learning algorithms for pre-processing, analysis, and testing and any anomalies or deviations from the normal patterns are flagged for further investigation.ML algorithms can continuously learn from the data collected, allowing them to continually improve their accuracy and effectiveness over time. By implementing this system, we aim to create a real-time, datadriven approach to detecting food adulteration, ensuring food safety and quality for consumers by creating a warning system.  </vt:lpstr>
      <vt:lpstr>Algorithm Used in the project</vt:lpstr>
      <vt:lpstr> Project Implementation &amp; Execution (100%)  </vt:lpstr>
      <vt:lpstr>Results</vt:lpstr>
      <vt:lpstr>Conclusion &amp; Further Scope</vt:lpstr>
      <vt:lpstr>Thank You   ANY Queries Please?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propose project</dc:title>
  <dc:creator>susmita valli</dc:creator>
  <cp:lastModifiedBy>admin</cp:lastModifiedBy>
  <cp:revision>27</cp:revision>
  <dcterms:created xsi:type="dcterms:W3CDTF">2023-01-31T07:15:13Z</dcterms:created>
  <dcterms:modified xsi:type="dcterms:W3CDTF">2023-05-28T10:08:11Z</dcterms:modified>
</cp:coreProperties>
</file>