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4"/>
  </p:notesMasterIdLst>
  <p:handoutMasterIdLst>
    <p:handoutMasterId r:id="rId15"/>
  </p:handoutMasterIdLst>
  <p:sldIdLst>
    <p:sldId id="256" r:id="rId2"/>
    <p:sldId id="260" r:id="rId3"/>
    <p:sldId id="262" r:id="rId4"/>
    <p:sldId id="270" r:id="rId5"/>
    <p:sldId id="272" r:id="rId6"/>
    <p:sldId id="266" r:id="rId7"/>
    <p:sldId id="267" r:id="rId8"/>
    <p:sldId id="273" r:id="rId9"/>
    <p:sldId id="274" r:id="rId10"/>
    <p:sldId id="275" r:id="rId11"/>
    <p:sldId id="27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CFF5"/>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125B2C-4931-4F48-955E-712524AD2EFD}" v="156" dt="2023-04-03T08:54:12.625"/>
    <p1510:client id="{44D2DA66-2AE1-4824-A000-A65754D98F0B}" v="612" dt="2023-04-02T14:30:31.844"/>
    <p1510:client id="{4F511C8F-F822-465A-86C4-BEBEE26AA73B}" v="656" dt="2023-04-03T12:49:36.590"/>
    <p1510:client id="{BC941B3B-94BE-4300-AD9A-12B13E00C454}" v="52" dt="2023-04-03T12:58:07.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A5C553-AA70-5824-4C45-F9FC6304A5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A2BE45D-C886-32B7-0B08-F967638A6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D7B880-09AE-4111-8075-0ADC395E9CD1}" type="datetimeFigureOut">
              <a:rPr lang="en-IN" smtClean="0"/>
              <a:t>03-04-2023</a:t>
            </a:fld>
            <a:endParaRPr lang="en-IN"/>
          </a:p>
        </p:txBody>
      </p:sp>
      <p:sp>
        <p:nvSpPr>
          <p:cNvPr id="4" name="Footer Placeholder 3">
            <a:extLst>
              <a:ext uri="{FF2B5EF4-FFF2-40B4-BE49-F238E27FC236}">
                <a16:creationId xmlns:a16="http://schemas.microsoft.com/office/drawing/2014/main" id="{13457137-9869-0D38-7559-960464EA15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CC05AEE-1036-71ED-D903-8E1337FE56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A0F40F-F008-4E95-A77C-D7BF055F2EFF}" type="slidenum">
              <a:rPr lang="en-IN" smtClean="0"/>
              <a:t>‹#›</a:t>
            </a:fld>
            <a:endParaRPr lang="en-IN"/>
          </a:p>
        </p:txBody>
      </p:sp>
    </p:spTree>
    <p:extLst>
      <p:ext uri="{BB962C8B-B14F-4D97-AF65-F5344CB8AC3E}">
        <p14:creationId xmlns:p14="http://schemas.microsoft.com/office/powerpoint/2010/main" val="414945042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03T12:54:40.205"/>
    </inkml:context>
    <inkml:brush xml:id="br0">
      <inkml:brushProperty name="width" value="0.1" units="cm"/>
      <inkml:brushProperty name="height" value="0.1" units="cm"/>
      <inkml:brushProperty name="color" value="#E71224"/>
    </inkml:brush>
  </inkml:definitions>
  <inkml:trace contextRef="#ctx0" brushRef="#br0">1570 5106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ED3C8-5932-448F-8099-AE4BC4E58247}" type="datetimeFigureOut">
              <a:rPr lang="en-IN" smtClean="0"/>
              <a:t>03-04-2023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C9E27-1757-4F6B-AB58-8FF7D393CA57}" type="slidenum">
              <a:rPr lang="en-IN" smtClean="0"/>
              <a:t>‹#›</a:t>
            </a:fld>
            <a:endParaRPr lang="en-IN"/>
          </a:p>
        </p:txBody>
      </p:sp>
    </p:spTree>
    <p:extLst>
      <p:ext uri="{BB962C8B-B14F-4D97-AF65-F5344CB8AC3E}">
        <p14:creationId xmlns:p14="http://schemas.microsoft.com/office/powerpoint/2010/main" val="276362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F7AD-09D8-6649-E54B-0E8A47068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8F2BE2-AF34-32F0-AD74-F6543F456E7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FC50B-2576-C6BA-509B-20EB6FC7F6A9}"/>
              </a:ext>
            </a:extLst>
          </p:cNvPr>
          <p:cNvSpPr>
            <a:spLocks noGrp="1"/>
          </p:cNvSpPr>
          <p:nvPr>
            <p:ph type="dt" sz="half" idx="10"/>
          </p:nvPr>
        </p:nvSpPr>
        <p:spPr/>
        <p:txBody>
          <a:bodyPr/>
          <a:lstStyle/>
          <a:p>
            <a:fld id="{6A9AD83A-01C5-4371-AC94-AC2600377E6D}" type="datetime1">
              <a:rPr lang="en-IN" smtClean="0"/>
              <a:t>03-04-2023</a:t>
            </a:fld>
            <a:endParaRPr lang="en-IN"/>
          </a:p>
        </p:txBody>
      </p:sp>
      <p:sp>
        <p:nvSpPr>
          <p:cNvPr id="5" name="Footer Placeholder 4">
            <a:extLst>
              <a:ext uri="{FF2B5EF4-FFF2-40B4-BE49-F238E27FC236}">
                <a16:creationId xmlns:a16="http://schemas.microsoft.com/office/drawing/2014/main" id="{980A824B-221F-5397-BDD0-026952C81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AFD8A4-4312-908B-57C0-E8CDAD0C6735}"/>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276569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95AF-F988-477C-B2F6-289F255567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478C58-6B4A-57B3-0305-30657F2FBF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DD585-2F88-99E6-A28B-68D7E469E3A1}"/>
              </a:ext>
            </a:extLst>
          </p:cNvPr>
          <p:cNvSpPr>
            <a:spLocks noGrp="1"/>
          </p:cNvSpPr>
          <p:nvPr>
            <p:ph type="dt" sz="half" idx="10"/>
          </p:nvPr>
        </p:nvSpPr>
        <p:spPr/>
        <p:txBody>
          <a:bodyPr/>
          <a:lstStyle/>
          <a:p>
            <a:fld id="{03C0B310-8AA8-45F2-9614-6D590151C25C}" type="datetime1">
              <a:rPr lang="en-IN" smtClean="0"/>
              <a:t>03-04-2023</a:t>
            </a:fld>
            <a:endParaRPr lang="en-IN"/>
          </a:p>
        </p:txBody>
      </p:sp>
      <p:sp>
        <p:nvSpPr>
          <p:cNvPr id="5" name="Footer Placeholder 4">
            <a:extLst>
              <a:ext uri="{FF2B5EF4-FFF2-40B4-BE49-F238E27FC236}">
                <a16:creationId xmlns:a16="http://schemas.microsoft.com/office/drawing/2014/main" id="{EBA6AE23-145A-A8C4-2D84-485ECF13A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86F9E-EE23-FE0C-61AE-BE948A70ACEB}"/>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416108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53D57-F737-95BB-FDB1-618C28ABA831}"/>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AECFDF-CF84-1103-165D-4A319E241ED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30005-02C0-4BDF-950A-2D7844A1823A}"/>
              </a:ext>
            </a:extLst>
          </p:cNvPr>
          <p:cNvSpPr>
            <a:spLocks noGrp="1"/>
          </p:cNvSpPr>
          <p:nvPr>
            <p:ph type="dt" sz="half" idx="10"/>
          </p:nvPr>
        </p:nvSpPr>
        <p:spPr/>
        <p:txBody>
          <a:bodyPr/>
          <a:lstStyle/>
          <a:p>
            <a:fld id="{D5121895-8C08-402E-8288-0C5DA5366FFA}" type="datetime1">
              <a:rPr lang="en-IN" smtClean="0"/>
              <a:t>03-04-2023</a:t>
            </a:fld>
            <a:endParaRPr lang="en-IN"/>
          </a:p>
        </p:txBody>
      </p:sp>
      <p:sp>
        <p:nvSpPr>
          <p:cNvPr id="5" name="Footer Placeholder 4">
            <a:extLst>
              <a:ext uri="{FF2B5EF4-FFF2-40B4-BE49-F238E27FC236}">
                <a16:creationId xmlns:a16="http://schemas.microsoft.com/office/drawing/2014/main" id="{D72D07A2-64DC-4087-8887-EC81B2B852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1073DE-ACEF-9DD2-3DCE-28A2ADE3C4D6}"/>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371956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80DE-823E-D247-7F4A-2224AC578A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B27A40-8E02-2496-9F03-D01CBE42A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347B8E-C64C-FE5D-013C-7F3999BC1669}"/>
              </a:ext>
            </a:extLst>
          </p:cNvPr>
          <p:cNvSpPr>
            <a:spLocks noGrp="1"/>
          </p:cNvSpPr>
          <p:nvPr>
            <p:ph type="dt" sz="half" idx="10"/>
          </p:nvPr>
        </p:nvSpPr>
        <p:spPr/>
        <p:txBody>
          <a:bodyPr/>
          <a:lstStyle/>
          <a:p>
            <a:fld id="{A4DD0801-FC99-4177-8D0E-C53D062034C7}" type="datetime1">
              <a:rPr lang="en-IN" smtClean="0"/>
              <a:t>03-04-2023</a:t>
            </a:fld>
            <a:endParaRPr lang="en-IN"/>
          </a:p>
        </p:txBody>
      </p:sp>
      <p:sp>
        <p:nvSpPr>
          <p:cNvPr id="5" name="Footer Placeholder 4">
            <a:extLst>
              <a:ext uri="{FF2B5EF4-FFF2-40B4-BE49-F238E27FC236}">
                <a16:creationId xmlns:a16="http://schemas.microsoft.com/office/drawing/2014/main" id="{F5B3A297-43E0-8010-68A7-8CE56E3E9E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A1BB67-74C0-394D-8457-41B089B21B2F}"/>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83976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A1E8-DDE9-A29B-57F8-0A39CA0AB68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9FF4BA-068C-E9E3-1682-57E99DE098F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C0516-DE5B-0D84-80E2-5235E486AC9D}"/>
              </a:ext>
            </a:extLst>
          </p:cNvPr>
          <p:cNvSpPr>
            <a:spLocks noGrp="1"/>
          </p:cNvSpPr>
          <p:nvPr>
            <p:ph type="dt" sz="half" idx="10"/>
          </p:nvPr>
        </p:nvSpPr>
        <p:spPr/>
        <p:txBody>
          <a:bodyPr/>
          <a:lstStyle/>
          <a:p>
            <a:fld id="{02C0A838-95AB-4E44-98E6-EE1D6562A03E}" type="datetime1">
              <a:rPr lang="en-IN" smtClean="0"/>
              <a:t>03-04-2023</a:t>
            </a:fld>
            <a:endParaRPr lang="en-IN"/>
          </a:p>
        </p:txBody>
      </p:sp>
      <p:sp>
        <p:nvSpPr>
          <p:cNvPr id="5" name="Footer Placeholder 4">
            <a:extLst>
              <a:ext uri="{FF2B5EF4-FFF2-40B4-BE49-F238E27FC236}">
                <a16:creationId xmlns:a16="http://schemas.microsoft.com/office/drawing/2014/main" id="{3BAB22B1-ED49-B621-2806-8F0362FDA1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C3F543-2386-0BCF-3887-2307C176E677}"/>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366661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0679-061E-41BF-D9AD-796635C9E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A8F023-2664-174F-702B-2F1D0FBFC6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4D4EA3-7737-BC37-C1FD-3A8032DE9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0531DF-078D-7E6D-06D6-E7D0F089CF6F}"/>
              </a:ext>
            </a:extLst>
          </p:cNvPr>
          <p:cNvSpPr>
            <a:spLocks noGrp="1"/>
          </p:cNvSpPr>
          <p:nvPr>
            <p:ph type="dt" sz="half" idx="10"/>
          </p:nvPr>
        </p:nvSpPr>
        <p:spPr/>
        <p:txBody>
          <a:bodyPr/>
          <a:lstStyle/>
          <a:p>
            <a:fld id="{7E29920F-C663-4C4A-A3D2-4507B0E8B8CD}" type="datetime1">
              <a:rPr lang="en-IN" smtClean="0"/>
              <a:t>03-04-2023</a:t>
            </a:fld>
            <a:endParaRPr lang="en-IN"/>
          </a:p>
        </p:txBody>
      </p:sp>
      <p:sp>
        <p:nvSpPr>
          <p:cNvPr id="6" name="Footer Placeholder 5">
            <a:extLst>
              <a:ext uri="{FF2B5EF4-FFF2-40B4-BE49-F238E27FC236}">
                <a16:creationId xmlns:a16="http://schemas.microsoft.com/office/drawing/2014/main" id="{E0E496BF-72DB-2B40-2484-08453EB69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8BA42A-28E2-7540-0141-F6AB730B1116}"/>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70281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47BA-107B-4D0D-F3F8-9FF6EAB1BFCC}"/>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02A0CD-64D3-953F-93B4-D805C0DADDD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40006-9E78-6164-2B52-56917FD3DCB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AB09FB-A9AD-5215-6A53-38A0C4157E07}"/>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8222D2-434D-F25F-0A61-65430A714204}"/>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DBAA8C-202F-F92B-9A55-5D697C43EB9F}"/>
              </a:ext>
            </a:extLst>
          </p:cNvPr>
          <p:cNvSpPr>
            <a:spLocks noGrp="1"/>
          </p:cNvSpPr>
          <p:nvPr>
            <p:ph type="dt" sz="half" idx="10"/>
          </p:nvPr>
        </p:nvSpPr>
        <p:spPr/>
        <p:txBody>
          <a:bodyPr/>
          <a:lstStyle/>
          <a:p>
            <a:fld id="{F2976575-A51A-49E3-A41F-D28A98C6D8AD}" type="datetime1">
              <a:rPr lang="en-IN" smtClean="0"/>
              <a:t>03-04-2023</a:t>
            </a:fld>
            <a:endParaRPr lang="en-IN"/>
          </a:p>
        </p:txBody>
      </p:sp>
      <p:sp>
        <p:nvSpPr>
          <p:cNvPr id="8" name="Footer Placeholder 7">
            <a:extLst>
              <a:ext uri="{FF2B5EF4-FFF2-40B4-BE49-F238E27FC236}">
                <a16:creationId xmlns:a16="http://schemas.microsoft.com/office/drawing/2014/main" id="{653FCC83-251F-A067-016E-95E70EC723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01C95B-21AD-0F38-0023-35B8E0E54015}"/>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29204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6B24-9B67-27F6-5629-083A147C3E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E12D42-87C1-3983-AA87-91A7E80D1DEB}"/>
              </a:ext>
            </a:extLst>
          </p:cNvPr>
          <p:cNvSpPr>
            <a:spLocks noGrp="1"/>
          </p:cNvSpPr>
          <p:nvPr>
            <p:ph type="dt" sz="half" idx="10"/>
          </p:nvPr>
        </p:nvSpPr>
        <p:spPr/>
        <p:txBody>
          <a:bodyPr/>
          <a:lstStyle/>
          <a:p>
            <a:fld id="{CFA4A2B2-115A-4602-ACF7-356379875E4A}" type="datetime1">
              <a:rPr lang="en-IN" smtClean="0"/>
              <a:t>03-04-2023</a:t>
            </a:fld>
            <a:endParaRPr lang="en-IN"/>
          </a:p>
        </p:txBody>
      </p:sp>
      <p:sp>
        <p:nvSpPr>
          <p:cNvPr id="4" name="Footer Placeholder 3">
            <a:extLst>
              <a:ext uri="{FF2B5EF4-FFF2-40B4-BE49-F238E27FC236}">
                <a16:creationId xmlns:a16="http://schemas.microsoft.com/office/drawing/2014/main" id="{3C1E1646-45C8-EFC3-7305-2878E5AEC0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DAAB07-8081-15A5-DF26-709DF706B23A}"/>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73464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04CD40-240F-99AF-FFA6-79395349361E}"/>
              </a:ext>
            </a:extLst>
          </p:cNvPr>
          <p:cNvSpPr>
            <a:spLocks noGrp="1"/>
          </p:cNvSpPr>
          <p:nvPr>
            <p:ph type="dt" sz="half" idx="10"/>
          </p:nvPr>
        </p:nvSpPr>
        <p:spPr/>
        <p:txBody>
          <a:bodyPr/>
          <a:lstStyle/>
          <a:p>
            <a:fld id="{350AF262-C28C-4F34-A6BC-1932DE557D8C}" type="datetime1">
              <a:rPr lang="en-IN" smtClean="0"/>
              <a:t>03-04-2023</a:t>
            </a:fld>
            <a:endParaRPr lang="en-IN"/>
          </a:p>
        </p:txBody>
      </p:sp>
      <p:sp>
        <p:nvSpPr>
          <p:cNvPr id="3" name="Footer Placeholder 2">
            <a:extLst>
              <a:ext uri="{FF2B5EF4-FFF2-40B4-BE49-F238E27FC236}">
                <a16:creationId xmlns:a16="http://schemas.microsoft.com/office/drawing/2014/main" id="{88DA31FF-A204-1C6A-6668-186731C8AB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530F36-DD88-039C-2CFD-709DCF8B3E6A}"/>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403900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66E8-0A11-425A-5BE5-E98E2FED5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40E302-51DE-188E-1911-859C17D858A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4B60C5-44EF-E616-9323-DEAEC34F77F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4A3C4-AD58-093D-C8ED-54DF2E06D4F9}"/>
              </a:ext>
            </a:extLst>
          </p:cNvPr>
          <p:cNvSpPr>
            <a:spLocks noGrp="1"/>
          </p:cNvSpPr>
          <p:nvPr>
            <p:ph type="dt" sz="half" idx="10"/>
          </p:nvPr>
        </p:nvSpPr>
        <p:spPr/>
        <p:txBody>
          <a:bodyPr/>
          <a:lstStyle/>
          <a:p>
            <a:fld id="{4816ECC5-96AF-43A8-BD4D-5CA133A0D1CE}" type="datetime1">
              <a:rPr lang="en-IN" smtClean="0"/>
              <a:t>03-04-2023</a:t>
            </a:fld>
            <a:endParaRPr lang="en-IN"/>
          </a:p>
        </p:txBody>
      </p:sp>
      <p:sp>
        <p:nvSpPr>
          <p:cNvPr id="6" name="Footer Placeholder 5">
            <a:extLst>
              <a:ext uri="{FF2B5EF4-FFF2-40B4-BE49-F238E27FC236}">
                <a16:creationId xmlns:a16="http://schemas.microsoft.com/office/drawing/2014/main" id="{17CF99AE-E97A-783B-0871-B0DB65A2A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90B04-A569-535B-A2A6-134FA1E41974}"/>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395306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8F20-34AC-FEC4-49A3-488AFA54A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C40229-D412-1636-5B84-075233BA9BCD}"/>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430FA243-5D26-02CC-1637-A1208273DC9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752A7-A687-2E0A-AD47-89B8378DC066}"/>
              </a:ext>
            </a:extLst>
          </p:cNvPr>
          <p:cNvSpPr>
            <a:spLocks noGrp="1"/>
          </p:cNvSpPr>
          <p:nvPr>
            <p:ph type="dt" sz="half" idx="10"/>
          </p:nvPr>
        </p:nvSpPr>
        <p:spPr/>
        <p:txBody>
          <a:bodyPr/>
          <a:lstStyle/>
          <a:p>
            <a:fld id="{750B93A8-8157-41E4-8E36-92B9ECDD7993}" type="datetime1">
              <a:rPr lang="en-IN" smtClean="0"/>
              <a:t>03-04-2023</a:t>
            </a:fld>
            <a:endParaRPr lang="en-IN"/>
          </a:p>
        </p:txBody>
      </p:sp>
      <p:sp>
        <p:nvSpPr>
          <p:cNvPr id="6" name="Footer Placeholder 5">
            <a:extLst>
              <a:ext uri="{FF2B5EF4-FFF2-40B4-BE49-F238E27FC236}">
                <a16:creationId xmlns:a16="http://schemas.microsoft.com/office/drawing/2014/main" id="{DA4508BD-96D1-EAC4-EF2D-F2E13BB3EF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17B2DB-B301-092D-86EA-8DF150979C26}"/>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6685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9DD8A-E831-DADA-2EDD-B46BE3D7E5F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32C8E7-4005-4BA4-FFD0-B168142A7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5C502-600F-33AC-C995-0B689D9C054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77582-79D9-41D9-8136-9CBDC94B038D}" type="datetime1">
              <a:rPr lang="en-IN" smtClean="0"/>
              <a:t>03-04-2023</a:t>
            </a:fld>
            <a:endParaRPr lang="en-IN"/>
          </a:p>
        </p:txBody>
      </p:sp>
      <p:sp>
        <p:nvSpPr>
          <p:cNvPr id="5" name="Footer Placeholder 4">
            <a:extLst>
              <a:ext uri="{FF2B5EF4-FFF2-40B4-BE49-F238E27FC236}">
                <a16:creationId xmlns:a16="http://schemas.microsoft.com/office/drawing/2014/main" id="{60E16941-E5A8-F8E7-5AEF-47C1E512479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FD7B36-506C-A1BF-586C-832649A04A8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45F82-24D5-4EB3-AAAB-013FC79BF129}" type="slidenum">
              <a:rPr lang="en-IN" smtClean="0"/>
              <a:t>‹#›</a:t>
            </a:fld>
            <a:endParaRPr lang="en-IN"/>
          </a:p>
        </p:txBody>
      </p:sp>
    </p:spTree>
    <p:extLst>
      <p:ext uri="{BB962C8B-B14F-4D97-AF65-F5344CB8AC3E}">
        <p14:creationId xmlns:p14="http://schemas.microsoft.com/office/powerpoint/2010/main" val="51493666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ft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journals.resaim.com/ijresm/article/view/245/226"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1325336" y="1320913"/>
            <a:ext cx="10487219" cy="1375635"/>
          </a:xfrm>
        </p:spPr>
        <p:txBody>
          <a:bodyPr>
            <a:normAutofit fontScale="90000"/>
          </a:bodyPr>
          <a:lstStyle/>
          <a:p>
            <a:br>
              <a:rPr lang="en-IN" sz="4000" b="1" dirty="0"/>
            </a:br>
            <a:br>
              <a:rPr lang="en-IN" sz="4000" b="1" dirty="0"/>
            </a:br>
            <a:br>
              <a:rPr lang="en-IN" sz="4000" b="1" dirty="0"/>
            </a:br>
            <a:br>
              <a:rPr lang="en-IN" sz="4000" b="1" dirty="0"/>
            </a:br>
            <a:r>
              <a:rPr lang="en-IN" sz="4000" b="1" dirty="0">
                <a:solidFill>
                  <a:srgbClr val="FF0000"/>
                </a:solidFill>
                <a:latin typeface="Times New Roman"/>
                <a:cs typeface="Times New Roman"/>
              </a:rPr>
              <a:t>Smart Framework for Identification of </a:t>
            </a:r>
            <a:br>
              <a:rPr lang="en-IN" sz="4000" b="1" dirty="0">
                <a:latin typeface="Times New Roman" panose="02020603050405020304" pitchFamily="18" charset="0"/>
                <a:cs typeface="Times New Roman" panose="02020603050405020304" pitchFamily="18" charset="0"/>
              </a:rPr>
            </a:br>
            <a:r>
              <a:rPr lang="en-IN" sz="4000" b="1" dirty="0">
                <a:solidFill>
                  <a:srgbClr val="FF0000"/>
                </a:solidFill>
                <a:latin typeface="Times New Roman"/>
                <a:cs typeface="Times New Roman"/>
              </a:rPr>
              <a:t>Food Adulteration using IoT</a:t>
            </a:r>
            <a:br>
              <a:rPr lang="en-IN" sz="4000" b="1" dirty="0">
                <a:latin typeface="Times New Roman" panose="02020603050405020304" pitchFamily="18" charset="0"/>
                <a:cs typeface="Times New Roman" panose="02020603050405020304" pitchFamily="18" charset="0"/>
              </a:rPr>
            </a:br>
            <a:r>
              <a:rPr lang="en-IN" sz="4000" b="1" dirty="0">
                <a:solidFill>
                  <a:schemeClr val="bg2">
                    <a:lumMod val="50000"/>
                  </a:schemeClr>
                </a:solidFill>
                <a:latin typeface="Times New Roman"/>
                <a:cs typeface="Times New Roman"/>
              </a:rPr>
              <a:t>-</a:t>
            </a:r>
            <a:r>
              <a:rPr lang="en-IN" sz="2000" b="1" i="1" dirty="0" err="1">
                <a:solidFill>
                  <a:srgbClr val="002060"/>
                </a:solidFill>
                <a:latin typeface="Times New Roman"/>
                <a:cs typeface="Times New Roman"/>
              </a:rPr>
              <a:t>Mr.G</a:t>
            </a:r>
            <a:r>
              <a:rPr lang="en-IN" sz="2000" b="1" i="1" dirty="0">
                <a:solidFill>
                  <a:srgbClr val="002060"/>
                </a:solidFill>
                <a:latin typeface="Times New Roman"/>
                <a:cs typeface="Times New Roman"/>
              </a:rPr>
              <a:t> Mallikarjuna Rao, Professor</a:t>
            </a:r>
            <a:endParaRPr lang="en-IN" sz="6700" b="1" dirty="0">
              <a:solidFill>
                <a:srgbClr val="002060"/>
              </a:solidFill>
              <a:latin typeface="Times New Roman"/>
              <a:cs typeface="Times New Roman"/>
            </a:endParaRPr>
          </a:p>
        </p:txBody>
      </p:sp>
      <p:sp>
        <p:nvSpPr>
          <p:cNvPr id="3" name="Subtitle 2">
            <a:extLst>
              <a:ext uri="{FF2B5EF4-FFF2-40B4-BE49-F238E27FC236}">
                <a16:creationId xmlns:a16="http://schemas.microsoft.com/office/drawing/2014/main" id="{3F82731C-96D6-7BB3-80EF-9232ABC94EBB}"/>
              </a:ext>
            </a:extLst>
          </p:cNvPr>
          <p:cNvSpPr>
            <a:spLocks noGrp="1"/>
          </p:cNvSpPr>
          <p:nvPr>
            <p:ph type="subTitle" idx="1"/>
          </p:nvPr>
        </p:nvSpPr>
        <p:spPr>
          <a:xfrm>
            <a:off x="5253138" y="3170272"/>
            <a:ext cx="6401383" cy="2950611"/>
          </a:xfrm>
        </p:spPr>
        <p:txBody>
          <a:bodyPr>
            <a:normAutofit/>
          </a:bodyPr>
          <a:lstStyle/>
          <a:p>
            <a:pPr lvl="1"/>
            <a:endParaRPr lang="en-IN" dirty="0"/>
          </a:p>
          <a:p>
            <a:pPr lvl="1" algn="l"/>
            <a:r>
              <a:rPr lang="en-IN" dirty="0"/>
              <a:t>	</a:t>
            </a:r>
            <a:r>
              <a:rPr lang="en-IN" sz="2800" i="1" dirty="0">
                <a:latin typeface="Times New Roman" panose="02020603050405020304" pitchFamily="18" charset="0"/>
                <a:cs typeface="Times New Roman" panose="02020603050405020304" pitchFamily="18" charset="0"/>
              </a:rPr>
              <a:t>Bhavita M-20241A0591</a:t>
            </a:r>
          </a:p>
          <a:p>
            <a:pPr lvl="2" algn="l"/>
            <a:r>
              <a:rPr lang="en-IN" sz="2800" i="1" dirty="0">
                <a:latin typeface="Times New Roman" panose="02020603050405020304" pitchFamily="18" charset="0"/>
                <a:cs typeface="Times New Roman" panose="02020603050405020304" pitchFamily="18" charset="0"/>
              </a:rPr>
              <a:t>Varsha Naidu-20241A0599</a:t>
            </a:r>
          </a:p>
          <a:p>
            <a:pPr lvl="2" algn="l"/>
            <a:r>
              <a:rPr lang="en-IN" sz="2800" i="1" dirty="0">
                <a:latin typeface="Times New Roman" panose="02020603050405020304" pitchFamily="18" charset="0"/>
                <a:cs typeface="Times New Roman" panose="02020603050405020304" pitchFamily="18" charset="0"/>
              </a:rPr>
              <a:t>Sahithi Meesala-20241A0595</a:t>
            </a:r>
          </a:p>
          <a:p>
            <a:pPr lvl="2" algn="l"/>
            <a:r>
              <a:rPr lang="en-IN" sz="2800" i="1" dirty="0">
                <a:latin typeface="Times New Roman" panose="02020603050405020304" pitchFamily="18" charset="0"/>
                <a:cs typeface="Times New Roman" panose="02020603050405020304" pitchFamily="18" charset="0"/>
              </a:rPr>
              <a:t>Nikitha R-20241A05B1</a:t>
            </a:r>
          </a:p>
          <a:p>
            <a:pPr marL="342891" indent="-342891" algn="l">
              <a:buFontTx/>
              <a:buChar char="-"/>
            </a:pPr>
            <a:endParaRPr lang="en-IN" dirty="0"/>
          </a:p>
          <a:p>
            <a:endParaRPr lang="en-IN" dirty="0"/>
          </a:p>
          <a:p>
            <a:pPr marL="342891" indent="-342891">
              <a:buFontTx/>
              <a:buChar char="-"/>
            </a:pPr>
            <a:endParaRPr lang="en-IN" dirty="0"/>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 y="0"/>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046440"/>
          </a:xfrm>
          <a:prstGeom prst="rect">
            <a:avLst/>
          </a:prstGeom>
          <a:noFill/>
        </p:spPr>
        <p:txBody>
          <a:bodyPr wrap="square">
            <a:spAutoFit/>
          </a:bodyPr>
          <a:lstStyle/>
          <a:p>
            <a:pPr algn="ctr">
              <a:defRPr/>
            </a:pPr>
            <a:r>
              <a:rPr lang="en-US" altLang="en-US" sz="2200" b="1" dirty="0">
                <a:latin typeface="Times New Roman" panose="02020603050405020304" pitchFamily="18" charset="0"/>
                <a:cs typeface="Times New Roman" panose="02020603050405020304" pitchFamily="18" charset="0"/>
              </a:rPr>
              <a:t>GOKARAJU RANGARAJU INSTITUTE OF ENGINEERING AND TECHNOLOGY</a:t>
            </a:r>
            <a:endParaRPr lang="en-IN" altLang="en-US" sz="2200" b="1" dirty="0">
              <a:latin typeface="Times New Roman" panose="02020603050405020304" pitchFamily="18" charset="0"/>
              <a:cs typeface="Times New Roman" panose="02020603050405020304" pitchFamily="18" charset="0"/>
            </a:endParaRPr>
          </a:p>
          <a:p>
            <a:pPr algn="ctr">
              <a:defRPr/>
            </a:pPr>
            <a:r>
              <a:rPr lang="en-US" altLang="en-US" sz="2200" b="1" dirty="0">
                <a:latin typeface="Times New Roman" panose="02020603050405020304" pitchFamily="18" charset="0"/>
                <a:cs typeface="Times New Roman" panose="02020603050405020304" pitchFamily="18" charset="0"/>
              </a:rPr>
              <a:t>Department</a:t>
            </a:r>
            <a:r>
              <a:rPr 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of Computer Science and Engineering</a:t>
            </a:r>
          </a:p>
          <a:p>
            <a:pPr algn="ctr">
              <a:defRPr/>
            </a:pPr>
            <a:r>
              <a:rPr lang="en-US" altLang="en-US" b="1" dirty="0">
                <a:latin typeface="Times New Roman" panose="02020603050405020304" pitchFamily="18" charset="0"/>
                <a:cs typeface="Times New Roman" panose="02020603050405020304" pitchFamily="18" charset="0"/>
              </a:rPr>
              <a:t>MINI Project Review-2</a:t>
            </a:r>
          </a:p>
        </p:txBody>
      </p:sp>
    </p:spTree>
    <p:extLst>
      <p:ext uri="{BB962C8B-B14F-4D97-AF65-F5344CB8AC3E}">
        <p14:creationId xmlns:p14="http://schemas.microsoft.com/office/powerpoint/2010/main" val="368528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842" y="1220121"/>
            <a:ext cx="11376414" cy="5581005"/>
          </a:xfrm>
        </p:spPr>
        <p:txBody>
          <a:bodyPr vert="horz" lIns="91440" tIns="45720" rIns="91440" bIns="45720" rtlCol="0" anchor="t">
            <a:normAutofit fontScale="47500" lnSpcReduction="20000"/>
          </a:bodyPr>
          <a:lstStyle/>
          <a:p>
            <a:pPr marL="0" indent="0">
              <a:buNone/>
            </a:pPr>
            <a:endParaRPr lang="en-US" b="1" u="sng" dirty="0"/>
          </a:p>
          <a:p>
            <a:pPr marL="0" indent="0">
              <a:buNone/>
            </a:pPr>
            <a:r>
              <a:rPr lang="en-US" b="1" dirty="0">
                <a:latin typeface="Times New Roman"/>
                <a:cs typeface="Times New Roman"/>
              </a:rPr>
              <a:t> </a:t>
            </a:r>
            <a:r>
              <a:rPr lang="en-US" dirty="0">
                <a:ea typeface="+mn-lt"/>
                <a:cs typeface="+mn-lt"/>
              </a:rPr>
              <a:t>#include &lt;</a:t>
            </a:r>
            <a:r>
              <a:rPr lang="en-US" dirty="0" err="1">
                <a:ea typeface="+mn-lt"/>
                <a:cs typeface="+mn-lt"/>
              </a:rPr>
              <a:t>Wire.h</a:t>
            </a:r>
            <a:r>
              <a:rPr lang="en-US" dirty="0">
                <a:ea typeface="+mn-lt"/>
                <a:cs typeface="+mn-lt"/>
              </a:rPr>
              <a:t>&gt;                                                                                                                                               </a:t>
            </a:r>
            <a:r>
              <a:rPr lang="en-US" sz="4000" b="1" dirty="0">
                <a:latin typeface="Times New Roman"/>
                <a:ea typeface="+mn-lt"/>
                <a:cs typeface="+mn-lt"/>
              </a:rPr>
              <a:t>     </a:t>
            </a:r>
            <a:r>
              <a:rPr lang="en-US" sz="4000" b="1" u="sng" dirty="0">
                <a:latin typeface="Times New Roman"/>
                <a:ea typeface="+mn-lt"/>
                <a:cs typeface="+mn-lt"/>
              </a:rPr>
              <a:t> APDS9960:</a:t>
            </a:r>
            <a:endParaRPr lang="en-IN" sz="4000" b="1" u="sng" dirty="0">
              <a:latin typeface="Times New Roman"/>
              <a:cs typeface="Times New Roman" panose="02020603050405020304" pitchFamily="18" charset="0"/>
            </a:endParaRPr>
          </a:p>
          <a:p>
            <a:pPr marL="227965" indent="-227965">
              <a:buNone/>
            </a:pPr>
            <a:r>
              <a:rPr lang="en-US" dirty="0">
                <a:ea typeface="+mn-lt"/>
                <a:cs typeface="+mn-lt"/>
              </a:rPr>
              <a:t>#include &lt;Adafruit_APDS9960.h&gt;</a:t>
            </a:r>
            <a:endParaRPr lang="en-US" dirty="0">
              <a:cs typeface="Calibri" panose="020F0502020204030204"/>
            </a:endParaRPr>
          </a:p>
          <a:p>
            <a:pPr marL="227965" indent="-227965">
              <a:buNone/>
            </a:pPr>
            <a:r>
              <a:rPr lang="en-US" dirty="0">
                <a:ea typeface="+mn-lt"/>
                <a:cs typeface="+mn-lt"/>
              </a:rPr>
              <a:t>Adafruit_APDS9960 </a:t>
            </a:r>
            <a:r>
              <a:rPr lang="en-US" dirty="0" err="1">
                <a:ea typeface="+mn-lt"/>
                <a:cs typeface="+mn-lt"/>
              </a:rPr>
              <a:t>apds</a:t>
            </a:r>
            <a:r>
              <a:rPr lang="en-US" dirty="0">
                <a:ea typeface="+mn-lt"/>
                <a:cs typeface="+mn-lt"/>
              </a:rPr>
              <a:t>; // initialize the APDS9960 color sensor</a:t>
            </a:r>
            <a:endParaRPr lang="en-US" dirty="0">
              <a:cs typeface="Calibri" panose="020F0502020204030204"/>
            </a:endParaRPr>
          </a:p>
          <a:p>
            <a:pPr marL="227965" indent="-227965">
              <a:buNone/>
            </a:pPr>
            <a:r>
              <a:rPr lang="en-US" dirty="0">
                <a:ea typeface="+mn-lt"/>
                <a:cs typeface="+mn-lt"/>
              </a:rPr>
              <a:t>void setup() {</a:t>
            </a:r>
            <a:endParaRPr lang="en-US" dirty="0">
              <a:cs typeface="Calibri" panose="020F0502020204030204"/>
            </a:endParaRPr>
          </a:p>
          <a:p>
            <a:pPr marL="227965" indent="-227965">
              <a:buNone/>
            </a:pPr>
            <a:r>
              <a:rPr lang="en-US" dirty="0">
                <a:ea typeface="+mn-lt"/>
                <a:cs typeface="+mn-lt"/>
              </a:rPr>
              <a:t>  </a:t>
            </a:r>
            <a:r>
              <a:rPr lang="en-US" dirty="0" err="1">
                <a:ea typeface="+mn-lt"/>
                <a:cs typeface="+mn-lt"/>
              </a:rPr>
              <a:t>Serial.begin</a:t>
            </a:r>
            <a:r>
              <a:rPr lang="en-US" dirty="0">
                <a:ea typeface="+mn-lt"/>
                <a:cs typeface="+mn-lt"/>
              </a:rPr>
              <a:t>(115200); // initialize the serial port for debugging</a:t>
            </a:r>
            <a:endParaRPr lang="en-US" dirty="0">
              <a:cs typeface="Calibri" panose="020F0502020204030204"/>
            </a:endParaRPr>
          </a:p>
          <a:p>
            <a:pPr marL="227965" indent="-227965">
              <a:buNone/>
            </a:pPr>
            <a:r>
              <a:rPr lang="en-US" dirty="0">
                <a:ea typeface="+mn-lt"/>
                <a:cs typeface="+mn-lt"/>
              </a:rPr>
              <a:t>  </a:t>
            </a:r>
            <a:r>
              <a:rPr lang="en-US" dirty="0" err="1">
                <a:ea typeface="+mn-lt"/>
                <a:cs typeface="+mn-lt"/>
              </a:rPr>
              <a:t>Wire.begin</a:t>
            </a:r>
            <a:r>
              <a:rPr lang="en-US" dirty="0">
                <a:ea typeface="+mn-lt"/>
                <a:cs typeface="+mn-lt"/>
              </a:rPr>
              <a:t>(); // initialize the I2C bus for the color sensor</a:t>
            </a:r>
            <a:endParaRPr lang="en-US" dirty="0">
              <a:cs typeface="Calibri" panose="020F0502020204030204"/>
            </a:endParaRPr>
          </a:p>
          <a:p>
            <a:pPr marL="227965" indent="-227965">
              <a:buNone/>
            </a:pPr>
            <a:r>
              <a:rPr lang="en-US" dirty="0">
                <a:ea typeface="+mn-lt"/>
                <a:cs typeface="+mn-lt"/>
              </a:rPr>
              <a:t>  </a:t>
            </a:r>
            <a:r>
              <a:rPr lang="en-US" dirty="0" err="1">
                <a:ea typeface="+mn-lt"/>
                <a:cs typeface="+mn-lt"/>
              </a:rPr>
              <a:t>apds.begin</a:t>
            </a:r>
            <a:r>
              <a:rPr lang="en-US" dirty="0">
                <a:ea typeface="+mn-lt"/>
                <a:cs typeface="+mn-lt"/>
              </a:rPr>
              <a:t>(); // initialize the color sensor</a:t>
            </a:r>
            <a:endParaRPr lang="en-US" dirty="0">
              <a:cs typeface="Calibri" panose="020F0502020204030204"/>
            </a:endParaRPr>
          </a:p>
          <a:p>
            <a:pPr marL="227965" indent="-227965">
              <a:buNone/>
            </a:pPr>
            <a:r>
              <a:rPr lang="en-US" dirty="0">
                <a:ea typeface="+mn-lt"/>
                <a:cs typeface="+mn-lt"/>
              </a:rPr>
              <a:t>  </a:t>
            </a:r>
            <a:r>
              <a:rPr lang="en-US" dirty="0" err="1">
                <a:ea typeface="+mn-lt"/>
                <a:cs typeface="+mn-lt"/>
              </a:rPr>
              <a:t>apds.enableColor</a:t>
            </a:r>
            <a:r>
              <a:rPr lang="en-US" dirty="0">
                <a:ea typeface="+mn-lt"/>
                <a:cs typeface="+mn-lt"/>
              </a:rPr>
              <a:t>(true); // enable color detection</a:t>
            </a:r>
            <a:endParaRPr lang="en-US" dirty="0">
              <a:cs typeface="Calibri" panose="020F0502020204030204"/>
            </a:endParaRPr>
          </a:p>
          <a:p>
            <a:pPr marL="227965" indent="-227965">
              <a:buNone/>
            </a:pPr>
            <a:r>
              <a:rPr lang="en-US" dirty="0">
                <a:ea typeface="+mn-lt"/>
                <a:cs typeface="+mn-lt"/>
              </a:rPr>
              <a:t>}</a:t>
            </a:r>
            <a:endParaRPr lang="en-US" dirty="0">
              <a:cs typeface="Calibri" panose="020F0502020204030204"/>
            </a:endParaRPr>
          </a:p>
          <a:p>
            <a:pPr marL="227965" indent="-227965">
              <a:buNone/>
            </a:pPr>
            <a:r>
              <a:rPr lang="en-US" dirty="0">
                <a:ea typeface="+mn-lt"/>
                <a:cs typeface="+mn-lt"/>
              </a:rPr>
              <a:t>void loop() {  // read data from the color sensor</a:t>
            </a:r>
            <a:endParaRPr lang="en-US" dirty="0">
              <a:cs typeface="Calibri" panose="020F0502020204030204"/>
            </a:endParaRPr>
          </a:p>
          <a:p>
            <a:pPr marL="227965" indent="-227965">
              <a:buNone/>
            </a:pPr>
            <a:r>
              <a:rPr lang="en-US" dirty="0">
                <a:ea typeface="+mn-lt"/>
                <a:cs typeface="+mn-lt"/>
              </a:rPr>
              <a:t>  uint16_t r, g, b, c;</a:t>
            </a:r>
            <a:endParaRPr lang="en-US" dirty="0">
              <a:cs typeface="Calibri" panose="020F0502020204030204"/>
            </a:endParaRPr>
          </a:p>
          <a:p>
            <a:pPr marL="227965" indent="-227965">
              <a:buNone/>
            </a:pPr>
            <a:r>
              <a:rPr lang="en-US" dirty="0">
                <a:ea typeface="+mn-lt"/>
                <a:cs typeface="+mn-lt"/>
              </a:rPr>
              <a:t>  </a:t>
            </a:r>
            <a:r>
              <a:rPr lang="en-US" dirty="0" err="1">
                <a:ea typeface="+mn-lt"/>
                <a:cs typeface="+mn-lt"/>
              </a:rPr>
              <a:t>apds.getColorData</a:t>
            </a:r>
            <a:r>
              <a:rPr lang="en-US" dirty="0">
                <a:ea typeface="+mn-lt"/>
                <a:cs typeface="+mn-lt"/>
              </a:rPr>
              <a:t>(&amp;r, &amp;g, &amp;b, &amp;c);</a:t>
            </a:r>
            <a:endParaRPr lang="en-US" dirty="0">
              <a:cs typeface="Calibri" panose="020F0502020204030204"/>
            </a:endParaRPr>
          </a:p>
          <a:p>
            <a:pPr marL="227965" indent="-227965">
              <a:buNone/>
            </a:pPr>
            <a:r>
              <a:rPr lang="en-US" dirty="0">
                <a:ea typeface="+mn-lt"/>
                <a:cs typeface="+mn-lt"/>
              </a:rPr>
              <a:t>  </a:t>
            </a:r>
            <a:r>
              <a:rPr lang="en-US" dirty="0" err="1">
                <a:ea typeface="+mn-lt"/>
                <a:cs typeface="+mn-lt"/>
              </a:rPr>
              <a:t>Serial.print</a:t>
            </a:r>
            <a:r>
              <a:rPr lang="en-US" dirty="0">
                <a:ea typeface="+mn-lt"/>
                <a:cs typeface="+mn-lt"/>
              </a:rPr>
              <a:t>("Color (R,G,B,C): ");</a:t>
            </a:r>
            <a:endParaRPr lang="en-US" dirty="0">
              <a:cs typeface="Calibri" panose="020F0502020204030204"/>
            </a:endParaRPr>
          </a:p>
          <a:p>
            <a:pPr marL="227965" indent="-227965">
              <a:buNone/>
            </a:pPr>
            <a:r>
              <a:rPr lang="en-US" dirty="0">
                <a:ea typeface="+mn-lt"/>
                <a:cs typeface="+mn-lt"/>
              </a:rPr>
              <a:t>  </a:t>
            </a:r>
            <a:r>
              <a:rPr lang="en-US" dirty="0" err="1">
                <a:ea typeface="+mn-lt"/>
                <a:cs typeface="+mn-lt"/>
              </a:rPr>
              <a:t>Serial.print</a:t>
            </a:r>
            <a:r>
              <a:rPr lang="en-US" dirty="0">
                <a:ea typeface="+mn-lt"/>
                <a:cs typeface="+mn-lt"/>
              </a:rPr>
              <a:t>(r); </a:t>
            </a:r>
            <a:r>
              <a:rPr lang="en-US" dirty="0" err="1">
                <a:ea typeface="+mn-lt"/>
                <a:cs typeface="+mn-lt"/>
              </a:rPr>
              <a:t>Serial.print</a:t>
            </a:r>
            <a:r>
              <a:rPr lang="en-US" dirty="0">
                <a:ea typeface="+mn-lt"/>
                <a:cs typeface="+mn-lt"/>
              </a:rPr>
              <a:t>(", ");</a:t>
            </a:r>
            <a:endParaRPr lang="en-US" dirty="0">
              <a:cs typeface="Calibri" panose="020F0502020204030204"/>
            </a:endParaRPr>
          </a:p>
          <a:p>
            <a:pPr marL="227965" indent="-227965">
              <a:buNone/>
            </a:pPr>
            <a:r>
              <a:rPr lang="en-US" dirty="0">
                <a:ea typeface="+mn-lt"/>
                <a:cs typeface="+mn-lt"/>
              </a:rPr>
              <a:t>  </a:t>
            </a:r>
            <a:r>
              <a:rPr lang="en-US" dirty="0" err="1">
                <a:ea typeface="+mn-lt"/>
                <a:cs typeface="+mn-lt"/>
              </a:rPr>
              <a:t>Serial.print</a:t>
            </a:r>
            <a:r>
              <a:rPr lang="en-US" dirty="0">
                <a:ea typeface="+mn-lt"/>
                <a:cs typeface="+mn-lt"/>
              </a:rPr>
              <a:t>(g); </a:t>
            </a:r>
            <a:r>
              <a:rPr lang="en-US" dirty="0" err="1">
                <a:ea typeface="+mn-lt"/>
                <a:cs typeface="+mn-lt"/>
              </a:rPr>
              <a:t>Serial.print</a:t>
            </a:r>
            <a:r>
              <a:rPr lang="en-US" dirty="0">
                <a:ea typeface="+mn-lt"/>
                <a:cs typeface="+mn-lt"/>
              </a:rPr>
              <a:t>(", ");</a:t>
            </a:r>
            <a:endParaRPr lang="en-US" dirty="0">
              <a:cs typeface="Calibri" panose="020F0502020204030204"/>
            </a:endParaRPr>
          </a:p>
          <a:p>
            <a:pPr marL="227965" indent="-227965">
              <a:buNone/>
            </a:pPr>
            <a:r>
              <a:rPr lang="en-US" dirty="0">
                <a:ea typeface="+mn-lt"/>
                <a:cs typeface="+mn-lt"/>
              </a:rPr>
              <a:t>  </a:t>
            </a:r>
            <a:r>
              <a:rPr lang="en-US" dirty="0" err="1">
                <a:ea typeface="+mn-lt"/>
                <a:cs typeface="+mn-lt"/>
              </a:rPr>
              <a:t>Serial.print</a:t>
            </a:r>
            <a:r>
              <a:rPr lang="en-US" dirty="0">
                <a:ea typeface="+mn-lt"/>
                <a:cs typeface="+mn-lt"/>
              </a:rPr>
              <a:t>(b); </a:t>
            </a:r>
            <a:r>
              <a:rPr lang="en-US" dirty="0" err="1">
                <a:ea typeface="+mn-lt"/>
                <a:cs typeface="+mn-lt"/>
              </a:rPr>
              <a:t>Serial.print</a:t>
            </a:r>
            <a:r>
              <a:rPr lang="en-US" dirty="0">
                <a:ea typeface="+mn-lt"/>
                <a:cs typeface="+mn-lt"/>
              </a:rPr>
              <a:t>(", ");</a:t>
            </a:r>
            <a:endParaRPr lang="en-US" dirty="0">
              <a:cs typeface="Calibri" panose="020F0502020204030204"/>
            </a:endParaRPr>
          </a:p>
          <a:p>
            <a:pPr marL="227965" indent="-227965">
              <a:buNone/>
            </a:pPr>
            <a:r>
              <a:rPr lang="en-US" dirty="0">
                <a:ea typeface="+mn-lt"/>
                <a:cs typeface="+mn-lt"/>
              </a:rPr>
              <a:t>  </a:t>
            </a:r>
            <a:r>
              <a:rPr lang="en-US" dirty="0" err="1">
                <a:ea typeface="+mn-lt"/>
                <a:cs typeface="+mn-lt"/>
              </a:rPr>
              <a:t>Serial.println</a:t>
            </a:r>
            <a:r>
              <a:rPr lang="en-US" dirty="0">
                <a:ea typeface="+mn-lt"/>
                <a:cs typeface="+mn-lt"/>
              </a:rPr>
              <a:t>(c);</a:t>
            </a:r>
          </a:p>
          <a:p>
            <a:pPr marL="227965" indent="-227965">
              <a:buNone/>
            </a:pPr>
            <a:r>
              <a:rPr lang="en-US" dirty="0">
                <a:ea typeface="+mn-lt"/>
                <a:cs typeface="+mn-lt"/>
              </a:rPr>
              <a:t>  delay(500); // wait for a short time before taking the next sensor reading</a:t>
            </a:r>
            <a:endParaRPr lang="en-US" dirty="0">
              <a:cs typeface="Calibri" panose="020F0502020204030204"/>
            </a:endParaRPr>
          </a:p>
          <a:p>
            <a:pPr marL="227965" indent="-227965">
              <a:buNone/>
            </a:pPr>
            <a:r>
              <a:rPr lang="en-US" dirty="0">
                <a:ea typeface="+mn-lt"/>
                <a:cs typeface="+mn-lt"/>
              </a:rPr>
              <a:t>}</a:t>
            </a:r>
            <a:endParaRPr lang="en-US" dirty="0">
              <a:cs typeface="Calibri" panose="020F0502020204030204"/>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u="sng" dirty="0">
              <a:latin typeface="Times New Roman"/>
              <a:cs typeface="Times New Roman"/>
            </a:endParaRPr>
          </a:p>
        </p:txBody>
      </p:sp>
      <p:sp>
        <p:nvSpPr>
          <p:cNvPr id="5" name="TextBox 4">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b="1" dirty="0">
                <a:latin typeface="Times New Roman" panose="02020603050405020304" pitchFamily="18" charset="0"/>
                <a:cs typeface="Times New Roman" panose="02020603050405020304" pitchFamily="18" charset="0"/>
              </a:rPr>
              <a:t>GOKARAJU RANGARAJU INSTITUTE OF ENGINEERING AND TECHNOLOGY</a:t>
            </a:r>
            <a:endParaRPr lang="en-IN" altLang="en-US" sz="2200" b="1" dirty="0">
              <a:latin typeface="Times New Roman" panose="02020603050405020304" pitchFamily="18" charset="0"/>
              <a:cs typeface="Times New Roman" panose="02020603050405020304" pitchFamily="18" charset="0"/>
            </a:endParaRPr>
          </a:p>
          <a:p>
            <a:pPr algn="ctr">
              <a:defRPr/>
            </a:pPr>
            <a:r>
              <a:rPr lang="en-US" altLang="en-US" sz="2200" b="1" dirty="0">
                <a:latin typeface="Times New Roman" panose="02020603050405020304" pitchFamily="18" charset="0"/>
                <a:cs typeface="Times New Roman" panose="02020603050405020304" pitchFamily="18" charset="0"/>
              </a:rPr>
              <a:t>Department</a:t>
            </a:r>
            <a:r>
              <a:rPr 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of Computer Science and Engineering</a:t>
            </a:r>
          </a:p>
          <a:p>
            <a:pPr algn="ctr">
              <a:defRPr/>
            </a:pPr>
            <a:r>
              <a:rPr lang="en-US" altLang="en-US" sz="2200" b="1" dirty="0">
                <a:latin typeface="Times New Roman" panose="02020603050405020304" pitchFamily="18" charset="0"/>
                <a:cs typeface="Times New Roman" panose="02020603050405020304" pitchFamily="18" charset="0"/>
              </a:rPr>
              <a:t>MINI Project Review-2</a:t>
            </a:r>
          </a:p>
        </p:txBody>
      </p:sp>
      <p:pic>
        <p:nvPicPr>
          <p:cNvPr id="2" name="Picture 2" descr="C:\Users\admin\Desktop\download.png">
            <a:extLst>
              <a:ext uri="{FF2B5EF4-FFF2-40B4-BE49-F238E27FC236}">
                <a16:creationId xmlns:a16="http://schemas.microsoft.com/office/drawing/2014/main" id="{781BA554-7D58-DFC3-EA96-F2E1F0900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 y="66171"/>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A picture containing calendar&#10;&#10;Description automatically generated">
            <a:extLst>
              <a:ext uri="{FF2B5EF4-FFF2-40B4-BE49-F238E27FC236}">
                <a16:creationId xmlns:a16="http://schemas.microsoft.com/office/drawing/2014/main" id="{4DB678BF-5A8C-3B63-85F5-63653F151BA8}"/>
              </a:ext>
            </a:extLst>
          </p:cNvPr>
          <p:cNvPicPr>
            <a:picLocks noChangeAspect="1"/>
          </p:cNvPicPr>
          <p:nvPr/>
        </p:nvPicPr>
        <p:blipFill>
          <a:blip r:embed="rId3"/>
          <a:stretch>
            <a:fillRect/>
          </a:stretch>
        </p:blipFill>
        <p:spPr>
          <a:xfrm>
            <a:off x="5377543" y="1715589"/>
            <a:ext cx="6574969" cy="4885508"/>
          </a:xfrm>
          <a:prstGeom prst="rect">
            <a:avLst/>
          </a:prstGeom>
        </p:spPr>
      </p:pic>
    </p:spTree>
    <p:extLst>
      <p:ext uri="{BB962C8B-B14F-4D97-AF65-F5344CB8AC3E}">
        <p14:creationId xmlns:p14="http://schemas.microsoft.com/office/powerpoint/2010/main" val="73302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442" y="1328977"/>
            <a:ext cx="11234900" cy="5374178"/>
          </a:xfrm>
        </p:spPr>
        <p:txBody>
          <a:bodyPr vert="horz" lIns="91440" tIns="45720" rIns="91440" bIns="45720" rtlCol="0" anchor="t">
            <a:normAutofit/>
          </a:bodyPr>
          <a:lstStyle/>
          <a:p>
            <a:pPr marL="0" indent="0">
              <a:buNone/>
            </a:pPr>
            <a:r>
              <a:rPr lang="en-US" b="1" u="sng" dirty="0">
                <a:latin typeface="Times New Roman"/>
                <a:cs typeface="Calibri"/>
              </a:rPr>
              <a:t>EXECUTION:</a:t>
            </a:r>
          </a:p>
          <a:p>
            <a:pPr marL="0" indent="0">
              <a:buNone/>
            </a:pP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marL="0" indent="0">
              <a:buNone/>
            </a:pPr>
            <a:endParaRPr lang="en-US" u="sng" dirty="0">
              <a:cs typeface="Calibri" panose="020F0502020204030204"/>
            </a:endParaRPr>
          </a:p>
          <a:p>
            <a:pPr marL="0" indent="0">
              <a:buNone/>
            </a:pPr>
            <a:endParaRPr lang="en-US" u="sng" dirty="0">
              <a:cs typeface="Calibri" panose="020F0502020204030204"/>
            </a:endParaRPr>
          </a:p>
        </p:txBody>
      </p:sp>
      <p:sp>
        <p:nvSpPr>
          <p:cNvPr id="5" name="TextBox 4">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b="1" dirty="0">
                <a:latin typeface="Times New Roman" panose="02020603050405020304" pitchFamily="18" charset="0"/>
                <a:cs typeface="Times New Roman" panose="02020603050405020304" pitchFamily="18" charset="0"/>
              </a:rPr>
              <a:t>GOKARAJU RANGARAJU INSTITUTE OF ENGINEERING AND TECHNOLOGY</a:t>
            </a:r>
            <a:endParaRPr lang="en-IN" altLang="en-US" sz="2200" b="1" dirty="0">
              <a:latin typeface="Times New Roman" panose="02020603050405020304" pitchFamily="18" charset="0"/>
              <a:cs typeface="Times New Roman" panose="02020603050405020304" pitchFamily="18" charset="0"/>
            </a:endParaRPr>
          </a:p>
          <a:p>
            <a:pPr algn="ctr">
              <a:defRPr/>
            </a:pPr>
            <a:r>
              <a:rPr lang="en-US" altLang="en-US" sz="2200" b="1" dirty="0">
                <a:latin typeface="Times New Roman" panose="02020603050405020304" pitchFamily="18" charset="0"/>
                <a:cs typeface="Times New Roman" panose="02020603050405020304" pitchFamily="18" charset="0"/>
              </a:rPr>
              <a:t>Department</a:t>
            </a:r>
            <a:r>
              <a:rPr 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of Computer Science and Engineering</a:t>
            </a:r>
          </a:p>
          <a:p>
            <a:pPr algn="ctr">
              <a:defRPr/>
            </a:pPr>
            <a:r>
              <a:rPr lang="en-US" altLang="en-US" sz="2200" b="1" dirty="0">
                <a:latin typeface="Times New Roman" panose="02020603050405020304" pitchFamily="18" charset="0"/>
                <a:cs typeface="Times New Roman" panose="02020603050405020304" pitchFamily="18" charset="0"/>
              </a:rPr>
              <a:t>MINI Project Review-2</a:t>
            </a:r>
          </a:p>
        </p:txBody>
      </p:sp>
      <p:pic>
        <p:nvPicPr>
          <p:cNvPr id="2" name="Picture 2" descr="C:\Users\admin\Desktop\download.png">
            <a:extLst>
              <a:ext uri="{FF2B5EF4-FFF2-40B4-BE49-F238E27FC236}">
                <a16:creationId xmlns:a16="http://schemas.microsoft.com/office/drawing/2014/main" id="{781BA554-7D58-DFC3-EA96-F2E1F0900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 y="142371"/>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569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1F48-B814-0E86-6037-E5BFEBAB25A5}"/>
              </a:ext>
            </a:extLst>
          </p:cNvPr>
          <p:cNvSpPr>
            <a:spLocks noGrp="1"/>
          </p:cNvSpPr>
          <p:nvPr>
            <p:ph type="title"/>
          </p:nvPr>
        </p:nvSpPr>
        <p:spPr>
          <a:xfrm rot="-10800000" flipV="1">
            <a:off x="636746" y="-176191"/>
            <a:ext cx="10286358" cy="1789231"/>
          </a:xfrm>
        </p:spPr>
        <p:txBody>
          <a:bodyPr vert="horz" lIns="91440" tIns="45720" rIns="91440" bIns="45720" rtlCol="0" anchor="ctr">
            <a:noAutofit/>
          </a:bodyPr>
          <a:lstStyle/>
          <a:p>
            <a:pPr algn="ctr">
              <a:lnSpc>
                <a:spcPct val="100000"/>
              </a:lnSpc>
              <a:spcBef>
                <a:spcPts val="0"/>
              </a:spcBef>
            </a:pPr>
            <a:r>
              <a:rPr lang="en-US" sz="2000" b="1" dirty="0">
                <a:latin typeface="Times New Roman"/>
                <a:cs typeface="Times New Roman"/>
              </a:rPr>
              <a:t>         GOKARAJU RANGARAJU INSTITUTE OF ENGINEERING AND TECHNOLOGY</a:t>
            </a:r>
            <a:endParaRPr lang="en-IN" sz="2000" dirty="0">
              <a:ea typeface="+mj-lt"/>
              <a:cs typeface="+mj-lt"/>
            </a:endParaRPr>
          </a:p>
          <a:p>
            <a:pPr algn="ctr">
              <a:lnSpc>
                <a:spcPct val="100000"/>
              </a:lnSpc>
              <a:spcBef>
                <a:spcPts val="0"/>
              </a:spcBef>
            </a:pPr>
            <a:r>
              <a:rPr lang="en-US" sz="2000" b="1" dirty="0">
                <a:latin typeface="Times New Roman"/>
                <a:cs typeface="Times New Roman"/>
              </a:rPr>
              <a:t>Department of Computer Science and Engineering</a:t>
            </a:r>
            <a:endParaRPr lang="en-US" sz="2000">
              <a:ea typeface="+mj-lt"/>
              <a:cs typeface="+mj-lt"/>
            </a:endParaRPr>
          </a:p>
          <a:p>
            <a:pPr algn="ctr">
              <a:lnSpc>
                <a:spcPct val="100000"/>
              </a:lnSpc>
              <a:spcBef>
                <a:spcPts val="0"/>
              </a:spcBef>
            </a:pPr>
            <a:r>
              <a:rPr lang="en-US" sz="2000" b="1" dirty="0">
                <a:latin typeface="Times New Roman"/>
                <a:cs typeface="Times New Roman"/>
              </a:rPr>
              <a:t>MINI Project Review-2</a:t>
            </a:r>
            <a:endParaRPr lang="en-US" sz="2000">
              <a:ea typeface="+mj-lt"/>
              <a:cs typeface="+mj-lt"/>
            </a:endParaRPr>
          </a:p>
          <a:p>
            <a:endParaRPr lang="en-US" sz="2000" dirty="0">
              <a:cs typeface="Calibri Light"/>
            </a:endParaRPr>
          </a:p>
        </p:txBody>
      </p:sp>
      <p:sp>
        <p:nvSpPr>
          <p:cNvPr id="3" name="Content Placeholder 2">
            <a:extLst>
              <a:ext uri="{FF2B5EF4-FFF2-40B4-BE49-F238E27FC236}">
                <a16:creationId xmlns:a16="http://schemas.microsoft.com/office/drawing/2014/main" id="{5EA34C0D-96CE-EC12-4060-945133202367}"/>
              </a:ext>
            </a:extLst>
          </p:cNvPr>
          <p:cNvSpPr>
            <a:spLocks noGrp="1"/>
          </p:cNvSpPr>
          <p:nvPr>
            <p:ph idx="1"/>
          </p:nvPr>
        </p:nvSpPr>
        <p:spPr>
          <a:xfrm>
            <a:off x="838200" y="1825625"/>
            <a:ext cx="9815052" cy="4351338"/>
          </a:xfrm>
        </p:spPr>
        <p:txBody>
          <a:bodyPr vert="horz" lIns="91440" tIns="45720" rIns="91440" bIns="45720" rtlCol="0" anchor="t">
            <a:normAutofit/>
          </a:bodyPr>
          <a:lstStyle/>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r>
              <a:rPr lang="en-US" sz="3600" dirty="0">
                <a:latin typeface="Times New Roman"/>
                <a:cs typeface="Calibri"/>
              </a:rPr>
              <a:t>                                   Thank you!  </a:t>
            </a:r>
            <a:endParaRPr lang="en-US">
              <a:latin typeface="Calibri" panose="020F0502020204030204"/>
              <a:cs typeface="Calibri"/>
            </a:endParaRPr>
          </a:p>
          <a:p>
            <a:pPr marL="0" indent="0" algn="ctr">
              <a:buNone/>
            </a:pPr>
            <a:r>
              <a:rPr lang="en-US" sz="3600" dirty="0">
                <a:latin typeface="Times New Roman"/>
                <a:cs typeface="Calibri"/>
              </a:rPr>
              <a:t>                                Any Queries?        </a:t>
            </a:r>
            <a:r>
              <a:rPr lang="en-US" dirty="0">
                <a:cs typeface="Calibri"/>
              </a:rPr>
              <a:t>                          </a:t>
            </a:r>
            <a:endParaRPr lang="en-US" sz="3600" dirty="0">
              <a:latin typeface="Times New Roman"/>
              <a:cs typeface="Calibri"/>
            </a:endParaRPr>
          </a:p>
        </p:txBody>
      </p:sp>
      <p:sp>
        <p:nvSpPr>
          <p:cNvPr id="4" name="Date Placeholder 3">
            <a:extLst>
              <a:ext uri="{FF2B5EF4-FFF2-40B4-BE49-F238E27FC236}">
                <a16:creationId xmlns:a16="http://schemas.microsoft.com/office/drawing/2014/main" id="{5655485C-0185-7556-FCB3-30441F3F29FC}"/>
              </a:ext>
            </a:extLst>
          </p:cNvPr>
          <p:cNvSpPr>
            <a:spLocks noGrp="1"/>
          </p:cNvSpPr>
          <p:nvPr>
            <p:ph type="dt" sz="half" idx="10"/>
          </p:nvPr>
        </p:nvSpPr>
        <p:spPr/>
        <p:txBody>
          <a:bodyPr/>
          <a:lstStyle/>
          <a:p>
            <a:fld id="{A4DD0801-FC99-4177-8D0E-C53D062034C7}" type="datetime1">
              <a:rPr lang="en-IN" smtClean="0"/>
              <a:t>03-04-2023</a:t>
            </a:fld>
            <a:endParaRPr lang="en-IN"/>
          </a:p>
        </p:txBody>
      </p:sp>
      <p:pic>
        <p:nvPicPr>
          <p:cNvPr id="6" name="Picture 2" descr="C:\Users\admin\Desktop\download.png">
            <a:extLst>
              <a:ext uri="{FF2B5EF4-FFF2-40B4-BE49-F238E27FC236}">
                <a16:creationId xmlns:a16="http://schemas.microsoft.com/office/drawing/2014/main" id="{7EDCC433-7AD2-5B74-0962-14EE098AA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52" y="14980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573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66871" y="1562199"/>
            <a:ext cx="11969623" cy="4976715"/>
          </a:xfrm>
        </p:spPr>
        <p:txBody>
          <a:bodyPr anchor="t">
            <a:normAutofit fontScale="90000"/>
          </a:bodyPr>
          <a:lstStyle/>
          <a:p>
            <a:pPr algn="just"/>
            <a:r>
              <a:rPr lang="en-IN" sz="3600" b="1" dirty="0">
                <a:latin typeface="Times New Roman"/>
                <a:cs typeface="Times New Roman"/>
              </a:rPr>
              <a:t>ABSTRACT </a:t>
            </a:r>
            <a:br>
              <a:rPr lang="en-IN" sz="3600" b="1" dirty="0">
                <a:latin typeface="Times New Roman" panose="02020603050405020304" pitchFamily="18" charset="0"/>
                <a:cs typeface="Times New Roman" panose="02020603050405020304" pitchFamily="18" charset="0"/>
              </a:rPr>
            </a:br>
            <a:r>
              <a:rPr lang="en-IN" sz="4000" b="1" dirty="0">
                <a:latin typeface="Times New Roman"/>
                <a:cs typeface="Times New Roman"/>
              </a:rPr>
              <a:t>Existing</a:t>
            </a:r>
            <a:r>
              <a:rPr lang="en-IN" sz="3600" b="1" dirty="0">
                <a:latin typeface="Times New Roman"/>
                <a:cs typeface="Times New Roman"/>
              </a:rPr>
              <a:t>: </a:t>
            </a:r>
            <a:r>
              <a:rPr lang="en-IN" sz="3600" b="1" dirty="0">
                <a:solidFill>
                  <a:schemeClr val="bg1"/>
                </a:solidFill>
                <a:latin typeface="Times New Roman"/>
                <a:cs typeface="Times New Roman"/>
              </a:rPr>
              <a:t>.</a:t>
            </a:r>
            <a:br>
              <a:rPr lang="en-IN" sz="3600" b="1" dirty="0">
                <a:latin typeface="Times New Roman" panose="02020603050405020304" pitchFamily="18" charset="0"/>
                <a:cs typeface="Times New Roman" panose="02020603050405020304" pitchFamily="18" charset="0"/>
              </a:rPr>
            </a:br>
            <a:r>
              <a:rPr lang="en-IN" sz="3100" b="1" dirty="0">
                <a:latin typeface="Times New Roman"/>
                <a:cs typeface="Times New Roman"/>
                <a:hlinkClick r:id="rId2"/>
              </a:rPr>
              <a:t>https://journals.resaim.com/ijresm/article/view/245/226</a:t>
            </a:r>
            <a:r>
              <a:rPr lang="en-IN" sz="3100" b="1" dirty="0">
                <a:latin typeface="Times New Roman"/>
                <a:cs typeface="Times New Roman"/>
              </a:rPr>
              <a:t> </a:t>
            </a:r>
            <a:r>
              <a:rPr lang="en-IN" sz="3100" b="1" dirty="0">
                <a:solidFill>
                  <a:schemeClr val="bg1"/>
                </a:solidFill>
                <a:latin typeface="Times New Roman"/>
                <a:cs typeface="Times New Roman"/>
              </a:rPr>
              <a:t>.</a:t>
            </a:r>
            <a:br>
              <a:rPr lang="en-IN" sz="3600" b="1" dirty="0">
                <a:latin typeface="Times New Roman" panose="02020603050405020304" pitchFamily="18" charset="0"/>
                <a:cs typeface="Times New Roman" panose="02020603050405020304" pitchFamily="18" charset="0"/>
              </a:rPr>
            </a:br>
            <a:r>
              <a:rPr lang="en-IN" sz="3600" b="1" dirty="0">
                <a:latin typeface="Times New Roman"/>
                <a:cs typeface="Times New Roman"/>
              </a:rPr>
              <a:t>Proposed:        </a:t>
            </a:r>
            <a:r>
              <a:rPr lang="en-IN" sz="3600" b="1" dirty="0">
                <a:solidFill>
                  <a:schemeClr val="bg1"/>
                </a:solidFill>
                <a:latin typeface="Times New Roman"/>
                <a:cs typeface="Times New Roman"/>
              </a:rPr>
              <a:t>.</a:t>
            </a:r>
            <a:r>
              <a:rPr lang="en-IN" sz="3600" b="1" dirty="0">
                <a:latin typeface="Times New Roman"/>
                <a:cs typeface="Times New Roman"/>
              </a:rPr>
              <a:t>                                                              </a:t>
            </a:r>
            <a:br>
              <a:rPr lang="en-IN" sz="5300" b="1" dirty="0">
                <a:latin typeface="Times New Roman"/>
                <a:cs typeface="Times New Roman"/>
              </a:rPr>
            </a:br>
            <a:r>
              <a:rPr lang="en-US" sz="2000" dirty="0">
                <a:latin typeface="Times New Roman"/>
                <a:cs typeface="Times New Roman"/>
              </a:rPr>
              <a:t>Food adulteration refers to the practice of deliberately adding substances to food to increase its volume, weight or to improve its appearance, texture or </a:t>
            </a:r>
            <a:r>
              <a:rPr lang="en-US" sz="2000" dirty="0" err="1">
                <a:latin typeface="Times New Roman"/>
                <a:cs typeface="Times New Roman"/>
              </a:rPr>
              <a:t>flavour</a:t>
            </a:r>
            <a:r>
              <a:rPr lang="en-US" sz="2000" dirty="0">
                <a:latin typeface="Times New Roman"/>
                <a:cs typeface="Times New Roman"/>
              </a:rPr>
              <a:t>, it is a significant issue that affects the health and safety of consumers. With the increasing demand for food, the risk of contamination and intentional addition of harmful substances has increased. There are several existing methods for detecting food adulteration, including Chemical analysis, Microscopy, Sensory analysis etc. While these methods are useful, they can be </a:t>
            </a:r>
            <a:r>
              <a:rPr lang="en-US" sz="2000" dirty="0" err="1">
                <a:latin typeface="Times New Roman"/>
                <a:cs typeface="Times New Roman"/>
              </a:rPr>
              <a:t>timeconsuming</a:t>
            </a:r>
            <a:r>
              <a:rPr lang="en-US" sz="2000" dirty="0">
                <a:latin typeface="Times New Roman"/>
                <a:cs typeface="Times New Roman"/>
              </a:rPr>
              <a:t>, </a:t>
            </a:r>
            <a:r>
              <a:rPr lang="en-US" sz="2000" dirty="0" err="1">
                <a:latin typeface="Times New Roman"/>
                <a:cs typeface="Times New Roman"/>
              </a:rPr>
              <a:t>labour-intensive</a:t>
            </a:r>
            <a:r>
              <a:rPr lang="en-US" sz="2000" dirty="0">
                <a:latin typeface="Times New Roman"/>
                <a:cs typeface="Times New Roman"/>
              </a:rPr>
              <a:t>, and may not provide real-time results. The use of Internet of Things (IoT), Machine Learning (ML) can greatly enhance the ability to identify food adulteration. In this project, we propose a solution to detect food adulteration using IoT and machine learning. The system consists of IoT sensors and devices that can be used to gather data on various parameters such as temperature, pH, </a:t>
            </a:r>
            <a:r>
              <a:rPr lang="en-US" sz="2000" dirty="0" err="1">
                <a:latin typeface="Times New Roman"/>
                <a:cs typeface="Times New Roman"/>
              </a:rPr>
              <a:t>colour</a:t>
            </a:r>
            <a:r>
              <a:rPr lang="en-US" sz="2000" dirty="0">
                <a:latin typeface="Times New Roman"/>
                <a:cs typeface="Times New Roman"/>
              </a:rPr>
              <a:t> etc. The collected data is fed into machine learning algorithms for pre-processing, analysis, and testing and any anomalies or deviations from the normal patterns are flagged for further investigation.ML algorithms can continuously learn from the data collected, allowing them to continually improve their accuracy and effectiveness over time. By implementing this system, we aim to create a real-time, </a:t>
            </a:r>
            <a:r>
              <a:rPr lang="en-US" sz="2000" dirty="0" err="1">
                <a:latin typeface="Times New Roman"/>
                <a:cs typeface="Times New Roman"/>
              </a:rPr>
              <a:t>datadriven</a:t>
            </a:r>
            <a:r>
              <a:rPr lang="en-US" sz="2000" dirty="0">
                <a:latin typeface="Times New Roman"/>
                <a:cs typeface="Times New Roman"/>
              </a:rPr>
              <a:t> approach to detecting food adulteration, ensuring food safety and quality for consumers by creating a warning system.</a:t>
            </a:r>
            <a:br>
              <a:rPr lang="en-IN" sz="5300" b="1" dirty="0">
                <a:latin typeface="Times New Roman" panose="02020603050405020304" pitchFamily="18" charset="0"/>
                <a:cs typeface="Times New Roman" panose="02020603050405020304" pitchFamily="18" charset="0"/>
              </a:rPr>
            </a:br>
            <a:br>
              <a:rPr lang="en-IN" sz="5300" b="1" dirty="0"/>
            </a:br>
            <a:br>
              <a:rPr lang="en-IN" sz="5300" b="1" dirty="0"/>
            </a:br>
            <a:br>
              <a:rPr lang="en-IN" sz="5300" b="1" dirty="0"/>
            </a:br>
            <a:br>
              <a:rPr lang="en-IN" sz="4000" dirty="0">
                <a:latin typeface="Avenir Next LT Pro Light" panose="020B0304020202020204" pitchFamily="34" charset="0"/>
                <a:ea typeface="Calibri" panose="020F0502020204030204" pitchFamily="34" charset="0"/>
                <a:cs typeface="Times New Roman" panose="02020603050405020304" pitchFamily="18" charset="0"/>
              </a:rPr>
            </a:br>
            <a:br>
              <a:rPr lang="en-IN" sz="4000" b="1" dirty="0"/>
            </a:br>
            <a:endParaRPr lang="en-IN" sz="4000" b="1" dirty="0">
              <a:solidFill>
                <a:srgbClr val="00B0F0"/>
              </a:solidFill>
            </a:endParaRPr>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b="1" dirty="0">
                <a:latin typeface="Times New Roman" panose="02020603050405020304" pitchFamily="18" charset="0"/>
                <a:cs typeface="Times New Roman" panose="02020603050405020304" pitchFamily="18" charset="0"/>
              </a:rPr>
              <a:t>GOKARAJU RANGARAJU INSTITUTE OF ENGINEERING AND TECHNOLOGY</a:t>
            </a:r>
            <a:endParaRPr lang="en-IN" altLang="en-US" sz="2200" b="1" dirty="0">
              <a:latin typeface="Times New Roman" panose="02020603050405020304" pitchFamily="18" charset="0"/>
              <a:cs typeface="Times New Roman" panose="02020603050405020304" pitchFamily="18" charset="0"/>
            </a:endParaRPr>
          </a:p>
          <a:p>
            <a:pPr algn="ctr">
              <a:defRPr/>
            </a:pPr>
            <a:r>
              <a:rPr lang="en-US" altLang="en-US" sz="2200" b="1" dirty="0">
                <a:latin typeface="Times New Roman" panose="02020603050405020304" pitchFamily="18" charset="0"/>
                <a:cs typeface="Times New Roman" panose="02020603050405020304" pitchFamily="18" charset="0"/>
              </a:rPr>
              <a:t>Department</a:t>
            </a:r>
            <a:r>
              <a:rPr 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of Computer Science and Engineering</a:t>
            </a:r>
          </a:p>
          <a:p>
            <a:pPr algn="ctr">
              <a:defRPr/>
            </a:pPr>
            <a:r>
              <a:rPr lang="en-US" altLang="en-US" sz="2200" b="1" dirty="0">
                <a:latin typeface="Times New Roman" panose="02020603050405020304" pitchFamily="18" charset="0"/>
                <a:cs typeface="Times New Roman" panose="02020603050405020304" pitchFamily="18" charset="0"/>
              </a:rPr>
              <a:t>MINI Project Review-2</a:t>
            </a:r>
          </a:p>
        </p:txBody>
      </p:sp>
    </p:spTree>
    <p:extLst>
      <p:ext uri="{BB962C8B-B14F-4D97-AF65-F5344CB8AC3E}">
        <p14:creationId xmlns:p14="http://schemas.microsoft.com/office/powerpoint/2010/main" val="147477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670" y="1557577"/>
            <a:ext cx="10875672" cy="4013464"/>
          </a:xfrm>
        </p:spPr>
        <p:txBody>
          <a:bodyPr vert="horz" lIns="91440" tIns="45720" rIns="91440" bIns="45720" rtlCol="0" anchor="t">
            <a:normAutofit/>
          </a:bodyPr>
          <a:lstStyle/>
          <a:p>
            <a:pPr marL="0" indent="0">
              <a:buNone/>
            </a:pPr>
            <a:endParaRPr lang="en-US" dirty="0"/>
          </a:p>
          <a:p>
            <a:pPr marL="0" indent="0">
              <a:buNone/>
            </a:pP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ctr">
              <a:buNone/>
            </a:pPr>
            <a:r>
              <a:rPr lang="en-US" b="1" u="sng" dirty="0">
                <a:latin typeface="Times New Roman"/>
                <a:cs typeface="Times New Roman"/>
              </a:rPr>
              <a:t>Overall Architecture of the project and its components :</a:t>
            </a:r>
          </a:p>
        </p:txBody>
      </p:sp>
      <p:sp>
        <p:nvSpPr>
          <p:cNvPr id="5" name="TextBox 4">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b="1" dirty="0">
                <a:latin typeface="Times New Roman" panose="02020603050405020304" pitchFamily="18" charset="0"/>
                <a:cs typeface="Times New Roman" panose="02020603050405020304" pitchFamily="18" charset="0"/>
              </a:rPr>
              <a:t>GOKARAJU RANGARAJU INSTITUTE OF ENGINEERING AND TECHNOLOGY</a:t>
            </a:r>
            <a:endParaRPr lang="en-IN" altLang="en-US" sz="2200" b="1" dirty="0">
              <a:latin typeface="Times New Roman" panose="02020603050405020304" pitchFamily="18" charset="0"/>
              <a:cs typeface="Times New Roman" panose="02020603050405020304" pitchFamily="18" charset="0"/>
            </a:endParaRPr>
          </a:p>
          <a:p>
            <a:pPr algn="ctr">
              <a:defRPr/>
            </a:pPr>
            <a:r>
              <a:rPr lang="en-US" altLang="en-US" sz="2200" b="1" dirty="0">
                <a:latin typeface="Times New Roman" panose="02020603050405020304" pitchFamily="18" charset="0"/>
                <a:cs typeface="Times New Roman" panose="02020603050405020304" pitchFamily="18" charset="0"/>
              </a:rPr>
              <a:t>Department</a:t>
            </a:r>
            <a:r>
              <a:rPr 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of Computer Science and Engineering</a:t>
            </a:r>
          </a:p>
          <a:p>
            <a:pPr algn="ctr">
              <a:defRPr/>
            </a:pPr>
            <a:r>
              <a:rPr lang="en-US" altLang="en-US" sz="2200" b="1" dirty="0">
                <a:latin typeface="Times New Roman" panose="02020603050405020304" pitchFamily="18" charset="0"/>
                <a:cs typeface="Times New Roman" panose="02020603050405020304" pitchFamily="18" charset="0"/>
              </a:rPr>
              <a:t>MINI Project Review-2</a:t>
            </a:r>
          </a:p>
        </p:txBody>
      </p:sp>
      <p:pic>
        <p:nvPicPr>
          <p:cNvPr id="2" name="Picture 2" descr="C:\Users\admin\Desktop\download.png">
            <a:extLst>
              <a:ext uri="{FF2B5EF4-FFF2-40B4-BE49-F238E27FC236}">
                <a16:creationId xmlns:a16="http://schemas.microsoft.com/office/drawing/2014/main" id="{781BA554-7D58-DFC3-EA96-F2E1F0900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 y="142371"/>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721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670" y="850006"/>
            <a:ext cx="10875672" cy="4721035"/>
          </a:xfrm>
        </p:spPr>
        <p:txBody>
          <a:bodyPr vert="horz" lIns="91440" tIns="45720" rIns="91440" bIns="45720" rtlCol="0" anchor="t">
            <a:normAutofit/>
          </a:bodyPr>
          <a:lstStyle/>
          <a:p>
            <a:pPr marL="0" indent="0">
              <a:buNone/>
            </a:pPr>
            <a:endParaRPr lang="en-US" dirty="0"/>
          </a:p>
          <a:p>
            <a:pPr marL="0" indent="0">
              <a:buNone/>
            </a:pP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marL="0" indent="0">
              <a:buNone/>
            </a:pPr>
            <a:endParaRPr lang="en-US" dirty="0">
              <a:cs typeface="Calibri" panose="020F0502020204030204"/>
            </a:endParaRPr>
          </a:p>
        </p:txBody>
      </p:sp>
      <p:sp>
        <p:nvSpPr>
          <p:cNvPr id="5" name="TextBox 4">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b="1" dirty="0">
                <a:latin typeface="Times New Roman" panose="02020603050405020304" pitchFamily="18" charset="0"/>
                <a:cs typeface="Times New Roman" panose="02020603050405020304" pitchFamily="18" charset="0"/>
              </a:rPr>
              <a:t>GOKARAJU RANGARAJU INSTITUTE OF ENGINEERING AND TECHNOLOGY</a:t>
            </a:r>
            <a:endParaRPr lang="en-IN" altLang="en-US" sz="2200" b="1" dirty="0">
              <a:latin typeface="Times New Roman" panose="02020603050405020304" pitchFamily="18" charset="0"/>
              <a:cs typeface="Times New Roman" panose="02020603050405020304" pitchFamily="18" charset="0"/>
            </a:endParaRPr>
          </a:p>
          <a:p>
            <a:pPr algn="ctr">
              <a:defRPr/>
            </a:pPr>
            <a:r>
              <a:rPr lang="en-US" altLang="en-US" sz="2200" b="1" dirty="0">
                <a:latin typeface="Times New Roman" panose="02020603050405020304" pitchFamily="18" charset="0"/>
                <a:cs typeface="Times New Roman" panose="02020603050405020304" pitchFamily="18" charset="0"/>
              </a:rPr>
              <a:t>Department</a:t>
            </a:r>
            <a:r>
              <a:rPr 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of Computer Science and Engineering</a:t>
            </a:r>
          </a:p>
          <a:p>
            <a:pPr algn="ctr">
              <a:defRPr/>
            </a:pPr>
            <a:r>
              <a:rPr lang="en-US" altLang="en-US" sz="2200" b="1" dirty="0">
                <a:latin typeface="Times New Roman" panose="02020603050405020304" pitchFamily="18" charset="0"/>
                <a:cs typeface="Times New Roman" panose="02020603050405020304" pitchFamily="18" charset="0"/>
              </a:rPr>
              <a:t>MINI Project Review-2</a:t>
            </a:r>
          </a:p>
        </p:txBody>
      </p:sp>
      <p:pic>
        <p:nvPicPr>
          <p:cNvPr id="2" name="Picture 2" descr="C:\Users\admin\Desktop\download.png">
            <a:extLst>
              <a:ext uri="{FF2B5EF4-FFF2-40B4-BE49-F238E27FC236}">
                <a16:creationId xmlns:a16="http://schemas.microsoft.com/office/drawing/2014/main" id="{781BA554-7D58-DFC3-EA96-F2E1F0900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 y="142371"/>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Diagram&#10;&#10;Description automatically generated">
            <a:extLst>
              <a:ext uri="{FF2B5EF4-FFF2-40B4-BE49-F238E27FC236}">
                <a16:creationId xmlns:a16="http://schemas.microsoft.com/office/drawing/2014/main" id="{6FB6369E-E38D-58E2-5C2B-1FCBB94713CB}"/>
              </a:ext>
            </a:extLst>
          </p:cNvPr>
          <p:cNvPicPr>
            <a:picLocks noChangeAspect="1"/>
          </p:cNvPicPr>
          <p:nvPr/>
        </p:nvPicPr>
        <p:blipFill>
          <a:blip r:embed="rId3"/>
          <a:stretch>
            <a:fillRect/>
          </a:stretch>
        </p:blipFill>
        <p:spPr>
          <a:xfrm>
            <a:off x="1002101" y="1211669"/>
            <a:ext cx="9956800" cy="5332527"/>
          </a:xfrm>
          <a:prstGeom prst="rect">
            <a:avLst/>
          </a:prstGeom>
        </p:spPr>
      </p:pic>
    </p:spTree>
    <p:extLst>
      <p:ext uri="{BB962C8B-B14F-4D97-AF65-F5344CB8AC3E}">
        <p14:creationId xmlns:p14="http://schemas.microsoft.com/office/powerpoint/2010/main" val="253674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670" y="1601120"/>
            <a:ext cx="10875672" cy="3969921"/>
          </a:xfrm>
        </p:spPr>
        <p:txBody>
          <a:bodyPr vert="horz" lIns="91440" tIns="45720" rIns="91440" bIns="45720" rtlCol="0" anchor="t">
            <a:normAutofit/>
          </a:bodyPr>
          <a:lstStyle/>
          <a:p>
            <a:pPr marL="0" indent="0">
              <a:buNone/>
            </a:pPr>
            <a:r>
              <a:rPr lang="en-US" b="1" dirty="0">
                <a:cs typeface="Calibri"/>
              </a:rPr>
              <a:t>Using UML :</a:t>
            </a:r>
          </a:p>
          <a:p>
            <a:pPr marL="0" indent="0">
              <a:buNone/>
            </a:pPr>
            <a:endParaRPr lang="en-US" b="1" dirty="0">
              <a:cs typeface="Calibri"/>
            </a:endParaRPr>
          </a:p>
          <a:p>
            <a:pPr marL="0" indent="0">
              <a:buNone/>
            </a:pP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1371600" lvl="3" indent="0" algn="ctr">
              <a:buNone/>
            </a:pPr>
            <a:endParaRPr lang="en-US" b="1" dirty="0">
              <a:latin typeface="Times New Roman"/>
              <a:cs typeface="Times New Roman"/>
            </a:endParaRPr>
          </a:p>
        </p:txBody>
      </p:sp>
      <p:sp>
        <p:nvSpPr>
          <p:cNvPr id="5" name="TextBox 4">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b="1" dirty="0">
                <a:latin typeface="Times New Roman" panose="02020603050405020304" pitchFamily="18" charset="0"/>
                <a:cs typeface="Times New Roman" panose="02020603050405020304" pitchFamily="18" charset="0"/>
              </a:rPr>
              <a:t>GOKARAJU RANGARAJU INSTITUTE OF ENGINEERING AND TECHNOLOGY</a:t>
            </a:r>
            <a:endParaRPr lang="en-IN" altLang="en-US" sz="2200" b="1" dirty="0">
              <a:latin typeface="Times New Roman" panose="02020603050405020304" pitchFamily="18" charset="0"/>
              <a:cs typeface="Times New Roman" panose="02020603050405020304" pitchFamily="18" charset="0"/>
            </a:endParaRPr>
          </a:p>
          <a:p>
            <a:pPr algn="ctr">
              <a:defRPr/>
            </a:pPr>
            <a:r>
              <a:rPr lang="en-US" altLang="en-US" sz="2200" b="1" dirty="0">
                <a:latin typeface="Times New Roman" panose="02020603050405020304" pitchFamily="18" charset="0"/>
                <a:cs typeface="Times New Roman" panose="02020603050405020304" pitchFamily="18" charset="0"/>
              </a:rPr>
              <a:t>Department</a:t>
            </a:r>
            <a:r>
              <a:rPr 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of Computer Science and Engineering</a:t>
            </a:r>
          </a:p>
          <a:p>
            <a:pPr algn="ctr">
              <a:defRPr/>
            </a:pPr>
            <a:r>
              <a:rPr lang="en-US" altLang="en-US" sz="2200" b="1" dirty="0">
                <a:latin typeface="Times New Roman" panose="02020603050405020304" pitchFamily="18" charset="0"/>
                <a:cs typeface="Times New Roman" panose="02020603050405020304" pitchFamily="18" charset="0"/>
              </a:rPr>
              <a:t>MINI Project Review-2</a:t>
            </a:r>
          </a:p>
        </p:txBody>
      </p:sp>
      <p:pic>
        <p:nvPicPr>
          <p:cNvPr id="2" name="Picture 2" descr="C:\Users\admin\Desktop\download.png">
            <a:extLst>
              <a:ext uri="{FF2B5EF4-FFF2-40B4-BE49-F238E27FC236}">
                <a16:creationId xmlns:a16="http://schemas.microsoft.com/office/drawing/2014/main" id="{781BA554-7D58-DFC3-EA96-F2E1F0900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 y="142371"/>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23D3536A-B73B-0727-DB68-720BF4255406}"/>
                  </a:ext>
                </a:extLst>
              </p14:cNvPr>
              <p14:cNvContentPartPr/>
              <p14:nvPr/>
            </p14:nvContentPartPr>
            <p14:xfrm>
              <a:off x="-1431471" y="2726871"/>
              <a:ext cx="16328" cy="16328"/>
            </p14:xfrm>
          </p:contentPart>
        </mc:Choice>
        <mc:Fallback xmlns="">
          <p:pic>
            <p:nvPicPr>
              <p:cNvPr id="17" name="Ink 16">
                <a:extLst>
                  <a:ext uri="{FF2B5EF4-FFF2-40B4-BE49-F238E27FC236}">
                    <a16:creationId xmlns:a16="http://schemas.microsoft.com/office/drawing/2014/main" id="{23D3536A-B73B-0727-DB68-720BF4255406}"/>
                  </a:ext>
                </a:extLst>
              </p:cNvPr>
              <p:cNvPicPr/>
              <p:nvPr/>
            </p:nvPicPr>
            <p:blipFill>
              <a:blip r:embed="rId5"/>
              <a:stretch>
                <a:fillRect/>
              </a:stretch>
            </p:blipFill>
            <p:spPr>
              <a:xfrm>
                <a:off x="-2231543" y="1910471"/>
                <a:ext cx="1632800" cy="1632800"/>
              </a:xfrm>
              <a:prstGeom prst="rect">
                <a:avLst/>
              </a:prstGeom>
            </p:spPr>
          </p:pic>
        </mc:Fallback>
      </mc:AlternateContent>
      <p:pic>
        <p:nvPicPr>
          <p:cNvPr id="7" name="Picture 7" descr="Diagram&#10;&#10;Description automatically generated">
            <a:extLst>
              <a:ext uri="{FF2B5EF4-FFF2-40B4-BE49-F238E27FC236}">
                <a16:creationId xmlns:a16="http://schemas.microsoft.com/office/drawing/2014/main" id="{3BF90070-3411-8CF0-240A-E28352984C14}"/>
              </a:ext>
            </a:extLst>
          </p:cNvPr>
          <p:cNvPicPr>
            <a:picLocks noChangeAspect="1"/>
          </p:cNvPicPr>
          <p:nvPr/>
        </p:nvPicPr>
        <p:blipFill>
          <a:blip r:embed="rId6"/>
          <a:stretch>
            <a:fillRect/>
          </a:stretch>
        </p:blipFill>
        <p:spPr>
          <a:xfrm>
            <a:off x="2427357" y="1219165"/>
            <a:ext cx="7149547" cy="5634450"/>
          </a:xfrm>
          <a:prstGeom prst="rect">
            <a:avLst/>
          </a:prstGeom>
        </p:spPr>
      </p:pic>
      <p:sp>
        <p:nvSpPr>
          <p:cNvPr id="8" name="Rectangle 7">
            <a:extLst>
              <a:ext uri="{FF2B5EF4-FFF2-40B4-BE49-F238E27FC236}">
                <a16:creationId xmlns:a16="http://schemas.microsoft.com/office/drawing/2014/main" id="{3453206F-34AF-FB6D-65F7-1A0EF8613DD9}"/>
              </a:ext>
            </a:extLst>
          </p:cNvPr>
          <p:cNvSpPr/>
          <p:nvPr/>
        </p:nvSpPr>
        <p:spPr>
          <a:xfrm>
            <a:off x="8028608" y="1225827"/>
            <a:ext cx="1921564" cy="750955"/>
          </a:xfrm>
          <a:prstGeom prst="rect">
            <a:avLst/>
          </a:prstGeom>
          <a:solidFill>
            <a:srgbClr val="7ACFF5"/>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C0C0C"/>
                </a:solidFill>
                <a:cs typeface="Calibri"/>
              </a:rPr>
              <a:t>Usecase</a:t>
            </a:r>
            <a:r>
              <a:rPr lang="en-US" dirty="0">
                <a:solidFill>
                  <a:srgbClr val="0C0C0C"/>
                </a:solidFill>
                <a:cs typeface="Calibri"/>
              </a:rPr>
              <a:t> Diagram:</a:t>
            </a:r>
          </a:p>
        </p:txBody>
      </p:sp>
    </p:spTree>
    <p:extLst>
      <p:ext uri="{BB962C8B-B14F-4D97-AF65-F5344CB8AC3E}">
        <p14:creationId xmlns:p14="http://schemas.microsoft.com/office/powerpoint/2010/main" val="172786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66871" y="1595535"/>
            <a:ext cx="11969623" cy="4976715"/>
          </a:xfrm>
        </p:spPr>
        <p:txBody>
          <a:bodyPr anchor="t">
            <a:normAutofit fontScale="90000"/>
          </a:bodyPr>
          <a:lstStyle/>
          <a:p>
            <a:pPr algn="l"/>
            <a:r>
              <a:rPr lang="en-IN" sz="3100" b="1" dirty="0">
                <a:latin typeface="Times New Roman"/>
                <a:cs typeface="Times New Roman"/>
              </a:rPr>
              <a:t>Each Module in the project (module with UML) </a:t>
            </a:r>
            <a:br>
              <a:rPr lang="en-IN" sz="3100" b="1" dirty="0"/>
            </a:br>
            <a:br>
              <a:rPr lang="en-IN" sz="3100" b="1" dirty="0"/>
            </a:br>
            <a:br>
              <a:rPr lang="en-IN" sz="5300" b="1" dirty="0"/>
            </a:br>
            <a:br>
              <a:rPr lang="en-IN" sz="5300" b="1" dirty="0"/>
            </a:br>
            <a:br>
              <a:rPr lang="en-IN" sz="5300" b="1" dirty="0"/>
            </a:br>
            <a:br>
              <a:rPr lang="en-IN" sz="5300" b="1" dirty="0"/>
            </a:br>
            <a:br>
              <a:rPr lang="en-IN" sz="5300" b="1" dirty="0"/>
            </a:br>
            <a:br>
              <a:rPr lang="en-IN" sz="4000" dirty="0">
                <a:latin typeface="Avenir Next LT Pro Light" panose="020B0304020202020204" pitchFamily="34" charset="0"/>
                <a:ea typeface="Calibri" panose="020F0502020204030204" pitchFamily="34" charset="0"/>
                <a:cs typeface="Times New Roman" panose="02020603050405020304" pitchFamily="18" charset="0"/>
              </a:rPr>
            </a:br>
            <a:br>
              <a:rPr lang="en-IN" sz="4000" b="1" dirty="0"/>
            </a:br>
            <a:endParaRPr lang="en-IN" sz="4000" b="1" dirty="0">
              <a:solidFill>
                <a:srgbClr val="00B0F0"/>
              </a:solidFill>
            </a:endParaRPr>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b="1" dirty="0">
                <a:latin typeface="Times New Roman" panose="02020603050405020304" pitchFamily="18" charset="0"/>
                <a:cs typeface="Times New Roman" panose="02020603050405020304" pitchFamily="18" charset="0"/>
              </a:rPr>
              <a:t>GOKARAJU RANGARAJU INSTITUTE OF ENGINEERING AND TECHNOLOGY</a:t>
            </a:r>
            <a:endParaRPr lang="en-IN" altLang="en-US" sz="2200" b="1" dirty="0">
              <a:latin typeface="Times New Roman" panose="02020603050405020304" pitchFamily="18" charset="0"/>
              <a:cs typeface="Times New Roman" panose="02020603050405020304" pitchFamily="18" charset="0"/>
            </a:endParaRPr>
          </a:p>
          <a:p>
            <a:pPr algn="ctr">
              <a:defRPr/>
            </a:pPr>
            <a:r>
              <a:rPr lang="en-US" altLang="en-US" sz="2200" b="1" dirty="0">
                <a:latin typeface="Times New Roman" panose="02020603050405020304" pitchFamily="18" charset="0"/>
                <a:cs typeface="Times New Roman" panose="02020603050405020304" pitchFamily="18" charset="0"/>
              </a:rPr>
              <a:t>Department</a:t>
            </a:r>
            <a:r>
              <a:rPr 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of Computer Science and Engineering</a:t>
            </a:r>
          </a:p>
          <a:p>
            <a:pPr algn="ctr">
              <a:defRPr/>
            </a:pPr>
            <a:r>
              <a:rPr lang="en-US" altLang="en-US" sz="2200" b="1" dirty="0">
                <a:latin typeface="Times New Roman" panose="02020603050405020304" pitchFamily="18" charset="0"/>
                <a:cs typeface="Times New Roman" panose="02020603050405020304" pitchFamily="18" charset="0"/>
              </a:rPr>
              <a:t>MINI Project Review-2</a:t>
            </a:r>
          </a:p>
        </p:txBody>
      </p:sp>
      <p:sp>
        <p:nvSpPr>
          <p:cNvPr id="7" name="Date Placeholder 6">
            <a:extLst>
              <a:ext uri="{FF2B5EF4-FFF2-40B4-BE49-F238E27FC236}">
                <a16:creationId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03-04-2023</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7529"/>
            <a:ext cx="6647322" cy="3049327"/>
          </a:xfrm>
          <a:prstGeom prst="rect">
            <a:avLst/>
          </a:prstGeom>
        </p:spPr>
      </p:pic>
      <p:sp>
        <p:nvSpPr>
          <p:cNvPr id="5" name="Rectangle 4"/>
          <p:cNvSpPr/>
          <p:nvPr/>
        </p:nvSpPr>
        <p:spPr>
          <a:xfrm>
            <a:off x="4927355" y="2698020"/>
            <a:ext cx="1563595" cy="1043293"/>
          </a:xfrm>
          <a:prstGeom prst="rect">
            <a:avLst/>
          </a:prstGeom>
          <a:solidFill>
            <a:srgbClr val="7ACF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4959249" y="2975020"/>
            <a:ext cx="15454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58770" y="2698021"/>
            <a:ext cx="1983347" cy="276999"/>
          </a:xfrm>
          <a:prstGeom prst="rect">
            <a:avLst/>
          </a:prstGeom>
          <a:noFill/>
        </p:spPr>
        <p:txBody>
          <a:bodyPr wrap="square" rtlCol="0">
            <a:spAutoFit/>
          </a:bodyPr>
          <a:lstStyle/>
          <a:p>
            <a:r>
              <a:rPr lang="en-US" sz="1200" b="1" dirty="0"/>
              <a:t>Gas Sensor(MQ4)</a:t>
            </a:r>
            <a:endParaRPr lang="en-IN" sz="1200" b="1" dirty="0"/>
          </a:p>
        </p:txBody>
      </p:sp>
      <p:sp>
        <p:nvSpPr>
          <p:cNvPr id="11" name="TextBox 10"/>
          <p:cNvSpPr txBox="1"/>
          <p:nvPr/>
        </p:nvSpPr>
        <p:spPr>
          <a:xfrm>
            <a:off x="4959249" y="3152992"/>
            <a:ext cx="2678806" cy="276999"/>
          </a:xfrm>
          <a:prstGeom prst="rect">
            <a:avLst/>
          </a:prstGeom>
          <a:noFill/>
        </p:spPr>
        <p:txBody>
          <a:bodyPr wrap="square" rtlCol="0">
            <a:spAutoFit/>
          </a:bodyPr>
          <a:lstStyle/>
          <a:p>
            <a:r>
              <a:rPr lang="en-US" sz="1200" dirty="0"/>
              <a:t>+</a:t>
            </a:r>
            <a:r>
              <a:rPr lang="en-US" sz="1200" dirty="0" err="1"/>
              <a:t>methanecontent</a:t>
            </a:r>
            <a:r>
              <a:rPr lang="en-US" sz="1200" dirty="0"/>
              <a:t>( ):</a:t>
            </a:r>
            <a:endParaRPr lang="en-IN" sz="1200" dirty="0"/>
          </a:p>
        </p:txBody>
      </p:sp>
      <p:cxnSp>
        <p:nvCxnSpPr>
          <p:cNvPr id="13" name="Straight Arrow Connector 12"/>
          <p:cNvCxnSpPr/>
          <p:nvPr/>
        </p:nvCxnSpPr>
        <p:spPr>
          <a:xfrm>
            <a:off x="1241519" y="3685525"/>
            <a:ext cx="1968750" cy="762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472191" y="3685525"/>
            <a:ext cx="5105" cy="762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681535" y="3606085"/>
            <a:ext cx="1245820" cy="84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73532" y="2331076"/>
            <a:ext cx="1468192" cy="1262130"/>
          </a:xfrm>
          <a:prstGeom prst="rect">
            <a:avLst/>
          </a:prstGeom>
          <a:solidFill>
            <a:srgbClr val="7ACF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p:cNvCxnSpPr/>
          <p:nvPr/>
        </p:nvCxnSpPr>
        <p:spPr>
          <a:xfrm>
            <a:off x="7173532" y="2707529"/>
            <a:ext cx="146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433586" y="2376368"/>
            <a:ext cx="1210614" cy="307777"/>
          </a:xfrm>
          <a:prstGeom prst="rect">
            <a:avLst/>
          </a:prstGeom>
          <a:noFill/>
        </p:spPr>
        <p:txBody>
          <a:bodyPr wrap="square" rtlCol="0">
            <a:spAutoFit/>
          </a:bodyPr>
          <a:lstStyle/>
          <a:p>
            <a:r>
              <a:rPr lang="en-US" sz="1400" b="1" dirty="0"/>
              <a:t>Database</a:t>
            </a:r>
            <a:endParaRPr lang="en-IN" sz="1400" b="1" dirty="0"/>
          </a:p>
        </p:txBody>
      </p:sp>
      <p:sp>
        <p:nvSpPr>
          <p:cNvPr id="26" name="TextBox 25"/>
          <p:cNvSpPr txBox="1"/>
          <p:nvPr/>
        </p:nvSpPr>
        <p:spPr>
          <a:xfrm>
            <a:off x="7338332" y="2846028"/>
            <a:ext cx="1803042" cy="461665"/>
          </a:xfrm>
          <a:prstGeom prst="rect">
            <a:avLst/>
          </a:prstGeom>
          <a:noFill/>
        </p:spPr>
        <p:txBody>
          <a:bodyPr wrap="square" rtlCol="0">
            <a:spAutoFit/>
          </a:bodyPr>
          <a:lstStyle/>
          <a:p>
            <a:r>
              <a:rPr lang="en-US" sz="1200" dirty="0"/>
              <a:t>+</a:t>
            </a:r>
            <a:r>
              <a:rPr lang="en-US" sz="1200" dirty="0" err="1"/>
              <a:t>readValues</a:t>
            </a:r>
            <a:r>
              <a:rPr lang="en-US" sz="1200" dirty="0"/>
              <a:t>( )</a:t>
            </a:r>
          </a:p>
          <a:p>
            <a:r>
              <a:rPr lang="en-US" sz="1200" dirty="0"/>
              <a:t>+</a:t>
            </a:r>
            <a:r>
              <a:rPr lang="en-US" sz="1200" dirty="0" err="1"/>
              <a:t>storeValues</a:t>
            </a:r>
            <a:r>
              <a:rPr lang="en-US" sz="1200" dirty="0"/>
              <a:t>( )</a:t>
            </a:r>
            <a:endParaRPr lang="en-IN" sz="1200" dirty="0"/>
          </a:p>
        </p:txBody>
      </p:sp>
      <p:sp>
        <p:nvSpPr>
          <p:cNvPr id="27" name="Rectangle 26"/>
          <p:cNvSpPr/>
          <p:nvPr/>
        </p:nvSpPr>
        <p:spPr>
          <a:xfrm>
            <a:off x="9955369" y="2975020"/>
            <a:ext cx="1609859" cy="1532586"/>
          </a:xfrm>
          <a:prstGeom prst="rect">
            <a:avLst/>
          </a:prstGeom>
          <a:solidFill>
            <a:srgbClr val="7ACF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10138955" y="3046083"/>
            <a:ext cx="1242686" cy="523220"/>
          </a:xfrm>
          <a:prstGeom prst="rect">
            <a:avLst/>
          </a:prstGeom>
          <a:noFill/>
        </p:spPr>
        <p:txBody>
          <a:bodyPr wrap="square" rtlCol="0">
            <a:spAutoFit/>
          </a:bodyPr>
          <a:lstStyle/>
          <a:p>
            <a:pPr algn="ctr"/>
            <a:r>
              <a:rPr lang="en-US" sz="1400" dirty="0" err="1"/>
              <a:t>RandomForest</a:t>
            </a:r>
            <a:r>
              <a:rPr lang="en-US" sz="1400" dirty="0"/>
              <a:t>         Model</a:t>
            </a:r>
            <a:endParaRPr lang="en-IN" sz="1400" dirty="0"/>
          </a:p>
        </p:txBody>
      </p:sp>
      <p:cxnSp>
        <p:nvCxnSpPr>
          <p:cNvPr id="33" name="Straight Connector 32"/>
          <p:cNvCxnSpPr/>
          <p:nvPr/>
        </p:nvCxnSpPr>
        <p:spPr>
          <a:xfrm flipV="1">
            <a:off x="9981127" y="3593206"/>
            <a:ext cx="1584101" cy="12879"/>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138955" y="3741313"/>
            <a:ext cx="1242686" cy="646331"/>
          </a:xfrm>
          <a:prstGeom prst="rect">
            <a:avLst/>
          </a:prstGeom>
          <a:noFill/>
        </p:spPr>
        <p:txBody>
          <a:bodyPr wrap="square" rtlCol="0">
            <a:spAutoFit/>
          </a:bodyPr>
          <a:lstStyle/>
          <a:p>
            <a:r>
              <a:rPr lang="en-US" sz="1200" dirty="0"/>
              <a:t>+</a:t>
            </a:r>
            <a:r>
              <a:rPr lang="en-US" sz="1200" dirty="0" err="1"/>
              <a:t>trainValues</a:t>
            </a:r>
            <a:r>
              <a:rPr lang="en-US" sz="1200" dirty="0"/>
              <a:t>( )</a:t>
            </a:r>
          </a:p>
          <a:p>
            <a:r>
              <a:rPr lang="en-US" sz="1200" dirty="0"/>
              <a:t>+</a:t>
            </a:r>
            <a:r>
              <a:rPr lang="en-US" sz="1200" dirty="0" err="1"/>
              <a:t>testValues</a:t>
            </a:r>
            <a:r>
              <a:rPr lang="en-US" sz="1200" dirty="0"/>
              <a:t>( )</a:t>
            </a:r>
          </a:p>
          <a:p>
            <a:r>
              <a:rPr lang="en-US" sz="1200" dirty="0"/>
              <a:t>+</a:t>
            </a:r>
            <a:r>
              <a:rPr lang="en-US" sz="1200" dirty="0" err="1"/>
              <a:t>classifyValues</a:t>
            </a:r>
            <a:r>
              <a:rPr lang="en-US" sz="1200" dirty="0"/>
              <a:t>( )</a:t>
            </a:r>
            <a:endParaRPr lang="en-IN" sz="1200" dirty="0"/>
          </a:p>
        </p:txBody>
      </p:sp>
      <p:sp>
        <p:nvSpPr>
          <p:cNvPr id="44" name="Rectangle 43"/>
          <p:cNvSpPr/>
          <p:nvPr/>
        </p:nvSpPr>
        <p:spPr>
          <a:xfrm>
            <a:off x="7638055" y="4507606"/>
            <a:ext cx="1634734" cy="1506828"/>
          </a:xfrm>
          <a:prstGeom prst="rect">
            <a:avLst/>
          </a:prstGeom>
          <a:solidFill>
            <a:srgbClr val="7ACF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7804597" y="4582089"/>
            <a:ext cx="1336777" cy="523220"/>
          </a:xfrm>
          <a:prstGeom prst="rect">
            <a:avLst/>
          </a:prstGeom>
          <a:noFill/>
        </p:spPr>
        <p:txBody>
          <a:bodyPr wrap="square" lIns="91440" tIns="45720" rIns="91440" bIns="45720" rtlCol="0" anchor="t">
            <a:spAutoFit/>
          </a:bodyPr>
          <a:lstStyle/>
          <a:p>
            <a:pPr algn="ctr"/>
            <a:r>
              <a:rPr lang="en-US" sz="1400" b="1" dirty="0"/>
              <a:t> Application</a:t>
            </a:r>
          </a:p>
          <a:p>
            <a:pPr algn="ctr"/>
            <a:r>
              <a:rPr lang="en-US" sz="1400" b="1" dirty="0"/>
              <a:t>API</a:t>
            </a:r>
            <a:endParaRPr lang="en-IN" sz="1400" b="1" dirty="0"/>
          </a:p>
        </p:txBody>
      </p:sp>
      <p:cxnSp>
        <p:nvCxnSpPr>
          <p:cNvPr id="47" name="Straight Connector 46"/>
          <p:cNvCxnSpPr/>
          <p:nvPr/>
        </p:nvCxnSpPr>
        <p:spPr>
          <a:xfrm flipV="1">
            <a:off x="7632957" y="5138670"/>
            <a:ext cx="1639832" cy="12879"/>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887909" y="5343801"/>
            <a:ext cx="1382254" cy="461665"/>
          </a:xfrm>
          <a:prstGeom prst="rect">
            <a:avLst/>
          </a:prstGeom>
          <a:noFill/>
        </p:spPr>
        <p:txBody>
          <a:bodyPr wrap="square" rtlCol="0">
            <a:spAutoFit/>
          </a:bodyPr>
          <a:lstStyle/>
          <a:p>
            <a:r>
              <a:rPr lang="en-US" sz="1200" dirty="0"/>
              <a:t>+</a:t>
            </a:r>
            <a:r>
              <a:rPr lang="en-US" sz="1200" dirty="0" err="1"/>
              <a:t>getValues</a:t>
            </a:r>
            <a:r>
              <a:rPr lang="en-US" sz="1200" dirty="0"/>
              <a:t>( )</a:t>
            </a:r>
          </a:p>
          <a:p>
            <a:r>
              <a:rPr lang="en-US" sz="1200" dirty="0"/>
              <a:t>+</a:t>
            </a:r>
            <a:r>
              <a:rPr lang="en-US" sz="1200" dirty="0" err="1"/>
              <a:t>showResults</a:t>
            </a:r>
            <a:r>
              <a:rPr lang="en-US" sz="1200" dirty="0"/>
              <a:t>( )</a:t>
            </a:r>
            <a:endParaRPr lang="en-IN" sz="1200" dirty="0"/>
          </a:p>
        </p:txBody>
      </p:sp>
      <p:cxnSp>
        <p:nvCxnSpPr>
          <p:cNvPr id="50" name="Straight Arrow Connector 49"/>
          <p:cNvCxnSpPr>
            <a:endCxn id="27" idx="1"/>
          </p:cNvCxnSpPr>
          <p:nvPr/>
        </p:nvCxnSpPr>
        <p:spPr>
          <a:xfrm>
            <a:off x="8641724" y="3152992"/>
            <a:ext cx="1313645" cy="58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9270163" y="4087015"/>
            <a:ext cx="685206" cy="902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33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66871" y="1595535"/>
            <a:ext cx="11969623" cy="4976715"/>
          </a:xfrm>
        </p:spPr>
        <p:txBody>
          <a:bodyPr anchor="t">
            <a:normAutofit/>
          </a:bodyPr>
          <a:lstStyle/>
          <a:p>
            <a:pPr algn="l"/>
            <a:br>
              <a:rPr lang="en-IN" sz="5300" b="1" dirty="0"/>
            </a:br>
            <a:br>
              <a:rPr lang="en-IN" sz="5300" b="1" dirty="0"/>
            </a:br>
            <a:br>
              <a:rPr lang="en-IN" sz="4000" dirty="0">
                <a:latin typeface="Avenir Next LT Pro Light" panose="020B0304020202020204" pitchFamily="34" charset="0"/>
                <a:ea typeface="Calibri" panose="020F0502020204030204" pitchFamily="34" charset="0"/>
                <a:cs typeface="Times New Roman" panose="02020603050405020304" pitchFamily="18" charset="0"/>
              </a:rPr>
            </a:br>
            <a:br>
              <a:rPr lang="en-IN" sz="4000" b="1" dirty="0"/>
            </a:br>
            <a:endParaRPr lang="en-IN" sz="4000" b="1" dirty="0">
              <a:solidFill>
                <a:srgbClr val="00B0F0"/>
              </a:solidFill>
            </a:endParaRPr>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b="1" dirty="0">
                <a:latin typeface="Times New Roman" panose="02020603050405020304" pitchFamily="18" charset="0"/>
                <a:cs typeface="Times New Roman" panose="02020603050405020304" pitchFamily="18" charset="0"/>
              </a:rPr>
              <a:t>GOKARAJU RANGARAJU INSTITUTE OF ENGINEERING AND TECHNOLOGY</a:t>
            </a:r>
            <a:endParaRPr lang="en-IN" altLang="en-US" sz="2200" b="1" dirty="0">
              <a:latin typeface="Times New Roman" panose="02020603050405020304" pitchFamily="18" charset="0"/>
              <a:cs typeface="Times New Roman" panose="02020603050405020304" pitchFamily="18" charset="0"/>
            </a:endParaRPr>
          </a:p>
          <a:p>
            <a:pPr algn="ctr">
              <a:defRPr/>
            </a:pPr>
            <a:r>
              <a:rPr lang="en-US" altLang="en-US" sz="2200" b="1" dirty="0">
                <a:latin typeface="Times New Roman" panose="02020603050405020304" pitchFamily="18" charset="0"/>
                <a:cs typeface="Times New Roman" panose="02020603050405020304" pitchFamily="18" charset="0"/>
              </a:rPr>
              <a:t>Department</a:t>
            </a:r>
            <a:r>
              <a:rPr 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of Computer Science and Engineering</a:t>
            </a:r>
          </a:p>
          <a:p>
            <a:pPr algn="ctr">
              <a:defRPr/>
            </a:pPr>
            <a:r>
              <a:rPr lang="en-US" altLang="en-US" sz="2200" b="1" dirty="0">
                <a:latin typeface="Times New Roman" panose="02020603050405020304" pitchFamily="18" charset="0"/>
                <a:cs typeface="Times New Roman" panose="02020603050405020304" pitchFamily="18" charset="0"/>
              </a:rPr>
              <a:t>MINI Project Review-2</a:t>
            </a:r>
          </a:p>
        </p:txBody>
      </p:sp>
      <p:sp>
        <p:nvSpPr>
          <p:cNvPr id="7" name="Date Placeholder 6">
            <a:extLst>
              <a:ext uri="{FF2B5EF4-FFF2-40B4-BE49-F238E27FC236}">
                <a16:creationId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03-04-2023</a:t>
            </a:fld>
            <a:endParaRPr lang="en-IN"/>
          </a:p>
        </p:txBody>
      </p:sp>
      <p:sp>
        <p:nvSpPr>
          <p:cNvPr id="3" name="Title 1">
            <a:extLst>
              <a:ext uri="{FF2B5EF4-FFF2-40B4-BE49-F238E27FC236}">
                <a16:creationId xmlns:a16="http://schemas.microsoft.com/office/drawing/2014/main" id="{5A7B78A7-5F3F-94B5-2742-203F76A3A60E}"/>
              </a:ext>
            </a:extLst>
          </p:cNvPr>
          <p:cNvSpPr txBox="1">
            <a:spLocks/>
          </p:cNvSpPr>
          <p:nvPr/>
        </p:nvSpPr>
        <p:spPr>
          <a:xfrm>
            <a:off x="145529" y="1588161"/>
            <a:ext cx="11895882" cy="4989005"/>
          </a:xfrm>
          <a:prstGeom prst="rect">
            <a:avLst/>
          </a:prstGeom>
        </p:spPr>
        <p:txBody>
          <a:bodyPr vert="horz" lIns="91440" tIns="45720" rIns="91440" bIns="45720" rtlCol="0" anchor="t">
            <a:normAutofit fontScale="25000" lnSpcReduction="20000"/>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5300" b="1" u="sng" dirty="0">
              <a:latin typeface="Times New Roman"/>
              <a:cs typeface="Times New Roman"/>
            </a:endParaRPr>
          </a:p>
          <a:p>
            <a:pPr algn="l"/>
            <a:r>
              <a:rPr lang="en-IN" sz="8000" b="1" u="sng" dirty="0">
                <a:latin typeface="Times New Roman"/>
                <a:cs typeface="Calibri Light"/>
              </a:rPr>
              <a:t>Actual algorithm used in this project for each module:</a:t>
            </a:r>
          </a:p>
          <a:p>
            <a:pPr algn="l"/>
            <a:endParaRPr lang="en-IN" sz="8000" dirty="0">
              <a:latin typeface="Times New Roman"/>
              <a:cs typeface="Calibri Light"/>
            </a:endParaRPr>
          </a:p>
          <a:p>
            <a:pPr algn="l"/>
            <a:r>
              <a:rPr lang="en-IN" sz="8800" dirty="0">
                <a:latin typeface="Times New Roman"/>
                <a:cs typeface="Times New Roman"/>
              </a:rPr>
              <a:t>Sensors- </a:t>
            </a:r>
            <a:r>
              <a:rPr lang="en-IN" sz="8000" dirty="0">
                <a:latin typeface="Times New Roman"/>
                <a:cs typeface="Times New Roman"/>
              </a:rPr>
              <a:t>  Data is collected through sensors using Arduino IDE.</a:t>
            </a:r>
            <a:endParaRPr lang="en-IN" sz="8000" dirty="0">
              <a:ea typeface="+mj-lt"/>
              <a:cs typeface="+mj-lt"/>
            </a:endParaRPr>
          </a:p>
          <a:p>
            <a:pPr algn="l"/>
            <a:r>
              <a:rPr lang="en-IN" sz="8000" b="1" u="sng" dirty="0">
                <a:latin typeface="Times New Roman"/>
                <a:ea typeface="+mj-lt"/>
                <a:cs typeface="Calibri Light"/>
              </a:rPr>
              <a:t>MQ-4</a:t>
            </a:r>
            <a:r>
              <a:rPr lang="en-IN" sz="8000" b="1" dirty="0">
                <a:latin typeface="Calibri Light"/>
                <a:ea typeface="+mj-lt"/>
                <a:cs typeface="Calibri Light"/>
              </a:rPr>
              <a:t>:(gas)</a:t>
            </a:r>
            <a:endParaRPr lang="en-IN" sz="8000" dirty="0">
              <a:latin typeface="Times New Roman"/>
              <a:ea typeface="+mj-lt"/>
              <a:cs typeface="Calibri Light"/>
            </a:endParaRPr>
          </a:p>
          <a:p>
            <a:pPr algn="l"/>
            <a:br>
              <a:rPr lang="en-IN" sz="8000" b="1" dirty="0">
                <a:latin typeface="Calibri Light"/>
                <a:ea typeface="+mj-lt"/>
                <a:cs typeface="Calibri Light"/>
              </a:rPr>
            </a:br>
            <a:r>
              <a:rPr lang="en-IN" sz="8000" b="1" dirty="0">
                <a:latin typeface="Times New Roman"/>
                <a:ea typeface="+mj-lt"/>
                <a:cs typeface="Calibri Light"/>
              </a:rPr>
              <a:t>The MQ-4 sensor module usually has four pins: VCC, GND, AOUT, and DOUT. </a:t>
            </a:r>
            <a:endParaRPr lang="en-IN" sz="8000" dirty="0">
              <a:latin typeface="Times New Roman"/>
              <a:ea typeface="+mj-lt"/>
              <a:cs typeface="Calibri Light"/>
            </a:endParaRPr>
          </a:p>
          <a:p>
            <a:pPr algn="l"/>
            <a:r>
              <a:rPr lang="en-IN" sz="8000" dirty="0">
                <a:latin typeface="Times New Roman"/>
                <a:ea typeface="+mj-lt"/>
                <a:cs typeface="Calibri Light"/>
              </a:rPr>
              <a:t>The </a:t>
            </a:r>
            <a:r>
              <a:rPr lang="en-IN" sz="8000" b="1" dirty="0">
                <a:latin typeface="Times New Roman"/>
                <a:ea typeface="+mj-lt"/>
                <a:cs typeface="Calibri Light"/>
              </a:rPr>
              <a:t>VCC </a:t>
            </a:r>
            <a:r>
              <a:rPr lang="en-IN" sz="8000" dirty="0">
                <a:latin typeface="Times New Roman"/>
                <a:ea typeface="+mj-lt"/>
                <a:cs typeface="Calibri Light"/>
              </a:rPr>
              <a:t>and </a:t>
            </a:r>
            <a:r>
              <a:rPr lang="en-IN" sz="8000" b="1" dirty="0">
                <a:latin typeface="Times New Roman"/>
                <a:ea typeface="+mj-lt"/>
                <a:cs typeface="Calibri Light"/>
              </a:rPr>
              <a:t>GND </a:t>
            </a:r>
            <a:r>
              <a:rPr lang="en-IN" sz="8000" dirty="0">
                <a:latin typeface="Times New Roman"/>
                <a:ea typeface="+mj-lt"/>
                <a:cs typeface="Calibri Light"/>
              </a:rPr>
              <a:t>pins should be</a:t>
            </a:r>
            <a:r>
              <a:rPr lang="en-IN" sz="8000" b="1" dirty="0">
                <a:latin typeface="Times New Roman"/>
                <a:ea typeface="+mj-lt"/>
                <a:cs typeface="Calibri Light"/>
              </a:rPr>
              <a:t> </a:t>
            </a:r>
            <a:r>
              <a:rPr lang="en-IN" sz="8000" dirty="0">
                <a:latin typeface="Times New Roman"/>
                <a:ea typeface="+mj-lt"/>
                <a:cs typeface="Calibri Light"/>
              </a:rPr>
              <a:t>connected to the </a:t>
            </a:r>
            <a:r>
              <a:rPr lang="en-IN" sz="8000" b="1" dirty="0">
                <a:latin typeface="Times New Roman"/>
                <a:ea typeface="+mj-lt"/>
                <a:cs typeface="Calibri Light"/>
              </a:rPr>
              <a:t>3.3V</a:t>
            </a:r>
            <a:r>
              <a:rPr lang="en-IN" sz="8000" dirty="0">
                <a:latin typeface="Times New Roman"/>
                <a:ea typeface="+mj-lt"/>
                <a:cs typeface="Calibri Light"/>
              </a:rPr>
              <a:t> and </a:t>
            </a:r>
            <a:r>
              <a:rPr lang="en-IN" sz="8000" b="1" dirty="0">
                <a:latin typeface="Times New Roman"/>
                <a:ea typeface="+mj-lt"/>
                <a:cs typeface="Calibri Light"/>
              </a:rPr>
              <a:t>GND </a:t>
            </a:r>
            <a:r>
              <a:rPr lang="en-IN" sz="8000" dirty="0">
                <a:latin typeface="Times New Roman"/>
                <a:ea typeface="+mj-lt"/>
                <a:cs typeface="Calibri Light"/>
              </a:rPr>
              <a:t>pins on the ESP32, respectively. </a:t>
            </a:r>
            <a:endParaRPr lang="en-IN" sz="8000">
              <a:latin typeface="Times New Roman"/>
              <a:ea typeface="+mj-lt"/>
              <a:cs typeface="Calibri Light"/>
            </a:endParaRPr>
          </a:p>
          <a:p>
            <a:pPr algn="l"/>
            <a:r>
              <a:rPr lang="en-IN" sz="8000" dirty="0">
                <a:latin typeface="Times New Roman"/>
                <a:ea typeface="+mj-lt"/>
                <a:cs typeface="Calibri Light"/>
              </a:rPr>
              <a:t>The </a:t>
            </a:r>
            <a:r>
              <a:rPr lang="en-IN" sz="8000" b="1" dirty="0">
                <a:latin typeface="Times New Roman"/>
                <a:ea typeface="+mj-lt"/>
                <a:cs typeface="Calibri Light"/>
              </a:rPr>
              <a:t>AOUT</a:t>
            </a:r>
            <a:r>
              <a:rPr lang="en-IN" sz="8000" dirty="0">
                <a:latin typeface="Times New Roman"/>
                <a:ea typeface="+mj-lt"/>
                <a:cs typeface="Calibri Light"/>
              </a:rPr>
              <a:t> pin should be connected to an </a:t>
            </a:r>
            <a:r>
              <a:rPr lang="en-IN" sz="8000" dirty="0" err="1">
                <a:latin typeface="Times New Roman"/>
                <a:ea typeface="+mj-lt"/>
                <a:cs typeface="Calibri Light"/>
              </a:rPr>
              <a:t>analog</a:t>
            </a:r>
            <a:r>
              <a:rPr lang="en-IN" sz="8000" dirty="0">
                <a:latin typeface="Times New Roman"/>
                <a:ea typeface="+mj-lt"/>
                <a:cs typeface="Calibri Light"/>
              </a:rPr>
              <a:t> input pin on the </a:t>
            </a:r>
            <a:r>
              <a:rPr lang="en-IN" sz="8000" b="1" dirty="0">
                <a:latin typeface="Times New Roman"/>
                <a:ea typeface="+mj-lt"/>
                <a:cs typeface="Calibri Light"/>
              </a:rPr>
              <a:t>ESP32, such as pin 36</a:t>
            </a:r>
            <a:r>
              <a:rPr lang="en-IN" sz="8000" dirty="0">
                <a:latin typeface="Times New Roman"/>
                <a:ea typeface="+mj-lt"/>
                <a:cs typeface="Calibri Light"/>
              </a:rPr>
              <a:t>. </a:t>
            </a:r>
            <a:endParaRPr lang="en-IN" sz="8000">
              <a:latin typeface="Times New Roman"/>
              <a:ea typeface="+mj-lt"/>
              <a:cs typeface="Calibri Light"/>
            </a:endParaRPr>
          </a:p>
          <a:p>
            <a:pPr algn="l"/>
            <a:r>
              <a:rPr lang="en-IN" sz="8000" dirty="0">
                <a:latin typeface="Times New Roman"/>
                <a:ea typeface="+mj-lt"/>
                <a:cs typeface="Calibri Light"/>
              </a:rPr>
              <a:t>The DOUT pin can be left unconnected if you don't plan to use it.</a:t>
            </a:r>
            <a:endParaRPr lang="en-IN" sz="8000" dirty="0">
              <a:latin typeface="Calibri Light"/>
              <a:ea typeface="+mj-lt"/>
              <a:cs typeface="Calibri Light"/>
            </a:endParaRPr>
          </a:p>
          <a:p>
            <a:pPr algn="l"/>
            <a:br>
              <a:rPr lang="en-IN" sz="8000" dirty="0">
                <a:latin typeface="Times New Roman"/>
                <a:ea typeface="+mj-lt"/>
                <a:cs typeface="Calibri Light"/>
              </a:rPr>
            </a:br>
            <a:r>
              <a:rPr lang="en-IN" sz="8000" b="1" u="sng" dirty="0">
                <a:latin typeface="Times New Roman"/>
                <a:ea typeface="+mj-lt"/>
                <a:cs typeface="Calibri Light"/>
              </a:rPr>
              <a:t>APDS9960: </a:t>
            </a:r>
            <a:r>
              <a:rPr lang="en-IN" sz="8000" b="1" dirty="0">
                <a:latin typeface="Times New Roman"/>
                <a:ea typeface="+mj-lt"/>
                <a:cs typeface="Calibri Light"/>
              </a:rPr>
              <a:t>(colour )</a:t>
            </a:r>
            <a:endParaRPr lang="en-IN" sz="8000" dirty="0">
              <a:latin typeface="Calibri Light"/>
              <a:ea typeface="+mj-lt"/>
              <a:cs typeface="Calibri Light"/>
            </a:endParaRPr>
          </a:p>
          <a:p>
            <a:pPr algn="l"/>
            <a:br>
              <a:rPr lang="en-IN" sz="8000" dirty="0">
                <a:latin typeface="Calibri Light"/>
                <a:ea typeface="+mj-lt"/>
                <a:cs typeface="Calibri Light"/>
              </a:rPr>
            </a:br>
            <a:r>
              <a:rPr lang="en-IN" sz="8000" dirty="0">
                <a:latin typeface="Times New Roman"/>
                <a:ea typeface="+mj-lt"/>
                <a:cs typeface="Calibri Light"/>
              </a:rPr>
              <a:t>Connect the VCC pin of the APDS9960 sensor to the 3.3V pin of the ESP32.</a:t>
            </a:r>
            <a:endParaRPr lang="en-IN" sz="8000">
              <a:latin typeface="Times New Roman"/>
              <a:ea typeface="+mj-lt"/>
              <a:cs typeface="+mj-lt"/>
            </a:endParaRPr>
          </a:p>
          <a:p>
            <a:pPr algn="l"/>
            <a:r>
              <a:rPr lang="en-IN" sz="8000" dirty="0">
                <a:latin typeface="Times New Roman"/>
                <a:ea typeface="+mj-lt"/>
                <a:cs typeface="Calibri Light"/>
              </a:rPr>
              <a:t>Connect the GND pin of the APDS9960 sensor to the GND pin of the ESP32.</a:t>
            </a:r>
            <a:endParaRPr lang="en-IN" sz="8000">
              <a:latin typeface="Times New Roman"/>
              <a:ea typeface="+mj-lt"/>
              <a:cs typeface="+mj-lt"/>
            </a:endParaRPr>
          </a:p>
          <a:p>
            <a:pPr algn="l"/>
            <a:r>
              <a:rPr lang="en-IN" sz="8000" dirty="0">
                <a:latin typeface="Times New Roman"/>
                <a:ea typeface="+mj-lt"/>
                <a:cs typeface="Calibri Light"/>
              </a:rPr>
              <a:t>Connect the SDA pin of the APDS9960 sensor to the SDA pin of the ESP32. The SDA pin is usually GPIO21 on the ESP32.</a:t>
            </a:r>
            <a:endParaRPr lang="en-IN" sz="8000">
              <a:latin typeface="Times New Roman"/>
              <a:ea typeface="+mj-lt"/>
              <a:cs typeface="+mj-lt"/>
            </a:endParaRPr>
          </a:p>
          <a:p>
            <a:pPr algn="l"/>
            <a:r>
              <a:rPr lang="en-IN" sz="8000" dirty="0">
                <a:latin typeface="Times New Roman"/>
                <a:ea typeface="+mj-lt"/>
                <a:cs typeface="Calibri Light"/>
              </a:rPr>
              <a:t>Connect the SCL pin of the APDS9960 sensor to the SCL pin of the ESP32. The SCL pin is usually GPIO22 on the ESP32</a:t>
            </a:r>
            <a:endParaRPr lang="en-IN">
              <a:latin typeface="Times New Roman"/>
              <a:cs typeface="Times New Roman"/>
            </a:endParaRPr>
          </a:p>
          <a:p>
            <a:pPr algn="l"/>
            <a:endParaRPr lang="en-IN" sz="8000" dirty="0">
              <a:latin typeface="Times New Roman"/>
              <a:cs typeface="Times New Roman"/>
            </a:endParaRPr>
          </a:p>
          <a:p>
            <a:pPr algn="l"/>
            <a:endParaRPr lang="en-IN" sz="8000" dirty="0">
              <a:latin typeface="Times New Roman"/>
              <a:cs typeface="Times New Roman"/>
            </a:endParaRPr>
          </a:p>
          <a:p>
            <a:pPr algn="l"/>
            <a:br>
              <a:rPr lang="en-IN" sz="5300" b="1" dirty="0"/>
            </a:br>
            <a:br>
              <a:rPr lang="en-IN" sz="5300" b="1" dirty="0"/>
            </a:br>
            <a:br>
              <a:rPr lang="en-IN" sz="5300" b="1" dirty="0"/>
            </a:br>
            <a:br>
              <a:rPr lang="en-IN" sz="4000" dirty="0">
                <a:latin typeface="Avenir Next LT Pro Light"/>
                <a:cs typeface="Times New Roman"/>
              </a:rPr>
            </a:br>
            <a:br>
              <a:rPr lang="en-IN" sz="4000" b="1" dirty="0"/>
            </a:br>
            <a:endParaRPr lang="en-IN" sz="4000" b="1">
              <a:solidFill>
                <a:srgbClr val="00B0F0"/>
              </a:solidFill>
              <a:cs typeface="Calibri Light"/>
            </a:endParaRPr>
          </a:p>
        </p:txBody>
      </p:sp>
    </p:spTree>
    <p:extLst>
      <p:ext uri="{BB962C8B-B14F-4D97-AF65-F5344CB8AC3E}">
        <p14:creationId xmlns:p14="http://schemas.microsoft.com/office/powerpoint/2010/main" val="112013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785" y="1296320"/>
            <a:ext cx="11267557" cy="5341521"/>
          </a:xfrm>
        </p:spPr>
        <p:txBody>
          <a:bodyPr vert="horz" lIns="91440" tIns="45720" rIns="91440" bIns="45720" rtlCol="0" anchor="t">
            <a:normAutofit fontScale="92500" lnSpcReduction="10000"/>
          </a:bodyPr>
          <a:lstStyle/>
          <a:p>
            <a:pPr marL="0" indent="0">
              <a:buNone/>
            </a:pPr>
            <a:r>
              <a:rPr lang="en-US" b="1" u="sng" dirty="0">
                <a:latin typeface="Times New Roman"/>
                <a:cs typeface="Calibri"/>
              </a:rPr>
              <a:t>pH sensor:</a:t>
            </a:r>
            <a:endParaRPr lang="en-US" b="1" u="sng" dirty="0">
              <a:latin typeface="Times New Roman"/>
              <a:cs typeface="Times New Roman"/>
            </a:endParaRPr>
          </a:p>
          <a:p>
            <a:pPr marL="0" indent="0">
              <a:buNone/>
            </a:pPr>
            <a:r>
              <a:rPr lang="en-US" sz="2000" dirty="0">
                <a:ea typeface="+mn-lt"/>
                <a:cs typeface="+mn-lt"/>
              </a:rPr>
              <a:t>Connect the BNC connector of the pH sensor to the ADC module.</a:t>
            </a:r>
            <a:endParaRPr lang="en-IN" sz="2000" b="1" dirty="0">
              <a:latin typeface="Times New Roman" panose="02020603050405020304" pitchFamily="18" charset="0"/>
              <a:cs typeface="Times New Roman" panose="02020603050405020304" pitchFamily="18" charset="0"/>
            </a:endParaRPr>
          </a:p>
          <a:p>
            <a:pPr marL="0" indent="0">
              <a:buNone/>
            </a:pPr>
            <a:r>
              <a:rPr lang="en-US" sz="2000" dirty="0">
                <a:ea typeface="+mn-lt"/>
                <a:cs typeface="+mn-lt"/>
              </a:rPr>
              <a:t>Connect the ground wire of the ADC module to the ground pin of the ESP32.</a:t>
            </a:r>
            <a:endParaRPr lang="en-US" sz="2000">
              <a:cs typeface="Calibri" panose="020F0502020204030204"/>
            </a:endParaRPr>
          </a:p>
          <a:p>
            <a:pPr marL="0" indent="0">
              <a:buNone/>
            </a:pPr>
            <a:r>
              <a:rPr lang="en-US" sz="2000" dirty="0">
                <a:ea typeface="+mn-lt"/>
                <a:cs typeface="+mn-lt"/>
              </a:rPr>
              <a:t>Connect the power supply wire of the ADC module to the 3.3V pin of the ESP32.</a:t>
            </a:r>
            <a:endParaRPr lang="en-US" sz="2000">
              <a:cs typeface="Calibri" panose="020F0502020204030204"/>
            </a:endParaRPr>
          </a:p>
          <a:p>
            <a:pPr marL="0" indent="0">
              <a:buNone/>
            </a:pPr>
            <a:r>
              <a:rPr lang="en-US" sz="2000" dirty="0">
                <a:ea typeface="+mn-lt"/>
                <a:cs typeface="+mn-lt"/>
              </a:rPr>
              <a:t>Connect the analog output pin of the ADC module to any of the analog input pins of the ESP32 (for example, pin A0).</a:t>
            </a:r>
            <a:endParaRPr lang="en-US" sz="2000">
              <a:cs typeface="Calibri" panose="020F0502020204030204"/>
            </a:endParaRPr>
          </a:p>
          <a:p>
            <a:pPr marL="0" indent="0">
              <a:buNone/>
            </a:pPr>
            <a:r>
              <a:rPr lang="en-US" sz="2000" dirty="0">
                <a:ea typeface="+mn-lt"/>
                <a:cs typeface="+mn-lt"/>
              </a:rPr>
              <a:t>Upload the appropriate code to read the pH sensor data from the analog input pin of the ESP32 and display it on the serial monitor or send it to a web server or database.</a:t>
            </a:r>
            <a:endParaRPr lang="en-US" sz="2000" dirty="0">
              <a:cs typeface="Calibri" panose="020F0502020204030204"/>
            </a:endParaRPr>
          </a:p>
          <a:p>
            <a:pPr marL="0" indent="0">
              <a:buNone/>
            </a:pPr>
            <a:r>
              <a:rPr lang="en-US" b="1" u="sng" dirty="0">
                <a:latin typeface="Times New Roman"/>
                <a:cs typeface="Calibri" panose="020F0502020204030204"/>
              </a:rPr>
              <a:t>Firebase :</a:t>
            </a:r>
          </a:p>
          <a:p>
            <a:pPr marL="0" indent="0">
              <a:buNone/>
            </a:pPr>
            <a:r>
              <a:rPr lang="en-US" sz="2000" dirty="0">
                <a:latin typeface="Times New Roman"/>
                <a:cs typeface="Calibri" panose="020F0502020204030204"/>
              </a:rPr>
              <a:t>Upload the data from sensors to Firebase server.</a:t>
            </a:r>
          </a:p>
          <a:p>
            <a:pPr marL="0" indent="0">
              <a:buNone/>
            </a:pPr>
            <a:r>
              <a:rPr lang="en-US" sz="2400" b="1" u="sng" dirty="0">
                <a:latin typeface="Times New Roman"/>
                <a:cs typeface="Calibri" panose="020F0502020204030204"/>
              </a:rPr>
              <a:t>Machine Learning Algorithm:</a:t>
            </a:r>
            <a:endParaRPr lang="en-US" sz="2400" dirty="0">
              <a:latin typeface="Times New Roman"/>
              <a:cs typeface="Calibri" panose="020F0502020204030204"/>
            </a:endParaRPr>
          </a:p>
          <a:p>
            <a:pPr marL="0" indent="0">
              <a:buNone/>
            </a:pPr>
            <a:r>
              <a:rPr lang="en-US" sz="2000" dirty="0">
                <a:latin typeface="Times New Roman"/>
                <a:cs typeface="Calibri" panose="020F0502020204030204"/>
              </a:rPr>
              <a:t>With the use of Random Forest Algorithm , SVM we can classify our data and build predictive models.</a:t>
            </a:r>
            <a:endParaRPr lang="en-US" sz="2000" b="1" u="sng" dirty="0">
              <a:latin typeface="Times New Roman"/>
              <a:cs typeface="Calibri" panose="020F0502020204030204"/>
            </a:endParaRPr>
          </a:p>
          <a:p>
            <a:pPr marL="0" indent="0">
              <a:buNone/>
            </a:pPr>
            <a:r>
              <a:rPr lang="en-US" sz="2400" b="1" u="sng" dirty="0">
                <a:latin typeface="Times New Roman"/>
                <a:cs typeface="Calibri" panose="020F0502020204030204"/>
              </a:rPr>
              <a:t>User Interface:</a:t>
            </a:r>
          </a:p>
          <a:p>
            <a:pPr marL="0" indent="0">
              <a:buNone/>
            </a:pPr>
            <a:r>
              <a:rPr lang="en-US" sz="2000" dirty="0">
                <a:latin typeface="Times New Roman"/>
                <a:cs typeface="Calibri" panose="020F0502020204030204"/>
              </a:rPr>
              <a:t>We can  build an interactive application using </a:t>
            </a:r>
            <a:r>
              <a:rPr lang="en-US" sz="2000" dirty="0" err="1">
                <a:latin typeface="Times New Roman"/>
                <a:cs typeface="Calibri" panose="020F0502020204030204"/>
              </a:rPr>
              <a:t>kodular</a:t>
            </a:r>
            <a:r>
              <a:rPr lang="en-US" sz="2000" dirty="0">
                <a:latin typeface="Times New Roman"/>
                <a:cs typeface="Calibri" panose="020F0502020204030204"/>
              </a:rPr>
              <a:t> app to get information about whether the tested food is adulterated or not.</a:t>
            </a:r>
          </a:p>
          <a:p>
            <a:pPr marL="0" indent="0">
              <a:buNone/>
            </a:pPr>
            <a:endParaRPr lang="en-US" sz="2000" dirty="0">
              <a:latin typeface="Calibri" panose="020F0502020204030204"/>
              <a:cs typeface="Calibri" panose="020F0502020204030204"/>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u="sng" dirty="0">
              <a:latin typeface="Times New Roman"/>
              <a:cs typeface="Times New Roman"/>
            </a:endParaRPr>
          </a:p>
        </p:txBody>
      </p:sp>
      <p:sp>
        <p:nvSpPr>
          <p:cNvPr id="5" name="TextBox 4">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b="1" dirty="0">
                <a:latin typeface="Times New Roman" panose="02020603050405020304" pitchFamily="18" charset="0"/>
                <a:cs typeface="Times New Roman" panose="02020603050405020304" pitchFamily="18" charset="0"/>
              </a:rPr>
              <a:t>GOKARAJU RANGARAJU INSTITUTE OF ENGINEERING AND TECHNOLOGY</a:t>
            </a:r>
            <a:endParaRPr lang="en-IN" altLang="en-US" sz="2200" b="1" dirty="0">
              <a:latin typeface="Times New Roman" panose="02020603050405020304" pitchFamily="18" charset="0"/>
              <a:cs typeface="Times New Roman" panose="02020603050405020304" pitchFamily="18" charset="0"/>
            </a:endParaRPr>
          </a:p>
          <a:p>
            <a:pPr algn="ctr">
              <a:defRPr/>
            </a:pPr>
            <a:r>
              <a:rPr lang="en-US" altLang="en-US" sz="2200" b="1" dirty="0">
                <a:latin typeface="Times New Roman" panose="02020603050405020304" pitchFamily="18" charset="0"/>
                <a:cs typeface="Times New Roman" panose="02020603050405020304" pitchFamily="18" charset="0"/>
              </a:rPr>
              <a:t>Department</a:t>
            </a:r>
            <a:r>
              <a:rPr 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of Computer Science and Engineering</a:t>
            </a:r>
          </a:p>
          <a:p>
            <a:pPr algn="ctr">
              <a:defRPr/>
            </a:pPr>
            <a:r>
              <a:rPr lang="en-US" altLang="en-US" sz="2200" b="1" dirty="0">
                <a:latin typeface="Times New Roman" panose="02020603050405020304" pitchFamily="18" charset="0"/>
                <a:cs typeface="Times New Roman" panose="02020603050405020304" pitchFamily="18" charset="0"/>
              </a:rPr>
              <a:t>MINI Project Review-2</a:t>
            </a:r>
          </a:p>
        </p:txBody>
      </p:sp>
      <p:pic>
        <p:nvPicPr>
          <p:cNvPr id="2" name="Picture 2" descr="C:\Users\admin\Desktop\download.png">
            <a:extLst>
              <a:ext uri="{FF2B5EF4-FFF2-40B4-BE49-F238E27FC236}">
                <a16:creationId xmlns:a16="http://schemas.microsoft.com/office/drawing/2014/main" id="{781BA554-7D58-DFC3-EA96-F2E1F0900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 y="142371"/>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30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985" y="1220120"/>
            <a:ext cx="11507042" cy="5537463"/>
          </a:xfrm>
        </p:spPr>
        <p:txBody>
          <a:bodyPr vert="horz" lIns="91440" tIns="45720" rIns="91440" bIns="45720" rtlCol="0" anchor="t">
            <a:normAutofit/>
          </a:bodyPr>
          <a:lstStyle/>
          <a:p>
            <a:pPr marL="0" indent="0">
              <a:buNone/>
            </a:pPr>
            <a:r>
              <a:rPr lang="en-US" b="1" dirty="0">
                <a:cs typeface="Calibri"/>
              </a:rPr>
              <a:t>                                                                                      </a:t>
            </a:r>
            <a:r>
              <a:rPr lang="en-US" b="1" u="sng" dirty="0">
                <a:cs typeface="Calibri"/>
              </a:rPr>
              <a:t>MQ-4:</a:t>
            </a:r>
          </a:p>
          <a:p>
            <a:pPr marL="0" indent="0">
              <a:buNone/>
            </a:pPr>
            <a:r>
              <a:rPr lang="en-US" b="1" u="sng" dirty="0">
                <a:latin typeface="Times New Roman"/>
                <a:cs typeface="Times New Roman"/>
              </a:rPr>
              <a:t> Project Implementation and Execution:</a:t>
            </a:r>
            <a:endParaRPr lang="en-IN" b="1" u="sng" dirty="0">
              <a:latin typeface="Times New Roman" panose="02020603050405020304" pitchFamily="18" charset="0"/>
              <a:cs typeface="Times New Roman" panose="02020603050405020304" pitchFamily="18" charset="0"/>
            </a:endParaRPr>
          </a:p>
          <a:p>
            <a:pPr marL="227965" indent="-227965">
              <a:buNone/>
            </a:pPr>
            <a:r>
              <a:rPr lang="en-US" sz="1600" dirty="0">
                <a:ea typeface="+mn-lt"/>
                <a:cs typeface="+mn-lt"/>
              </a:rPr>
              <a:t>const int MQ4_PIN = 36;</a:t>
            </a:r>
          </a:p>
          <a:p>
            <a:pPr marL="227965" indent="-227965">
              <a:buNone/>
            </a:pPr>
            <a:r>
              <a:rPr lang="en-US" sz="1600" dirty="0">
                <a:ea typeface="+mn-lt"/>
                <a:cs typeface="+mn-lt"/>
              </a:rPr>
              <a:t>void setup() {</a:t>
            </a:r>
            <a:endParaRPr lang="en-US" sz="1600">
              <a:cs typeface="Calibri"/>
            </a:endParaRPr>
          </a:p>
          <a:p>
            <a:pPr marL="227965" indent="-227965">
              <a:buNone/>
            </a:pPr>
            <a:r>
              <a:rPr lang="en-US" sz="1600" dirty="0">
                <a:ea typeface="+mn-lt"/>
                <a:cs typeface="+mn-lt"/>
              </a:rPr>
              <a:t>  </a:t>
            </a:r>
            <a:r>
              <a:rPr lang="en-US" sz="1600" dirty="0" err="1">
                <a:ea typeface="+mn-lt"/>
                <a:cs typeface="+mn-lt"/>
              </a:rPr>
              <a:t>Serial.begin</a:t>
            </a:r>
            <a:r>
              <a:rPr lang="en-US" sz="1600" dirty="0">
                <a:ea typeface="+mn-lt"/>
                <a:cs typeface="+mn-lt"/>
              </a:rPr>
              <a:t>(9600);</a:t>
            </a:r>
            <a:endParaRPr lang="en-US" sz="1600">
              <a:cs typeface="Calibri"/>
            </a:endParaRPr>
          </a:p>
          <a:p>
            <a:pPr marL="227965" indent="-227965">
              <a:buNone/>
            </a:pPr>
            <a:r>
              <a:rPr lang="en-US" sz="1600" dirty="0">
                <a:ea typeface="+mn-lt"/>
                <a:cs typeface="+mn-lt"/>
              </a:rPr>
              <a:t>}void loop() {                                                                                               </a:t>
            </a:r>
            <a:endParaRPr lang="en-US" sz="1600" dirty="0">
              <a:cs typeface="Calibri"/>
            </a:endParaRPr>
          </a:p>
          <a:p>
            <a:pPr marL="227965" indent="-227965">
              <a:buNone/>
            </a:pPr>
            <a:r>
              <a:rPr lang="en-US" sz="1600" dirty="0">
                <a:ea typeface="+mn-lt"/>
                <a:cs typeface="+mn-lt"/>
              </a:rPr>
              <a:t>  int </a:t>
            </a:r>
            <a:r>
              <a:rPr lang="en-US" sz="1600" dirty="0" err="1">
                <a:ea typeface="+mn-lt"/>
                <a:cs typeface="+mn-lt"/>
              </a:rPr>
              <a:t>sensorValue</a:t>
            </a:r>
            <a:r>
              <a:rPr lang="en-US" sz="1600" dirty="0">
                <a:ea typeface="+mn-lt"/>
                <a:cs typeface="+mn-lt"/>
              </a:rPr>
              <a:t> = </a:t>
            </a:r>
            <a:r>
              <a:rPr lang="en-US" sz="1600" dirty="0" err="1">
                <a:ea typeface="+mn-lt"/>
                <a:cs typeface="+mn-lt"/>
              </a:rPr>
              <a:t>analogRead</a:t>
            </a:r>
            <a:r>
              <a:rPr lang="en-US" sz="1600" dirty="0">
                <a:ea typeface="+mn-lt"/>
                <a:cs typeface="+mn-lt"/>
              </a:rPr>
              <a:t>(MQ4_PIN);</a:t>
            </a:r>
            <a:endParaRPr lang="en-US" sz="1600">
              <a:cs typeface="Calibri"/>
            </a:endParaRPr>
          </a:p>
          <a:p>
            <a:pPr marL="227965" indent="-227965">
              <a:buNone/>
            </a:pPr>
            <a:r>
              <a:rPr lang="en-US" sz="1600" dirty="0">
                <a:ea typeface="+mn-lt"/>
                <a:cs typeface="+mn-lt"/>
              </a:rPr>
              <a:t>  float voltage = </a:t>
            </a:r>
            <a:r>
              <a:rPr lang="en-US" sz="1600" dirty="0" err="1">
                <a:ea typeface="+mn-lt"/>
                <a:cs typeface="+mn-lt"/>
              </a:rPr>
              <a:t>sensorValue</a:t>
            </a:r>
            <a:r>
              <a:rPr lang="en-US" sz="1600" dirty="0">
                <a:ea typeface="+mn-lt"/>
                <a:cs typeface="+mn-lt"/>
              </a:rPr>
              <a:t> * (3.3 / 4095); // Convert ADC value to voltage</a:t>
            </a:r>
            <a:endParaRPr lang="en-US" sz="1600">
              <a:cs typeface="Calibri"/>
            </a:endParaRPr>
          </a:p>
          <a:p>
            <a:pPr marL="227965" indent="-227965">
              <a:buNone/>
            </a:pPr>
            <a:r>
              <a:rPr lang="en-US" sz="1600" dirty="0">
                <a:ea typeface="+mn-lt"/>
                <a:cs typeface="+mn-lt"/>
              </a:rPr>
              <a:t>  float ppm = (voltage - 0.2) * 10; // Convert voltage to PPM (parts per million)</a:t>
            </a:r>
            <a:endParaRPr lang="en-US" sz="1600">
              <a:cs typeface="Calibri"/>
            </a:endParaRPr>
          </a:p>
          <a:p>
            <a:pPr marL="227965" indent="-227965">
              <a:buNone/>
            </a:pPr>
            <a:r>
              <a:rPr lang="en-US" sz="1600" dirty="0">
                <a:ea typeface="+mn-lt"/>
                <a:cs typeface="+mn-lt"/>
              </a:rPr>
              <a:t> </a:t>
            </a:r>
            <a:r>
              <a:rPr lang="en-US" sz="1600" dirty="0" err="1">
                <a:ea typeface="+mn-lt"/>
                <a:cs typeface="+mn-lt"/>
              </a:rPr>
              <a:t>Serial.print</a:t>
            </a:r>
            <a:r>
              <a:rPr lang="en-US" sz="1600" dirty="0">
                <a:ea typeface="+mn-lt"/>
                <a:cs typeface="+mn-lt"/>
              </a:rPr>
              <a:t>("MQ-4: ");</a:t>
            </a:r>
            <a:endParaRPr lang="en-US" sz="1600">
              <a:cs typeface="Calibri"/>
            </a:endParaRPr>
          </a:p>
          <a:p>
            <a:pPr marL="227965" indent="-227965">
              <a:buNone/>
            </a:pPr>
            <a:r>
              <a:rPr lang="en-US" sz="1600" dirty="0">
                <a:ea typeface="+mn-lt"/>
                <a:cs typeface="+mn-lt"/>
              </a:rPr>
              <a:t>  </a:t>
            </a:r>
            <a:r>
              <a:rPr lang="en-US" sz="1600" dirty="0" err="1">
                <a:ea typeface="+mn-lt"/>
                <a:cs typeface="+mn-lt"/>
              </a:rPr>
              <a:t>Serial.print</a:t>
            </a:r>
            <a:r>
              <a:rPr lang="en-US" sz="1600" dirty="0">
                <a:ea typeface="+mn-lt"/>
                <a:cs typeface="+mn-lt"/>
              </a:rPr>
              <a:t>(ppm);</a:t>
            </a:r>
            <a:endParaRPr lang="en-US" sz="1600">
              <a:cs typeface="Calibri"/>
            </a:endParaRPr>
          </a:p>
          <a:p>
            <a:pPr marL="227965" indent="-227965">
              <a:buNone/>
            </a:pPr>
            <a:r>
              <a:rPr lang="en-US" sz="1600" dirty="0">
                <a:ea typeface="+mn-lt"/>
                <a:cs typeface="+mn-lt"/>
              </a:rPr>
              <a:t>  </a:t>
            </a:r>
            <a:r>
              <a:rPr lang="en-US" sz="1600" dirty="0" err="1">
                <a:ea typeface="+mn-lt"/>
                <a:cs typeface="+mn-lt"/>
              </a:rPr>
              <a:t>Serial.println</a:t>
            </a:r>
            <a:r>
              <a:rPr lang="en-US" sz="1600" dirty="0">
                <a:ea typeface="+mn-lt"/>
                <a:cs typeface="+mn-lt"/>
              </a:rPr>
              <a:t>(" PPM");</a:t>
            </a:r>
          </a:p>
          <a:p>
            <a:pPr marL="227965" indent="-227965">
              <a:buNone/>
            </a:pPr>
            <a:r>
              <a:rPr lang="en-US" sz="1600" dirty="0">
                <a:ea typeface="+mn-lt"/>
                <a:cs typeface="+mn-lt"/>
              </a:rPr>
              <a:t> delay(1000);</a:t>
            </a:r>
            <a:endParaRPr lang="en-US" sz="1600">
              <a:cs typeface="Calibri"/>
            </a:endParaRPr>
          </a:p>
          <a:p>
            <a:pPr marL="227965" indent="-227965">
              <a:buNone/>
            </a:pPr>
            <a:r>
              <a:rPr lang="en-US" sz="1600" dirty="0">
                <a:ea typeface="+mn-lt"/>
                <a:cs typeface="+mn-lt"/>
              </a:rPr>
              <a:t>}</a:t>
            </a:r>
            <a:endParaRPr lang="en-US" sz="1600">
              <a:cs typeface="Calibri" panose="020F0502020204030204"/>
            </a:endParaRP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u="sng" dirty="0">
              <a:latin typeface="Times New Roman"/>
              <a:cs typeface="Times New Roman"/>
            </a:endParaRPr>
          </a:p>
        </p:txBody>
      </p:sp>
      <p:sp>
        <p:nvSpPr>
          <p:cNvPr id="5" name="TextBox 4">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b="1" dirty="0">
                <a:latin typeface="Times New Roman" panose="02020603050405020304" pitchFamily="18" charset="0"/>
                <a:cs typeface="Times New Roman" panose="02020603050405020304" pitchFamily="18" charset="0"/>
              </a:rPr>
              <a:t>GOKARAJU RANGARAJU INSTITUTE OF ENGINEERING AND TECHNOLOGY</a:t>
            </a:r>
            <a:endParaRPr lang="en-IN" altLang="en-US" sz="2200" b="1" dirty="0">
              <a:latin typeface="Times New Roman" panose="02020603050405020304" pitchFamily="18" charset="0"/>
              <a:cs typeface="Times New Roman" panose="02020603050405020304" pitchFamily="18" charset="0"/>
            </a:endParaRPr>
          </a:p>
          <a:p>
            <a:pPr algn="ctr">
              <a:defRPr/>
            </a:pPr>
            <a:r>
              <a:rPr lang="en-US" altLang="en-US" sz="2200" b="1" dirty="0">
                <a:latin typeface="Times New Roman" panose="02020603050405020304" pitchFamily="18" charset="0"/>
                <a:cs typeface="Times New Roman" panose="02020603050405020304" pitchFamily="18" charset="0"/>
              </a:rPr>
              <a:t>Department</a:t>
            </a:r>
            <a:r>
              <a:rPr 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of Computer Science and Engineering</a:t>
            </a:r>
          </a:p>
          <a:p>
            <a:pPr algn="ctr">
              <a:defRPr/>
            </a:pPr>
            <a:r>
              <a:rPr lang="en-US" altLang="en-US" sz="2200" b="1" dirty="0">
                <a:latin typeface="Times New Roman" panose="02020603050405020304" pitchFamily="18" charset="0"/>
                <a:cs typeface="Times New Roman" panose="02020603050405020304" pitchFamily="18" charset="0"/>
              </a:rPr>
              <a:t>MINI Project Review-2</a:t>
            </a:r>
          </a:p>
        </p:txBody>
      </p:sp>
      <p:pic>
        <p:nvPicPr>
          <p:cNvPr id="2" name="Picture 2" descr="C:\Users\admin\Desktop\download.png">
            <a:extLst>
              <a:ext uri="{FF2B5EF4-FFF2-40B4-BE49-F238E27FC236}">
                <a16:creationId xmlns:a16="http://schemas.microsoft.com/office/drawing/2014/main" id="{781BA554-7D58-DFC3-EA96-F2E1F0900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 y="142371"/>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A picture containing text&#10;&#10;Description automatically generated">
            <a:extLst>
              <a:ext uri="{FF2B5EF4-FFF2-40B4-BE49-F238E27FC236}">
                <a16:creationId xmlns:a16="http://schemas.microsoft.com/office/drawing/2014/main" id="{802445E1-229E-30C4-6A06-5EECD467BC90}"/>
              </a:ext>
            </a:extLst>
          </p:cNvPr>
          <p:cNvPicPr>
            <a:picLocks noChangeAspect="1"/>
          </p:cNvPicPr>
          <p:nvPr/>
        </p:nvPicPr>
        <p:blipFill>
          <a:blip r:embed="rId3"/>
          <a:stretch>
            <a:fillRect/>
          </a:stretch>
        </p:blipFill>
        <p:spPr>
          <a:xfrm>
            <a:off x="6596743" y="1711236"/>
            <a:ext cx="5018314" cy="5046614"/>
          </a:xfrm>
          <a:prstGeom prst="rect">
            <a:avLst/>
          </a:prstGeom>
        </p:spPr>
      </p:pic>
    </p:spTree>
    <p:extLst>
      <p:ext uri="{BB962C8B-B14F-4D97-AF65-F5344CB8AC3E}">
        <p14:creationId xmlns:p14="http://schemas.microsoft.com/office/powerpoint/2010/main" val="687148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256</TotalTime>
  <Words>553</Words>
  <Application>Microsoft Office PowerPoint</Application>
  <PresentationFormat>Widescreen</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Smart Framework for Identification of  Food Adulteration using IoT -Mr.G Mallikarjuna Rao, Professor</vt:lpstr>
      <vt:lpstr>ABSTRACT  Existing: . https://journals.resaim.com/ijresm/article/view/245/226 . Proposed:        .                                                               Food adulteration refers to the practice of deliberately adding substances to food to increase its volume, weight or to improve its appearance, texture or flavour, it is a significant issue that affects the health and safety of consumers. With the increasing demand for food, the risk of contamination and intentional addition of harmful substances has increased. There are several existing methods for detecting food adulteration, including Chemical analysis, Microscopy, Sensory analysis etc. While these methods are useful, they can be timeconsuming, labour-intensive, and may not provide real-time results. The use of Internet of Things (IoT), Machine Learning (ML) can greatly enhance the ability to identify food adulteration. In this project, we propose a solution to detect food adulteration using IoT and machine learning. The system consists of IoT sensors and devices that can be used to gather data on various parameters such as temperature, pH, colour etc. The collected data is fed into machine learning algorithms for pre-processing, analysis, and testing and any anomalies or deviations from the normal patterns are flagged for further investigation.ML algorithms can continuously learn from the data collected, allowing them to continually improve their accuracy and effectiveness over time. By implementing this system, we aim to create a real-time, datadriven approach to detecting food adulteration, ensuring food safety and quality for consumers by creating a warning system.      </vt:lpstr>
      <vt:lpstr>PowerPoint Presentation</vt:lpstr>
      <vt:lpstr>PowerPoint Presentation</vt:lpstr>
      <vt:lpstr>PowerPoint Presentation</vt:lpstr>
      <vt:lpstr>Each Module in the project (module with UML)          </vt:lpstr>
      <vt:lpstr>    </vt:lpstr>
      <vt:lpstr>PowerPoint Presentation</vt:lpstr>
      <vt:lpstr>PowerPoint Presentation</vt:lpstr>
      <vt:lpstr>PowerPoint Presentation</vt:lpstr>
      <vt:lpstr>PowerPoint Presentation</vt:lpstr>
      <vt:lpstr>         GOKARAJU RANGARAJU INSTITUTE OF ENGINEERING AND TECHNOLOGY Department of Computer Science and Engineering MINI Project Review-2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propose project</dc:title>
  <dc:creator>susmita valli</dc:creator>
  <cp:lastModifiedBy>Divya Reddy</cp:lastModifiedBy>
  <cp:revision>443</cp:revision>
  <dcterms:created xsi:type="dcterms:W3CDTF">2023-01-31T07:15:13Z</dcterms:created>
  <dcterms:modified xsi:type="dcterms:W3CDTF">2023-04-03T12:58:21Z</dcterms:modified>
</cp:coreProperties>
</file>