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aveat"/>
      <p:regular r:id="rId40"/>
      <p:bold r:id="rId41"/>
    </p:embeddedFont>
    <p:embeddedFont>
      <p:font typeface="Playfair Displ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veat-regular.fntdata"/><Relationship Id="rId42" Type="http://schemas.openxmlformats.org/officeDocument/2006/relationships/font" Target="fonts/PlayfairDisplay-regular.fntdata"/><Relationship Id="rId41" Type="http://schemas.openxmlformats.org/officeDocument/2006/relationships/font" Target="fonts/Caveat-bold.fntdata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Lato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553f6aea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553f6aea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553f6aea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553f6aea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553f6ae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553f6ae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553f6aea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553f6aea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553f6aea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553f6aea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Paring down data from 1.6 million data points to 30,000 for quick processing for the beta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 sampling, but maintaining the 50/50 class balance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“tweet id” column was preserved in order to keep track of what data has already trained the model, so for further training, there are no duplicates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Converting Emoticons to words, in order to keep the emotion and sentiment behind including an emoticon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553f6aea1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553f6aea1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553f6aea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553f6aea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553f6aea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553f6aea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553f6aea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553f6aea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553f6aea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553f6aea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553f6ae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553f6ae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553f6aea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553f6aea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553f6aea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553f6aea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553f6aea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553f6aea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53f6aea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553f6aea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53f6aea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53f6aea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553f6aea1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553f6aea1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553f6aea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553f6aea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553f6aea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553f6aea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553f6aea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553f6aea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553f6aea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553f6aea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53f6aea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53f6aea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553f6aea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553f6aea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553f6aea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553f6aea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553f6aea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553f6aea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553f6aea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553f6aea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553f6aea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553f6aea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53f6aea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53f6aea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53f6ae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53f6ae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53f6aea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53f6aea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553f6aea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553f6aea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553f6aea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553f6aea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553f6aea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553f6aea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help.sentiment140.com/for-students/" TargetMode="External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Well-Widget</a:t>
            </a:r>
            <a:endParaRPr sz="3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237130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 Project</a:t>
            </a:r>
            <a:endParaRPr b="0" sz="1300"/>
          </a:p>
        </p:txBody>
      </p:sp>
      <p:grpSp>
        <p:nvGrpSpPr>
          <p:cNvPr id="61" name="Google Shape;61;p13"/>
          <p:cNvGrpSpPr/>
          <p:nvPr/>
        </p:nvGrpSpPr>
        <p:grpSpPr>
          <a:xfrm rot="-570509">
            <a:off x="-807213" y="2802415"/>
            <a:ext cx="5529466" cy="2604140"/>
            <a:chOff x="-952053" y="3050537"/>
            <a:chExt cx="5529248" cy="2604037"/>
          </a:xfrm>
        </p:grpSpPr>
        <p:pic>
          <p:nvPicPr>
            <p:cNvPr id="62" name="Google Shape;6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05645">
              <a:off x="-752690" y="3276382"/>
              <a:ext cx="3385474" cy="2152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/>
            <p:nvPr/>
          </p:nvSpPr>
          <p:spPr>
            <a:xfrm>
              <a:off x="2529695" y="3769501"/>
              <a:ext cx="2047500" cy="1474800"/>
            </a:xfrm>
            <a:prstGeom prst="wedgeEllipseCallout">
              <a:avLst>
                <a:gd fmla="val -64405" name="adj1"/>
                <a:gd fmla="val -7752" name="adj2"/>
              </a:avLst>
            </a:prstGeom>
            <a:solidFill>
              <a:schemeClr val="l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/>
                <a:t>by</a:t>
              </a:r>
              <a:r>
                <a:rPr lang="en"/>
                <a:t>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/>
                <a:t>Michelle Griffith</a:t>
              </a:r>
              <a:endParaRPr b="1" sz="25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5575" y="8881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939500" y="399075"/>
            <a:ext cx="3837000" cy="40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Logistic Regression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Random Forest Classifier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Gradient Boosting Classifier</a:t>
            </a:r>
            <a:endParaRPr sz="2700"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-589139" y="2695784"/>
            <a:ext cx="5674643" cy="2799458"/>
            <a:chOff x="-2951365" y="2470615"/>
            <a:chExt cx="6724308" cy="3181925"/>
          </a:xfrm>
        </p:grpSpPr>
        <p:grpSp>
          <p:nvGrpSpPr>
            <p:cNvPr id="133" name="Google Shape;133;p22"/>
            <p:cNvGrpSpPr/>
            <p:nvPr/>
          </p:nvGrpSpPr>
          <p:grpSpPr>
            <a:xfrm rot="-238426">
              <a:off x="-2864488" y="2694304"/>
              <a:ext cx="6550552" cy="2734548"/>
              <a:chOff x="-2633011" y="2711456"/>
              <a:chExt cx="6550525" cy="2734537"/>
            </a:xfrm>
          </p:grpSpPr>
          <p:pic>
            <p:nvPicPr>
              <p:cNvPr id="134" name="Google Shape;134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2433648" y="3067800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" name="Google Shape;135;p22"/>
              <p:cNvSpPr/>
              <p:nvPr/>
            </p:nvSpPr>
            <p:spPr>
              <a:xfrm rot="-583781">
                <a:off x="992625" y="2927409"/>
                <a:ext cx="2758579" cy="2037994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136" name="Google Shape;136;p22"/>
            <p:cNvSpPr txBox="1"/>
            <p:nvPr/>
          </p:nvSpPr>
          <p:spPr>
            <a:xfrm>
              <a:off x="893526" y="3109954"/>
              <a:ext cx="2467200" cy="13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Lato"/>
                  <a:ea typeface="Lato"/>
                  <a:cs typeface="Lato"/>
                  <a:sym typeface="Lato"/>
                </a:rPr>
                <a:t>This is where it gets nerdy (and fun!), with science-y words… buckle up!</a:t>
              </a:r>
              <a:endParaRPr sz="17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25575" y="8881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4788900" y="104100"/>
            <a:ext cx="4195800" cy="43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FEATURES</a:t>
            </a:r>
            <a:endParaRPr b="1" sz="2700"/>
          </a:p>
          <a:p>
            <a:pPr indent="-358775" lvl="0" marL="457200" rtl="0" algn="l">
              <a:spcBef>
                <a:spcPts val="120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Textual Data Vectorized into 300-dimensional vectors  with Word2Vec from gensim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TARGET</a:t>
            </a:r>
            <a:endParaRPr b="1" sz="2700"/>
          </a:p>
          <a:p>
            <a:pPr indent="-360405" lvl="0" marL="457200" rtl="0" algn="l">
              <a:spcBef>
                <a:spcPts val="1200"/>
              </a:spcBef>
              <a:spcAft>
                <a:spcPts val="0"/>
              </a:spcAft>
              <a:buSzPts val="2076"/>
              <a:buChar char="-"/>
            </a:pPr>
            <a:r>
              <a:rPr lang="en" sz="2075"/>
              <a:t>Sentiment “Rating” of Tweet</a:t>
            </a:r>
            <a:endParaRPr sz="2075"/>
          </a:p>
          <a:p>
            <a:pPr indent="-360405" lvl="0" marL="457200" rtl="0" algn="l">
              <a:spcBef>
                <a:spcPts val="0"/>
              </a:spcBef>
              <a:spcAft>
                <a:spcPts val="0"/>
              </a:spcAft>
              <a:buSzPts val="2076"/>
              <a:buChar char="-"/>
            </a:pPr>
            <a:r>
              <a:rPr lang="en" sz="2075"/>
              <a:t>‘4’ for positive, ‘0’ for negative</a:t>
            </a:r>
            <a:endParaRPr sz="2075"/>
          </a:p>
          <a:p>
            <a:pPr indent="-360405" lvl="0" marL="457200" rtl="0" algn="l">
              <a:spcBef>
                <a:spcPts val="0"/>
              </a:spcBef>
              <a:spcAft>
                <a:spcPts val="0"/>
              </a:spcAft>
              <a:buSzPts val="2076"/>
              <a:buChar char="-"/>
            </a:pPr>
            <a:r>
              <a:rPr lang="en" sz="2075"/>
              <a:t>Class distribution is 50/50</a:t>
            </a:r>
            <a:endParaRPr sz="207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65500" y="12120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Text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Preprocessing</a:t>
            </a:r>
            <a:endParaRPr sz="4500"/>
          </a:p>
        </p:txBody>
      </p:sp>
      <p:sp>
        <p:nvSpPr>
          <p:cNvPr id="148" name="Google Shape;148;p24"/>
          <p:cNvSpPr txBox="1"/>
          <p:nvPr/>
        </p:nvSpPr>
        <p:spPr>
          <a:xfrm>
            <a:off x="4819700" y="780800"/>
            <a:ext cx="41817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TWEETS ARE MESSY!</a:t>
            </a:r>
            <a:br>
              <a:rPr i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74685">
            <a:off x="856738" y="2859272"/>
            <a:ext cx="2862731" cy="188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75" y="3763400"/>
            <a:ext cx="3051674" cy="15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5066500" y="1735100"/>
            <a:ext cx="39387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 Tweets: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"@switchfoot http://twitpic.com/2y1zl - Awww, that's a bummer.  You shoulda got David Carr of Third Day to do it. ;D"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'@goodlaura What about Reese dying on #TTSC? And season finale next week.  #24 boring, Madame President is a crazy woman.'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65500" y="12120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Text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Preprocessing</a:t>
            </a:r>
            <a:endParaRPr sz="4500"/>
          </a:p>
        </p:txBody>
      </p:sp>
      <p:sp>
        <p:nvSpPr>
          <p:cNvPr id="157" name="Google Shape;157;p25"/>
          <p:cNvSpPr txBox="1"/>
          <p:nvPr/>
        </p:nvSpPr>
        <p:spPr>
          <a:xfrm>
            <a:off x="4819700" y="780800"/>
            <a:ext cx="41817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TWEETS ARE MESSY!</a:t>
            </a:r>
            <a:br>
              <a:rPr i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74685">
            <a:off x="856738" y="2859272"/>
            <a:ext cx="2862731" cy="188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75" y="3763400"/>
            <a:ext cx="3051674" cy="15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788900" y="1717750"/>
            <a:ext cx="4181700" cy="26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Involved: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Paring down data from 1.6 million data points to 30,000 for quicker processing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Converting Emoticons to words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Removing @userhandles and hyperlinks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Removing the ‘#’ (hashtag symbol) but keeping the text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Removing tweets not in english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265500" y="12120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Text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Parsing</a:t>
            </a:r>
            <a:endParaRPr sz="4500"/>
          </a:p>
        </p:txBody>
      </p:sp>
      <p:sp>
        <p:nvSpPr>
          <p:cNvPr id="166" name="Google Shape;166;p26"/>
          <p:cNvSpPr txBox="1"/>
          <p:nvPr/>
        </p:nvSpPr>
        <p:spPr>
          <a:xfrm>
            <a:off x="4572000" y="0"/>
            <a:ext cx="4485300" cy="4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TALE OF TWO DATASETS: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Internet lingo contains 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intentional misspellings and slang</a:t>
            </a:r>
            <a:b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 SpaCy does not recognize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840950" y="2740800"/>
            <a:ext cx="19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6142275" y="-971650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572050" y="2262275"/>
            <a:ext cx="2229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SET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Stop words, punctuation, &amp; frequent and rare words removed, remaining text lemmatized and tokenized  with functions written by hand using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nltk libraries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975150" y="2262275"/>
            <a:ext cx="2142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SET 2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Stop words and punctuation removed with SpaCy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Lemmatized and Tokenized with SpaCy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Frequent and Rare words removed during vectorization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1" name="Google Shape;171;p26"/>
          <p:cNvGrpSpPr/>
          <p:nvPr/>
        </p:nvGrpSpPr>
        <p:grpSpPr>
          <a:xfrm>
            <a:off x="-968505" y="2740672"/>
            <a:ext cx="5636207" cy="2838802"/>
            <a:chOff x="-968480" y="2581744"/>
            <a:chExt cx="5941606" cy="2997995"/>
          </a:xfrm>
        </p:grpSpPr>
        <p:grpSp>
          <p:nvGrpSpPr>
            <p:cNvPr id="172" name="Google Shape;172;p26"/>
            <p:cNvGrpSpPr/>
            <p:nvPr/>
          </p:nvGrpSpPr>
          <p:grpSpPr>
            <a:xfrm rot="-238426">
              <a:off x="-885192" y="2778718"/>
              <a:ext cx="5775030" cy="2604048"/>
              <a:chOff x="-658878" y="2906116"/>
              <a:chExt cx="5775006" cy="2604037"/>
            </a:xfrm>
          </p:grpSpPr>
          <p:pic>
            <p:nvPicPr>
              <p:cNvPr id="173" name="Google Shape;173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459515" y="3131961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Google Shape;174;p26"/>
              <p:cNvSpPr/>
              <p:nvPr/>
            </p:nvSpPr>
            <p:spPr>
              <a:xfrm>
                <a:off x="2877828" y="3597134"/>
                <a:ext cx="2238300" cy="1474800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175" name="Google Shape;175;p26"/>
            <p:cNvSpPr txBox="1"/>
            <p:nvPr/>
          </p:nvSpPr>
          <p:spPr>
            <a:xfrm>
              <a:off x="2803488" y="3503225"/>
              <a:ext cx="19434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Lato"/>
                  <a:ea typeface="Lato"/>
                  <a:cs typeface="Lato"/>
                  <a:sym typeface="Lato"/>
                </a:rPr>
                <a:t>To SpaCy or not to SpaCy? That is the question.</a:t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7"/>
          <p:cNvGrpSpPr/>
          <p:nvPr/>
        </p:nvGrpSpPr>
        <p:grpSpPr>
          <a:xfrm flipH="1">
            <a:off x="989048" y="520435"/>
            <a:ext cx="7304615" cy="4008271"/>
            <a:chOff x="-2951365" y="2470615"/>
            <a:chExt cx="6724308" cy="3181925"/>
          </a:xfrm>
        </p:grpSpPr>
        <p:grpSp>
          <p:nvGrpSpPr>
            <p:cNvPr id="181" name="Google Shape;181;p27"/>
            <p:cNvGrpSpPr/>
            <p:nvPr/>
          </p:nvGrpSpPr>
          <p:grpSpPr>
            <a:xfrm rot="-238426">
              <a:off x="-2864488" y="2694304"/>
              <a:ext cx="6550552" cy="2734548"/>
              <a:chOff x="-2633011" y="2711456"/>
              <a:chExt cx="6550525" cy="2734537"/>
            </a:xfrm>
          </p:grpSpPr>
          <p:pic>
            <p:nvPicPr>
              <p:cNvPr id="182" name="Google Shape;182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2433648" y="3067800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p27"/>
              <p:cNvSpPr/>
              <p:nvPr/>
            </p:nvSpPr>
            <p:spPr>
              <a:xfrm rot="-583781">
                <a:off x="992625" y="2927409"/>
                <a:ext cx="2758579" cy="2037994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184" name="Google Shape;184;p27"/>
            <p:cNvSpPr txBox="1"/>
            <p:nvPr/>
          </p:nvSpPr>
          <p:spPr>
            <a:xfrm>
              <a:off x="893526" y="3109954"/>
              <a:ext cx="2467200" cy="12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latin typeface="Lato"/>
                  <a:ea typeface="Lato"/>
                  <a:cs typeface="Lato"/>
                  <a:sym typeface="Lato"/>
                </a:rPr>
                <a:t>So which dataset is the best one then?</a:t>
              </a:r>
              <a:endParaRPr sz="31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4178" l="5137" r="8372" t="4380"/>
          <a:stretch/>
        </p:blipFill>
        <p:spPr>
          <a:xfrm>
            <a:off x="828513" y="197150"/>
            <a:ext cx="7486976" cy="47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265500" y="27510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178725" y="189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Best Parameters</a:t>
            </a:r>
            <a:r>
              <a:rPr b="1" lang="en"/>
              <a:t>***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Solver:				    ‘newton-cg’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							   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penalty: 					none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7621" t="0"/>
          <a:stretch/>
        </p:blipFill>
        <p:spPr>
          <a:xfrm>
            <a:off x="4744825" y="275100"/>
            <a:ext cx="4226350" cy="22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4997075" y="2828225"/>
            <a:ext cx="187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*** Searched for best parameters by comparing different solvers, and creating validation curves for C and max_iter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65501" y="3304200"/>
            <a:ext cx="1873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TRAINING DATA</a:t>
            </a:r>
            <a:endParaRPr b="1" sz="15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Accuracy: 	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0.7117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Precision: 	0.7061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Recall: 	0.7210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139301" y="3304200"/>
            <a:ext cx="1873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TESTING DATA</a:t>
            </a:r>
            <a:endParaRPr b="1" sz="15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Accuracy: 	0.7018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Precision: 	0.7021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Recall: 	0.7115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825" y="275100"/>
            <a:ext cx="4226350" cy="2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265500" y="27510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206" name="Google Shape;206;p30"/>
          <p:cNvSpPr txBox="1"/>
          <p:nvPr>
            <p:ph idx="1" type="subTitle"/>
          </p:nvPr>
        </p:nvSpPr>
        <p:spPr>
          <a:xfrm>
            <a:off x="178725" y="1899000"/>
            <a:ext cx="40452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Best Parameters from GridSearchCV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bootstrap: 					     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max_depth</a:t>
            </a:r>
            <a:r>
              <a:rPr lang="en"/>
              <a:t>:					         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max_features: 					     ‘sqrt’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min_samples_leaf: 					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Min_samples_split: 					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N_estimators:					       300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265501" y="3567300"/>
            <a:ext cx="1873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TRAINING DATA</a:t>
            </a:r>
            <a:endParaRPr b="1" sz="15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Accuracy: 	0.9864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Precision: 	0.9841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Recall: 	0.9887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2139301" y="3567300"/>
            <a:ext cx="1873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TESTING DATA</a:t>
            </a:r>
            <a:endParaRPr b="1" sz="15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Accuracy: 	0.6361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Precision: 	0.6479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Recall: 	0.6126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9" name="Google Shape;209;p30"/>
          <p:cNvGrpSpPr/>
          <p:nvPr/>
        </p:nvGrpSpPr>
        <p:grpSpPr>
          <a:xfrm>
            <a:off x="4310688" y="532338"/>
            <a:ext cx="4485636" cy="4309500"/>
            <a:chOff x="4104738" y="741763"/>
            <a:chExt cx="4485636" cy="4309500"/>
          </a:xfrm>
        </p:grpSpPr>
        <p:sp>
          <p:nvSpPr>
            <p:cNvPr id="210" name="Google Shape;210;p30"/>
            <p:cNvSpPr/>
            <p:nvPr/>
          </p:nvSpPr>
          <p:spPr>
            <a:xfrm>
              <a:off x="4104738" y="741763"/>
              <a:ext cx="4344900" cy="4309500"/>
            </a:xfrm>
            <a:prstGeom prst="noSmoking">
              <a:avLst>
                <a:gd fmla="val 18750" name="adj"/>
              </a:avLst>
            </a:prstGeom>
            <a:solidFill>
              <a:srgbClr val="990000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 rot="-1461735">
              <a:off x="4152752" y="2448328"/>
              <a:ext cx="4519003" cy="58091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FFFF"/>
                  </a:solidFill>
                  <a:latin typeface="Arial"/>
                </a:rPr>
                <a:t>OVERFITTING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265500" y="27510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178725" y="1899000"/>
            <a:ext cx="40452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Best Parameters from GridSearchCV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bootstrap: 					     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max_depth:					          	</a:t>
            </a:r>
            <a:r>
              <a:rPr b="1" lang="en">
                <a:solidFill>
                  <a:schemeClr val="dk1"/>
                </a:solidFill>
              </a:rPr>
              <a:t>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max_features: 					     ‘sqrt’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min_samples_leaf: 					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Min_samples_split: 					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N_estimators:</a:t>
            </a:r>
            <a:r>
              <a:rPr lang="en"/>
              <a:t>					       300</a:t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265501" y="3567300"/>
            <a:ext cx="1873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TRAINING DATA</a:t>
            </a:r>
            <a:endParaRPr b="1" sz="15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Accuracy: 	0.6345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Precision: 	0.6496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Recall: 	0.5767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139301" y="3567300"/>
            <a:ext cx="1873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TESTING DATA</a:t>
            </a:r>
            <a:endParaRPr b="1" sz="15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Accuracy: 	0.6171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Precision: 	0.6496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Recall: 	0.5613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7116" r="51245" t="0"/>
          <a:stretch/>
        </p:blipFill>
        <p:spPr>
          <a:xfrm>
            <a:off x="4771525" y="484118"/>
            <a:ext cx="4181599" cy="2510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31"/>
          <p:cNvGrpSpPr/>
          <p:nvPr/>
        </p:nvGrpSpPr>
        <p:grpSpPr>
          <a:xfrm>
            <a:off x="4841339" y="2777745"/>
            <a:ext cx="4851382" cy="2815364"/>
            <a:chOff x="4841339" y="2777745"/>
            <a:chExt cx="4851382" cy="2815364"/>
          </a:xfrm>
        </p:grpSpPr>
        <p:sp>
          <p:nvSpPr>
            <p:cNvPr id="222" name="Google Shape;222;p31"/>
            <p:cNvSpPr/>
            <p:nvPr/>
          </p:nvSpPr>
          <p:spPr>
            <a:xfrm rot="-1693600">
              <a:off x="5004950" y="3105607"/>
              <a:ext cx="1665677" cy="1110675"/>
            </a:xfrm>
            <a:prstGeom prst="wedgeEllipseCallout">
              <a:avLst>
                <a:gd fmla="val 28006" name="adj1"/>
                <a:gd fmla="val 72204" name="adj2"/>
              </a:avLst>
            </a:prstGeom>
            <a:solidFill>
              <a:schemeClr val="l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Still not good though</a:t>
              </a:r>
              <a:endParaRPr/>
            </a:p>
          </p:txBody>
        </p:sp>
        <p:pic>
          <p:nvPicPr>
            <p:cNvPr id="223" name="Google Shape;223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788492">
              <a:off x="6198335" y="3202416"/>
              <a:ext cx="3245879" cy="20635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31"/>
          <p:cNvGrpSpPr/>
          <p:nvPr/>
        </p:nvGrpSpPr>
        <p:grpSpPr>
          <a:xfrm>
            <a:off x="937086" y="-54520"/>
            <a:ext cx="7269839" cy="5252549"/>
            <a:chOff x="2689402" y="104100"/>
            <a:chExt cx="6454620" cy="4875660"/>
          </a:xfrm>
        </p:grpSpPr>
        <p:sp>
          <p:nvSpPr>
            <p:cNvPr id="225" name="Google Shape;225;p31"/>
            <p:cNvSpPr/>
            <p:nvPr/>
          </p:nvSpPr>
          <p:spPr>
            <a:xfrm>
              <a:off x="2689402" y="104100"/>
              <a:ext cx="6454620" cy="4875660"/>
            </a:xfrm>
            <a:prstGeom prst="irregularSeal1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 rot="-691865">
              <a:off x="3967018" y="1630929"/>
              <a:ext cx="3899382" cy="18220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FFFF"/>
                  </a:solidFill>
                  <a:latin typeface="Arial"/>
                </a:rPr>
                <a:t>OVERFITTING</a:t>
              </a:r>
              <a:br>
                <a:rPr b="1" i="0"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FFFF"/>
                  </a:solidFill>
                  <a:latin typeface="Arial"/>
                </a:rPr>
              </a:br>
              <a:r>
                <a:rPr b="1" i="0"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FFFF"/>
                  </a:solidFill>
                  <a:latin typeface="Arial"/>
                </a:rPr>
                <a:t>IS NO MATCH FOR</a:t>
              </a:r>
              <a:br>
                <a:rPr b="1" i="0"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FFFF"/>
                  </a:solidFill>
                  <a:latin typeface="Arial"/>
                </a:rPr>
              </a:br>
              <a:r>
                <a:rPr b="1" i="0">
                  <a:ln cap="flat" cmpd="sng" w="9525">
                    <a:solidFill>
                      <a:srgbClr val="D9D9D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FFFF"/>
                  </a:solidFill>
                  <a:latin typeface="Arial"/>
                </a:rPr>
                <a:t>MAX_DEPTH!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66077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 is not always a happy place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“Longer screen time (more than two hours a day) was associated with lower levels of life satisfaction and optimism, and higher levels of anxiety and depressive symptoms </a:t>
            </a:r>
            <a:r>
              <a:rPr lang="en"/>
              <a:t>[for teens and young adults, especially girls]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2020 University of British Columbia study on screen time and mental health</a:t>
            </a:r>
            <a:endParaRPr sz="1400"/>
          </a:p>
        </p:txBody>
      </p:sp>
      <p:grpSp>
        <p:nvGrpSpPr>
          <p:cNvPr id="70" name="Google Shape;70;p14"/>
          <p:cNvGrpSpPr/>
          <p:nvPr/>
        </p:nvGrpSpPr>
        <p:grpSpPr>
          <a:xfrm>
            <a:off x="-968480" y="2581744"/>
            <a:ext cx="5941606" cy="2997995"/>
            <a:chOff x="-968480" y="2581744"/>
            <a:chExt cx="5941606" cy="2997995"/>
          </a:xfrm>
        </p:grpSpPr>
        <p:grpSp>
          <p:nvGrpSpPr>
            <p:cNvPr id="71" name="Google Shape;71;p14"/>
            <p:cNvGrpSpPr/>
            <p:nvPr/>
          </p:nvGrpSpPr>
          <p:grpSpPr>
            <a:xfrm rot="-238426">
              <a:off x="-885192" y="2778718"/>
              <a:ext cx="5775030" cy="2604048"/>
              <a:chOff x="-658878" y="2906116"/>
              <a:chExt cx="5775006" cy="2604037"/>
            </a:xfrm>
          </p:grpSpPr>
          <p:pic>
            <p:nvPicPr>
              <p:cNvPr id="72" name="Google Shape;72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459515" y="3131961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Google Shape;73;p14"/>
              <p:cNvSpPr/>
              <p:nvPr/>
            </p:nvSpPr>
            <p:spPr>
              <a:xfrm>
                <a:off x="2877828" y="3597134"/>
                <a:ext cx="2238300" cy="1474800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74" name="Google Shape;74;p14"/>
            <p:cNvSpPr txBox="1"/>
            <p:nvPr/>
          </p:nvSpPr>
          <p:spPr>
            <a:xfrm>
              <a:off x="2845575" y="3591675"/>
              <a:ext cx="19434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Lato"/>
                  <a:ea typeface="Lato"/>
                  <a:cs typeface="Lato"/>
                  <a:sym typeface="Lato"/>
                </a:rPr>
                <a:t>Understatement of the new </a:t>
              </a:r>
              <a:r>
                <a:rPr lang="en" sz="1900">
                  <a:latin typeface="Lato"/>
                  <a:ea typeface="Lato"/>
                  <a:cs typeface="Lato"/>
                  <a:sym typeface="Lato"/>
                </a:rPr>
                <a:t>millennium</a:t>
              </a:r>
              <a:r>
                <a:rPr lang="en" sz="1900">
                  <a:latin typeface="Lato"/>
                  <a:ea typeface="Lato"/>
                  <a:cs typeface="Lato"/>
                  <a:sym typeface="Lato"/>
                </a:rPr>
                <a:t>?</a:t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84350" y="275100"/>
            <a:ext cx="43923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sp>
        <p:nvSpPr>
          <p:cNvPr id="232" name="Google Shape;232;p32"/>
          <p:cNvSpPr txBox="1"/>
          <p:nvPr>
            <p:ph idx="1" type="subTitle"/>
          </p:nvPr>
        </p:nvSpPr>
        <p:spPr>
          <a:xfrm>
            <a:off x="178725" y="1899000"/>
            <a:ext cx="40452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Best Parameters from GridSearch CV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learning_rate</a:t>
            </a:r>
            <a:r>
              <a:rPr lang="en"/>
              <a:t>:					       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						   ‘deviance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max_features: 				  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ubsample:       				        0.7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n_estimators: 				      200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265501" y="3567300"/>
            <a:ext cx="1873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TRAINING DATA</a:t>
            </a:r>
            <a:endParaRPr b="1" sz="15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Accuracy: 	0.7100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Precision: 	0.7127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Recall: 	0.7011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2139301" y="3567300"/>
            <a:ext cx="18738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TESTING DATA</a:t>
            </a:r>
            <a:endParaRPr b="1" sz="15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Accuracy: 	0.6326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Precision: 	0.6363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Recall: 	0.6293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5" name="Google Shape;235;p32"/>
          <p:cNvGrpSpPr/>
          <p:nvPr/>
        </p:nvGrpSpPr>
        <p:grpSpPr>
          <a:xfrm>
            <a:off x="3207230" y="275100"/>
            <a:ext cx="5537595" cy="5154820"/>
            <a:chOff x="3207230" y="275100"/>
            <a:chExt cx="5537595" cy="5154820"/>
          </a:xfrm>
        </p:grpSpPr>
        <p:pic>
          <p:nvPicPr>
            <p:cNvPr id="236" name="Google Shape;23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505990">
              <a:off x="3614025" y="1769274"/>
              <a:ext cx="4321691" cy="2880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2"/>
            <p:cNvSpPr/>
            <p:nvPr/>
          </p:nvSpPr>
          <p:spPr>
            <a:xfrm>
              <a:off x="5916725" y="275100"/>
              <a:ext cx="2828100" cy="1819200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Why so much overfitting? Does varying the parameters affect overfitting?</a:t>
              </a:r>
              <a:endParaRPr sz="16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84350" y="275100"/>
            <a:ext cx="43923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1071">
            <a:off x="167785" y="3044711"/>
            <a:ext cx="3385474" cy="215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1973051" y="1958700"/>
            <a:ext cx="2399400" cy="1340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OVERFITTING OR POOR PERFORMANCE!</a:t>
            </a:r>
            <a:endParaRPr b="1" sz="1300"/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4">
            <a:alphaModFix/>
          </a:blip>
          <a:srcRect b="0" l="7304" r="51517" t="0"/>
          <a:stretch/>
        </p:blipFill>
        <p:spPr>
          <a:xfrm>
            <a:off x="4735325" y="919500"/>
            <a:ext cx="4258149" cy="2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>
            <p:ph type="title"/>
          </p:nvPr>
        </p:nvSpPr>
        <p:spPr>
          <a:xfrm>
            <a:off x="4668250" y="0"/>
            <a:ext cx="43923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learning_rate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6315775" y="3555275"/>
            <a:ext cx="2637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PARAMETERS: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max_depth: 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loss: ‘deviance’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max_features: ‘sqrt’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n_estimators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subsample: 0.5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84350" y="275100"/>
            <a:ext cx="43923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1071">
            <a:off x="167785" y="3044711"/>
            <a:ext cx="3385474" cy="215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1973051" y="1958700"/>
            <a:ext cx="2399400" cy="1340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OVERFITTING OR POOR PERFORMANCE!</a:t>
            </a:r>
            <a:endParaRPr b="1" sz="1300"/>
          </a:p>
        </p:txBody>
      </p:sp>
      <p:sp>
        <p:nvSpPr>
          <p:cNvPr id="255" name="Google Shape;255;p34"/>
          <p:cNvSpPr txBox="1"/>
          <p:nvPr>
            <p:ph type="title"/>
          </p:nvPr>
        </p:nvSpPr>
        <p:spPr>
          <a:xfrm>
            <a:off x="4668250" y="0"/>
            <a:ext cx="43923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n_estimators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6315775" y="3555275"/>
            <a:ext cx="2637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PARAMETERS: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max_depth: 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loss: ‘deviance’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max_features: ‘sqrt’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learning_rate: 0.1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subsample: 0.5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4">
            <a:alphaModFix/>
          </a:blip>
          <a:srcRect b="0" l="7110" r="51522" t="0"/>
          <a:stretch/>
        </p:blipFill>
        <p:spPr>
          <a:xfrm>
            <a:off x="4754175" y="919500"/>
            <a:ext cx="4198899" cy="253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84350" y="275100"/>
            <a:ext cx="43923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1071">
            <a:off x="167785" y="3044711"/>
            <a:ext cx="3385474" cy="215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/>
          <p:nvPr/>
        </p:nvSpPr>
        <p:spPr>
          <a:xfrm>
            <a:off x="1973051" y="1958700"/>
            <a:ext cx="2399400" cy="1340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OVERFITTING OR POOR PERFORMANCE!</a:t>
            </a:r>
            <a:endParaRPr b="1" sz="1300"/>
          </a:p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4668250" y="0"/>
            <a:ext cx="43923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max_depth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6315775" y="3555275"/>
            <a:ext cx="2637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PARAMETERS: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n_estimators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100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loss: ‘deviance’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max_features: ‘sqrt’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learning_rate: 0.1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subsample: 0.5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4">
            <a:alphaModFix/>
          </a:blip>
          <a:srcRect b="0" l="8061" r="51140" t="0"/>
          <a:stretch/>
        </p:blipFill>
        <p:spPr>
          <a:xfrm>
            <a:off x="4774013" y="919500"/>
            <a:ext cx="4180775" cy="25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84350" y="275100"/>
            <a:ext cx="43923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1071">
            <a:off x="167785" y="3044711"/>
            <a:ext cx="3385474" cy="215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/>
          <p:nvPr/>
        </p:nvSpPr>
        <p:spPr>
          <a:xfrm>
            <a:off x="1973051" y="1958700"/>
            <a:ext cx="2399400" cy="1340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OVERFITTING AND POOR PERFORMANCE!</a:t>
            </a:r>
            <a:endParaRPr b="1" sz="1300"/>
          </a:p>
        </p:txBody>
      </p:sp>
      <p:sp>
        <p:nvSpPr>
          <p:cNvPr id="275" name="Google Shape;275;p36"/>
          <p:cNvSpPr txBox="1"/>
          <p:nvPr>
            <p:ph type="title"/>
          </p:nvPr>
        </p:nvSpPr>
        <p:spPr>
          <a:xfrm>
            <a:off x="4668250" y="0"/>
            <a:ext cx="4392300" cy="4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Varying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</a:t>
            </a:r>
            <a:r>
              <a:rPr lang="en">
                <a:solidFill>
                  <a:schemeClr val="lt1"/>
                </a:solidFill>
              </a:rPr>
              <a:t>ubsample, min samples split, or min samples leaf were boring straight lines with overfitting.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 flipH="1">
            <a:off x="989048" y="520435"/>
            <a:ext cx="7304615" cy="4008271"/>
            <a:chOff x="-2951365" y="2470615"/>
            <a:chExt cx="6724308" cy="3181925"/>
          </a:xfrm>
        </p:grpSpPr>
        <p:grpSp>
          <p:nvGrpSpPr>
            <p:cNvPr id="281" name="Google Shape;281;p37"/>
            <p:cNvGrpSpPr/>
            <p:nvPr/>
          </p:nvGrpSpPr>
          <p:grpSpPr>
            <a:xfrm rot="-238426">
              <a:off x="-2864488" y="2694304"/>
              <a:ext cx="6550552" cy="2734548"/>
              <a:chOff x="-2633011" y="2711456"/>
              <a:chExt cx="6550525" cy="2734537"/>
            </a:xfrm>
          </p:grpSpPr>
          <p:pic>
            <p:nvPicPr>
              <p:cNvPr id="282" name="Google Shape;282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2433648" y="3067800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37"/>
              <p:cNvSpPr/>
              <p:nvPr/>
            </p:nvSpPr>
            <p:spPr>
              <a:xfrm rot="-583781">
                <a:off x="992625" y="2927409"/>
                <a:ext cx="2758579" cy="2037994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284" name="Google Shape;284;p37"/>
            <p:cNvSpPr txBox="1"/>
            <p:nvPr/>
          </p:nvSpPr>
          <p:spPr>
            <a:xfrm>
              <a:off x="893526" y="3109954"/>
              <a:ext cx="2467200" cy="12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latin typeface="Lato"/>
                  <a:ea typeface="Lato"/>
                  <a:cs typeface="Lato"/>
                  <a:sym typeface="Lato"/>
                </a:rPr>
                <a:t>So which model is the best one then?</a:t>
              </a:r>
              <a:endParaRPr sz="31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/>
          <p:nvPr/>
        </p:nvSpPr>
        <p:spPr>
          <a:xfrm>
            <a:off x="1214600" y="1335900"/>
            <a:ext cx="2292900" cy="3807600"/>
          </a:xfrm>
          <a:prstGeom prst="ellipse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38"/>
          <p:cNvGrpSpPr/>
          <p:nvPr/>
        </p:nvGrpSpPr>
        <p:grpSpPr>
          <a:xfrm>
            <a:off x="1055225" y="664600"/>
            <a:ext cx="7358256" cy="4061610"/>
            <a:chOff x="1055225" y="664600"/>
            <a:chExt cx="7358256" cy="4061610"/>
          </a:xfrm>
        </p:grpSpPr>
        <p:sp>
          <p:nvSpPr>
            <p:cNvPr id="292" name="Google Shape;292;p38"/>
            <p:cNvSpPr/>
            <p:nvPr/>
          </p:nvSpPr>
          <p:spPr>
            <a:xfrm>
              <a:off x="1055225" y="664600"/>
              <a:ext cx="7358256" cy="4061610"/>
            </a:xfrm>
            <a:prstGeom prst="irregularSeal2">
              <a:avLst/>
            </a:prstGeom>
            <a:solidFill>
              <a:srgbClr val="990000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8"/>
            <p:cNvSpPr txBox="1"/>
            <p:nvPr/>
          </p:nvSpPr>
          <p:spPr>
            <a:xfrm rot="-1134365">
              <a:off x="2283714" y="2079391"/>
              <a:ext cx="4280319" cy="140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LOGISTIC REGRESSION</a:t>
              </a:r>
              <a:r>
                <a:rPr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4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FOR THE WIN! 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9"/>
          <p:cNvPicPr preferRelativeResize="0"/>
          <p:nvPr/>
        </p:nvPicPr>
        <p:blipFill rotWithShape="1">
          <a:blip r:embed="rId3">
            <a:alphaModFix/>
          </a:blip>
          <a:srcRect b="0" l="0" r="6331" t="-5887"/>
          <a:stretch/>
        </p:blipFill>
        <p:spPr>
          <a:xfrm>
            <a:off x="4827400" y="286591"/>
            <a:ext cx="4045200" cy="431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Results</a:t>
            </a:r>
            <a:endParaRPr/>
          </a:p>
        </p:txBody>
      </p:sp>
      <p:grpSp>
        <p:nvGrpSpPr>
          <p:cNvPr id="300" name="Google Shape;300;p39"/>
          <p:cNvGrpSpPr/>
          <p:nvPr/>
        </p:nvGrpSpPr>
        <p:grpSpPr>
          <a:xfrm>
            <a:off x="-968480" y="2581744"/>
            <a:ext cx="5941606" cy="2997995"/>
            <a:chOff x="-968480" y="2581744"/>
            <a:chExt cx="5941606" cy="2997995"/>
          </a:xfrm>
        </p:grpSpPr>
        <p:grpSp>
          <p:nvGrpSpPr>
            <p:cNvPr id="301" name="Google Shape;301;p39"/>
            <p:cNvGrpSpPr/>
            <p:nvPr/>
          </p:nvGrpSpPr>
          <p:grpSpPr>
            <a:xfrm rot="-238426">
              <a:off x="-885192" y="2778718"/>
              <a:ext cx="5775030" cy="2604048"/>
              <a:chOff x="-658878" y="2906116"/>
              <a:chExt cx="5775006" cy="2604037"/>
            </a:xfrm>
          </p:grpSpPr>
          <p:pic>
            <p:nvPicPr>
              <p:cNvPr id="302" name="Google Shape;302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505645">
                <a:off x="-459515" y="3131961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" name="Google Shape;303;p39"/>
              <p:cNvSpPr/>
              <p:nvPr/>
            </p:nvSpPr>
            <p:spPr>
              <a:xfrm>
                <a:off x="2877828" y="3597134"/>
                <a:ext cx="2238300" cy="1474800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304" name="Google Shape;304;p39"/>
            <p:cNvSpPr txBox="1"/>
            <p:nvPr/>
          </p:nvSpPr>
          <p:spPr>
            <a:xfrm>
              <a:off x="2803488" y="3503225"/>
              <a:ext cx="1943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K, so accuracy is 70%, but how about AUC?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05" name="Google Shape;305;p39"/>
          <p:cNvSpPr/>
          <p:nvPr/>
        </p:nvSpPr>
        <p:spPr>
          <a:xfrm flipH="1" rot="-669762">
            <a:off x="7003394" y="2930384"/>
            <a:ext cx="1625553" cy="1957324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veat"/>
                <a:ea typeface="Caveat"/>
                <a:cs typeface="Caveat"/>
                <a:sym typeface="Caveat"/>
              </a:rPr>
              <a:t>AUC:</a:t>
            </a:r>
            <a:endParaRPr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veat"/>
                <a:ea typeface="Caveat"/>
                <a:cs typeface="Caveat"/>
                <a:sym typeface="Caveat"/>
              </a:rPr>
              <a:t>~78%</a:t>
            </a:r>
            <a:endParaRPr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veat"/>
                <a:ea typeface="Caveat"/>
                <a:cs typeface="Caveat"/>
                <a:sym typeface="Caveat"/>
              </a:rPr>
              <a:t>Not bad!</a:t>
            </a:r>
            <a:endParaRPr sz="2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Results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4074">
            <a:off x="-126096" y="2476293"/>
            <a:ext cx="4130941" cy="2626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40"/>
          <p:cNvGrpSpPr/>
          <p:nvPr/>
        </p:nvGrpSpPr>
        <p:grpSpPr>
          <a:xfrm>
            <a:off x="2454625" y="3416575"/>
            <a:ext cx="320400" cy="331800"/>
            <a:chOff x="2454625" y="3416575"/>
            <a:chExt cx="320400" cy="331800"/>
          </a:xfrm>
        </p:grpSpPr>
        <p:sp>
          <p:nvSpPr>
            <p:cNvPr id="313" name="Google Shape;313;p40"/>
            <p:cNvSpPr/>
            <p:nvPr/>
          </p:nvSpPr>
          <p:spPr>
            <a:xfrm>
              <a:off x="2454625" y="3416575"/>
              <a:ext cx="320400" cy="331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2547325" y="3573775"/>
              <a:ext cx="135000" cy="174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40"/>
          <p:cNvGrpSpPr/>
          <p:nvPr/>
        </p:nvGrpSpPr>
        <p:grpSpPr>
          <a:xfrm>
            <a:off x="2819500" y="3248325"/>
            <a:ext cx="243000" cy="265500"/>
            <a:chOff x="2819500" y="3248325"/>
            <a:chExt cx="243000" cy="265500"/>
          </a:xfrm>
        </p:grpSpPr>
        <p:sp>
          <p:nvSpPr>
            <p:cNvPr id="316" name="Google Shape;316;p40"/>
            <p:cNvSpPr/>
            <p:nvPr/>
          </p:nvSpPr>
          <p:spPr>
            <a:xfrm>
              <a:off x="2819500" y="3248325"/>
              <a:ext cx="243000" cy="265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819500" y="3248325"/>
              <a:ext cx="135000" cy="174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40"/>
          <p:cNvSpPr txBox="1"/>
          <p:nvPr>
            <p:ph type="title"/>
          </p:nvPr>
        </p:nvSpPr>
        <p:spPr>
          <a:xfrm>
            <a:off x="4676125" y="468475"/>
            <a:ext cx="43923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 a Dummy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 Better?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40"/>
          <p:cNvSpPr txBox="1"/>
          <p:nvPr>
            <p:ph type="title"/>
          </p:nvPr>
        </p:nvSpPr>
        <p:spPr>
          <a:xfrm>
            <a:off x="4676125" y="1816675"/>
            <a:ext cx="4392300" cy="15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chemeClr val="lt1"/>
                </a:solidFill>
              </a:rPr>
              <a:t>50%</a:t>
            </a:r>
            <a:endParaRPr sz="15000">
              <a:solidFill>
                <a:schemeClr val="lt1"/>
              </a:solidFill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4310700" y="3248325"/>
            <a:ext cx="3202200" cy="1783500"/>
          </a:xfrm>
          <a:prstGeom prst="cloudCallout">
            <a:avLst>
              <a:gd fmla="val -83395" name="adj1"/>
              <a:gd fmla="val -50243" name="adj2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 txBox="1"/>
          <p:nvPr/>
        </p:nvSpPr>
        <p:spPr>
          <a:xfrm>
            <a:off x="4636500" y="3493575"/>
            <a:ext cx="255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That’s not as good as 70% right?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4572000" y="1858400"/>
            <a:ext cx="43923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solidFill>
                  <a:schemeClr val="lt1"/>
                </a:solidFill>
              </a:rPr>
              <a:t>Dummy Accuracy Is...</a:t>
            </a:r>
            <a:endParaRPr sz="258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solidFill>
                  <a:schemeClr val="lt1"/>
                </a:solidFill>
              </a:rPr>
              <a:t>(with strategy = ‘stratified’)</a:t>
            </a:r>
            <a:endParaRPr sz="258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Results</a:t>
            </a:r>
            <a:endParaRPr/>
          </a:p>
        </p:txBody>
      </p:sp>
      <p:grpSp>
        <p:nvGrpSpPr>
          <p:cNvPr id="328" name="Google Shape;328;p41"/>
          <p:cNvGrpSpPr/>
          <p:nvPr/>
        </p:nvGrpSpPr>
        <p:grpSpPr>
          <a:xfrm>
            <a:off x="-968480" y="2581744"/>
            <a:ext cx="5941606" cy="2997995"/>
            <a:chOff x="-968480" y="2581744"/>
            <a:chExt cx="5941606" cy="2997995"/>
          </a:xfrm>
        </p:grpSpPr>
        <p:grpSp>
          <p:nvGrpSpPr>
            <p:cNvPr id="329" name="Google Shape;329;p41"/>
            <p:cNvGrpSpPr/>
            <p:nvPr/>
          </p:nvGrpSpPr>
          <p:grpSpPr>
            <a:xfrm rot="-238426">
              <a:off x="-885192" y="2778718"/>
              <a:ext cx="5775030" cy="2604048"/>
              <a:chOff x="-658878" y="2906116"/>
              <a:chExt cx="5775006" cy="2604037"/>
            </a:xfrm>
          </p:grpSpPr>
          <p:pic>
            <p:nvPicPr>
              <p:cNvPr id="330" name="Google Shape;330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459515" y="3131961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Google Shape;331;p41"/>
              <p:cNvSpPr/>
              <p:nvPr/>
            </p:nvSpPr>
            <p:spPr>
              <a:xfrm>
                <a:off x="2877828" y="3597134"/>
                <a:ext cx="2238300" cy="1474800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332" name="Google Shape;332;p41"/>
            <p:cNvSpPr txBox="1"/>
            <p:nvPr/>
          </p:nvSpPr>
          <p:spPr>
            <a:xfrm>
              <a:off x="2803488" y="3684075"/>
              <a:ext cx="19434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What about the False Positives?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33" name="Google Shape;333;p41"/>
          <p:cNvSpPr txBox="1"/>
          <p:nvPr>
            <p:ph idx="2" type="body"/>
          </p:nvPr>
        </p:nvSpPr>
        <p:spPr>
          <a:xfrm>
            <a:off x="4572000" y="0"/>
            <a:ext cx="4412700" cy="49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“positive class” is also the </a:t>
            </a:r>
            <a:r>
              <a:rPr b="1" lang="en"/>
              <a:t>“positive sentiment” tweets</a:t>
            </a:r>
            <a:endParaRPr b="1"/>
          </a:p>
          <a:p>
            <a:pPr indent="0" lvl="0" marL="45720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positives are troubling considering they are actually </a:t>
            </a:r>
            <a:br>
              <a:rPr lang="en"/>
            </a:br>
            <a:r>
              <a:rPr b="1" lang="en"/>
              <a:t>negative sentiment texts </a:t>
            </a:r>
            <a:br>
              <a:rPr lang="en"/>
            </a:br>
            <a:r>
              <a:rPr lang="en"/>
              <a:t>that are  not </a:t>
            </a:r>
            <a:r>
              <a:rPr lang="en"/>
              <a:t>classified</a:t>
            </a:r>
            <a:r>
              <a:rPr lang="en"/>
              <a:t> as such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/>
              <a:t>SOLUTION:</a:t>
            </a:r>
            <a:br>
              <a:rPr b="1" lang="en" sz="2200"/>
            </a:br>
            <a:r>
              <a:rPr lang="en"/>
              <a:t>Maximizing Precision by </a:t>
            </a:r>
            <a:br>
              <a:rPr lang="en"/>
            </a:br>
            <a:r>
              <a:rPr lang="en"/>
              <a:t>Minimizing False Positives</a:t>
            </a:r>
            <a:br>
              <a:rPr lang="en"/>
            </a:br>
            <a:r>
              <a:rPr lang="en"/>
              <a:t>with a threshold of</a:t>
            </a:r>
            <a:br>
              <a:rPr lang="en"/>
            </a:br>
            <a:r>
              <a:rPr b="1" lang="en" sz="3200"/>
              <a:t>0.7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66077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 is not always a happy place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180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Screen time for young people is up 50% since the pandemic began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Axios.com, 2021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Results</a:t>
            </a:r>
            <a:endParaRPr/>
          </a:p>
        </p:txBody>
      </p:sp>
      <p:sp>
        <p:nvSpPr>
          <p:cNvPr id="339" name="Google Shape;339;p42"/>
          <p:cNvSpPr txBox="1"/>
          <p:nvPr>
            <p:ph idx="2" type="body"/>
          </p:nvPr>
        </p:nvSpPr>
        <p:spPr>
          <a:xfrm>
            <a:off x="4572000" y="0"/>
            <a:ext cx="4412700" cy="49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2765"/>
              <a:t>A threshold of</a:t>
            </a:r>
            <a:br>
              <a:rPr lang="en" sz="2765"/>
            </a:br>
            <a:endParaRPr sz="2765"/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465"/>
              <a:t>0.7</a:t>
            </a:r>
            <a:endParaRPr b="1" sz="8465"/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4165"/>
            </a:br>
            <a:r>
              <a:rPr lang="en" sz="2765"/>
              <a:t>puts the precision at</a:t>
            </a:r>
            <a:br>
              <a:rPr lang="en" sz="2765"/>
            </a:br>
            <a:endParaRPr sz="2765"/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465"/>
              <a:t>~81%</a:t>
            </a:r>
            <a:br>
              <a:rPr b="1" lang="en" sz="4165"/>
            </a:br>
            <a:r>
              <a:rPr b="1" lang="en" sz="3200"/>
              <a:t> </a:t>
            </a:r>
            <a:r>
              <a:rPr lang="en"/>
              <a:t> </a:t>
            </a:r>
            <a:endParaRPr/>
          </a:p>
        </p:txBody>
      </p:sp>
      <p:grpSp>
        <p:nvGrpSpPr>
          <p:cNvPr id="340" name="Google Shape;340;p42"/>
          <p:cNvGrpSpPr/>
          <p:nvPr/>
        </p:nvGrpSpPr>
        <p:grpSpPr>
          <a:xfrm rot="-623918">
            <a:off x="558492" y="2199995"/>
            <a:ext cx="5941752" cy="2998069"/>
            <a:chOff x="-968480" y="2581744"/>
            <a:chExt cx="5941606" cy="2997995"/>
          </a:xfrm>
        </p:grpSpPr>
        <p:grpSp>
          <p:nvGrpSpPr>
            <p:cNvPr id="341" name="Google Shape;341;p42"/>
            <p:cNvGrpSpPr/>
            <p:nvPr/>
          </p:nvGrpSpPr>
          <p:grpSpPr>
            <a:xfrm rot="-238426">
              <a:off x="-885192" y="2778718"/>
              <a:ext cx="5775030" cy="2604048"/>
              <a:chOff x="-658878" y="2906116"/>
              <a:chExt cx="5775006" cy="2604037"/>
            </a:xfrm>
          </p:grpSpPr>
          <p:pic>
            <p:nvPicPr>
              <p:cNvPr id="342" name="Google Shape;342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459515" y="3131961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3" name="Google Shape;343;p42"/>
              <p:cNvSpPr/>
              <p:nvPr/>
            </p:nvSpPr>
            <p:spPr>
              <a:xfrm>
                <a:off x="2877828" y="3597134"/>
                <a:ext cx="2238300" cy="1474800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344" name="Google Shape;344;p42"/>
            <p:cNvSpPr txBox="1"/>
            <p:nvPr/>
          </p:nvSpPr>
          <p:spPr>
            <a:xfrm>
              <a:off x="2803475" y="3526650"/>
              <a:ext cx="1943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Those negative tweets won’t get by us!!!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grpSp>
        <p:nvGrpSpPr>
          <p:cNvPr id="350" name="Google Shape;350;p43"/>
          <p:cNvGrpSpPr/>
          <p:nvPr/>
        </p:nvGrpSpPr>
        <p:grpSpPr>
          <a:xfrm rot="-623918">
            <a:off x="-682783" y="2286770"/>
            <a:ext cx="5941752" cy="2998069"/>
            <a:chOff x="-968480" y="2581744"/>
            <a:chExt cx="5941606" cy="2997995"/>
          </a:xfrm>
        </p:grpSpPr>
        <p:grpSp>
          <p:nvGrpSpPr>
            <p:cNvPr id="351" name="Google Shape;351;p43"/>
            <p:cNvGrpSpPr/>
            <p:nvPr/>
          </p:nvGrpSpPr>
          <p:grpSpPr>
            <a:xfrm rot="-238426">
              <a:off x="-885192" y="2778718"/>
              <a:ext cx="5775030" cy="2604048"/>
              <a:chOff x="-658878" y="2906116"/>
              <a:chExt cx="5775006" cy="2604037"/>
            </a:xfrm>
          </p:grpSpPr>
          <p:pic>
            <p:nvPicPr>
              <p:cNvPr id="352" name="Google Shape;352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459515" y="3131961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" name="Google Shape;353;p43"/>
              <p:cNvSpPr/>
              <p:nvPr/>
            </p:nvSpPr>
            <p:spPr>
              <a:xfrm>
                <a:off x="2877828" y="3597134"/>
                <a:ext cx="2238300" cy="1474800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354" name="Google Shape;354;p43"/>
            <p:cNvSpPr txBox="1"/>
            <p:nvPr/>
          </p:nvSpPr>
          <p:spPr>
            <a:xfrm>
              <a:off x="2803475" y="3526650"/>
              <a:ext cx="1943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How do we make the </a:t>
              </a: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model</a:t>
              </a: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 better?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55" name="Google Shape;355;p43"/>
          <p:cNvSpPr txBox="1"/>
          <p:nvPr/>
        </p:nvSpPr>
        <p:spPr>
          <a:xfrm>
            <a:off x="4632725" y="52050"/>
            <a:ext cx="4511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model’s only the beta version!</a:t>
            </a:r>
            <a:b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OPTIMIZATION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 the model with additional data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Further optimize the model and 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experiment with more classifiers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effectively clean the data, misspellings were still rampant!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 the model to detect sarcasm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grpSp>
        <p:nvGrpSpPr>
          <p:cNvPr id="361" name="Google Shape;361;p44"/>
          <p:cNvGrpSpPr/>
          <p:nvPr/>
        </p:nvGrpSpPr>
        <p:grpSpPr>
          <a:xfrm rot="-623918">
            <a:off x="-682783" y="2286770"/>
            <a:ext cx="5941752" cy="2998069"/>
            <a:chOff x="-968480" y="2581744"/>
            <a:chExt cx="5941606" cy="2997995"/>
          </a:xfrm>
        </p:grpSpPr>
        <p:grpSp>
          <p:nvGrpSpPr>
            <p:cNvPr id="362" name="Google Shape;362;p44"/>
            <p:cNvGrpSpPr/>
            <p:nvPr/>
          </p:nvGrpSpPr>
          <p:grpSpPr>
            <a:xfrm rot="-238426">
              <a:off x="-885192" y="2778718"/>
              <a:ext cx="5775030" cy="2604048"/>
              <a:chOff x="-658878" y="2906116"/>
              <a:chExt cx="5775006" cy="2604037"/>
            </a:xfrm>
          </p:grpSpPr>
          <p:pic>
            <p:nvPicPr>
              <p:cNvPr id="363" name="Google Shape;363;p4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459515" y="3131961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" name="Google Shape;364;p44"/>
              <p:cNvSpPr/>
              <p:nvPr/>
            </p:nvSpPr>
            <p:spPr>
              <a:xfrm>
                <a:off x="2877828" y="3597134"/>
                <a:ext cx="2238300" cy="1474800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365" name="Google Shape;365;p44"/>
            <p:cNvSpPr txBox="1"/>
            <p:nvPr/>
          </p:nvSpPr>
          <p:spPr>
            <a:xfrm>
              <a:off x="2803475" y="3526650"/>
              <a:ext cx="1943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How do we make this an actual product?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66" name="Google Shape;366;p44"/>
          <p:cNvSpPr txBox="1"/>
          <p:nvPr/>
        </p:nvSpPr>
        <p:spPr>
          <a:xfrm>
            <a:off x="4632725" y="589925"/>
            <a:ext cx="4511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DEPLOYMENT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and employ the best API and/or method to scrape text from social media sites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Partner with psychologist to 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determine content for each tier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Partner with a web/ browser app 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developer to create the widget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 the widget, 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obtain investors based on 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profit potential of advertisements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ctrTitle"/>
          </p:nvPr>
        </p:nvSpPr>
        <p:spPr>
          <a:xfrm>
            <a:off x="3096300" y="19035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Questions?</a:t>
            </a:r>
            <a:endParaRPr sz="4300"/>
          </a:p>
        </p:txBody>
      </p:sp>
      <p:sp>
        <p:nvSpPr>
          <p:cNvPr id="372" name="Google Shape;372;p45"/>
          <p:cNvSpPr txBox="1"/>
          <p:nvPr/>
        </p:nvSpPr>
        <p:spPr>
          <a:xfrm>
            <a:off x="1608900" y="4598025"/>
            <a:ext cx="592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Open Source Downloadable Dataset Can Be Found Here: </a:t>
            </a:r>
            <a:r>
              <a:rPr lang="en" sz="1000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http://help.sentiment140.com/for-students/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45"/>
          <p:cNvSpPr/>
          <p:nvPr/>
        </p:nvSpPr>
        <p:spPr>
          <a:xfrm>
            <a:off x="3713075" y="202325"/>
            <a:ext cx="2446500" cy="1353300"/>
          </a:xfrm>
          <a:prstGeom prst="wedgeEllipseCallout">
            <a:avLst>
              <a:gd fmla="val 67022" name="adj1"/>
              <a:gd fmla="val 40183" name="adj2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744072">
            <a:off x="6298365" y="525995"/>
            <a:ext cx="3385487" cy="215235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/>
          <p:nvPr>
            <p:ph idx="1" type="subTitle"/>
          </p:nvPr>
        </p:nvSpPr>
        <p:spPr>
          <a:xfrm>
            <a:off x="3460625" y="645877"/>
            <a:ext cx="2951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Thank You!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44073">
            <a:off x="482663" y="-249294"/>
            <a:ext cx="8253475" cy="5247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46"/>
          <p:cNvGrpSpPr/>
          <p:nvPr/>
        </p:nvGrpSpPr>
        <p:grpSpPr>
          <a:xfrm>
            <a:off x="2446925" y="1410100"/>
            <a:ext cx="382500" cy="390900"/>
            <a:chOff x="2446925" y="1410100"/>
            <a:chExt cx="382500" cy="390900"/>
          </a:xfrm>
        </p:grpSpPr>
        <p:sp>
          <p:nvSpPr>
            <p:cNvPr id="382" name="Google Shape;382;p46"/>
            <p:cNvSpPr/>
            <p:nvPr/>
          </p:nvSpPr>
          <p:spPr>
            <a:xfrm>
              <a:off x="2446925" y="1410100"/>
              <a:ext cx="382500" cy="390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6"/>
            <p:cNvSpPr/>
            <p:nvPr/>
          </p:nvSpPr>
          <p:spPr>
            <a:xfrm>
              <a:off x="2488825" y="1529350"/>
              <a:ext cx="1626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46"/>
          <p:cNvGrpSpPr/>
          <p:nvPr/>
        </p:nvGrpSpPr>
        <p:grpSpPr>
          <a:xfrm>
            <a:off x="2889375" y="1682625"/>
            <a:ext cx="382500" cy="390900"/>
            <a:chOff x="2889375" y="1682625"/>
            <a:chExt cx="382500" cy="390900"/>
          </a:xfrm>
        </p:grpSpPr>
        <p:sp>
          <p:nvSpPr>
            <p:cNvPr id="385" name="Google Shape;385;p46"/>
            <p:cNvSpPr/>
            <p:nvPr/>
          </p:nvSpPr>
          <p:spPr>
            <a:xfrm>
              <a:off x="2889375" y="1682625"/>
              <a:ext cx="382500" cy="390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2948325" y="1801875"/>
              <a:ext cx="1626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66077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 is not always a happy place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731300" y="138800"/>
            <a:ext cx="4326000" cy="42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5">
                <a:solidFill>
                  <a:srgbClr val="FFFFFF"/>
                </a:solidFill>
              </a:rPr>
              <a:t>“Globally, more than 70% of people with mental illness receive no treatment from health care staff. Evidence suggests that factors increasing the likelihood of treatment avoidance or delay before presenting for care include:</a:t>
            </a:r>
            <a:endParaRPr sz="330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5">
                <a:solidFill>
                  <a:srgbClr val="FFFFFF"/>
                </a:solidFill>
              </a:rPr>
              <a:t> (1) lack of knowledge to identify features of mental illnesses</a:t>
            </a:r>
            <a:endParaRPr sz="330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5">
                <a:solidFill>
                  <a:srgbClr val="FFFFFF"/>
                </a:solidFill>
              </a:rPr>
              <a:t>(2) ignorance about how to access treatment</a:t>
            </a:r>
            <a:endParaRPr sz="330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5">
                <a:solidFill>
                  <a:srgbClr val="FFFFFF"/>
                </a:solidFill>
              </a:rPr>
              <a:t>(3) prejudice against people who have mental illness</a:t>
            </a:r>
            <a:endParaRPr sz="330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5">
                <a:solidFill>
                  <a:srgbClr val="FFFFFF"/>
                </a:solidFill>
              </a:rPr>
              <a:t>(4) expectation of discrimination against people diagnosed with mental illness.”</a:t>
            </a:r>
            <a:endParaRPr sz="330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 sz="2863">
                <a:solidFill>
                  <a:srgbClr val="FFFFFF"/>
                </a:solidFill>
              </a:rPr>
              <a:t>American Public Health Association</a:t>
            </a:r>
            <a:endParaRPr sz="2863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12120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Help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572000" y="294975"/>
            <a:ext cx="4412700" cy="41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Researchers from Stanford published a pre-aggregated dataset containing over a million tweets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Each tweet is classified as either positive or negative sentiment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This data can be used to train a model that can predict whether a tweet, message, or comment is positive or negative</a:t>
            </a:r>
            <a:endParaRPr b="1"/>
          </a:p>
        </p:txBody>
      </p:sp>
      <p:grpSp>
        <p:nvGrpSpPr>
          <p:cNvPr id="93" name="Google Shape;93;p17"/>
          <p:cNvGrpSpPr/>
          <p:nvPr/>
        </p:nvGrpSpPr>
        <p:grpSpPr>
          <a:xfrm>
            <a:off x="-968480" y="2581744"/>
            <a:ext cx="5941606" cy="2997995"/>
            <a:chOff x="-968480" y="2581744"/>
            <a:chExt cx="5941606" cy="2997995"/>
          </a:xfrm>
        </p:grpSpPr>
        <p:grpSp>
          <p:nvGrpSpPr>
            <p:cNvPr id="94" name="Google Shape;94;p17"/>
            <p:cNvGrpSpPr/>
            <p:nvPr/>
          </p:nvGrpSpPr>
          <p:grpSpPr>
            <a:xfrm rot="-238426">
              <a:off x="-885192" y="2778718"/>
              <a:ext cx="5775030" cy="2604048"/>
              <a:chOff x="-658878" y="2906116"/>
              <a:chExt cx="5775006" cy="2604037"/>
            </a:xfrm>
          </p:grpSpPr>
          <p:pic>
            <p:nvPicPr>
              <p:cNvPr id="95" name="Google Shape;9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05645">
                <a:off x="-459515" y="3131961"/>
                <a:ext cx="3385474" cy="215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Google Shape;96;p17"/>
              <p:cNvSpPr/>
              <p:nvPr/>
            </p:nvSpPr>
            <p:spPr>
              <a:xfrm>
                <a:off x="2877828" y="3597134"/>
                <a:ext cx="2238300" cy="1474800"/>
              </a:xfrm>
              <a:prstGeom prst="wedgeEllipseCallout">
                <a:avLst>
                  <a:gd fmla="val -64405" name="adj1"/>
                  <a:gd fmla="val -7752" name="adj2"/>
                </a:avLst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500"/>
              </a:p>
            </p:txBody>
          </p:sp>
        </p:grpSp>
        <p:sp>
          <p:nvSpPr>
            <p:cNvPr id="97" name="Google Shape;97;p17"/>
            <p:cNvSpPr txBox="1"/>
            <p:nvPr/>
          </p:nvSpPr>
          <p:spPr>
            <a:xfrm>
              <a:off x="2803488" y="3503225"/>
              <a:ext cx="19434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It </a:t>
              </a: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a</a:t>
              </a: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lways</a:t>
              </a: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c</a:t>
              </a: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an! </a:t>
              </a: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2120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Help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677050" y="88450"/>
            <a:ext cx="4467000" cy="22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Introducing…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/>
              <a:t>Well-Widget</a:t>
            </a:r>
            <a:endParaRPr b="1"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… A FREE Browser App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" name="Google Shape;104;p18"/>
          <p:cNvSpPr txBox="1"/>
          <p:nvPr/>
        </p:nvSpPr>
        <p:spPr>
          <a:xfrm>
            <a:off x="4677050" y="2324950"/>
            <a:ext cx="43455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Well-Widget will be a </a:t>
            </a:r>
            <a:b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1" lang="en" sz="2287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sidebar for your browser,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 scan the content of a page, process the text, and classify the text as positive or negative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2120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Help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677050" y="88450"/>
            <a:ext cx="4467000" cy="22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Introducing…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/>
              <a:t>Well-Widget</a:t>
            </a:r>
            <a:endParaRPr b="1"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… A FREE Browser App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1" name="Google Shape;111;p19"/>
          <p:cNvSpPr txBox="1"/>
          <p:nvPr/>
        </p:nvSpPr>
        <p:spPr>
          <a:xfrm>
            <a:off x="4677050" y="2168875"/>
            <a:ext cx="43629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9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percentage of negative texts on the page will determine the “tier”</a:t>
            </a:r>
            <a:endParaRPr sz="219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Tier 1: 0-25% negative texts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Tier 2: 25-50% negative text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Tier 3: 50-75% negative text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Tier 4: &gt; 75% negative text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5500" y="12120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Help</a:t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677050" y="88450"/>
            <a:ext cx="4467000" cy="22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Introducing…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/>
              <a:t>Well-Widget</a:t>
            </a:r>
            <a:endParaRPr b="1"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… A FREE Browser App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" name="Google Shape;118;p20"/>
          <p:cNvSpPr txBox="1"/>
          <p:nvPr/>
        </p:nvSpPr>
        <p:spPr>
          <a:xfrm>
            <a:off x="4997100" y="2151525"/>
            <a:ext cx="3956100" cy="26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the tier, different programming will be displayed on the sidebar, from positive quotes and suggestions for “mental flossing”,  to </a:t>
            </a:r>
            <a:r>
              <a:rPr b="1" i="1" lang="en" sz="1858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counseling resources</a:t>
            </a:r>
            <a:r>
              <a:rPr b="1" lang="en" sz="1858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b="1" lang="en" sz="1858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b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1" lang="en" sz="1858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emergency  hotline numbers</a:t>
            </a:r>
            <a:endParaRPr b="1" i="1" sz="1858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65500" y="12120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Help</a:t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677050" y="88450"/>
            <a:ext cx="4467000" cy="22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Introducing…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/>
              <a:t>Well-Widget</a:t>
            </a:r>
            <a:endParaRPr b="1"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… A FREE Browser App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5" name="Google Shape;125;p21"/>
          <p:cNvSpPr txBox="1"/>
          <p:nvPr/>
        </p:nvSpPr>
        <p:spPr>
          <a:xfrm>
            <a:off x="4819700" y="2242100"/>
            <a:ext cx="41817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2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Regular reports</a:t>
            </a:r>
            <a:r>
              <a:rPr i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i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be sent to parents or users who are concerned if negative content is being regularly consumed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