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Alfa Slab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6eb3f6f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6eb3f6f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Looking at the boxplot of survey answer by income, we see that those who said no have a higher income</a:t>
            </a:r>
            <a:endParaRPr/>
          </a:p>
          <a:p>
            <a:pPr indent="-298450" lvl="0" marL="457200" rtl="0" algn="l">
              <a:spcBef>
                <a:spcPts val="0"/>
              </a:spcBef>
              <a:spcAft>
                <a:spcPts val="0"/>
              </a:spcAft>
              <a:buSzPts val="1100"/>
              <a:buChar char="-"/>
            </a:pPr>
            <a:r>
              <a:rPr lang="en"/>
              <a:t>Adding a hue of race self-identification to the box plot adds an even deeper level to this story. Among whites, those who said no have a higher income like with the overall pattern. This is not true among blacks and latinos. Among blacks, those with a higher income said yes, while among Latinos there doesn’t seem to be much of a difference in median income between those who said no and yes.</a:t>
            </a:r>
            <a:endParaRPr/>
          </a:p>
          <a:p>
            <a:pPr indent="-298450" lvl="0" marL="457200" rtl="0" algn="l">
              <a:spcBef>
                <a:spcPts val="0"/>
              </a:spcBef>
              <a:spcAft>
                <a:spcPts val="0"/>
              </a:spcAft>
              <a:buSzPts val="1100"/>
              <a:buChar char="-"/>
            </a:pPr>
            <a:r>
              <a:rPr lang="en"/>
              <a:t>And in both black and white, those who said “don’t know” had the highest incomes than either answer, which if income can be associated with education level, we can maybe say that as often is the case, those who are willing to say they don’t know are the smartest 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fbe7c080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fbe7c080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fbe7c080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fbe7c080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eb3f6f5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6eb3f6f5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rPr b="1" i="1" lang="en" sz="1200">
                <a:solidFill>
                  <a:srgbClr val="212121"/>
                </a:solidFill>
                <a:highlight>
                  <a:srgbClr val="FFFFFF"/>
                </a:highlight>
                <a:latin typeface="Roboto"/>
                <a:ea typeface="Roboto"/>
                <a:cs typeface="Roboto"/>
                <a:sym typeface="Roboto"/>
              </a:rPr>
              <a:t>LOOKING AT APPROVE : </a:t>
            </a:r>
            <a:endParaRPr b="1" i="1" sz="1200">
              <a:solidFill>
                <a:srgbClr val="212121"/>
              </a:solidFill>
              <a:highlight>
                <a:srgbClr val="FFFFFF"/>
              </a:highlight>
              <a:latin typeface="Roboto"/>
              <a:ea typeface="Roboto"/>
              <a:cs typeface="Roboto"/>
              <a:sym typeface="Roboto"/>
            </a:endParaRPr>
          </a:p>
          <a:p>
            <a:pPr indent="-304800" lvl="1" marL="914400" rtl="0" algn="l">
              <a:spcBef>
                <a:spcPts val="0"/>
              </a:spcBef>
              <a:spcAft>
                <a:spcPts val="0"/>
              </a:spcAft>
              <a:buClr>
                <a:srgbClr val="212121"/>
              </a:buClr>
              <a:buSzPts val="1200"/>
              <a:buFont typeface="Roboto"/>
              <a:buChar char="-"/>
            </a:pPr>
            <a:r>
              <a:rPr b="1" i="1" lang="en" sz="1200">
                <a:solidFill>
                  <a:srgbClr val="212121"/>
                </a:solidFill>
                <a:highlight>
                  <a:srgbClr val="FFFFFF"/>
                </a:highlight>
                <a:latin typeface="Roboto"/>
                <a:ea typeface="Roboto"/>
                <a:cs typeface="Roboto"/>
                <a:sym typeface="Roboto"/>
              </a:rPr>
              <a:t>we see that those with the highest median income are those who self identified as black, or Asian/other/no answer. The highest maximum incomes for this section are for those identified as white or latino.  </a:t>
            </a:r>
            <a:endParaRPr b="1" i="1" sz="1200">
              <a:solidFill>
                <a:srgbClr val="212121"/>
              </a:solidFill>
              <a:highlight>
                <a:srgbClr val="FFFFFF"/>
              </a:highlight>
              <a:latin typeface="Roboto"/>
              <a:ea typeface="Roboto"/>
              <a:cs typeface="Roboto"/>
              <a:sym typeface="Roboto"/>
            </a:endParaRPr>
          </a:p>
          <a:p>
            <a:pPr indent="-304800" lvl="1" marL="914400" rtl="0" algn="l">
              <a:spcBef>
                <a:spcPts val="0"/>
              </a:spcBef>
              <a:spcAft>
                <a:spcPts val="0"/>
              </a:spcAft>
              <a:buClr>
                <a:srgbClr val="212121"/>
              </a:buClr>
              <a:buSzPts val="1200"/>
              <a:buFont typeface="Roboto"/>
              <a:buChar char="-"/>
            </a:pPr>
            <a:r>
              <a:rPr b="1" i="1" lang="en" sz="1200">
                <a:solidFill>
                  <a:srgbClr val="212121"/>
                </a:solidFill>
                <a:highlight>
                  <a:srgbClr val="FFFFFF"/>
                </a:highlight>
                <a:latin typeface="Roboto"/>
                <a:ea typeface="Roboto"/>
                <a:cs typeface="Roboto"/>
                <a:sym typeface="Roboto"/>
              </a:rPr>
              <a:t>those who self identified as black who approve have a significantly higher median income than those who disapprove and self-identified as black.</a:t>
            </a:r>
            <a:endParaRPr b="1"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b="1" i="1" lang="en" sz="1200">
                <a:solidFill>
                  <a:srgbClr val="212121"/>
                </a:solidFill>
                <a:highlight>
                  <a:srgbClr val="FFFFFF"/>
                </a:highlight>
                <a:latin typeface="Roboto"/>
                <a:ea typeface="Roboto"/>
                <a:cs typeface="Roboto"/>
                <a:sym typeface="Roboto"/>
              </a:rPr>
              <a:t>LOOKING AT DISAPPROVE : </a:t>
            </a:r>
            <a:endParaRPr b="1" i="1" sz="1200">
              <a:solidFill>
                <a:srgbClr val="212121"/>
              </a:solidFill>
              <a:highlight>
                <a:srgbClr val="FFFFFF"/>
              </a:highlight>
              <a:latin typeface="Roboto"/>
              <a:ea typeface="Roboto"/>
              <a:cs typeface="Roboto"/>
              <a:sym typeface="Roboto"/>
            </a:endParaRPr>
          </a:p>
          <a:p>
            <a:pPr indent="-304800" lvl="1" marL="914400" rtl="0" algn="l">
              <a:spcBef>
                <a:spcPts val="0"/>
              </a:spcBef>
              <a:spcAft>
                <a:spcPts val="0"/>
              </a:spcAft>
              <a:buClr>
                <a:srgbClr val="212121"/>
              </a:buClr>
              <a:buSzPts val="1200"/>
              <a:buFont typeface="Roboto"/>
              <a:buChar char="-"/>
            </a:pPr>
            <a:r>
              <a:rPr b="1" i="1" lang="en" sz="1200">
                <a:solidFill>
                  <a:srgbClr val="212121"/>
                </a:solidFill>
                <a:highlight>
                  <a:srgbClr val="FFFFFF"/>
                </a:highlight>
                <a:latin typeface="Roboto"/>
                <a:ea typeface="Roboto"/>
                <a:cs typeface="Roboto"/>
                <a:sym typeface="Roboto"/>
              </a:rPr>
              <a:t>those who identified as white have a higher median income than black or latino. This aligns with our analysis in comparing income to race self-identification, in that whites surveyed tended to have a higher median income. Additionally, for those identified as white who Disapprove, there is a much higher upper quartile, indicating that those identified as white of many incomes disapprove, so income is not a determining factor of approval or disapproval if you identify as white. </a:t>
            </a:r>
            <a:endParaRPr b="1"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We can perhaps say that if you self-identify as black or latino, that income is one of the major factors in whether or not you approve or disapprove of Trumps job as president.</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There doesn't seem to be too much of a difference in median income between whites who disapprove or approve of Trump's job as president, so we could say that income is not as much of a factor here and </a:t>
            </a:r>
            <a:r>
              <a:rPr i="1" lang="en" sz="1200">
                <a:solidFill>
                  <a:srgbClr val="212121"/>
                </a:solidFill>
                <a:highlight>
                  <a:srgbClr val="FFFFFF"/>
                </a:highlight>
                <a:latin typeface="Roboto"/>
                <a:ea typeface="Roboto"/>
                <a:cs typeface="Roboto"/>
                <a:sym typeface="Roboto"/>
              </a:rPr>
              <a:t>we'd have to examine other factors besides income in why one who self-identifies as white does or does not support Trump's job as president.</a:t>
            </a:r>
            <a:endParaRPr i="1"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fbe7c080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fbe7c080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fbe7c08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fbe7c08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animated, it must be done in order.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6eb3f6f5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6eb3f6f5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fbe7c080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fbe7c080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12121"/>
                </a:solidFill>
                <a:highlight>
                  <a:srgbClr val="FFFFFF"/>
                </a:highlight>
                <a:latin typeface="Roboto"/>
                <a:ea typeface="Roboto"/>
                <a:cs typeface="Roboto"/>
                <a:sym typeface="Roboto"/>
              </a:rPr>
              <a:t>Perhaps the most stark differences in income that are statistically significant is in whether or not those surveyed have ever eaten a kale salad. The median income for those who have eaten a kale salad is 79,500 USD, and the median income for those who have not is 42,000 USD.</a:t>
            </a:r>
            <a:endParaRPr b="1"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For those who have not eaten a kale salad, there exist outliers with a very high income, and the minimum income in either case is about the same. So it does appear that income may be a determining factor in whether someone has eaten a kale salad or not, but not the only factor.</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fbe7c080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fbe7c080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200">
                <a:solidFill>
                  <a:srgbClr val="212121"/>
                </a:solidFill>
                <a:highlight>
                  <a:srgbClr val="FFFFFF"/>
                </a:highlight>
                <a:latin typeface="Roboto"/>
                <a:ea typeface="Roboto"/>
                <a:cs typeface="Roboto"/>
                <a:sym typeface="Roboto"/>
              </a:rPr>
              <a:t> In order to expand this data, by far more and more voters in the US need to be surveyed. This data list after cleaning only had 300 records</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 Considering this data is from as far back as October 2017 (now eons, especially in the context of 2020, a global pandemic and the largest civil rights movements the US has seen since the era of Martin Luther King Jr., I'd be curious to see how the ethos of American voters is shifting, most likely in increasingly opposite directions.</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 The highest income of those surveyed here is ~400,000 USD, which although it is almost in the 99th percentile of earners in the United States, there are still 19 million people who make much more, and exponentially more, and it'd be interestingto see how that much different of an income changes ones political views.</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 Questions like "have you ever eaten a kale salad" may seem frivolous, but understanding the culture differences between demographics helps to address these demographics more effectively.</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6eb3f6f5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6eb3f6f58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fbe7c080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fbe7c080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Political opinions and leanings of different Americans can be shaped by a multitude of different factors, both visible and psychological, of which many may seem intangible and immeasurable. Income and age are two of the most easily measured and concrete variables that could potentially inform an American’s political leanings and more subtle opinions, so that’s where we’ll start</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These entities can consider this analysis as a piece of data-informed evidence on how to conduct their campaigns, which demographics to target and how, and which issues to address and speak to, based on how this survey sample of Americans leans towards different opinions and political self-identifications based on their age and income.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6eb3f6f58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6eb3f6f58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fbe7c08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fbe7c08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200">
                <a:solidFill>
                  <a:srgbClr val="212121"/>
                </a:solidFill>
                <a:highlight>
                  <a:srgbClr val="FFFFFF"/>
                </a:highlight>
                <a:latin typeface="Roboto"/>
                <a:ea typeface="Roboto"/>
                <a:cs typeface="Roboto"/>
                <a:sym typeface="Roboto"/>
              </a:rPr>
              <a:t>“Cards Against Humanity” (yes, thes same game you might not want to play with your mom) is the increasingly popular risque card game played by many Americans, which touches on subjects that many Americans think about but wouldn’t dare to address publicly.</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-“Are you a social scientist or academic who studies public opinion? Want to ask Americans something that no funding agency or internal review board would approve in a million years? Maybe we can help!”</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fbe7c08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fbe7c08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fbe7c08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fbe7c08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fbe7c080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fbe7c080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12121"/>
                </a:solidFill>
                <a:highlight>
                  <a:srgbClr val="FFFFFF"/>
                </a:highlight>
                <a:latin typeface="Roboto"/>
                <a:ea typeface="Roboto"/>
                <a:cs typeface="Roboto"/>
                <a:sym typeface="Roboto"/>
              </a:rPr>
              <a:t>No matter which research question, there is not enough evidence to say that there age will be a determining factor in ones opinion.</a:t>
            </a:r>
            <a:endParaRPr b="1" sz="1200">
              <a:solidFill>
                <a:srgbClr val="212121"/>
              </a:solidFill>
              <a:highlight>
                <a:srgbClr val="FFFFFF"/>
              </a:highlight>
              <a:latin typeface="Roboto"/>
              <a:ea typeface="Roboto"/>
              <a:cs typeface="Roboto"/>
              <a:sym typeface="Roboto"/>
            </a:endParaRPr>
          </a:p>
          <a:p>
            <a:pPr indent="0" lvl="0" marL="0" rtl="0" algn="ctr">
              <a:lnSpc>
                <a:spcPct val="115000"/>
              </a:lnSpc>
              <a:spcBef>
                <a:spcPts val="0"/>
              </a:spcBef>
              <a:spcAft>
                <a:spcPts val="1600"/>
              </a:spcAft>
              <a:buClr>
                <a:schemeClr val="dk1"/>
              </a:buClr>
              <a:buSzPts val="1100"/>
              <a:buFont typeface="Arial"/>
              <a:buNone/>
            </a:pPr>
            <a:r>
              <a:rPr lang="en" sz="1500">
                <a:solidFill>
                  <a:srgbClr val="FF5722"/>
                </a:solidFill>
                <a:highlight>
                  <a:schemeClr val="lt1"/>
                </a:highlight>
                <a:latin typeface="Roboto"/>
                <a:ea typeface="Roboto"/>
                <a:cs typeface="Roboto"/>
                <a:sym typeface="Roboto"/>
              </a:rPr>
              <a:t>“If you are not a liberal when you are young, you have no heart, </a:t>
            </a:r>
            <a:br>
              <a:rPr lang="en" sz="1500">
                <a:solidFill>
                  <a:srgbClr val="FF5722"/>
                </a:solidFill>
                <a:highlight>
                  <a:schemeClr val="lt1"/>
                </a:highlight>
                <a:latin typeface="Roboto"/>
                <a:ea typeface="Roboto"/>
                <a:cs typeface="Roboto"/>
                <a:sym typeface="Roboto"/>
              </a:rPr>
            </a:br>
            <a:r>
              <a:rPr lang="en" sz="1500">
                <a:solidFill>
                  <a:srgbClr val="FF5722"/>
                </a:solidFill>
                <a:highlight>
                  <a:schemeClr val="lt1"/>
                </a:highlight>
                <a:latin typeface="Roboto"/>
                <a:ea typeface="Roboto"/>
                <a:cs typeface="Roboto"/>
                <a:sym typeface="Roboto"/>
              </a:rPr>
              <a:t>and if you are not a conservative when you are old, you have no brain.”</a:t>
            </a:r>
            <a:endParaRPr b="1"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6eb3f6f5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6eb3f6f5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12121"/>
                </a:solidFill>
                <a:highlight>
                  <a:srgbClr val="FFFFFF"/>
                </a:highlight>
                <a:latin typeface="Roboto"/>
                <a:ea typeface="Roboto"/>
                <a:cs typeface="Roboto"/>
                <a:sym typeface="Roboto"/>
              </a:rPr>
              <a:t>No matter which research question, there is not enough evidence to say that there age will be a determining factor in ones opinion.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fbe7c080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fbe7c080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fbe7c080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fbe7c080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This may have to do with the fact that a higher percentage of those surveyed who are black or latino believe that most whites in the US are racist, and those identified as white have a statistically significant higher median income (62,500 USD) than those who identified as other than white (40,000 USD).</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Specifically, 28.0% of those who identify as black believe all whites in the US are racist, 29.27% of those who identify as latino believe all whites in the US are racist, while only 12.23% of those who identify as white believe all whites in the US are racist.</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How Income &amp; Age Affect Political Opinions</a:t>
            </a:r>
            <a:endParaRPr sz="51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Analysis of Voter Survey Data</a:t>
            </a:r>
            <a:endParaRPr b="1">
              <a:solidFill>
                <a:schemeClr val="accent3"/>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500">
                <a:solidFill>
                  <a:schemeClr val="accent3"/>
                </a:solidFill>
              </a:rPr>
              <a:t>b</a:t>
            </a:r>
            <a:r>
              <a:rPr lang="en" sz="1500">
                <a:solidFill>
                  <a:schemeClr val="accent3"/>
                </a:solidFill>
              </a:rPr>
              <a:t>y </a:t>
            </a:r>
            <a:endParaRPr sz="1500">
              <a:solidFill>
                <a:schemeClr val="accent3"/>
              </a:solidFill>
            </a:endParaRPr>
          </a:p>
          <a:p>
            <a:pPr indent="0" lvl="0" marL="0" rtl="0" algn="ctr">
              <a:spcBef>
                <a:spcPts val="0"/>
              </a:spcBef>
              <a:spcAft>
                <a:spcPts val="0"/>
              </a:spcAft>
              <a:buNone/>
            </a:pPr>
            <a:r>
              <a:rPr lang="en" sz="2000">
                <a:solidFill>
                  <a:srgbClr val="0000FF"/>
                </a:solidFill>
              </a:rPr>
              <a:t>Michelle Griffith</a:t>
            </a:r>
            <a:endParaRPr sz="20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37700" y="193925"/>
            <a:ext cx="8901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Income By Survey Answer, Then Also By Race</a:t>
            </a:r>
            <a:endParaRPr sz="2800"/>
          </a:p>
        </p:txBody>
      </p:sp>
      <p:pic>
        <p:nvPicPr>
          <p:cNvPr id="130" name="Google Shape;130;p22"/>
          <p:cNvPicPr preferRelativeResize="0"/>
          <p:nvPr/>
        </p:nvPicPr>
        <p:blipFill>
          <a:blip r:embed="rId3">
            <a:alphaModFix/>
          </a:blip>
          <a:stretch>
            <a:fillRect/>
          </a:stretch>
        </p:blipFill>
        <p:spPr>
          <a:xfrm>
            <a:off x="152400" y="919025"/>
            <a:ext cx="8839199" cy="3977639"/>
          </a:xfrm>
          <a:prstGeom prst="rect">
            <a:avLst/>
          </a:prstGeom>
          <a:noFill/>
          <a:ln>
            <a:noFill/>
          </a:ln>
        </p:spPr>
      </p:pic>
      <p:sp>
        <p:nvSpPr>
          <p:cNvPr id="131" name="Google Shape;131;p22"/>
          <p:cNvSpPr txBox="1"/>
          <p:nvPr/>
        </p:nvSpPr>
        <p:spPr>
          <a:xfrm>
            <a:off x="1595700" y="4438800"/>
            <a:ext cx="1660500" cy="348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No</a:t>
            </a:r>
            <a:endParaRPr b="1">
              <a:latin typeface="Proxima Nova"/>
              <a:ea typeface="Proxima Nova"/>
              <a:cs typeface="Proxima Nova"/>
              <a:sym typeface="Proxima Nova"/>
            </a:endParaRPr>
          </a:p>
        </p:txBody>
      </p:sp>
      <p:sp>
        <p:nvSpPr>
          <p:cNvPr id="132" name="Google Shape;132;p22"/>
          <p:cNvSpPr txBox="1"/>
          <p:nvPr/>
        </p:nvSpPr>
        <p:spPr>
          <a:xfrm>
            <a:off x="3886500" y="4438800"/>
            <a:ext cx="1660500" cy="348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Yes</a:t>
            </a:r>
            <a:endParaRPr b="1">
              <a:latin typeface="Proxima Nova"/>
              <a:ea typeface="Proxima Nova"/>
              <a:cs typeface="Proxima Nova"/>
              <a:sym typeface="Proxima Nova"/>
            </a:endParaRPr>
          </a:p>
        </p:txBody>
      </p:sp>
      <p:sp>
        <p:nvSpPr>
          <p:cNvPr id="133" name="Google Shape;133;p22"/>
          <p:cNvSpPr txBox="1"/>
          <p:nvPr/>
        </p:nvSpPr>
        <p:spPr>
          <a:xfrm>
            <a:off x="6063900" y="4438800"/>
            <a:ext cx="1660500" cy="348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Don’t Know</a:t>
            </a:r>
            <a:endParaRPr b="1">
              <a:latin typeface="Proxima Nova"/>
              <a:ea typeface="Proxima Nova"/>
              <a:cs typeface="Proxima Nova"/>
              <a:sym typeface="Proxima Nova"/>
            </a:endParaRPr>
          </a:p>
          <a:p>
            <a:pPr indent="0" lvl="0" marL="0" rtl="0" algn="ctr">
              <a:spcBef>
                <a:spcPts val="0"/>
              </a:spcBef>
              <a:spcAft>
                <a:spcPts val="0"/>
              </a:spcAft>
              <a:buNone/>
            </a:pPr>
            <a:r>
              <a:t/>
            </a:r>
            <a:endParaRPr b="1">
              <a:latin typeface="Proxima Nova"/>
              <a:ea typeface="Proxima Nova"/>
              <a:cs typeface="Proxima Nova"/>
              <a:sym typeface="Proxima Nova"/>
            </a:endParaRPr>
          </a:p>
        </p:txBody>
      </p:sp>
      <p:sp>
        <p:nvSpPr>
          <p:cNvPr id="134" name="Google Shape;134;p22"/>
          <p:cNvSpPr txBox="1"/>
          <p:nvPr/>
        </p:nvSpPr>
        <p:spPr>
          <a:xfrm>
            <a:off x="1522800" y="3547800"/>
            <a:ext cx="17334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35" name="Google Shape;135;p22"/>
          <p:cNvPicPr preferRelativeResize="0"/>
          <p:nvPr/>
        </p:nvPicPr>
        <p:blipFill>
          <a:blip r:embed="rId4">
            <a:alphaModFix/>
          </a:blip>
          <a:stretch>
            <a:fillRect/>
          </a:stretch>
        </p:blipFill>
        <p:spPr>
          <a:xfrm>
            <a:off x="16650" y="850450"/>
            <a:ext cx="9144000" cy="4114800"/>
          </a:xfrm>
          <a:prstGeom prst="rect">
            <a:avLst/>
          </a:prstGeom>
          <a:noFill/>
          <a:ln>
            <a:noFill/>
          </a:ln>
        </p:spPr>
      </p:pic>
      <p:sp>
        <p:nvSpPr>
          <p:cNvPr id="136" name="Google Shape;136;p22"/>
          <p:cNvSpPr txBox="1"/>
          <p:nvPr/>
        </p:nvSpPr>
        <p:spPr>
          <a:xfrm>
            <a:off x="1304100" y="4471200"/>
            <a:ext cx="7079400" cy="275400"/>
          </a:xfrm>
          <a:prstGeom prst="rect">
            <a:avLst/>
          </a:prstGeom>
          <a:solidFill>
            <a:schemeClr val="lt1"/>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latin typeface="Proxima Nova"/>
                <a:ea typeface="Proxima Nova"/>
                <a:cs typeface="Proxima Nova"/>
                <a:sym typeface="Proxima Nova"/>
              </a:rPr>
              <a:t>White		        Black			     Latino	         Asian/Other/No Answer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Income Affects Approval of Trump	</a:t>
            </a:r>
            <a:endParaRPr/>
          </a:p>
        </p:txBody>
      </p:sp>
      <p:sp>
        <p:nvSpPr>
          <p:cNvPr id="142" name="Google Shape;142;p23"/>
          <p:cNvSpPr txBox="1"/>
          <p:nvPr>
            <p:ph idx="1" type="body"/>
          </p:nvPr>
        </p:nvSpPr>
        <p:spPr>
          <a:xfrm>
            <a:off x="311700" y="1152475"/>
            <a:ext cx="8520600" cy="12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br>
              <a:rPr b="1" lang="en">
                <a:solidFill>
                  <a:srgbClr val="0000FF"/>
                </a:solidFill>
              </a:rPr>
            </a:br>
            <a:r>
              <a:rPr b="1" lang="en">
                <a:solidFill>
                  <a:srgbClr val="0000FF"/>
                </a:solidFill>
              </a:rPr>
              <a:t>“Do you approve or disapprove of how Donald Trump </a:t>
            </a:r>
            <a:br>
              <a:rPr b="1" lang="en">
                <a:solidFill>
                  <a:srgbClr val="0000FF"/>
                </a:solidFill>
              </a:rPr>
            </a:br>
            <a:r>
              <a:rPr b="1" lang="en">
                <a:solidFill>
                  <a:srgbClr val="0000FF"/>
                </a:solidFill>
              </a:rPr>
              <a:t>is handling his job as president?”</a:t>
            </a:r>
            <a:endParaRPr b="1">
              <a:solidFill>
                <a:srgbClr val="0000FF"/>
              </a:solidFill>
            </a:endParaRPr>
          </a:p>
          <a:p>
            <a:pPr indent="0" lvl="0" marL="0" rtl="0" algn="ctr">
              <a:spcBef>
                <a:spcPts val="1600"/>
              </a:spcBef>
              <a:spcAft>
                <a:spcPts val="0"/>
              </a:spcAft>
              <a:buNone/>
            </a:pPr>
            <a:r>
              <a:t/>
            </a:r>
            <a:endParaRPr sz="2500">
              <a:solidFill>
                <a:schemeClr val="accent3"/>
              </a:solidFill>
            </a:endParaRPr>
          </a:p>
          <a:p>
            <a:pPr indent="0" lvl="0" marL="0" rtl="0" algn="l">
              <a:spcBef>
                <a:spcPts val="1600"/>
              </a:spcBef>
              <a:spcAft>
                <a:spcPts val="1600"/>
              </a:spcAft>
              <a:buNone/>
            </a:pPr>
            <a:r>
              <a:t/>
            </a:r>
            <a:endParaRPr b="1" sz="2500">
              <a:solidFill>
                <a:srgbClr val="0000FF"/>
              </a:solidFill>
            </a:endParaRPr>
          </a:p>
        </p:txBody>
      </p:sp>
      <p:sp>
        <p:nvSpPr>
          <p:cNvPr id="143" name="Google Shape;143;p23"/>
          <p:cNvSpPr txBox="1"/>
          <p:nvPr/>
        </p:nvSpPr>
        <p:spPr>
          <a:xfrm>
            <a:off x="1404900" y="2389375"/>
            <a:ext cx="6334200" cy="125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FF"/>
                </a:solidFill>
                <a:latin typeface="Proxima Nova"/>
                <a:ea typeface="Proxima Nova"/>
                <a:cs typeface="Proxima Nova"/>
                <a:sym typeface="Proxima Nova"/>
              </a:rPr>
              <a:t>Median Income of People who</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APPROVE: </a:t>
            </a:r>
            <a:r>
              <a:rPr b="1" lang="en" sz="2500">
                <a:solidFill>
                  <a:schemeClr val="accent3"/>
                </a:solidFill>
                <a:latin typeface="Proxima Nova"/>
                <a:ea typeface="Proxima Nova"/>
                <a:cs typeface="Proxima Nova"/>
                <a:sym typeface="Proxima Nova"/>
              </a:rPr>
              <a:t>$67,000</a:t>
            </a:r>
            <a:endParaRPr b="1" sz="2500">
              <a:solidFill>
                <a:schemeClr val="accent3"/>
              </a:solidFill>
              <a:latin typeface="Proxima Nova"/>
              <a:ea typeface="Proxima Nova"/>
              <a:cs typeface="Proxima Nova"/>
              <a:sym typeface="Proxima Nova"/>
            </a:endParaRPr>
          </a:p>
          <a:p>
            <a:pPr indent="0" lvl="0" marL="0" rtl="0" algn="ctr">
              <a:lnSpc>
                <a:spcPct val="115000"/>
              </a:lnSpc>
              <a:spcBef>
                <a:spcPts val="1600"/>
              </a:spcBef>
              <a:spcAft>
                <a:spcPts val="1600"/>
              </a:spcAft>
              <a:buNone/>
            </a:pPr>
            <a:r>
              <a:rPr lang="en" sz="1800">
                <a:solidFill>
                  <a:srgbClr val="0000FF"/>
                </a:solidFill>
                <a:latin typeface="Proxima Nova"/>
                <a:ea typeface="Proxima Nova"/>
                <a:cs typeface="Proxima Nova"/>
                <a:sym typeface="Proxima Nova"/>
              </a:rPr>
              <a:t>Median Income of People who </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DISAPPROVE: </a:t>
            </a:r>
            <a:r>
              <a:rPr b="1" lang="en" sz="2500">
                <a:solidFill>
                  <a:schemeClr val="accent3"/>
                </a:solidFill>
                <a:latin typeface="Proxima Nova"/>
                <a:ea typeface="Proxima Nova"/>
                <a:cs typeface="Proxima Nova"/>
                <a:sym typeface="Proxima Nova"/>
              </a:rPr>
              <a:t>$43,000</a:t>
            </a:r>
            <a:r>
              <a:rPr b="1" lang="en" sz="2500">
                <a:solidFill>
                  <a:srgbClr val="FF0000"/>
                </a:solidFill>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44" name="Google Shape;144;p23"/>
          <p:cNvSpPr txBox="1"/>
          <p:nvPr/>
        </p:nvSpPr>
        <p:spPr>
          <a:xfrm>
            <a:off x="1518300" y="4333500"/>
            <a:ext cx="6107400" cy="68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500">
                <a:solidFill>
                  <a:schemeClr val="accent3"/>
                </a:solidFill>
                <a:latin typeface="Proxima Nova"/>
                <a:ea typeface="Proxima Nova"/>
                <a:cs typeface="Proxima Nova"/>
                <a:sym typeface="Proxima Nova"/>
              </a:rPr>
              <a:t>33.67% </a:t>
            </a:r>
            <a:r>
              <a:rPr lang="en" sz="2500">
                <a:solidFill>
                  <a:schemeClr val="accent3"/>
                </a:solidFill>
                <a:latin typeface="Proxima Nova"/>
                <a:ea typeface="Proxima Nova"/>
                <a:cs typeface="Proxima Nova"/>
                <a:sym typeface="Proxima Nova"/>
              </a:rPr>
              <a:t>of those surveyed approve</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3">
            <a:alphaModFix/>
          </a:blip>
          <a:srcRect b="0" l="-2899" r="2900" t="0"/>
          <a:stretch/>
        </p:blipFill>
        <p:spPr>
          <a:xfrm>
            <a:off x="740800" y="774725"/>
            <a:ext cx="7273400" cy="4364026"/>
          </a:xfrm>
          <a:prstGeom prst="rect">
            <a:avLst/>
          </a:prstGeom>
          <a:noFill/>
          <a:ln>
            <a:noFill/>
          </a:ln>
        </p:spPr>
      </p:pic>
      <p:sp>
        <p:nvSpPr>
          <p:cNvPr id="150" name="Google Shape;150;p24"/>
          <p:cNvSpPr txBox="1"/>
          <p:nvPr>
            <p:ph type="title"/>
          </p:nvPr>
        </p:nvSpPr>
        <p:spPr>
          <a:xfrm>
            <a:off x="408900" y="46932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Approval Rating By Race</a:t>
            </a:r>
            <a:endParaRPr/>
          </a:p>
        </p:txBody>
      </p:sp>
      <p:sp>
        <p:nvSpPr>
          <p:cNvPr id="151" name="Google Shape;151;p24"/>
          <p:cNvSpPr txBox="1"/>
          <p:nvPr/>
        </p:nvSpPr>
        <p:spPr>
          <a:xfrm>
            <a:off x="1952100" y="4617000"/>
            <a:ext cx="13284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Black</a:t>
            </a:r>
            <a:endParaRPr b="1" sz="1800">
              <a:solidFill>
                <a:schemeClr val="accent3"/>
              </a:solidFill>
              <a:latin typeface="Proxima Nova"/>
              <a:ea typeface="Proxima Nova"/>
              <a:cs typeface="Proxima Nova"/>
              <a:sym typeface="Proxima Nova"/>
            </a:endParaRPr>
          </a:p>
        </p:txBody>
      </p:sp>
      <p:sp>
        <p:nvSpPr>
          <p:cNvPr id="152" name="Google Shape;152;p24"/>
          <p:cNvSpPr txBox="1"/>
          <p:nvPr/>
        </p:nvSpPr>
        <p:spPr>
          <a:xfrm>
            <a:off x="4005000" y="4617000"/>
            <a:ext cx="13284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Latino</a:t>
            </a:r>
            <a:endParaRPr b="1" sz="1800">
              <a:solidFill>
                <a:schemeClr val="accent3"/>
              </a:solidFill>
              <a:latin typeface="Proxima Nova"/>
              <a:ea typeface="Proxima Nova"/>
              <a:cs typeface="Proxima Nova"/>
              <a:sym typeface="Proxima Nova"/>
            </a:endParaRPr>
          </a:p>
        </p:txBody>
      </p:sp>
      <p:sp>
        <p:nvSpPr>
          <p:cNvPr id="153" name="Google Shape;153;p24"/>
          <p:cNvSpPr txBox="1"/>
          <p:nvPr/>
        </p:nvSpPr>
        <p:spPr>
          <a:xfrm>
            <a:off x="6057900" y="4581600"/>
            <a:ext cx="13284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White</a:t>
            </a:r>
            <a:endParaRPr b="1" sz="1800">
              <a:solidFill>
                <a:schemeClr val="accent3"/>
              </a:solidFill>
              <a:latin typeface="Proxima Nova"/>
              <a:ea typeface="Proxima Nova"/>
              <a:cs typeface="Proxima Nova"/>
              <a:sym typeface="Proxima Nova"/>
            </a:endParaRPr>
          </a:p>
        </p:txBody>
      </p:sp>
      <p:sp>
        <p:nvSpPr>
          <p:cNvPr id="154" name="Google Shape;154;p24"/>
          <p:cNvSpPr txBox="1"/>
          <p:nvPr/>
        </p:nvSpPr>
        <p:spPr>
          <a:xfrm>
            <a:off x="2154600" y="3758400"/>
            <a:ext cx="9639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accent3"/>
                </a:solidFill>
                <a:latin typeface="Proxima Nova"/>
                <a:ea typeface="Proxima Nova"/>
                <a:cs typeface="Proxima Nova"/>
                <a:sym typeface="Proxima Nova"/>
              </a:rPr>
              <a:t>12.0%</a:t>
            </a:r>
            <a:endParaRPr b="1" sz="2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latin typeface="Proxima Nova"/>
                <a:ea typeface="Proxima Nova"/>
                <a:cs typeface="Proxima Nova"/>
                <a:sym typeface="Proxima Nova"/>
              </a:rPr>
              <a:t>Approve</a:t>
            </a:r>
            <a:endParaRPr b="1" sz="1500">
              <a:solidFill>
                <a:schemeClr val="accent3"/>
              </a:solidFill>
              <a:latin typeface="Proxima Nova"/>
              <a:ea typeface="Proxima Nova"/>
              <a:cs typeface="Proxima Nova"/>
              <a:sym typeface="Proxima Nova"/>
            </a:endParaRPr>
          </a:p>
        </p:txBody>
      </p:sp>
      <p:sp>
        <p:nvSpPr>
          <p:cNvPr id="155" name="Google Shape;155;p24"/>
          <p:cNvSpPr txBox="1"/>
          <p:nvPr/>
        </p:nvSpPr>
        <p:spPr>
          <a:xfrm>
            <a:off x="4187250" y="3570600"/>
            <a:ext cx="9639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accent3"/>
                </a:solidFill>
                <a:latin typeface="Proxima Nova"/>
                <a:ea typeface="Proxima Nova"/>
                <a:cs typeface="Proxima Nova"/>
                <a:sym typeface="Proxima Nova"/>
              </a:rPr>
              <a:t>14.6%</a:t>
            </a:r>
            <a:endParaRPr b="1" sz="2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latin typeface="Proxima Nova"/>
                <a:ea typeface="Proxima Nova"/>
                <a:cs typeface="Proxima Nova"/>
                <a:sym typeface="Proxima Nova"/>
              </a:rPr>
              <a:t>Approve</a:t>
            </a:r>
            <a:endParaRPr b="1" sz="1500">
              <a:solidFill>
                <a:schemeClr val="accent3"/>
              </a:solidFill>
              <a:latin typeface="Proxima Nova"/>
              <a:ea typeface="Proxima Nova"/>
              <a:cs typeface="Proxima Nova"/>
              <a:sym typeface="Proxima Nova"/>
            </a:endParaRPr>
          </a:p>
        </p:txBody>
      </p:sp>
      <p:sp>
        <p:nvSpPr>
          <p:cNvPr id="156" name="Google Shape;156;p24"/>
          <p:cNvSpPr txBox="1"/>
          <p:nvPr/>
        </p:nvSpPr>
        <p:spPr>
          <a:xfrm>
            <a:off x="6240150" y="1497000"/>
            <a:ext cx="9639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3"/>
                </a:solidFill>
                <a:latin typeface="Proxima Nova"/>
                <a:ea typeface="Proxima Nova"/>
                <a:cs typeface="Proxima Nova"/>
                <a:sym typeface="Proxima Nova"/>
              </a:rPr>
              <a:t>43</a:t>
            </a:r>
            <a:r>
              <a:rPr b="1" lang="en" sz="2200">
                <a:solidFill>
                  <a:schemeClr val="accent3"/>
                </a:solidFill>
                <a:latin typeface="Proxima Nova"/>
                <a:ea typeface="Proxima Nova"/>
                <a:cs typeface="Proxima Nova"/>
                <a:sym typeface="Proxima Nova"/>
              </a:rPr>
              <a:t>.6%</a:t>
            </a:r>
            <a:endParaRPr b="1" sz="2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latin typeface="Proxima Nova"/>
                <a:ea typeface="Proxima Nova"/>
                <a:cs typeface="Proxima Nova"/>
                <a:sym typeface="Proxima Nova"/>
              </a:rPr>
              <a:t>Approve</a:t>
            </a:r>
            <a:endParaRPr b="1" sz="1500">
              <a:solidFill>
                <a:schemeClr val="accent3"/>
              </a:solidFill>
              <a:latin typeface="Proxima Nova"/>
              <a:ea typeface="Proxima Nova"/>
              <a:cs typeface="Proxima Nova"/>
              <a:sym typeface="Proxima Nova"/>
            </a:endParaRPr>
          </a:p>
        </p:txBody>
      </p:sp>
      <p:sp>
        <p:nvSpPr>
          <p:cNvPr id="157" name="Google Shape;157;p24"/>
          <p:cNvSpPr txBox="1"/>
          <p:nvPr/>
        </p:nvSpPr>
        <p:spPr>
          <a:xfrm>
            <a:off x="2154600" y="1455213"/>
            <a:ext cx="3653100" cy="189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Proxima Nova"/>
                <a:ea typeface="Proxima Nova"/>
                <a:cs typeface="Proxima Nova"/>
                <a:sym typeface="Proxima Nova"/>
              </a:rPr>
              <a:t>REMINDER:</a:t>
            </a:r>
            <a:endParaRPr b="1">
              <a:solidFill>
                <a:schemeClr val="accent3"/>
              </a:solidFill>
              <a:latin typeface="Proxima Nova"/>
              <a:ea typeface="Proxima Nova"/>
              <a:cs typeface="Proxima Nova"/>
              <a:sym typeface="Proxima Nova"/>
            </a:endParaRPr>
          </a:p>
          <a:p>
            <a:pPr indent="0" lvl="0" marL="0" rtl="0" algn="ctr">
              <a:lnSpc>
                <a:spcPct val="115000"/>
              </a:lnSpc>
              <a:spcBef>
                <a:spcPts val="0"/>
              </a:spcBef>
              <a:spcAft>
                <a:spcPts val="1600"/>
              </a:spcAft>
              <a:buNone/>
            </a:pPr>
            <a:r>
              <a:rPr lang="en" sz="1200">
                <a:solidFill>
                  <a:srgbClr val="0000FF"/>
                </a:solidFill>
                <a:latin typeface="Proxima Nova"/>
                <a:ea typeface="Proxima Nova"/>
                <a:cs typeface="Proxima Nova"/>
                <a:sym typeface="Proxima Nova"/>
              </a:rPr>
              <a:t>Median Income of People Who Identified As</a:t>
            </a:r>
            <a:br>
              <a:rPr b="1" lang="en">
                <a:solidFill>
                  <a:srgbClr val="0000FF"/>
                </a:solidFill>
                <a:latin typeface="Proxima Nova"/>
                <a:ea typeface="Proxima Nova"/>
                <a:cs typeface="Proxima Nova"/>
                <a:sym typeface="Proxima Nova"/>
              </a:rPr>
            </a:br>
            <a:r>
              <a:rPr b="1" lang="en" sz="2100">
                <a:solidFill>
                  <a:srgbClr val="0000FF"/>
                </a:solidFill>
                <a:latin typeface="Proxima Nova"/>
                <a:ea typeface="Proxima Nova"/>
                <a:cs typeface="Proxima Nova"/>
                <a:sym typeface="Proxima Nova"/>
              </a:rPr>
              <a:t>NOT WHITE: </a:t>
            </a:r>
            <a:r>
              <a:rPr b="1" lang="en" sz="2100">
                <a:solidFill>
                  <a:schemeClr val="accent3"/>
                </a:solidFill>
                <a:latin typeface="Proxima Nova"/>
                <a:ea typeface="Proxima Nova"/>
                <a:cs typeface="Proxima Nova"/>
                <a:sym typeface="Proxima Nova"/>
              </a:rPr>
              <a:t>$40,000</a:t>
            </a:r>
            <a:br>
              <a:rPr b="1" lang="en" sz="2100">
                <a:solidFill>
                  <a:schemeClr val="accent3"/>
                </a:solidFill>
                <a:latin typeface="Proxima Nova"/>
                <a:ea typeface="Proxima Nova"/>
                <a:cs typeface="Proxima Nova"/>
                <a:sym typeface="Proxima Nova"/>
              </a:rPr>
            </a:br>
            <a:r>
              <a:rPr lang="en" sz="1200">
                <a:solidFill>
                  <a:srgbClr val="0000FF"/>
                </a:solidFill>
                <a:latin typeface="Proxima Nova"/>
                <a:ea typeface="Proxima Nova"/>
                <a:cs typeface="Proxima Nova"/>
                <a:sym typeface="Proxima Nova"/>
              </a:rPr>
              <a:t>Median Income of People Who Identified As </a:t>
            </a:r>
            <a:br>
              <a:rPr b="1" lang="en">
                <a:solidFill>
                  <a:srgbClr val="0000FF"/>
                </a:solidFill>
                <a:latin typeface="Proxima Nova"/>
                <a:ea typeface="Proxima Nova"/>
                <a:cs typeface="Proxima Nova"/>
                <a:sym typeface="Proxima Nova"/>
              </a:rPr>
            </a:br>
            <a:r>
              <a:rPr b="1" lang="en" sz="2100">
                <a:solidFill>
                  <a:srgbClr val="0000FF"/>
                </a:solidFill>
                <a:latin typeface="Proxima Nova"/>
                <a:ea typeface="Proxima Nova"/>
                <a:cs typeface="Proxima Nova"/>
                <a:sym typeface="Proxima Nova"/>
              </a:rPr>
              <a:t>WHITE: </a:t>
            </a:r>
            <a:r>
              <a:rPr b="1" lang="en" sz="2100">
                <a:solidFill>
                  <a:schemeClr val="accent3"/>
                </a:solidFill>
                <a:latin typeface="Proxima Nova"/>
                <a:ea typeface="Proxima Nova"/>
                <a:cs typeface="Proxima Nova"/>
                <a:sym typeface="Proxima Nova"/>
              </a:rPr>
              <a:t>$62,500</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16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Approval vs Income Separated By Race</a:t>
            </a:r>
            <a:endParaRPr/>
          </a:p>
        </p:txBody>
      </p:sp>
      <p:pic>
        <p:nvPicPr>
          <p:cNvPr id="163" name="Google Shape;163;p25"/>
          <p:cNvPicPr preferRelativeResize="0"/>
          <p:nvPr/>
        </p:nvPicPr>
        <p:blipFill>
          <a:blip r:embed="rId3">
            <a:alphaModFix/>
          </a:blip>
          <a:stretch>
            <a:fillRect/>
          </a:stretch>
        </p:blipFill>
        <p:spPr>
          <a:xfrm>
            <a:off x="0" y="785700"/>
            <a:ext cx="9144000" cy="4311474"/>
          </a:xfrm>
          <a:prstGeom prst="rect">
            <a:avLst/>
          </a:prstGeom>
          <a:noFill/>
          <a:ln>
            <a:noFill/>
          </a:ln>
        </p:spPr>
      </p:pic>
      <p:sp>
        <p:nvSpPr>
          <p:cNvPr id="164" name="Google Shape;164;p25"/>
          <p:cNvSpPr txBox="1"/>
          <p:nvPr/>
        </p:nvSpPr>
        <p:spPr>
          <a:xfrm>
            <a:off x="1206900" y="4576500"/>
            <a:ext cx="6998400" cy="299700"/>
          </a:xfrm>
          <a:prstGeom prst="rect">
            <a:avLst/>
          </a:prstGeom>
          <a:solidFill>
            <a:schemeClr val="lt1"/>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latin typeface="Proxima Nova"/>
                <a:ea typeface="Proxima Nova"/>
                <a:cs typeface="Proxima Nova"/>
                <a:sym typeface="Proxima Nova"/>
              </a:rPr>
              <a:t>Don’t Know			    Disapprove			          Approve</a:t>
            </a:r>
            <a:endParaRPr b="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10150" y="372125"/>
            <a:ext cx="882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Income May Determine Political Affiliation...	</a:t>
            </a:r>
            <a:endParaRPr sz="2800"/>
          </a:p>
        </p:txBody>
      </p:sp>
      <p:sp>
        <p:nvSpPr>
          <p:cNvPr id="170" name="Google Shape;170;p26"/>
          <p:cNvSpPr txBox="1"/>
          <p:nvPr>
            <p:ph idx="1" type="body"/>
          </p:nvPr>
        </p:nvSpPr>
        <p:spPr>
          <a:xfrm>
            <a:off x="360300" y="1498500"/>
            <a:ext cx="8520600" cy="17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Median Income of</a:t>
            </a:r>
            <a:r>
              <a:rPr b="1" lang="en">
                <a:solidFill>
                  <a:srgbClr val="0000FF"/>
                </a:solidFill>
              </a:rPr>
              <a:t> </a:t>
            </a:r>
            <a:br>
              <a:rPr b="1" lang="en">
                <a:solidFill>
                  <a:srgbClr val="0000FF"/>
                </a:solidFill>
              </a:rPr>
            </a:br>
            <a:r>
              <a:rPr b="1" lang="en" sz="2500">
                <a:solidFill>
                  <a:srgbClr val="0000FF"/>
                </a:solidFill>
              </a:rPr>
              <a:t>REPUBLICANS</a:t>
            </a:r>
            <a:r>
              <a:rPr b="1" lang="en" sz="2500">
                <a:solidFill>
                  <a:srgbClr val="0000FF"/>
                </a:solidFill>
              </a:rPr>
              <a:t>: </a:t>
            </a:r>
            <a:r>
              <a:rPr b="1" lang="en" sz="2500">
                <a:solidFill>
                  <a:schemeClr val="accent3"/>
                </a:solidFill>
              </a:rPr>
              <a:t>$77,500</a:t>
            </a:r>
            <a:endParaRPr>
              <a:solidFill>
                <a:srgbClr val="0000FF"/>
              </a:solidFill>
            </a:endParaRPr>
          </a:p>
          <a:p>
            <a:pPr indent="0" lvl="0" marL="0" rtl="0" algn="ctr">
              <a:spcBef>
                <a:spcPts val="1600"/>
              </a:spcBef>
              <a:spcAft>
                <a:spcPts val="1600"/>
              </a:spcAft>
              <a:buNone/>
            </a:pPr>
            <a:r>
              <a:rPr lang="en">
                <a:solidFill>
                  <a:srgbClr val="0000FF"/>
                </a:solidFill>
              </a:rPr>
              <a:t>Median Income of </a:t>
            </a:r>
            <a:br>
              <a:rPr b="1" lang="en">
                <a:solidFill>
                  <a:srgbClr val="0000FF"/>
                </a:solidFill>
              </a:rPr>
            </a:br>
            <a:r>
              <a:rPr b="1" lang="en" sz="2500">
                <a:solidFill>
                  <a:srgbClr val="0000FF"/>
                </a:solidFill>
              </a:rPr>
              <a:t>NON-REPUBLICANS</a:t>
            </a:r>
            <a:r>
              <a:rPr b="1" lang="en" sz="2500">
                <a:solidFill>
                  <a:srgbClr val="0000FF"/>
                </a:solidFill>
              </a:rPr>
              <a:t>: </a:t>
            </a:r>
            <a:r>
              <a:rPr b="1" lang="en" sz="2500">
                <a:solidFill>
                  <a:schemeClr val="accent3"/>
                </a:solidFill>
              </a:rPr>
              <a:t>$49,000</a:t>
            </a:r>
            <a:r>
              <a:rPr b="1" lang="en" sz="2500">
                <a:solidFill>
                  <a:srgbClr val="FF0000"/>
                </a:solidFill>
              </a:rPr>
              <a:t> </a:t>
            </a:r>
            <a:br>
              <a:rPr b="1" lang="en" sz="2500">
                <a:solidFill>
                  <a:srgbClr val="FF0000"/>
                </a:solidFill>
              </a:rPr>
            </a:br>
            <a:br>
              <a:rPr b="1" lang="en" sz="2500">
                <a:solidFill>
                  <a:srgbClr val="FF0000"/>
                </a:solidFill>
              </a:rPr>
            </a:br>
            <a:endParaRPr b="1" sz="2500">
              <a:solidFill>
                <a:srgbClr val="0000FF"/>
              </a:solidFill>
            </a:endParaRPr>
          </a:p>
        </p:txBody>
      </p:sp>
      <p:sp>
        <p:nvSpPr>
          <p:cNvPr id="171" name="Google Shape;171;p26"/>
          <p:cNvSpPr txBox="1"/>
          <p:nvPr/>
        </p:nvSpPr>
        <p:spPr>
          <a:xfrm>
            <a:off x="271350" y="3366775"/>
            <a:ext cx="8820900" cy="90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accent3"/>
                </a:solidFill>
                <a:latin typeface="Proxima Nova"/>
                <a:ea typeface="Proxima Nova"/>
                <a:cs typeface="Proxima Nova"/>
                <a:sym typeface="Proxima Nova"/>
              </a:rPr>
              <a:t>With</a:t>
            </a:r>
            <a:r>
              <a:rPr b="1" lang="en" sz="1800">
                <a:solidFill>
                  <a:schemeClr val="accent3"/>
                </a:solidFill>
                <a:latin typeface="Proxima Nova"/>
                <a:ea typeface="Proxima Nova"/>
                <a:cs typeface="Proxima Nova"/>
                <a:sym typeface="Proxima Nova"/>
              </a:rPr>
              <a:t> most statistically significant difference being between </a:t>
            </a:r>
            <a:br>
              <a:rPr b="1" lang="en" sz="1800">
                <a:solidFill>
                  <a:schemeClr val="accent3"/>
                </a:solidFill>
                <a:latin typeface="Proxima Nova"/>
                <a:ea typeface="Proxima Nova"/>
                <a:cs typeface="Proxima Nova"/>
                <a:sym typeface="Proxima Nova"/>
              </a:rPr>
            </a:br>
            <a:r>
              <a:rPr b="1" lang="en" sz="1800">
                <a:solidFill>
                  <a:schemeClr val="accent3"/>
                </a:solidFill>
                <a:latin typeface="Proxima Nova"/>
                <a:ea typeface="Proxima Nova"/>
                <a:cs typeface="Proxima Nova"/>
                <a:sym typeface="Proxima Nova"/>
              </a:rPr>
              <a:t>Republicans and Independent/Undecided</a:t>
            </a:r>
            <a:r>
              <a:rPr b="1" lang="en" sz="2500">
                <a:solidFill>
                  <a:schemeClr val="accent3"/>
                </a:solidFill>
                <a:latin typeface="Proxima Nova"/>
                <a:ea typeface="Proxima Nova"/>
                <a:cs typeface="Proxima Nova"/>
                <a:sym typeface="Proxima Nova"/>
              </a:rPr>
              <a:t> </a:t>
            </a:r>
            <a:endParaRPr b="1" sz="2500">
              <a:solidFill>
                <a:schemeClr val="accent3"/>
              </a:solidFill>
              <a:latin typeface="Proxima Nova"/>
              <a:ea typeface="Proxima Nova"/>
              <a:cs typeface="Proxima Nova"/>
              <a:sym typeface="Proxima Nova"/>
            </a:endParaRPr>
          </a:p>
          <a:p>
            <a:pPr indent="0" lvl="0" marL="0" rtl="0" algn="ctr">
              <a:lnSpc>
                <a:spcPct val="100000"/>
              </a:lnSpc>
              <a:spcBef>
                <a:spcPts val="1600"/>
              </a:spcBef>
              <a:spcAft>
                <a:spcPts val="0"/>
              </a:spcAft>
              <a:buNone/>
            </a:pPr>
            <a:r>
              <a:t/>
            </a:r>
            <a:endParaRPr b="1" sz="25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
        <p:nvSpPr>
          <p:cNvPr id="172" name="Google Shape;172;p26"/>
          <p:cNvSpPr txBox="1"/>
          <p:nvPr/>
        </p:nvSpPr>
        <p:spPr>
          <a:xfrm>
            <a:off x="1263600" y="4131000"/>
            <a:ext cx="6836400" cy="96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0000FF"/>
                </a:solidFill>
                <a:latin typeface="Proxima Nova"/>
                <a:ea typeface="Proxima Nova"/>
                <a:cs typeface="Proxima Nova"/>
                <a:sym typeface="Proxima Nova"/>
              </a:rPr>
              <a:t>Median Income of </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INDEPENDENT/UNDECIDED: </a:t>
            </a:r>
            <a:r>
              <a:rPr b="1" lang="en" sz="2500">
                <a:solidFill>
                  <a:schemeClr val="accent3"/>
                </a:solidFill>
                <a:latin typeface="Proxima Nova"/>
                <a:ea typeface="Proxima Nova"/>
                <a:cs typeface="Proxima Nova"/>
                <a:sym typeface="Proxima Nova"/>
              </a:rPr>
              <a:t>$46,000</a:t>
            </a:r>
            <a:endParaRPr>
              <a:latin typeface="Proxima Nova"/>
              <a:ea typeface="Proxima Nova"/>
              <a:cs typeface="Proxima Nova"/>
              <a:sym typeface="Proxima Nova"/>
            </a:endParaRPr>
          </a:p>
        </p:txBody>
      </p:sp>
      <p:sp>
        <p:nvSpPr>
          <p:cNvPr id="173" name="Google Shape;173;p26"/>
          <p:cNvSpPr txBox="1"/>
          <p:nvPr/>
        </p:nvSpPr>
        <p:spPr>
          <a:xfrm>
            <a:off x="534150" y="944825"/>
            <a:ext cx="80757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latin typeface="Proxima Nova"/>
                <a:ea typeface="Proxima Nova"/>
                <a:cs typeface="Proxima Nova"/>
                <a:sym typeface="Proxima Nova"/>
              </a:rPr>
              <a:t>… With Republicans Having the Highest Median Income</a:t>
            </a:r>
            <a:endParaRPr sz="2000">
              <a:solidFill>
                <a:srgbClr val="0000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129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Start to Get Interesting...</a:t>
            </a:r>
            <a:endParaRPr/>
          </a:p>
        </p:txBody>
      </p:sp>
      <p:pic>
        <p:nvPicPr>
          <p:cNvPr id="179" name="Google Shape;179;p27"/>
          <p:cNvPicPr preferRelativeResize="0"/>
          <p:nvPr/>
        </p:nvPicPr>
        <p:blipFill>
          <a:blip r:embed="rId3">
            <a:alphaModFix/>
          </a:blip>
          <a:stretch>
            <a:fillRect/>
          </a:stretch>
        </p:blipFill>
        <p:spPr>
          <a:xfrm>
            <a:off x="105750" y="915300"/>
            <a:ext cx="9144000" cy="4382100"/>
          </a:xfrm>
          <a:prstGeom prst="rect">
            <a:avLst/>
          </a:prstGeom>
          <a:noFill/>
          <a:ln>
            <a:noFill/>
          </a:ln>
        </p:spPr>
      </p:pic>
      <p:sp>
        <p:nvSpPr>
          <p:cNvPr id="180" name="Google Shape;180;p27"/>
          <p:cNvSpPr txBox="1"/>
          <p:nvPr>
            <p:ph idx="1" type="body"/>
          </p:nvPr>
        </p:nvSpPr>
        <p:spPr>
          <a:xfrm>
            <a:off x="311700" y="747475"/>
            <a:ext cx="8520600" cy="40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0000FF"/>
                </a:solidFill>
              </a:rPr>
              <a:t>Let’s revisit the question of Approval vs Disapproval of Trump in office, but with a twist….</a:t>
            </a:r>
            <a:endParaRPr sz="1700">
              <a:solidFill>
                <a:srgbClr val="0000FF"/>
              </a:solidFill>
            </a:endParaRPr>
          </a:p>
        </p:txBody>
      </p:sp>
      <p:sp>
        <p:nvSpPr>
          <p:cNvPr id="181" name="Google Shape;181;p27"/>
          <p:cNvSpPr txBox="1"/>
          <p:nvPr/>
        </p:nvSpPr>
        <p:spPr>
          <a:xfrm>
            <a:off x="1279800" y="4762800"/>
            <a:ext cx="2138400" cy="3078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Republican</a:t>
            </a:r>
            <a:endParaRPr b="1">
              <a:latin typeface="Proxima Nova"/>
              <a:ea typeface="Proxima Nova"/>
              <a:cs typeface="Proxima Nova"/>
              <a:sym typeface="Proxima Nova"/>
            </a:endParaRPr>
          </a:p>
        </p:txBody>
      </p:sp>
      <p:sp>
        <p:nvSpPr>
          <p:cNvPr id="182" name="Google Shape;182;p27"/>
          <p:cNvSpPr txBox="1"/>
          <p:nvPr/>
        </p:nvSpPr>
        <p:spPr>
          <a:xfrm>
            <a:off x="3636900" y="4762800"/>
            <a:ext cx="2292300" cy="3078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Independent/Undecided</a:t>
            </a:r>
            <a:endParaRPr b="1">
              <a:latin typeface="Proxima Nova"/>
              <a:ea typeface="Proxima Nova"/>
              <a:cs typeface="Proxima Nova"/>
              <a:sym typeface="Proxima Nova"/>
            </a:endParaRPr>
          </a:p>
        </p:txBody>
      </p:sp>
      <p:sp>
        <p:nvSpPr>
          <p:cNvPr id="183" name="Google Shape;183;p27"/>
          <p:cNvSpPr txBox="1"/>
          <p:nvPr/>
        </p:nvSpPr>
        <p:spPr>
          <a:xfrm>
            <a:off x="6024900" y="4762800"/>
            <a:ext cx="2292300" cy="3078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Democrat</a:t>
            </a:r>
            <a:endParaRPr b="1">
              <a:latin typeface="Proxima Nova"/>
              <a:ea typeface="Proxima Nova"/>
              <a:cs typeface="Proxima Nova"/>
              <a:sym typeface="Proxima Nova"/>
            </a:endParaRPr>
          </a:p>
        </p:txBody>
      </p:sp>
      <p:sp>
        <p:nvSpPr>
          <p:cNvPr id="184" name="Google Shape;184;p27"/>
          <p:cNvSpPr txBox="1"/>
          <p:nvPr/>
        </p:nvSpPr>
        <p:spPr>
          <a:xfrm rot="513">
            <a:off x="1279808" y="1536374"/>
            <a:ext cx="2008800" cy="572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Proxima Nova"/>
                <a:ea typeface="Proxima Nova"/>
                <a:cs typeface="Proxima Nova"/>
                <a:sym typeface="Proxima Nova"/>
              </a:rPr>
              <a:t>79% of Republicans Approve of Trump</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5" name="Google Shape;185;p27"/>
          <p:cNvSpPr txBox="1"/>
          <p:nvPr/>
        </p:nvSpPr>
        <p:spPr>
          <a:xfrm rot="965">
            <a:off x="1279800" y="2433988"/>
            <a:ext cx="2138400" cy="78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3"/>
                </a:solidFill>
                <a:latin typeface="Proxima Nova"/>
                <a:ea typeface="Proxima Nova"/>
                <a:cs typeface="Proxima Nova"/>
                <a:sym typeface="Proxima Nova"/>
              </a:rPr>
              <a:t>Income Differences Not Statistically Significant Between Approve and Disapprove</a:t>
            </a:r>
            <a:endParaRPr b="1" sz="11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86" name="Google Shape;186;p27"/>
          <p:cNvSpPr txBox="1"/>
          <p:nvPr/>
        </p:nvSpPr>
        <p:spPr>
          <a:xfrm rot="1027">
            <a:off x="6975038" y="2195454"/>
            <a:ext cx="2008800" cy="572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Proxima Nova"/>
                <a:ea typeface="Proxima Nova"/>
                <a:cs typeface="Proxima Nova"/>
                <a:sym typeface="Proxima Nova"/>
              </a:rPr>
              <a:t>12</a:t>
            </a:r>
            <a:r>
              <a:rPr b="1" lang="en">
                <a:solidFill>
                  <a:schemeClr val="accent3"/>
                </a:solidFill>
                <a:latin typeface="Proxima Nova"/>
                <a:ea typeface="Proxima Nova"/>
                <a:cs typeface="Proxima Nova"/>
                <a:sym typeface="Proxima Nova"/>
              </a:rPr>
              <a:t>% of Democrats Approve of Trump</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7" name="Google Shape;187;p27"/>
          <p:cNvSpPr txBox="1"/>
          <p:nvPr/>
        </p:nvSpPr>
        <p:spPr>
          <a:xfrm rot="1370">
            <a:off x="6850552" y="2848660"/>
            <a:ext cx="2257800" cy="71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3"/>
                </a:solidFill>
                <a:latin typeface="Proxima Nova"/>
                <a:ea typeface="Proxima Nova"/>
                <a:cs typeface="Proxima Nova"/>
                <a:sym typeface="Proxima Nova"/>
              </a:rPr>
              <a:t>Income Differences Not Statistically Significant Between Approve and Disapprove</a:t>
            </a:r>
            <a:endParaRPr b="1" sz="11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88" name="Google Shape;188;p27"/>
          <p:cNvSpPr/>
          <p:nvPr/>
        </p:nvSpPr>
        <p:spPr>
          <a:xfrm>
            <a:off x="1944000" y="3545650"/>
            <a:ext cx="1636200" cy="946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616200" y="3641350"/>
            <a:ext cx="1636200" cy="946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4280100" y="3774600"/>
            <a:ext cx="1636200" cy="9468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3514475" y="1641513"/>
            <a:ext cx="2826900" cy="119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Proxima Nova"/>
                <a:ea typeface="Proxima Nova"/>
                <a:cs typeface="Proxima Nova"/>
                <a:sym typeface="Proxima Nova"/>
              </a:rPr>
              <a:t>But that difference is pretty interesting!</a:t>
            </a:r>
            <a:endParaRPr b="1" sz="2000">
              <a:solidFill>
                <a:schemeClr val="accent5"/>
              </a:solidFill>
              <a:latin typeface="Proxima Nova"/>
              <a:ea typeface="Proxima Nova"/>
              <a:cs typeface="Proxima Nova"/>
              <a:sym typeface="Proxima Nova"/>
            </a:endParaRPr>
          </a:p>
        </p:txBody>
      </p:sp>
      <p:sp>
        <p:nvSpPr>
          <p:cNvPr id="192" name="Google Shape;192;p27"/>
          <p:cNvSpPr/>
          <p:nvPr/>
        </p:nvSpPr>
        <p:spPr>
          <a:xfrm>
            <a:off x="4572000" y="2814650"/>
            <a:ext cx="958200" cy="853800"/>
          </a:xfrm>
          <a:prstGeom prst="downArrow">
            <a:avLst>
              <a:gd fmla="val 50000" name="adj1"/>
              <a:gd fmla="val 50000" name="adj2"/>
            </a:avLst>
          </a:prstGeom>
          <a:solidFill>
            <a:schemeClr val="dk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1500" y="445025"/>
            <a:ext cx="886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If You Identify As Independent/Undecided... </a:t>
            </a:r>
            <a:endParaRPr sz="2900"/>
          </a:p>
        </p:txBody>
      </p:sp>
      <p:sp>
        <p:nvSpPr>
          <p:cNvPr id="198" name="Google Shape;198;p28"/>
          <p:cNvSpPr txBox="1"/>
          <p:nvPr>
            <p:ph idx="1" type="body"/>
          </p:nvPr>
        </p:nvSpPr>
        <p:spPr>
          <a:xfrm>
            <a:off x="311700" y="1152475"/>
            <a:ext cx="8520600" cy="49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FF"/>
                </a:solidFill>
              </a:rPr>
              <a:t>… It is likely that income will determine whether or not you approve of Trump</a:t>
            </a:r>
            <a:endParaRPr b="1">
              <a:solidFill>
                <a:srgbClr val="0000FF"/>
              </a:solidFill>
            </a:endParaRPr>
          </a:p>
        </p:txBody>
      </p:sp>
      <p:sp>
        <p:nvSpPr>
          <p:cNvPr id="199" name="Google Shape;199;p28"/>
          <p:cNvSpPr txBox="1"/>
          <p:nvPr/>
        </p:nvSpPr>
        <p:spPr>
          <a:xfrm>
            <a:off x="2380950" y="1787025"/>
            <a:ext cx="4382100" cy="1822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accent3"/>
                </a:solidFill>
                <a:latin typeface="Proxima Nova"/>
                <a:ea typeface="Proxima Nova"/>
                <a:cs typeface="Proxima Nova"/>
                <a:sym typeface="Proxima Nova"/>
              </a:rPr>
              <a:t>30%</a:t>
            </a:r>
            <a:r>
              <a:rPr b="1" lang="en" sz="2700">
                <a:solidFill>
                  <a:schemeClr val="accent3"/>
                </a:solidFill>
                <a:latin typeface="Proxima Nova"/>
                <a:ea typeface="Proxima Nova"/>
                <a:cs typeface="Proxima Nova"/>
                <a:sym typeface="Proxima Nova"/>
              </a:rPr>
              <a:t> </a:t>
            </a:r>
            <a:endParaRPr b="1" sz="2700">
              <a:solidFill>
                <a:schemeClr val="accent3"/>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0000FF"/>
                </a:solidFill>
                <a:latin typeface="Proxima Nova"/>
                <a:ea typeface="Proxima Nova"/>
                <a:cs typeface="Proxima Nova"/>
                <a:sym typeface="Proxima Nova"/>
              </a:rPr>
              <a:t>of Independent/Undecided Survey Participants</a:t>
            </a:r>
            <a:endParaRPr>
              <a:solidFill>
                <a:srgbClr val="0000FF"/>
              </a:solidFill>
              <a:latin typeface="Proxima Nova"/>
              <a:ea typeface="Proxima Nova"/>
              <a:cs typeface="Proxima Nova"/>
              <a:sym typeface="Proxima Nova"/>
            </a:endParaRPr>
          </a:p>
          <a:p>
            <a:pPr indent="0" lvl="0" marL="0" rtl="0" algn="ctr">
              <a:spcBef>
                <a:spcPts val="0"/>
              </a:spcBef>
              <a:spcAft>
                <a:spcPts val="0"/>
              </a:spcAft>
              <a:buNone/>
            </a:pPr>
            <a:r>
              <a:rPr b="1" lang="en" sz="3500">
                <a:solidFill>
                  <a:schemeClr val="accent3"/>
                </a:solidFill>
                <a:latin typeface="Proxima Nova"/>
                <a:ea typeface="Proxima Nova"/>
                <a:cs typeface="Proxima Nova"/>
                <a:sym typeface="Proxima Nova"/>
              </a:rPr>
              <a:t>APPROVE</a:t>
            </a:r>
            <a:r>
              <a:rPr b="1" lang="en" sz="3000">
                <a:solidFill>
                  <a:schemeClr val="accent3"/>
                </a:solidFill>
                <a:latin typeface="Proxima Nova"/>
                <a:ea typeface="Proxima Nova"/>
                <a:cs typeface="Proxima Nova"/>
                <a:sym typeface="Proxima Nova"/>
              </a:rPr>
              <a:t> </a:t>
            </a:r>
            <a:endParaRPr b="1" sz="3000">
              <a:solidFill>
                <a:schemeClr val="accent3"/>
              </a:solidFill>
              <a:latin typeface="Proxima Nova"/>
              <a:ea typeface="Proxima Nova"/>
              <a:cs typeface="Proxima Nova"/>
              <a:sym typeface="Proxima Nova"/>
            </a:endParaRPr>
          </a:p>
          <a:p>
            <a:pPr indent="0" lvl="0" marL="0" rtl="0" algn="ctr">
              <a:spcBef>
                <a:spcPts val="0"/>
              </a:spcBef>
              <a:spcAft>
                <a:spcPts val="0"/>
              </a:spcAft>
              <a:buNone/>
            </a:pPr>
            <a:r>
              <a:rPr lang="en" sz="1500">
                <a:solidFill>
                  <a:srgbClr val="0000FF"/>
                </a:solidFill>
                <a:latin typeface="Proxima Nova"/>
                <a:ea typeface="Proxima Nova"/>
                <a:cs typeface="Proxima Nova"/>
                <a:sym typeface="Proxima Nova"/>
              </a:rPr>
              <a:t>of Trump’s job in office</a:t>
            </a:r>
            <a:r>
              <a:rPr lang="en" sz="1500">
                <a:solidFill>
                  <a:schemeClr val="accent3"/>
                </a:solidFill>
                <a:latin typeface="Proxima Nova"/>
                <a:ea typeface="Proxima Nova"/>
                <a:cs typeface="Proxima Nova"/>
                <a:sym typeface="Proxima Nova"/>
              </a:rPr>
              <a:t> </a:t>
            </a:r>
            <a:endParaRPr sz="1500">
              <a:solidFill>
                <a:srgbClr val="0000FF"/>
              </a:solidFill>
              <a:latin typeface="Proxima Nova"/>
              <a:ea typeface="Proxima Nova"/>
              <a:cs typeface="Proxima Nova"/>
              <a:sym typeface="Proxima Nova"/>
            </a:endParaRPr>
          </a:p>
        </p:txBody>
      </p:sp>
      <p:sp>
        <p:nvSpPr>
          <p:cNvPr id="200" name="Google Shape;200;p28"/>
          <p:cNvSpPr txBox="1"/>
          <p:nvPr/>
        </p:nvSpPr>
        <p:spPr>
          <a:xfrm>
            <a:off x="0" y="3855600"/>
            <a:ext cx="4382100" cy="112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0000FF"/>
                </a:solidFill>
                <a:latin typeface="Proxima Nova"/>
                <a:ea typeface="Proxima Nova"/>
                <a:cs typeface="Proxima Nova"/>
                <a:sym typeface="Proxima Nova"/>
              </a:rPr>
              <a:t>Median Income of</a:t>
            </a:r>
            <a:r>
              <a:rPr b="1" lang="en" sz="1500">
                <a:solidFill>
                  <a:srgbClr val="0000FF"/>
                </a:solidFill>
                <a:latin typeface="Proxima Nova"/>
                <a:ea typeface="Proxima Nova"/>
                <a:cs typeface="Proxima Nova"/>
                <a:sym typeface="Proxima Nova"/>
              </a:rPr>
              <a:t> Independent/Undecided </a:t>
            </a:r>
            <a:r>
              <a:rPr lang="en" sz="1500">
                <a:solidFill>
                  <a:srgbClr val="0000FF"/>
                </a:solidFill>
                <a:latin typeface="Proxima Nova"/>
                <a:ea typeface="Proxima Nova"/>
                <a:cs typeface="Proxima Nova"/>
                <a:sym typeface="Proxima Nova"/>
              </a:rPr>
              <a:t>who</a:t>
            </a:r>
            <a:br>
              <a:rPr b="1" lang="en" sz="1800">
                <a:solidFill>
                  <a:srgbClr val="0000FF"/>
                </a:solidFill>
                <a:latin typeface="Proxima Nova"/>
                <a:ea typeface="Proxima Nova"/>
                <a:cs typeface="Proxima Nova"/>
                <a:sym typeface="Proxima Nova"/>
              </a:rPr>
            </a:br>
            <a:r>
              <a:rPr b="1" lang="en" sz="3200">
                <a:solidFill>
                  <a:srgbClr val="0000FF"/>
                </a:solidFill>
                <a:latin typeface="Proxima Nova"/>
                <a:ea typeface="Proxima Nova"/>
                <a:cs typeface="Proxima Nova"/>
                <a:sym typeface="Proxima Nova"/>
              </a:rPr>
              <a:t>APPROVE: </a:t>
            </a:r>
            <a:r>
              <a:rPr b="1" lang="en" sz="3200">
                <a:solidFill>
                  <a:schemeClr val="accent3"/>
                </a:solidFill>
                <a:latin typeface="Proxima Nova"/>
                <a:ea typeface="Proxima Nova"/>
                <a:cs typeface="Proxima Nova"/>
                <a:sym typeface="Proxima Nova"/>
              </a:rPr>
              <a:t>$65,000</a:t>
            </a:r>
            <a:endParaRPr sz="2100">
              <a:latin typeface="Proxima Nova"/>
              <a:ea typeface="Proxima Nova"/>
              <a:cs typeface="Proxima Nova"/>
              <a:sym typeface="Proxima Nova"/>
            </a:endParaRPr>
          </a:p>
        </p:txBody>
      </p:sp>
      <p:sp>
        <p:nvSpPr>
          <p:cNvPr id="201" name="Google Shape;201;p28"/>
          <p:cNvSpPr txBox="1"/>
          <p:nvPr/>
        </p:nvSpPr>
        <p:spPr>
          <a:xfrm>
            <a:off x="4572000" y="3855600"/>
            <a:ext cx="4572000" cy="112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0000FF"/>
                </a:solidFill>
                <a:latin typeface="Proxima Nova"/>
                <a:ea typeface="Proxima Nova"/>
                <a:cs typeface="Proxima Nova"/>
                <a:sym typeface="Proxima Nova"/>
              </a:rPr>
              <a:t>Median Income of</a:t>
            </a:r>
            <a:r>
              <a:rPr b="1" lang="en" sz="1500">
                <a:solidFill>
                  <a:srgbClr val="0000FF"/>
                </a:solidFill>
                <a:latin typeface="Proxima Nova"/>
                <a:ea typeface="Proxima Nova"/>
                <a:cs typeface="Proxima Nova"/>
                <a:sym typeface="Proxima Nova"/>
              </a:rPr>
              <a:t> Independent/Undecided </a:t>
            </a:r>
            <a:r>
              <a:rPr lang="en" sz="1500">
                <a:solidFill>
                  <a:srgbClr val="0000FF"/>
                </a:solidFill>
                <a:latin typeface="Proxima Nova"/>
                <a:ea typeface="Proxima Nova"/>
                <a:cs typeface="Proxima Nova"/>
                <a:sym typeface="Proxima Nova"/>
              </a:rPr>
              <a:t>who</a:t>
            </a:r>
            <a:br>
              <a:rPr b="1" lang="en" sz="1800">
                <a:solidFill>
                  <a:srgbClr val="0000FF"/>
                </a:solidFill>
                <a:latin typeface="Proxima Nova"/>
                <a:ea typeface="Proxima Nova"/>
                <a:cs typeface="Proxima Nova"/>
                <a:sym typeface="Proxima Nova"/>
              </a:rPr>
            </a:br>
            <a:r>
              <a:rPr b="1" lang="en" sz="3200">
                <a:solidFill>
                  <a:srgbClr val="0000FF"/>
                </a:solidFill>
                <a:latin typeface="Proxima Nova"/>
                <a:ea typeface="Proxima Nova"/>
                <a:cs typeface="Proxima Nova"/>
                <a:sym typeface="Proxima Nova"/>
              </a:rPr>
              <a:t>DISA</a:t>
            </a:r>
            <a:r>
              <a:rPr b="1" lang="en" sz="3200">
                <a:solidFill>
                  <a:srgbClr val="0000FF"/>
                </a:solidFill>
                <a:latin typeface="Proxima Nova"/>
                <a:ea typeface="Proxima Nova"/>
                <a:cs typeface="Proxima Nova"/>
                <a:sym typeface="Proxima Nova"/>
              </a:rPr>
              <a:t>PPROVE: </a:t>
            </a:r>
            <a:r>
              <a:rPr b="1" lang="en" sz="3200">
                <a:solidFill>
                  <a:schemeClr val="accent3"/>
                </a:solidFill>
                <a:latin typeface="Proxima Nova"/>
                <a:ea typeface="Proxima Nova"/>
                <a:cs typeface="Proxima Nova"/>
                <a:sym typeface="Proxima Nova"/>
              </a:rPr>
              <a:t>$35,000</a:t>
            </a:r>
            <a:endParaRPr sz="21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9"/>
          <p:cNvPicPr preferRelativeResize="0"/>
          <p:nvPr/>
        </p:nvPicPr>
        <p:blipFill>
          <a:blip r:embed="rId3">
            <a:alphaModFix/>
          </a:blip>
          <a:stretch>
            <a:fillRect/>
          </a:stretch>
        </p:blipFill>
        <p:spPr>
          <a:xfrm>
            <a:off x="575100" y="1684800"/>
            <a:ext cx="7443900" cy="3458700"/>
          </a:xfrm>
          <a:prstGeom prst="rect">
            <a:avLst/>
          </a:prstGeom>
          <a:noFill/>
          <a:ln>
            <a:noFill/>
          </a:ln>
        </p:spPr>
      </p:pic>
      <p:sp>
        <p:nvSpPr>
          <p:cNvPr id="207" name="Google Shape;207;p29"/>
          <p:cNvSpPr txBox="1"/>
          <p:nvPr>
            <p:ph type="title"/>
          </p:nvPr>
        </p:nvSpPr>
        <p:spPr>
          <a:xfrm>
            <a:off x="311700" y="243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Income Affects Kale Salad Consumption	</a:t>
            </a:r>
            <a:endParaRPr/>
          </a:p>
        </p:txBody>
      </p:sp>
      <p:sp>
        <p:nvSpPr>
          <p:cNvPr id="208" name="Google Shape;208;p29"/>
          <p:cNvSpPr txBox="1"/>
          <p:nvPr/>
        </p:nvSpPr>
        <p:spPr>
          <a:xfrm>
            <a:off x="311700" y="1268825"/>
            <a:ext cx="4050000" cy="97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FF"/>
                </a:solidFill>
                <a:latin typeface="Proxima Nova"/>
                <a:ea typeface="Proxima Nova"/>
                <a:cs typeface="Proxima Nova"/>
                <a:sym typeface="Proxima Nova"/>
              </a:rPr>
              <a:t>Median Income of People who said</a:t>
            </a:r>
            <a:r>
              <a:rPr b="1" lang="en" sz="1800">
                <a:solidFill>
                  <a:srgbClr val="0000FF"/>
                </a:solidFill>
                <a:latin typeface="Proxima Nova"/>
                <a:ea typeface="Proxima Nova"/>
                <a:cs typeface="Proxima Nova"/>
                <a:sym typeface="Proxima Nova"/>
              </a:rPr>
              <a:t> </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YES: </a:t>
            </a:r>
            <a:r>
              <a:rPr b="1" lang="en" sz="2500">
                <a:solidFill>
                  <a:srgbClr val="FF0000"/>
                </a:solidFill>
                <a:latin typeface="Proxima Nova"/>
                <a:ea typeface="Proxima Nova"/>
                <a:cs typeface="Proxima Nova"/>
                <a:sym typeface="Proxima Nova"/>
              </a:rPr>
              <a:t>$79,500</a:t>
            </a:r>
            <a:endParaRPr b="1" sz="2500">
              <a:solidFill>
                <a:srgbClr val="FF0000"/>
              </a:solidFill>
              <a:latin typeface="Proxima Nova"/>
              <a:ea typeface="Proxima Nova"/>
              <a:cs typeface="Proxima Nova"/>
              <a:sym typeface="Proxima Nova"/>
            </a:endParaRPr>
          </a:p>
          <a:p>
            <a:pPr indent="0" lvl="0" marL="0" rtl="0" algn="ctr">
              <a:lnSpc>
                <a:spcPct val="115000"/>
              </a:lnSpc>
              <a:spcBef>
                <a:spcPts val="1600"/>
              </a:spcBef>
              <a:spcAft>
                <a:spcPts val="1600"/>
              </a:spcAft>
              <a:buNone/>
            </a:pPr>
            <a:r>
              <a:t/>
            </a:r>
            <a:endParaRPr>
              <a:latin typeface="Proxima Nova"/>
              <a:ea typeface="Proxima Nova"/>
              <a:cs typeface="Proxima Nova"/>
              <a:sym typeface="Proxima Nova"/>
            </a:endParaRPr>
          </a:p>
        </p:txBody>
      </p:sp>
      <p:sp>
        <p:nvSpPr>
          <p:cNvPr id="209" name="Google Shape;209;p29"/>
          <p:cNvSpPr txBox="1"/>
          <p:nvPr/>
        </p:nvSpPr>
        <p:spPr>
          <a:xfrm>
            <a:off x="1109700" y="871925"/>
            <a:ext cx="69984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Proxima Nova"/>
                <a:ea typeface="Proxima Nova"/>
                <a:cs typeface="Proxima Nova"/>
                <a:sym typeface="Proxima Nova"/>
              </a:rPr>
              <a:t>“Have you ever eaten a kale salad?”</a:t>
            </a:r>
            <a:endParaRPr b="1" sz="1700">
              <a:solidFill>
                <a:srgbClr val="0000FF"/>
              </a:solidFill>
              <a:latin typeface="Proxima Nova"/>
              <a:ea typeface="Proxima Nova"/>
              <a:cs typeface="Proxima Nova"/>
              <a:sym typeface="Proxima Nova"/>
            </a:endParaRPr>
          </a:p>
        </p:txBody>
      </p:sp>
      <p:sp>
        <p:nvSpPr>
          <p:cNvPr id="210" name="Google Shape;210;p29"/>
          <p:cNvSpPr txBox="1"/>
          <p:nvPr/>
        </p:nvSpPr>
        <p:spPr>
          <a:xfrm>
            <a:off x="4887600" y="1268825"/>
            <a:ext cx="3944700" cy="91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0000FF"/>
                </a:solidFill>
                <a:latin typeface="Proxima Nova"/>
                <a:ea typeface="Proxima Nova"/>
                <a:cs typeface="Proxima Nova"/>
                <a:sym typeface="Proxima Nova"/>
              </a:rPr>
              <a:t>Median Income of People who said </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NO: </a:t>
            </a:r>
            <a:r>
              <a:rPr b="1" lang="en" sz="2500">
                <a:solidFill>
                  <a:srgbClr val="FF0000"/>
                </a:solidFill>
                <a:latin typeface="Proxima Nova"/>
                <a:ea typeface="Proxima Nova"/>
                <a:cs typeface="Proxima Nova"/>
                <a:sym typeface="Proxima Nova"/>
              </a:rPr>
              <a:t>$42,000 </a:t>
            </a:r>
            <a:endParaRPr>
              <a:latin typeface="Proxima Nova"/>
              <a:ea typeface="Proxima Nova"/>
              <a:cs typeface="Proxima Nova"/>
              <a:sym typeface="Proxima Nova"/>
            </a:endParaRPr>
          </a:p>
        </p:txBody>
      </p:sp>
      <p:sp>
        <p:nvSpPr>
          <p:cNvPr id="211" name="Google Shape;211;p29"/>
          <p:cNvSpPr txBox="1"/>
          <p:nvPr/>
        </p:nvSpPr>
        <p:spPr>
          <a:xfrm>
            <a:off x="1579500" y="4698000"/>
            <a:ext cx="1692900" cy="178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NO</a:t>
            </a:r>
            <a:endParaRPr b="1">
              <a:latin typeface="Proxima Nova"/>
              <a:ea typeface="Proxima Nova"/>
              <a:cs typeface="Proxima Nova"/>
              <a:sym typeface="Proxima Nova"/>
            </a:endParaRPr>
          </a:p>
        </p:txBody>
      </p:sp>
      <p:sp>
        <p:nvSpPr>
          <p:cNvPr id="212" name="Google Shape;212;p29"/>
          <p:cNvSpPr txBox="1"/>
          <p:nvPr/>
        </p:nvSpPr>
        <p:spPr>
          <a:xfrm>
            <a:off x="3603000" y="4698000"/>
            <a:ext cx="1692900" cy="178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YES</a:t>
            </a:r>
            <a:endParaRPr b="1">
              <a:latin typeface="Proxima Nova"/>
              <a:ea typeface="Proxima Nova"/>
              <a:cs typeface="Proxima Nova"/>
              <a:sym typeface="Proxima Nova"/>
            </a:endParaRPr>
          </a:p>
        </p:txBody>
      </p:sp>
      <p:sp>
        <p:nvSpPr>
          <p:cNvPr id="213" name="Google Shape;213;p29"/>
          <p:cNvSpPr txBox="1"/>
          <p:nvPr/>
        </p:nvSpPr>
        <p:spPr>
          <a:xfrm>
            <a:off x="5505000" y="4698000"/>
            <a:ext cx="1692900" cy="178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DON’T KNOW</a:t>
            </a:r>
            <a:endParaRPr b="1">
              <a:latin typeface="Proxima Nova"/>
              <a:ea typeface="Proxima Nova"/>
              <a:cs typeface="Proxima Nova"/>
              <a:sym typeface="Proxima Nova"/>
            </a:endParaRPr>
          </a:p>
        </p:txBody>
      </p:sp>
      <p:sp>
        <p:nvSpPr>
          <p:cNvPr id="214" name="Google Shape;214;p29"/>
          <p:cNvSpPr txBox="1"/>
          <p:nvPr/>
        </p:nvSpPr>
        <p:spPr>
          <a:xfrm>
            <a:off x="251100" y="-81000"/>
            <a:ext cx="46656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5" name="Google Shape;215;p29"/>
          <p:cNvSpPr txBox="1"/>
          <p:nvPr/>
        </p:nvSpPr>
        <p:spPr>
          <a:xfrm flipH="1" rot="-5400000">
            <a:off x="486000" y="3142800"/>
            <a:ext cx="988200" cy="445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Income</a:t>
            </a:r>
            <a:endParaRPr b="1" sz="1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303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221" name="Google Shape;221;p30"/>
          <p:cNvSpPr txBox="1"/>
          <p:nvPr>
            <p:ph idx="1" type="body"/>
          </p:nvPr>
        </p:nvSpPr>
        <p:spPr>
          <a:xfrm>
            <a:off x="311700" y="1152475"/>
            <a:ext cx="8520600" cy="4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a:solidFill>
                  <a:srgbClr val="0000FF"/>
                </a:solidFill>
              </a:rPr>
              <a:t>More data needs to be taken in general, from more people, in more places.</a:t>
            </a:r>
            <a:endParaRPr>
              <a:solidFill>
                <a:srgbClr val="0000FF"/>
              </a:solidFill>
            </a:endParaRPr>
          </a:p>
        </p:txBody>
      </p:sp>
      <p:sp>
        <p:nvSpPr>
          <p:cNvPr id="222" name="Google Shape;222;p30"/>
          <p:cNvSpPr txBox="1"/>
          <p:nvPr>
            <p:ph idx="1" type="body"/>
          </p:nvPr>
        </p:nvSpPr>
        <p:spPr>
          <a:xfrm>
            <a:off x="311700" y="1904275"/>
            <a:ext cx="8520600" cy="4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a:solidFill>
                  <a:srgbClr val="0000FF"/>
                </a:solidFill>
              </a:rPr>
              <a:t>More recent data needs to be taken. </a:t>
            </a:r>
            <a:endParaRPr>
              <a:solidFill>
                <a:srgbClr val="0000FF"/>
              </a:solidFill>
            </a:endParaRPr>
          </a:p>
        </p:txBody>
      </p:sp>
      <p:sp>
        <p:nvSpPr>
          <p:cNvPr id="223" name="Google Shape;223;p30"/>
          <p:cNvSpPr txBox="1"/>
          <p:nvPr>
            <p:ph idx="1" type="body"/>
          </p:nvPr>
        </p:nvSpPr>
        <p:spPr>
          <a:xfrm>
            <a:off x="311700" y="2656075"/>
            <a:ext cx="8520600" cy="4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a:solidFill>
                  <a:srgbClr val="0000FF"/>
                </a:solidFill>
              </a:rPr>
              <a:t>More data from higher income earners needs to be taken. </a:t>
            </a:r>
            <a:endParaRPr>
              <a:solidFill>
                <a:srgbClr val="0000FF"/>
              </a:solidFill>
            </a:endParaRPr>
          </a:p>
        </p:txBody>
      </p:sp>
      <p:sp>
        <p:nvSpPr>
          <p:cNvPr id="224" name="Google Shape;224;p30"/>
          <p:cNvSpPr txBox="1"/>
          <p:nvPr>
            <p:ph idx="1" type="body"/>
          </p:nvPr>
        </p:nvSpPr>
        <p:spPr>
          <a:xfrm>
            <a:off x="311700" y="3407875"/>
            <a:ext cx="8520600" cy="4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a:solidFill>
                  <a:srgbClr val="0000FF"/>
                </a:solidFill>
              </a:rPr>
              <a:t>More culturally minded questions need to be asked.</a:t>
            </a:r>
            <a:endParaRPr>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255000" y="1903200"/>
            <a:ext cx="8520600" cy="13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Questions</a:t>
            </a:r>
            <a:r>
              <a:rPr lang="en" sz="7200">
                <a:solidFill>
                  <a:srgbClr val="0000FF"/>
                </a:solidFill>
              </a:rPr>
              <a:t>?</a:t>
            </a:r>
            <a:endParaRPr sz="72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&amp; Problem Statement</a:t>
            </a:r>
            <a:endParaRPr/>
          </a:p>
        </p:txBody>
      </p:sp>
      <p:sp>
        <p:nvSpPr>
          <p:cNvPr id="63" name="Google Shape;63;p14"/>
          <p:cNvSpPr txBox="1"/>
          <p:nvPr/>
        </p:nvSpPr>
        <p:spPr>
          <a:xfrm>
            <a:off x="453600" y="1198800"/>
            <a:ext cx="8213400" cy="93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FF"/>
              </a:buClr>
              <a:buSzPts val="1800"/>
              <a:buFont typeface="Proxima Nova"/>
              <a:buChar char="●"/>
            </a:pPr>
            <a:r>
              <a:rPr lang="en" sz="1800">
                <a:solidFill>
                  <a:srgbClr val="0000FF"/>
                </a:solidFill>
                <a:latin typeface="Proxima Nova"/>
                <a:ea typeface="Proxima Nova"/>
                <a:cs typeface="Proxima Nova"/>
                <a:sym typeface="Proxima Nova"/>
              </a:rPr>
              <a:t>How do campaigns effectively connect with voters of different income and age levels</a:t>
            </a:r>
            <a:endParaRPr>
              <a:latin typeface="Proxima Nova"/>
              <a:ea typeface="Proxima Nova"/>
              <a:cs typeface="Proxima Nova"/>
              <a:sym typeface="Proxima Nova"/>
            </a:endParaRPr>
          </a:p>
        </p:txBody>
      </p:sp>
      <p:sp>
        <p:nvSpPr>
          <p:cNvPr id="64" name="Google Shape;64;p14"/>
          <p:cNvSpPr txBox="1"/>
          <p:nvPr/>
        </p:nvSpPr>
        <p:spPr>
          <a:xfrm>
            <a:off x="465300" y="2138400"/>
            <a:ext cx="8213400" cy="93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FF"/>
              </a:buClr>
              <a:buSzPts val="1800"/>
              <a:buFont typeface="Proxima Nova"/>
              <a:buChar char="●"/>
            </a:pPr>
            <a:r>
              <a:rPr lang="en" sz="1800">
                <a:solidFill>
                  <a:srgbClr val="0000FF"/>
                </a:solidFill>
                <a:latin typeface="Proxima Nova"/>
                <a:ea typeface="Proxima Nova"/>
                <a:cs typeface="Proxima Nova"/>
                <a:sym typeface="Proxima Nova"/>
              </a:rPr>
              <a:t>Where is the best place to allocate campaign funding to make the biggest impact in terms of changing opinions?</a:t>
            </a:r>
            <a:endParaRPr>
              <a:latin typeface="Proxima Nova"/>
              <a:ea typeface="Proxima Nova"/>
              <a:cs typeface="Proxima Nova"/>
              <a:sym typeface="Proxima Nova"/>
            </a:endParaRPr>
          </a:p>
        </p:txBody>
      </p:sp>
      <p:sp>
        <p:nvSpPr>
          <p:cNvPr id="65" name="Google Shape;65;p14"/>
          <p:cNvSpPr txBox="1"/>
          <p:nvPr/>
        </p:nvSpPr>
        <p:spPr>
          <a:xfrm>
            <a:off x="453600" y="3134700"/>
            <a:ext cx="8378700" cy="1142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FF"/>
              </a:buClr>
              <a:buSzPts val="1800"/>
              <a:buFont typeface="Proxima Nova"/>
              <a:buChar char="●"/>
            </a:pPr>
            <a:r>
              <a:rPr lang="en" sz="1800">
                <a:solidFill>
                  <a:srgbClr val="0000FF"/>
                </a:solidFill>
                <a:latin typeface="Proxima Nova"/>
                <a:ea typeface="Proxima Nova"/>
                <a:cs typeface="Proxima Nova"/>
                <a:sym typeface="Proxima Nova"/>
              </a:rPr>
              <a:t>Data analysis will be useful for:</a:t>
            </a:r>
            <a:endParaRPr sz="1800">
              <a:solidFill>
                <a:srgbClr val="0000FF"/>
              </a:solidFill>
              <a:latin typeface="Proxima Nova"/>
              <a:ea typeface="Proxima Nova"/>
              <a:cs typeface="Proxima Nova"/>
              <a:sym typeface="Proxima Nova"/>
            </a:endParaRPr>
          </a:p>
          <a:p>
            <a:pPr indent="-311150" lvl="1" marL="914400" rtl="0" algn="l">
              <a:lnSpc>
                <a:spcPct val="115000"/>
              </a:lnSpc>
              <a:spcBef>
                <a:spcPts val="0"/>
              </a:spcBef>
              <a:spcAft>
                <a:spcPts val="0"/>
              </a:spcAft>
              <a:buClr>
                <a:schemeClr val="accent3"/>
              </a:buClr>
              <a:buSzPts val="1300"/>
              <a:buFont typeface="Proxima Nova"/>
              <a:buChar char="○"/>
            </a:pPr>
            <a:r>
              <a:rPr lang="en" sz="1700">
                <a:solidFill>
                  <a:schemeClr val="accent3"/>
                </a:solidFill>
                <a:latin typeface="Proxima Nova"/>
                <a:ea typeface="Proxima Nova"/>
                <a:cs typeface="Proxima Nova"/>
                <a:sym typeface="Proxima Nova"/>
              </a:rPr>
              <a:t>Campaign managers, strategists</a:t>
            </a:r>
            <a:endParaRPr sz="1700">
              <a:solidFill>
                <a:schemeClr val="accent3"/>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accent3"/>
              </a:buClr>
              <a:buSzPts val="1700"/>
              <a:buFont typeface="Proxima Nova"/>
              <a:buChar char="○"/>
            </a:pPr>
            <a:r>
              <a:rPr lang="en" sz="1700">
                <a:solidFill>
                  <a:schemeClr val="accent3"/>
                </a:solidFill>
                <a:latin typeface="Proxima Nova"/>
                <a:ea typeface="Proxima Nova"/>
                <a:cs typeface="Proxima Nova"/>
                <a:sym typeface="Proxima Nova"/>
              </a:rPr>
              <a:t>Campaign finance departments</a:t>
            </a:r>
            <a:endParaRPr sz="1700">
              <a:solidFill>
                <a:schemeClr val="accent3"/>
              </a:solidFill>
              <a:latin typeface="Proxima Nova"/>
              <a:ea typeface="Proxima Nova"/>
              <a:cs typeface="Proxima Nova"/>
              <a:sym typeface="Proxima Nova"/>
            </a:endParaRPr>
          </a:p>
          <a:p>
            <a:pPr indent="-311150" lvl="1" marL="914400" rtl="0" algn="l">
              <a:lnSpc>
                <a:spcPct val="115000"/>
              </a:lnSpc>
              <a:spcBef>
                <a:spcPts val="0"/>
              </a:spcBef>
              <a:spcAft>
                <a:spcPts val="0"/>
              </a:spcAft>
              <a:buClr>
                <a:schemeClr val="accent3"/>
              </a:buClr>
              <a:buSzPts val="1300"/>
              <a:buFont typeface="Proxima Nova"/>
              <a:buChar char="○"/>
            </a:pPr>
            <a:r>
              <a:rPr lang="en" sz="1700">
                <a:solidFill>
                  <a:schemeClr val="accent3"/>
                </a:solidFill>
                <a:latin typeface="Proxima Nova"/>
                <a:ea typeface="Proxima Nova"/>
                <a:cs typeface="Proxima Nova"/>
                <a:sym typeface="Proxima Nova"/>
              </a:rPr>
              <a:t>Those working in voter mobilization and canvassing</a:t>
            </a:r>
            <a:endParaRPr sz="1700">
              <a:solidFill>
                <a:schemeClr val="accent3"/>
              </a:solidFill>
              <a:latin typeface="Proxima Nova"/>
              <a:ea typeface="Proxima Nova"/>
              <a:cs typeface="Proxima Nova"/>
              <a:sym typeface="Proxima Nova"/>
            </a:endParaRPr>
          </a:p>
          <a:p>
            <a:pPr indent="-311150" lvl="1" marL="914400" rtl="0" algn="l">
              <a:lnSpc>
                <a:spcPct val="115000"/>
              </a:lnSpc>
              <a:spcBef>
                <a:spcPts val="0"/>
              </a:spcBef>
              <a:spcAft>
                <a:spcPts val="0"/>
              </a:spcAft>
              <a:buClr>
                <a:schemeClr val="accent3"/>
              </a:buClr>
              <a:buSzPts val="1300"/>
              <a:buFont typeface="Proxima Nova"/>
              <a:buChar char="○"/>
            </a:pPr>
            <a:r>
              <a:rPr lang="en" sz="1700">
                <a:solidFill>
                  <a:schemeClr val="accent3"/>
                </a:solidFill>
                <a:latin typeface="Proxima Nova"/>
                <a:ea typeface="Proxima Nova"/>
                <a:cs typeface="Proxima Nova"/>
                <a:sym typeface="Proxima Nova"/>
              </a:rPr>
              <a:t>Political social media managers</a:t>
            </a:r>
            <a:endParaRPr sz="17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255000" y="1903200"/>
            <a:ext cx="8520600" cy="13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a:t>
            </a:r>
            <a:r>
              <a:rPr lang="en" sz="7200">
                <a:solidFill>
                  <a:srgbClr val="0000FF"/>
                </a:solidFill>
              </a:rPr>
              <a:t>You</a:t>
            </a:r>
            <a:endParaRPr sz="72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Analyzed</a:t>
            </a:r>
            <a:endParaRPr/>
          </a:p>
        </p:txBody>
      </p:sp>
      <p:sp>
        <p:nvSpPr>
          <p:cNvPr id="71" name="Google Shape;71;p15"/>
          <p:cNvSpPr txBox="1"/>
          <p:nvPr>
            <p:ph idx="1" type="body"/>
          </p:nvPr>
        </p:nvSpPr>
        <p:spPr>
          <a:xfrm>
            <a:off x="311700" y="1060175"/>
            <a:ext cx="8520600" cy="140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a:solidFill>
                  <a:srgbClr val="0000FF"/>
                </a:solidFill>
              </a:rPr>
              <a:t>“Pulse of the Nation” October 2017 Data Set by “Cards Against Humanity Saves America”</a:t>
            </a:r>
            <a:endParaRPr>
              <a:solidFill>
                <a:srgbClr val="0000FF"/>
              </a:solidFill>
            </a:endParaRPr>
          </a:p>
          <a:p>
            <a:pPr indent="-342900" lvl="0" marL="457200" rtl="0" algn="l">
              <a:spcBef>
                <a:spcPts val="0"/>
              </a:spcBef>
              <a:spcAft>
                <a:spcPts val="0"/>
              </a:spcAft>
              <a:buClr>
                <a:srgbClr val="FF0000"/>
              </a:buClr>
              <a:buSzPts val="1800"/>
              <a:buChar char="●"/>
            </a:pPr>
            <a:r>
              <a:rPr lang="en">
                <a:solidFill>
                  <a:srgbClr val="FF0000"/>
                </a:solidFill>
              </a:rPr>
              <a:t>Unorthodox research questions cast light on valuable cultural insights</a:t>
            </a:r>
            <a:endParaRPr>
              <a:solidFill>
                <a:srgbClr val="FF0000"/>
              </a:solidFill>
            </a:endParaRPr>
          </a:p>
          <a:p>
            <a:pPr indent="-342900" lvl="0" marL="457200" rtl="0" algn="l">
              <a:spcBef>
                <a:spcPts val="0"/>
              </a:spcBef>
              <a:spcAft>
                <a:spcPts val="0"/>
              </a:spcAft>
              <a:buClr>
                <a:srgbClr val="0000FF"/>
              </a:buClr>
              <a:buSzPts val="1800"/>
              <a:buChar char="●"/>
            </a:pPr>
            <a:r>
              <a:rPr lang="en">
                <a:solidFill>
                  <a:srgbClr val="0000FF"/>
                </a:solidFill>
              </a:rPr>
              <a:t>Research Questions: “How does income level and age affect…”</a:t>
            </a:r>
            <a:endParaRPr>
              <a:solidFill>
                <a:srgbClr val="0000FF"/>
              </a:solidFill>
            </a:endParaRPr>
          </a:p>
          <a:p>
            <a:pPr indent="0" lvl="0" marL="457200" rtl="0" algn="l">
              <a:spcBef>
                <a:spcPts val="1600"/>
              </a:spcBef>
              <a:spcAft>
                <a:spcPts val="1600"/>
              </a:spcAft>
              <a:buNone/>
            </a:pPr>
            <a:r>
              <a:t/>
            </a:r>
            <a:endParaRPr>
              <a:solidFill>
                <a:srgbClr val="0000FF"/>
              </a:solidFill>
            </a:endParaRPr>
          </a:p>
        </p:txBody>
      </p:sp>
      <p:sp>
        <p:nvSpPr>
          <p:cNvPr id="72" name="Google Shape;72;p15"/>
          <p:cNvSpPr txBox="1"/>
          <p:nvPr/>
        </p:nvSpPr>
        <p:spPr>
          <a:xfrm>
            <a:off x="1085400" y="2396138"/>
            <a:ext cx="7403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Whether or not one mostly agrees or mostly disagrees with the beliefs of white nationalists?</a:t>
            </a:r>
            <a:endParaRPr>
              <a:solidFill>
                <a:srgbClr val="FF0000"/>
              </a:solidFill>
              <a:latin typeface="Proxima Nova"/>
              <a:ea typeface="Proxima Nova"/>
              <a:cs typeface="Proxima Nova"/>
              <a:sym typeface="Proxima Nova"/>
            </a:endParaRPr>
          </a:p>
        </p:txBody>
      </p:sp>
      <p:sp>
        <p:nvSpPr>
          <p:cNvPr id="73" name="Google Shape;73;p15"/>
          <p:cNvSpPr txBox="1"/>
          <p:nvPr/>
        </p:nvSpPr>
        <p:spPr>
          <a:xfrm>
            <a:off x="1085400" y="2730688"/>
            <a:ext cx="7403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Whether or not one believes that government policies should help those who are poor and struggling in America?</a:t>
            </a:r>
            <a:endParaRPr>
              <a:solidFill>
                <a:srgbClr val="FF0000"/>
              </a:solidFill>
              <a:latin typeface="Proxima Nova"/>
              <a:ea typeface="Proxima Nova"/>
              <a:cs typeface="Proxima Nova"/>
              <a:sym typeface="Proxima Nova"/>
            </a:endParaRPr>
          </a:p>
        </p:txBody>
      </p:sp>
      <p:sp>
        <p:nvSpPr>
          <p:cNvPr id="74" name="Google Shape;74;p15"/>
          <p:cNvSpPr txBox="1"/>
          <p:nvPr/>
        </p:nvSpPr>
        <p:spPr>
          <a:xfrm>
            <a:off x="1085400" y="3323000"/>
            <a:ext cx="7403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Whether or not one believes that most white people in America are racist?</a:t>
            </a:r>
            <a:endParaRPr>
              <a:solidFill>
                <a:srgbClr val="FF0000"/>
              </a:solidFill>
              <a:latin typeface="Proxima Nova"/>
              <a:ea typeface="Proxima Nova"/>
              <a:cs typeface="Proxima Nova"/>
              <a:sym typeface="Proxima Nova"/>
            </a:endParaRPr>
          </a:p>
        </p:txBody>
      </p:sp>
      <p:sp>
        <p:nvSpPr>
          <p:cNvPr id="75" name="Google Shape;75;p15"/>
          <p:cNvSpPr txBox="1"/>
          <p:nvPr/>
        </p:nvSpPr>
        <p:spPr>
          <a:xfrm>
            <a:off x="1085400" y="3689525"/>
            <a:ext cx="7403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Whether or not one approves or disapproves of how Donald Trump is handling his job as president?</a:t>
            </a:r>
            <a:endParaRPr>
              <a:solidFill>
                <a:srgbClr val="FF0000"/>
              </a:solidFill>
              <a:latin typeface="Proxima Nova"/>
              <a:ea typeface="Proxima Nova"/>
              <a:cs typeface="Proxima Nova"/>
              <a:sym typeface="Proxima Nova"/>
            </a:endParaRPr>
          </a:p>
        </p:txBody>
      </p:sp>
      <p:sp>
        <p:nvSpPr>
          <p:cNvPr id="76" name="Google Shape;76;p15"/>
          <p:cNvSpPr txBox="1"/>
          <p:nvPr/>
        </p:nvSpPr>
        <p:spPr>
          <a:xfrm>
            <a:off x="1085400" y="4249838"/>
            <a:ext cx="7403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Whether or not one is more likely to identify as a republican, democrat, or independent? </a:t>
            </a:r>
            <a:endParaRPr>
              <a:solidFill>
                <a:srgbClr val="FF0000"/>
              </a:solidFill>
              <a:latin typeface="Proxima Nova"/>
              <a:ea typeface="Proxima Nova"/>
              <a:cs typeface="Proxima Nova"/>
              <a:sym typeface="Proxima Nova"/>
            </a:endParaRPr>
          </a:p>
        </p:txBody>
      </p:sp>
      <p:sp>
        <p:nvSpPr>
          <p:cNvPr id="77" name="Google Shape;77;p15"/>
          <p:cNvSpPr txBox="1"/>
          <p:nvPr/>
        </p:nvSpPr>
        <p:spPr>
          <a:xfrm>
            <a:off x="1085400" y="4648350"/>
            <a:ext cx="7403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Whether or not one has ever eaten a kale salad, if only for comedic relief. </a:t>
            </a:r>
            <a:endParaRPr>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83" name="Google Shape;83;p16"/>
          <p:cNvSpPr txBox="1"/>
          <p:nvPr>
            <p:ph idx="1" type="body"/>
          </p:nvPr>
        </p:nvSpPr>
        <p:spPr>
          <a:xfrm>
            <a:off x="351650" y="1063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sz="3000">
                <a:solidFill>
                  <a:srgbClr val="0000FF"/>
                </a:solidFill>
              </a:rPr>
              <a:t>H</a:t>
            </a:r>
            <a:r>
              <a:rPr b="1" baseline="-25000" lang="en" sz="3000">
                <a:solidFill>
                  <a:srgbClr val="0000FF"/>
                </a:solidFill>
              </a:rPr>
              <a:t>o</a:t>
            </a:r>
            <a:r>
              <a:rPr b="1" lang="en" sz="3000">
                <a:solidFill>
                  <a:srgbClr val="0000FF"/>
                </a:solidFill>
              </a:rPr>
              <a:t> :   </a:t>
            </a:r>
            <a:endParaRPr b="1" sz="2000">
              <a:solidFill>
                <a:srgbClr val="FF0000"/>
              </a:solidFill>
            </a:endParaRPr>
          </a:p>
          <a:p>
            <a:pPr indent="0" lvl="0" marL="0" rtl="0" algn="l">
              <a:spcBef>
                <a:spcPts val="1600"/>
              </a:spcBef>
              <a:spcAft>
                <a:spcPts val="0"/>
              </a:spcAft>
              <a:buNone/>
            </a:pPr>
            <a:r>
              <a:t/>
            </a:r>
            <a:endParaRPr b="1" sz="3000"/>
          </a:p>
          <a:p>
            <a:pPr indent="0" lvl="0" marL="0" rtl="0" algn="l">
              <a:spcBef>
                <a:spcPts val="1600"/>
              </a:spcBef>
              <a:spcAft>
                <a:spcPts val="1600"/>
              </a:spcAft>
              <a:buNone/>
            </a:pPr>
            <a:r>
              <a:rPr b="1" lang="en" sz="3000">
                <a:solidFill>
                  <a:srgbClr val="0000FF"/>
                </a:solidFill>
              </a:rPr>
              <a:t>H</a:t>
            </a:r>
            <a:r>
              <a:rPr b="1" baseline="-25000" lang="en" sz="3000">
                <a:solidFill>
                  <a:srgbClr val="0000FF"/>
                </a:solidFill>
              </a:rPr>
              <a:t>a </a:t>
            </a:r>
            <a:r>
              <a:rPr b="1" lang="en" sz="3000">
                <a:solidFill>
                  <a:srgbClr val="0000FF"/>
                </a:solidFill>
              </a:rPr>
              <a:t>:    </a:t>
            </a:r>
            <a:endParaRPr b="1" sz="2000">
              <a:solidFill>
                <a:srgbClr val="FF0000"/>
              </a:solidFill>
            </a:endParaRPr>
          </a:p>
        </p:txBody>
      </p:sp>
      <p:sp>
        <p:nvSpPr>
          <p:cNvPr id="84" name="Google Shape;84;p16"/>
          <p:cNvSpPr txBox="1"/>
          <p:nvPr/>
        </p:nvSpPr>
        <p:spPr>
          <a:xfrm>
            <a:off x="1352700" y="1522800"/>
            <a:ext cx="7354800" cy="9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000">
                <a:solidFill>
                  <a:srgbClr val="FF0000"/>
                </a:solidFill>
                <a:latin typeface="Proxima Nova"/>
                <a:ea typeface="Proxima Nova"/>
                <a:cs typeface="Proxima Nova"/>
                <a:sym typeface="Proxima Nova"/>
              </a:rPr>
              <a:t>There is no difference between the distribution of income level and/ or age for the opinion/belief in question</a:t>
            </a:r>
            <a:endParaRPr>
              <a:latin typeface="Proxima Nova"/>
              <a:ea typeface="Proxima Nova"/>
              <a:cs typeface="Proxima Nova"/>
              <a:sym typeface="Proxima Nova"/>
            </a:endParaRPr>
          </a:p>
        </p:txBody>
      </p:sp>
      <p:sp>
        <p:nvSpPr>
          <p:cNvPr id="85" name="Google Shape;85;p16"/>
          <p:cNvSpPr txBox="1"/>
          <p:nvPr/>
        </p:nvSpPr>
        <p:spPr>
          <a:xfrm>
            <a:off x="1352700" y="3048475"/>
            <a:ext cx="7172700" cy="10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000">
                <a:solidFill>
                  <a:srgbClr val="FF0000"/>
                </a:solidFill>
                <a:latin typeface="Proxima Nova"/>
                <a:ea typeface="Proxima Nova"/>
                <a:cs typeface="Proxima Nova"/>
                <a:sym typeface="Proxima Nova"/>
              </a:rPr>
              <a:t>There is a difference between the distribution of income level and/or age for the opinion/belief in question, and those differences could affect how one engages with voters</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26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Most </a:t>
            </a:r>
            <a:endParaRPr sz="5000"/>
          </a:p>
          <a:p>
            <a:pPr indent="0" lvl="0" marL="0" rtl="0" algn="ctr">
              <a:spcBef>
                <a:spcPts val="0"/>
              </a:spcBef>
              <a:spcAft>
                <a:spcPts val="0"/>
              </a:spcAft>
              <a:buNone/>
            </a:pPr>
            <a:r>
              <a:rPr lang="en" sz="5000">
                <a:solidFill>
                  <a:srgbClr val="0000FF"/>
                </a:solidFill>
              </a:rPr>
              <a:t>Interesting</a:t>
            </a:r>
            <a:endParaRPr sz="5000">
              <a:solidFill>
                <a:srgbClr val="0000FF"/>
              </a:solidFill>
            </a:endParaRPr>
          </a:p>
          <a:p>
            <a:pPr indent="0" lvl="0" marL="0" rtl="0" algn="ctr">
              <a:spcBef>
                <a:spcPts val="0"/>
              </a:spcBef>
              <a:spcAft>
                <a:spcPts val="0"/>
              </a:spcAft>
              <a:buNone/>
            </a:pPr>
            <a:r>
              <a:rPr lang="en" sz="5000"/>
              <a:t>Results</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Age</a:t>
            </a:r>
            <a:r>
              <a:rPr lang="en"/>
              <a:t> </a:t>
            </a:r>
            <a:endParaRPr/>
          </a:p>
          <a:p>
            <a:pPr indent="0" lvl="0" marL="0" rtl="0" algn="ctr">
              <a:spcBef>
                <a:spcPts val="0"/>
              </a:spcBef>
              <a:spcAft>
                <a:spcPts val="0"/>
              </a:spcAft>
              <a:buNone/>
            </a:pPr>
            <a:r>
              <a:rPr lang="en">
                <a:solidFill>
                  <a:srgbClr val="0000FF"/>
                </a:solidFill>
              </a:rPr>
              <a:t>had no effect</a:t>
            </a:r>
            <a:r>
              <a:rPr lang="en"/>
              <a:t> </a:t>
            </a:r>
            <a:endParaRPr/>
          </a:p>
          <a:p>
            <a:pPr indent="0" lvl="0" marL="0" rtl="0" algn="ctr">
              <a:spcBef>
                <a:spcPts val="0"/>
              </a:spcBef>
              <a:spcAft>
                <a:spcPts val="0"/>
              </a:spcAft>
              <a:buNone/>
            </a:pPr>
            <a:r>
              <a:rPr lang="en"/>
              <a:t>on opinion</a:t>
            </a:r>
            <a:endParaRPr/>
          </a:p>
          <a:p>
            <a:pPr indent="0" lvl="0" marL="0" rtl="0" algn="ctr">
              <a:spcBef>
                <a:spcPts val="0"/>
              </a:spcBef>
              <a:spcAft>
                <a:spcPts val="0"/>
              </a:spcAft>
              <a:buNone/>
            </a:pPr>
            <a:r>
              <a:t/>
            </a:r>
            <a:endParaRPr/>
          </a:p>
        </p:txBody>
      </p:sp>
      <p:sp>
        <p:nvSpPr>
          <p:cNvPr id="96" name="Google Shape;96;p18"/>
          <p:cNvSpPr txBox="1"/>
          <p:nvPr>
            <p:ph idx="1" type="body"/>
          </p:nvPr>
        </p:nvSpPr>
        <p:spPr>
          <a:xfrm>
            <a:off x="415525" y="3210375"/>
            <a:ext cx="8520600" cy="120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3"/>
                </a:solidFill>
                <a:highlight>
                  <a:srgbClr val="FFFFFF"/>
                </a:highlight>
                <a:latin typeface="Roboto"/>
                <a:ea typeface="Roboto"/>
                <a:cs typeface="Roboto"/>
                <a:sym typeface="Roboto"/>
              </a:rPr>
              <a:t>“If you are not a liberal when you are young, you have no heart, </a:t>
            </a:r>
            <a:br>
              <a:rPr lang="en" sz="1500">
                <a:solidFill>
                  <a:schemeClr val="accent3"/>
                </a:solidFill>
                <a:highlight>
                  <a:srgbClr val="FFFFFF"/>
                </a:highlight>
                <a:latin typeface="Roboto"/>
                <a:ea typeface="Roboto"/>
                <a:cs typeface="Roboto"/>
                <a:sym typeface="Roboto"/>
              </a:rPr>
            </a:br>
            <a:r>
              <a:rPr lang="en" sz="1500">
                <a:solidFill>
                  <a:schemeClr val="accent3"/>
                </a:solidFill>
                <a:highlight>
                  <a:srgbClr val="FFFFFF"/>
                </a:highlight>
                <a:latin typeface="Roboto"/>
                <a:ea typeface="Roboto"/>
                <a:cs typeface="Roboto"/>
                <a:sym typeface="Roboto"/>
              </a:rPr>
              <a:t>and if you are not a conservative when you are old, you have no brain.”</a:t>
            </a:r>
            <a:endParaRPr sz="1500">
              <a:solidFill>
                <a:schemeClr val="accent3"/>
              </a:solidFill>
              <a:highlight>
                <a:srgbClr val="FFFFFF"/>
              </a:highlight>
              <a:latin typeface="Roboto"/>
              <a:ea typeface="Roboto"/>
              <a:cs typeface="Roboto"/>
              <a:sym typeface="Roboto"/>
            </a:endParaRPr>
          </a:p>
          <a:p>
            <a:pPr indent="-323850" lvl="0" marL="457200" rtl="0" algn="ctr">
              <a:spcBef>
                <a:spcPts val="1600"/>
              </a:spcBef>
              <a:spcAft>
                <a:spcPts val="0"/>
              </a:spcAft>
              <a:buClr>
                <a:srgbClr val="0000FF"/>
              </a:buClr>
              <a:buSzPts val="1500"/>
              <a:buFont typeface="Roboto"/>
              <a:buChar char="-"/>
            </a:pPr>
            <a:r>
              <a:rPr lang="en" sz="1500">
                <a:solidFill>
                  <a:srgbClr val="0000FF"/>
                </a:solidFill>
                <a:highlight>
                  <a:srgbClr val="FFFFFF"/>
                </a:highlight>
                <a:latin typeface="Roboto"/>
                <a:ea typeface="Roboto"/>
                <a:cs typeface="Roboto"/>
                <a:sym typeface="Roboto"/>
              </a:rPr>
              <a:t>Winston Churchill, supposedly...</a:t>
            </a:r>
            <a:endParaRPr sz="1500">
              <a:solidFill>
                <a:srgbClr val="0000FF"/>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Income</a:t>
            </a:r>
            <a:r>
              <a:rPr lang="en"/>
              <a:t> </a:t>
            </a:r>
            <a:endParaRPr/>
          </a:p>
          <a:p>
            <a:pPr indent="0" lvl="0" marL="0" rtl="0" algn="ctr">
              <a:spcBef>
                <a:spcPts val="0"/>
              </a:spcBef>
              <a:spcAft>
                <a:spcPts val="0"/>
              </a:spcAft>
              <a:buNone/>
            </a:pPr>
            <a:r>
              <a:rPr lang="en">
                <a:solidFill>
                  <a:srgbClr val="0000FF"/>
                </a:solidFill>
              </a:rPr>
              <a:t>had no effect on</a:t>
            </a:r>
            <a:endParaRPr sz="20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2" name="Google Shape;102;p19"/>
          <p:cNvSpPr txBox="1"/>
          <p:nvPr/>
        </p:nvSpPr>
        <p:spPr>
          <a:xfrm>
            <a:off x="396900" y="2268000"/>
            <a:ext cx="8472600" cy="664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3"/>
              </a:buClr>
              <a:buSzPts val="2000"/>
              <a:buFont typeface="Proxima Nova"/>
              <a:buChar char="●"/>
            </a:pPr>
            <a:r>
              <a:rPr b="1" lang="en" sz="2000">
                <a:solidFill>
                  <a:schemeClr val="accent3"/>
                </a:solidFill>
                <a:latin typeface="Proxima Nova"/>
                <a:ea typeface="Proxima Nova"/>
                <a:cs typeface="Proxima Nova"/>
                <a:sym typeface="Proxima Nova"/>
              </a:rPr>
              <a:t>Whether or Not A Survey Participant Agreed or Disagreed with White Nationalists</a:t>
            </a:r>
            <a:endParaRPr b="1" sz="2000">
              <a:solidFill>
                <a:schemeClr val="accent3"/>
              </a:solidFill>
              <a:latin typeface="Proxima Nova"/>
              <a:ea typeface="Proxima Nova"/>
              <a:cs typeface="Proxima Nova"/>
              <a:sym typeface="Proxima Nova"/>
            </a:endParaRPr>
          </a:p>
          <a:p>
            <a:pPr indent="-355600" lvl="1" marL="1371600" rtl="0" algn="l">
              <a:spcBef>
                <a:spcPts val="0"/>
              </a:spcBef>
              <a:spcAft>
                <a:spcPts val="0"/>
              </a:spcAft>
              <a:buClr>
                <a:srgbClr val="0000FF"/>
              </a:buClr>
              <a:buSzPts val="2000"/>
              <a:buFont typeface="Proxima Nova"/>
              <a:buChar char="○"/>
            </a:pPr>
            <a:r>
              <a:rPr b="1" lang="en" sz="2000">
                <a:solidFill>
                  <a:srgbClr val="0000FF"/>
                </a:solidFill>
                <a:latin typeface="Proxima Nova"/>
                <a:ea typeface="Proxima Nova"/>
                <a:cs typeface="Proxima Nova"/>
                <a:sym typeface="Proxima Nova"/>
              </a:rPr>
              <a:t>(About 10% did agree though, yikes)</a:t>
            </a:r>
            <a:endParaRPr b="1" sz="2000">
              <a:solidFill>
                <a:srgbClr val="0000FF"/>
              </a:solidFill>
              <a:latin typeface="Proxima Nova"/>
              <a:ea typeface="Proxima Nova"/>
              <a:cs typeface="Proxima Nova"/>
              <a:sym typeface="Proxima Nova"/>
            </a:endParaRPr>
          </a:p>
          <a:p>
            <a:pPr indent="0" lvl="0" marL="0" rtl="0" algn="l">
              <a:spcBef>
                <a:spcPts val="0"/>
              </a:spcBef>
              <a:spcAft>
                <a:spcPts val="0"/>
              </a:spcAft>
              <a:buNone/>
            </a:pPr>
            <a:r>
              <a:t/>
            </a:r>
            <a:endParaRPr b="1" sz="2000">
              <a:latin typeface="Proxima Nova"/>
              <a:ea typeface="Proxima Nova"/>
              <a:cs typeface="Proxima Nova"/>
              <a:sym typeface="Proxima Nova"/>
            </a:endParaRPr>
          </a:p>
        </p:txBody>
      </p:sp>
      <p:sp>
        <p:nvSpPr>
          <p:cNvPr id="103" name="Google Shape;103;p19"/>
          <p:cNvSpPr txBox="1"/>
          <p:nvPr/>
        </p:nvSpPr>
        <p:spPr>
          <a:xfrm>
            <a:off x="437400" y="3547800"/>
            <a:ext cx="8394900" cy="1061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3"/>
              </a:buClr>
              <a:buSzPts val="2000"/>
              <a:buFont typeface="Proxima Nova"/>
              <a:buChar char="●"/>
            </a:pPr>
            <a:r>
              <a:rPr b="1" lang="en" sz="2000">
                <a:solidFill>
                  <a:schemeClr val="accent3"/>
                </a:solidFill>
                <a:latin typeface="Proxima Nova"/>
                <a:ea typeface="Proxima Nova"/>
                <a:cs typeface="Proxima Nova"/>
                <a:sym typeface="Proxima Nova"/>
              </a:rPr>
              <a:t>Whether or Not A Survey Participant Believed That the Government Should Help Those Who are Poor and Struggling</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Income Affects Opinions on Racism	</a:t>
            </a:r>
            <a:endParaRPr/>
          </a:p>
        </p:txBody>
      </p:sp>
      <p:sp>
        <p:nvSpPr>
          <p:cNvPr id="109" name="Google Shape;109;p20"/>
          <p:cNvSpPr txBox="1"/>
          <p:nvPr>
            <p:ph idx="1" type="body"/>
          </p:nvPr>
        </p:nvSpPr>
        <p:spPr>
          <a:xfrm>
            <a:off x="311700" y="1152475"/>
            <a:ext cx="85206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0000FF"/>
              </a:solidFill>
            </a:endParaRPr>
          </a:p>
          <a:p>
            <a:pPr indent="0" lvl="0" marL="0" rtl="0" algn="ctr">
              <a:spcBef>
                <a:spcPts val="1600"/>
              </a:spcBef>
              <a:spcAft>
                <a:spcPts val="0"/>
              </a:spcAft>
              <a:buNone/>
            </a:pPr>
            <a:r>
              <a:rPr b="1" lang="en">
                <a:solidFill>
                  <a:srgbClr val="0000FF"/>
                </a:solidFill>
              </a:rPr>
              <a:t>“Do you think that most white people in America are racist?”</a:t>
            </a:r>
            <a:endParaRPr b="1">
              <a:solidFill>
                <a:srgbClr val="0000FF"/>
              </a:solidFill>
            </a:endParaRPr>
          </a:p>
          <a:p>
            <a:pPr indent="0" lvl="0" marL="0" rtl="0" algn="ctr">
              <a:spcBef>
                <a:spcPts val="1600"/>
              </a:spcBef>
              <a:spcAft>
                <a:spcPts val="0"/>
              </a:spcAft>
              <a:buNone/>
            </a:pPr>
            <a:r>
              <a:t/>
            </a:r>
            <a:endParaRPr b="1" sz="2500">
              <a:solidFill>
                <a:srgbClr val="FF0000"/>
              </a:solidFill>
            </a:endParaRPr>
          </a:p>
          <a:p>
            <a:pPr indent="0" lvl="0" marL="0" rtl="0" algn="l">
              <a:spcBef>
                <a:spcPts val="1600"/>
              </a:spcBef>
              <a:spcAft>
                <a:spcPts val="1600"/>
              </a:spcAft>
              <a:buNone/>
            </a:pPr>
            <a:r>
              <a:t/>
            </a:r>
            <a:endParaRPr b="1" sz="2500">
              <a:solidFill>
                <a:srgbClr val="0000FF"/>
              </a:solidFill>
            </a:endParaRPr>
          </a:p>
        </p:txBody>
      </p:sp>
      <p:sp>
        <p:nvSpPr>
          <p:cNvPr id="110" name="Google Shape;110;p20"/>
          <p:cNvSpPr txBox="1"/>
          <p:nvPr/>
        </p:nvSpPr>
        <p:spPr>
          <a:xfrm>
            <a:off x="2190600" y="2418825"/>
            <a:ext cx="4762800" cy="234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FF"/>
                </a:solidFill>
                <a:latin typeface="Proxima Nova"/>
                <a:ea typeface="Proxima Nova"/>
                <a:cs typeface="Proxima Nova"/>
                <a:sym typeface="Proxima Nova"/>
              </a:rPr>
              <a:t>Median Income of People who think</a:t>
            </a:r>
            <a:r>
              <a:rPr b="1" lang="en" sz="1800">
                <a:solidFill>
                  <a:srgbClr val="0000FF"/>
                </a:solidFill>
                <a:latin typeface="Proxima Nova"/>
                <a:ea typeface="Proxima Nova"/>
                <a:cs typeface="Proxima Nova"/>
                <a:sym typeface="Proxima Nova"/>
              </a:rPr>
              <a:t> </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YES: </a:t>
            </a:r>
            <a:r>
              <a:rPr b="1" lang="en" sz="2500">
                <a:solidFill>
                  <a:schemeClr val="accent3"/>
                </a:solidFill>
                <a:latin typeface="Proxima Nova"/>
                <a:ea typeface="Proxima Nova"/>
                <a:cs typeface="Proxima Nova"/>
                <a:sym typeface="Proxima Nova"/>
              </a:rPr>
              <a:t>$43,500</a:t>
            </a:r>
            <a:endParaRPr b="1" sz="2500">
              <a:solidFill>
                <a:schemeClr val="accent3"/>
              </a:solidFill>
              <a:latin typeface="Proxima Nova"/>
              <a:ea typeface="Proxima Nova"/>
              <a:cs typeface="Proxima Nova"/>
              <a:sym typeface="Proxima Nova"/>
            </a:endParaRPr>
          </a:p>
          <a:p>
            <a:pPr indent="0" lvl="0" marL="0" rtl="0" algn="ctr">
              <a:lnSpc>
                <a:spcPct val="115000"/>
              </a:lnSpc>
              <a:spcBef>
                <a:spcPts val="1600"/>
              </a:spcBef>
              <a:spcAft>
                <a:spcPts val="1600"/>
              </a:spcAft>
              <a:buNone/>
            </a:pPr>
            <a:r>
              <a:rPr lang="en" sz="1800">
                <a:solidFill>
                  <a:srgbClr val="0000FF"/>
                </a:solidFill>
                <a:latin typeface="Proxima Nova"/>
                <a:ea typeface="Proxima Nova"/>
                <a:cs typeface="Proxima Nova"/>
                <a:sym typeface="Proxima Nova"/>
              </a:rPr>
              <a:t>Median Income of People who think </a:t>
            </a:r>
            <a:br>
              <a:rPr b="1" lang="en" sz="1800">
                <a:solidFill>
                  <a:srgbClr val="0000FF"/>
                </a:solidFill>
                <a:latin typeface="Proxima Nova"/>
                <a:ea typeface="Proxima Nova"/>
                <a:cs typeface="Proxima Nova"/>
                <a:sym typeface="Proxima Nova"/>
              </a:rPr>
            </a:br>
            <a:r>
              <a:rPr b="1" lang="en" sz="2500">
                <a:solidFill>
                  <a:srgbClr val="0000FF"/>
                </a:solidFill>
                <a:latin typeface="Proxima Nova"/>
                <a:ea typeface="Proxima Nova"/>
                <a:cs typeface="Proxima Nova"/>
                <a:sym typeface="Proxima Nova"/>
              </a:rPr>
              <a:t>NO: </a:t>
            </a:r>
            <a:r>
              <a:rPr b="1" lang="en" sz="2500">
                <a:solidFill>
                  <a:schemeClr val="accent3"/>
                </a:solidFill>
                <a:latin typeface="Proxima Nova"/>
                <a:ea typeface="Proxima Nova"/>
                <a:cs typeface="Proxima Nova"/>
                <a:sym typeface="Proxima Nova"/>
              </a:rPr>
              <a:t>$57,000</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This could be explained by racial differences</a:t>
            </a:r>
            <a:endParaRPr sz="1600"/>
          </a:p>
        </p:txBody>
      </p:sp>
      <p:sp>
        <p:nvSpPr>
          <p:cNvPr id="116" name="Google Shape;116;p21"/>
          <p:cNvSpPr txBox="1"/>
          <p:nvPr>
            <p:ph idx="1" type="body"/>
          </p:nvPr>
        </p:nvSpPr>
        <p:spPr>
          <a:xfrm>
            <a:off x="311700" y="1344600"/>
            <a:ext cx="2474700" cy="363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FF"/>
                </a:solidFill>
              </a:rPr>
              <a:t>Median Income of People Who Identified As</a:t>
            </a:r>
            <a:br>
              <a:rPr b="1" lang="en">
                <a:solidFill>
                  <a:srgbClr val="0000FF"/>
                </a:solidFill>
              </a:rPr>
            </a:br>
            <a:r>
              <a:rPr b="1" lang="en" sz="2500">
                <a:solidFill>
                  <a:srgbClr val="0000FF"/>
                </a:solidFill>
              </a:rPr>
              <a:t>NOT WHITE: </a:t>
            </a:r>
            <a:br>
              <a:rPr b="1" lang="en" sz="2500">
                <a:solidFill>
                  <a:srgbClr val="0000FF"/>
                </a:solidFill>
              </a:rPr>
            </a:br>
            <a:r>
              <a:rPr b="1" lang="en" sz="2500">
                <a:solidFill>
                  <a:schemeClr val="accent3"/>
                </a:solidFill>
              </a:rPr>
              <a:t>$40,000</a:t>
            </a:r>
            <a:endParaRPr b="1" sz="2500">
              <a:solidFill>
                <a:schemeClr val="accent3"/>
              </a:solidFill>
            </a:endParaRPr>
          </a:p>
          <a:p>
            <a:pPr indent="0" lvl="0" marL="0" rtl="0" algn="ctr">
              <a:spcBef>
                <a:spcPts val="1600"/>
              </a:spcBef>
              <a:spcAft>
                <a:spcPts val="1600"/>
              </a:spcAft>
              <a:buNone/>
            </a:pPr>
            <a:r>
              <a:rPr lang="en" sz="1600">
                <a:solidFill>
                  <a:srgbClr val="0000FF"/>
                </a:solidFill>
              </a:rPr>
              <a:t>Median Income of People Who Identified As </a:t>
            </a:r>
            <a:br>
              <a:rPr b="1" lang="en">
                <a:solidFill>
                  <a:srgbClr val="0000FF"/>
                </a:solidFill>
              </a:rPr>
            </a:br>
            <a:r>
              <a:rPr b="1" lang="en" sz="2500">
                <a:solidFill>
                  <a:srgbClr val="0000FF"/>
                </a:solidFill>
              </a:rPr>
              <a:t>WHITE: </a:t>
            </a:r>
            <a:r>
              <a:rPr b="1" lang="en" sz="2500">
                <a:solidFill>
                  <a:schemeClr val="accent3"/>
                </a:solidFill>
              </a:rPr>
              <a:t>$62,500</a:t>
            </a:r>
            <a:r>
              <a:rPr b="1" lang="en" sz="2500">
                <a:solidFill>
                  <a:srgbClr val="FF0000"/>
                </a:solidFill>
              </a:rPr>
              <a:t> </a:t>
            </a:r>
            <a:endParaRPr>
              <a:solidFill>
                <a:srgbClr val="0000FF"/>
              </a:solidFill>
            </a:endParaRPr>
          </a:p>
        </p:txBody>
      </p:sp>
      <p:pic>
        <p:nvPicPr>
          <p:cNvPr id="117" name="Google Shape;117;p21"/>
          <p:cNvPicPr preferRelativeResize="0"/>
          <p:nvPr/>
        </p:nvPicPr>
        <p:blipFill>
          <a:blip r:embed="rId3">
            <a:alphaModFix/>
          </a:blip>
          <a:stretch>
            <a:fillRect/>
          </a:stretch>
        </p:blipFill>
        <p:spPr>
          <a:xfrm>
            <a:off x="2786400" y="1287900"/>
            <a:ext cx="6149250" cy="3689550"/>
          </a:xfrm>
          <a:prstGeom prst="rect">
            <a:avLst/>
          </a:prstGeom>
          <a:noFill/>
          <a:ln>
            <a:noFill/>
          </a:ln>
        </p:spPr>
      </p:pic>
      <p:sp>
        <p:nvSpPr>
          <p:cNvPr id="118" name="Google Shape;118;p21"/>
          <p:cNvSpPr txBox="1"/>
          <p:nvPr/>
        </p:nvSpPr>
        <p:spPr>
          <a:xfrm>
            <a:off x="3774600" y="2008800"/>
            <a:ext cx="9477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28.0%</a:t>
            </a:r>
            <a:endParaRPr b="1" sz="2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s</a:t>
            </a:r>
            <a:r>
              <a:rPr b="1" lang="en" sz="2000">
                <a:solidFill>
                  <a:schemeClr val="accent3"/>
                </a:solidFill>
                <a:latin typeface="Proxima Nova"/>
                <a:ea typeface="Proxima Nova"/>
                <a:cs typeface="Proxima Nova"/>
                <a:sym typeface="Proxima Nova"/>
              </a:rPr>
              <a:t>aid</a:t>
            </a:r>
            <a:endParaRPr b="1" sz="2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YES</a:t>
            </a:r>
            <a:endParaRPr b="1" sz="2000">
              <a:solidFill>
                <a:schemeClr val="accent3"/>
              </a:solidFill>
              <a:latin typeface="Proxima Nova"/>
              <a:ea typeface="Proxima Nova"/>
              <a:cs typeface="Proxima Nova"/>
              <a:sym typeface="Proxima Nova"/>
            </a:endParaRPr>
          </a:p>
        </p:txBody>
      </p:sp>
      <p:sp>
        <p:nvSpPr>
          <p:cNvPr id="119" name="Google Shape;119;p21"/>
          <p:cNvSpPr txBox="1"/>
          <p:nvPr/>
        </p:nvSpPr>
        <p:spPr>
          <a:xfrm>
            <a:off x="5482200" y="1885800"/>
            <a:ext cx="9477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29</a:t>
            </a:r>
            <a:r>
              <a:rPr b="1" lang="en" sz="2000">
                <a:solidFill>
                  <a:schemeClr val="accent3"/>
                </a:solidFill>
                <a:latin typeface="Proxima Nova"/>
                <a:ea typeface="Proxima Nova"/>
                <a:cs typeface="Proxima Nova"/>
                <a:sym typeface="Proxima Nova"/>
              </a:rPr>
              <a:t>.3%</a:t>
            </a:r>
            <a:endParaRPr b="1" sz="2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s</a:t>
            </a:r>
            <a:r>
              <a:rPr b="1" lang="en" sz="2000">
                <a:solidFill>
                  <a:schemeClr val="accent3"/>
                </a:solidFill>
                <a:latin typeface="Proxima Nova"/>
                <a:ea typeface="Proxima Nova"/>
                <a:cs typeface="Proxima Nova"/>
                <a:sym typeface="Proxima Nova"/>
              </a:rPr>
              <a:t>aid</a:t>
            </a:r>
            <a:endParaRPr b="1" sz="2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YES</a:t>
            </a:r>
            <a:endParaRPr b="1" sz="2000">
              <a:solidFill>
                <a:schemeClr val="accent3"/>
              </a:solidFill>
              <a:latin typeface="Proxima Nova"/>
              <a:ea typeface="Proxima Nova"/>
              <a:cs typeface="Proxima Nova"/>
              <a:sym typeface="Proxima Nova"/>
            </a:endParaRPr>
          </a:p>
        </p:txBody>
      </p:sp>
      <p:sp>
        <p:nvSpPr>
          <p:cNvPr id="120" name="Google Shape;120;p21"/>
          <p:cNvSpPr txBox="1"/>
          <p:nvPr/>
        </p:nvSpPr>
        <p:spPr>
          <a:xfrm>
            <a:off x="7270800" y="3423300"/>
            <a:ext cx="9477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12</a:t>
            </a:r>
            <a:r>
              <a:rPr b="1" lang="en" sz="2000">
                <a:solidFill>
                  <a:schemeClr val="accent3"/>
                </a:solidFill>
                <a:latin typeface="Proxima Nova"/>
                <a:ea typeface="Proxima Nova"/>
                <a:cs typeface="Proxima Nova"/>
                <a:sym typeface="Proxima Nova"/>
              </a:rPr>
              <a:t>.2%</a:t>
            </a:r>
            <a:endParaRPr b="1" sz="2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s</a:t>
            </a:r>
            <a:r>
              <a:rPr b="1" lang="en" sz="2000">
                <a:solidFill>
                  <a:schemeClr val="accent3"/>
                </a:solidFill>
                <a:latin typeface="Proxima Nova"/>
                <a:ea typeface="Proxima Nova"/>
                <a:cs typeface="Proxima Nova"/>
                <a:sym typeface="Proxima Nova"/>
              </a:rPr>
              <a:t>aid</a:t>
            </a:r>
            <a:endParaRPr b="1" sz="2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 sz="2000">
                <a:solidFill>
                  <a:schemeClr val="accent3"/>
                </a:solidFill>
                <a:latin typeface="Proxima Nova"/>
                <a:ea typeface="Proxima Nova"/>
                <a:cs typeface="Proxima Nova"/>
                <a:sym typeface="Proxima Nova"/>
              </a:rPr>
              <a:t>YES</a:t>
            </a:r>
            <a:endParaRPr b="1" sz="2000">
              <a:solidFill>
                <a:schemeClr val="accent3"/>
              </a:solidFill>
              <a:latin typeface="Proxima Nova"/>
              <a:ea typeface="Proxima Nova"/>
              <a:cs typeface="Proxima Nova"/>
              <a:sym typeface="Proxima Nova"/>
            </a:endParaRPr>
          </a:p>
        </p:txBody>
      </p:sp>
      <p:sp>
        <p:nvSpPr>
          <p:cNvPr id="121" name="Google Shape;121;p21"/>
          <p:cNvSpPr txBox="1"/>
          <p:nvPr/>
        </p:nvSpPr>
        <p:spPr>
          <a:xfrm>
            <a:off x="3843450" y="4552200"/>
            <a:ext cx="810000" cy="251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3"/>
                </a:solidFill>
                <a:latin typeface="Proxima Nova"/>
                <a:ea typeface="Proxima Nova"/>
                <a:cs typeface="Proxima Nova"/>
                <a:sym typeface="Proxima Nova"/>
              </a:rPr>
              <a:t>Black</a:t>
            </a:r>
            <a:endParaRPr b="1" sz="1700">
              <a:solidFill>
                <a:schemeClr val="accent3"/>
              </a:solidFill>
              <a:latin typeface="Proxima Nova"/>
              <a:ea typeface="Proxima Nova"/>
              <a:cs typeface="Proxima Nova"/>
              <a:sym typeface="Proxima Nova"/>
            </a:endParaRPr>
          </a:p>
        </p:txBody>
      </p:sp>
      <p:sp>
        <p:nvSpPr>
          <p:cNvPr id="122" name="Google Shape;122;p21"/>
          <p:cNvSpPr txBox="1"/>
          <p:nvPr/>
        </p:nvSpPr>
        <p:spPr>
          <a:xfrm>
            <a:off x="5334450" y="4552200"/>
            <a:ext cx="1243200" cy="251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3"/>
                </a:solidFill>
                <a:latin typeface="Proxima Nova"/>
                <a:ea typeface="Proxima Nova"/>
                <a:cs typeface="Proxima Nova"/>
                <a:sym typeface="Proxima Nova"/>
              </a:rPr>
              <a:t>Latino</a:t>
            </a:r>
            <a:endParaRPr b="1" sz="1700">
              <a:solidFill>
                <a:schemeClr val="accent3"/>
              </a:solidFill>
              <a:latin typeface="Proxima Nova"/>
              <a:ea typeface="Proxima Nova"/>
              <a:cs typeface="Proxima Nova"/>
              <a:sym typeface="Proxima Nova"/>
            </a:endParaRPr>
          </a:p>
        </p:txBody>
      </p:sp>
      <p:sp>
        <p:nvSpPr>
          <p:cNvPr id="123" name="Google Shape;123;p21"/>
          <p:cNvSpPr txBox="1"/>
          <p:nvPr/>
        </p:nvSpPr>
        <p:spPr>
          <a:xfrm>
            <a:off x="7258650" y="4552200"/>
            <a:ext cx="810000" cy="251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3"/>
                </a:solidFill>
                <a:latin typeface="Proxima Nova"/>
                <a:ea typeface="Proxima Nova"/>
                <a:cs typeface="Proxima Nova"/>
                <a:sym typeface="Proxima Nova"/>
              </a:rPr>
              <a:t>White</a:t>
            </a:r>
            <a:br>
              <a:rPr b="1" lang="en" sz="1700">
                <a:solidFill>
                  <a:schemeClr val="accent3"/>
                </a:solidFill>
                <a:latin typeface="Proxima Nova"/>
                <a:ea typeface="Proxima Nova"/>
                <a:cs typeface="Proxima Nova"/>
                <a:sym typeface="Proxima Nova"/>
              </a:rPr>
            </a:br>
            <a:endParaRPr b="1" sz="1700">
              <a:solidFill>
                <a:schemeClr val="accent3"/>
              </a:solidFill>
              <a:latin typeface="Proxima Nova"/>
              <a:ea typeface="Proxima Nova"/>
              <a:cs typeface="Proxima Nova"/>
              <a:sym typeface="Proxima Nova"/>
            </a:endParaRPr>
          </a:p>
        </p:txBody>
      </p:sp>
      <p:sp>
        <p:nvSpPr>
          <p:cNvPr id="124" name="Google Shape;124;p21"/>
          <p:cNvSpPr txBox="1"/>
          <p:nvPr/>
        </p:nvSpPr>
        <p:spPr>
          <a:xfrm>
            <a:off x="3278850" y="1287900"/>
            <a:ext cx="5453100" cy="448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accent3"/>
                </a:solidFill>
                <a:latin typeface="Proxima Nova"/>
                <a:ea typeface="Proxima Nova"/>
                <a:cs typeface="Proxima Nova"/>
                <a:sym typeface="Proxima Nova"/>
              </a:rPr>
              <a:t>Do you think that most white people in America are racist?</a:t>
            </a:r>
            <a:endParaRPr b="1" sz="15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