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iRndC1v12y3KmztfvlizylFqaW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9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9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9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9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9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9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9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9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9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9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9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9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9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9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9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9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9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9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9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9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9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9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9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9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9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9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9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9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9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9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18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267" name="Google Shape;267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18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270" name="Google Shape;270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0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51" name="Google Shape;51;p10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52" name="Google Shape;52;p1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1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" name="Google Shape;56;p10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57" name="Google Shape;57;p1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1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0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" name="Google Shape;62;p10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63" name="Google Shape;63;p1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Google Shape;67;p10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68" name="Google Shape;68;p1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10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72" name="Google Shape;72;p10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0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0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0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0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" name="Google Shape;77;p10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78" name="Google Shape;78;p1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0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0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0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" name="Google Shape;82;p10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83" name="Google Shape;83;p10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0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0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" name="Google Shape;86;p10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87" name="Google Shape;87;p10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0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0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0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" name="Google Shape;92;p10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93" name="Google Shape;93;p10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0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0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0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" name="Google Shape;97;p10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98" name="Google Shape;98;p1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0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0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" name="Google Shape;102;p10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03" name="Google Shape;103;p10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0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0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" name="Google Shape;106;p10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07" name="Google Shape;107;p10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0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" name="Google Shape;111;p10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12" name="Google Shape;112;p10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0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0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" name="Google Shape;116;p10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17" name="Google Shape;117;p10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0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0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0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10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23" name="Google Shape;123;p10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0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0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0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" name="Google Shape;127;p10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128" name="Google Shape;128;p1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0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0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" name="Google Shape;131;p10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132" name="Google Shape;132;p10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0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0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0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" name="Google Shape;136;p10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137" name="Google Shape;137;p10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0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10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0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2" name="Google Shape;142;p10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143" name="Google Shape;143;p10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0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0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0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7" name="Google Shape;147;p10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148" name="Google Shape;148;p1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0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0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1" name="Google Shape;151;p10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152" name="Google Shape;152;p10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0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0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0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0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" name="Google Shape;157;p10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158" name="Google Shape;158;p1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0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0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0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" name="Google Shape;162;p10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163" name="Google Shape;163;p10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0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0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0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" name="Google Shape;167;p10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168" name="Google Shape;168;p1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0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" name="Google Shape;171;p10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172" name="Google Shape;172;p10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0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0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6" name="Google Shape;176;p10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10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" name="Google Shape;178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1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181" name="Google Shape;181;p1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82" name="Google Shape;182;p11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85" name="Google Shape;185;p11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11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89" name="Google Shape;189;p11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3" name="Google Shape;193;p11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194" name="Google Shape;194;p11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95" name="Google Shape;195;p11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7" name="Google Shape;197;p11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98" name="Google Shape;198;p11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1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" name="Google Shape;201;p1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202" name="Google Shape;202;p11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1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1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06;p11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207" name="Google Shape;207;p11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2" name="Google Shape;212;p1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3" name="Google Shape;213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1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16" name="Google Shape;216;p1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0" name="Google Shape;220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1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23" name="Google Shape;223;p1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6" name="Google Shape;226;p13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7" name="Google Shape;227;p13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8" name="Google Shape;228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31" name="Google Shape;231;p1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4" name="Google Shape;234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37" name="Google Shape;237;p1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15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0" name="Google Shape;240;p15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1" name="Google Shape;241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16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244" name="Google Shape;244;p16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245" name="Google Shape;245;p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6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8" name="Google Shape;248;p16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249" name="Google Shape;249;p16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16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2" name="Google Shape;252;p16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253" name="Google Shape;253;p16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6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5" name="Google Shape;255;p16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59" name="Google Shape;259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17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2" name="Google Shape;262;p17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3" name="Google Shape;263;p17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4" name="Google Shape;264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lucid.app/lucidchart/17d2016c-458f-4a25-82d2-0dd08434ccfa/edit?page=0&amp;v=464&amp;s=521.1068976377953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578300" y="329525"/>
            <a:ext cx="8319900" cy="24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 sz="7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Semestrální práce č10</a:t>
            </a:r>
            <a:endParaRPr sz="7000"/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528200" y="36375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 sz="3500">
                <a:solidFill>
                  <a:srgbClr val="000000"/>
                </a:solidFill>
              </a:rPr>
              <a:t>Georgij Nazarov</a:t>
            </a:r>
            <a:endParaRPr sz="3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"/>
          <p:cNvSpPr txBox="1"/>
          <p:nvPr>
            <p:ph type="title"/>
          </p:nvPr>
        </p:nvSpPr>
        <p:spPr>
          <a:xfrm>
            <a:off x="1477100" y="153300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>
                <a:solidFill>
                  <a:schemeClr val="dk2"/>
                </a:solidFill>
              </a:rPr>
              <a:t>Zadání úlohy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4" name="Google Shape;284;p2"/>
          <p:cNvSpPr txBox="1"/>
          <p:nvPr>
            <p:ph idx="1" type="body"/>
          </p:nvPr>
        </p:nvSpPr>
        <p:spPr>
          <a:xfrm>
            <a:off x="1554525" y="2016600"/>
            <a:ext cx="63669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84949" rtl="0" algn="just">
              <a:lnSpc>
                <a:spcPct val="98918"/>
              </a:lnSpc>
              <a:spcBef>
                <a:spcPts val="6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bude postupně načítat čísla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84949" rtl="0" algn="just">
              <a:lnSpc>
                <a:spcPct val="989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 každé zadané kladné číslo vypíše jeho soupisku a informaci, zda číslo je či není zároveň zápisem své soupisky.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84949" rtl="0" algn="just">
              <a:lnSpc>
                <a:spcPct val="989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 načtení záporného nebo nulového čísla program skončí svoji činnost. 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2"/>
          <p:cNvSpPr/>
          <p:nvPr/>
        </p:nvSpPr>
        <p:spPr>
          <a:xfrm>
            <a:off x="1673925" y="480900"/>
            <a:ext cx="6006300" cy="12081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"/>
          <p:cNvSpPr txBox="1"/>
          <p:nvPr>
            <p:ph type="ctrTitle"/>
          </p:nvPr>
        </p:nvSpPr>
        <p:spPr>
          <a:xfrm>
            <a:off x="1543500" y="160350"/>
            <a:ext cx="5871300" cy="25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69364" lvl="0" marL="284769" marR="18599" rtl="0" algn="ctr">
              <a:lnSpc>
                <a:spcPct val="98918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ru" sz="2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Soupisku čísla vytvoříme tak, že</a:t>
            </a:r>
            <a:endParaRPr b="0" sz="2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364" lvl="0" marL="284769" marR="18599" rtl="0" algn="ctr">
              <a:lnSpc>
                <a:spcPct val="98918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ru" sz="2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zjistíme počty jednotlivých cifer a</a:t>
            </a:r>
            <a:endParaRPr b="0" sz="2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364" lvl="0" marL="284769" marR="18599" rtl="0" algn="ctr">
              <a:lnSpc>
                <a:spcPct val="98918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ru" sz="2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soupisku poté sestavíme tak, že </a:t>
            </a:r>
            <a:endParaRPr b="0" sz="2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364" lvl="0" marL="284769" marR="18599" rtl="0" algn="ctr">
              <a:lnSpc>
                <a:spcPct val="98918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ru" sz="2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cifry s nenulovým počtem </a:t>
            </a:r>
            <a:endParaRPr b="0" sz="2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364" lvl="0" marL="284769" marR="18599" rtl="0" algn="ctr">
              <a:lnSpc>
                <a:spcPct val="98918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ru" sz="2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zapíšeme ve tvaru </a:t>
            </a:r>
            <a:endParaRPr b="0" sz="2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364" lvl="0" marL="284769" marR="18599" rtl="0" algn="ctr">
              <a:lnSpc>
                <a:spcPct val="98918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ru" sz="2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počet_cifra_počet_cifra….</a:t>
            </a:r>
            <a:r>
              <a:rPr b="0" lang="ru" sz="28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00">
              <a:solidFill>
                <a:srgbClr val="434343"/>
              </a:solidFill>
            </a:endParaRPr>
          </a:p>
        </p:txBody>
      </p:sp>
      <p:sp>
        <p:nvSpPr>
          <p:cNvPr id="291" name="Google Shape;291;p3"/>
          <p:cNvSpPr txBox="1"/>
          <p:nvPr/>
        </p:nvSpPr>
        <p:spPr>
          <a:xfrm>
            <a:off x="401125" y="3471475"/>
            <a:ext cx="20409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9364" lvl="0" marL="284769" marR="18599" rtl="0" algn="ctr">
              <a:lnSpc>
                <a:spcPct val="989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1"/>
              <a:buFont typeface="Arial"/>
              <a:buNone/>
            </a:pPr>
            <a:r>
              <a:rPr b="0" i="0" lang="ru" sz="1901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120651</a:t>
            </a:r>
            <a:endParaRPr b="0" i="0" sz="2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92" name="Google Shape;292;p3"/>
          <p:cNvCxnSpPr/>
          <p:nvPr/>
        </p:nvCxnSpPr>
        <p:spPr>
          <a:xfrm>
            <a:off x="2044825" y="3704275"/>
            <a:ext cx="15690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3" name="Google Shape;293;p3"/>
          <p:cNvSpPr txBox="1"/>
          <p:nvPr/>
        </p:nvSpPr>
        <p:spPr>
          <a:xfrm>
            <a:off x="3743575" y="3939325"/>
            <a:ext cx="132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9364" lvl="0" marL="284769" marR="18599" rtl="0" algn="ctr">
              <a:lnSpc>
                <a:spcPct val="989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ru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31123314</a:t>
            </a:r>
            <a:endParaRPr b="0" i="0" sz="19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3"/>
          <p:cNvSpPr txBox="1"/>
          <p:nvPr/>
        </p:nvSpPr>
        <p:spPr>
          <a:xfrm>
            <a:off x="3991325" y="3515500"/>
            <a:ext cx="51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3"/>
          <p:cNvSpPr txBox="1"/>
          <p:nvPr/>
        </p:nvSpPr>
        <p:spPr>
          <a:xfrm>
            <a:off x="3592225" y="3479275"/>
            <a:ext cx="175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9364" lvl="0" marL="284769" marR="18599" rtl="0" algn="ctr">
              <a:lnSpc>
                <a:spcPct val="989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1021121516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" name="Google Shape;296;p3"/>
          <p:cNvSpPr txBox="1"/>
          <p:nvPr/>
        </p:nvSpPr>
        <p:spPr>
          <a:xfrm>
            <a:off x="723625" y="3940975"/>
            <a:ext cx="132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9364" lvl="0" marL="284769" marR="18599" rtl="0" algn="ctr">
              <a:lnSpc>
                <a:spcPct val="989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ru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31123314</a:t>
            </a:r>
            <a:endParaRPr b="0" i="0" sz="19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97" name="Google Shape;297;p3"/>
          <p:cNvCxnSpPr/>
          <p:nvPr/>
        </p:nvCxnSpPr>
        <p:spPr>
          <a:xfrm flipH="1" rot="10800000">
            <a:off x="2059525" y="4175725"/>
            <a:ext cx="1539600" cy="4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8" name="Google Shape;298;p3"/>
          <p:cNvSpPr txBox="1"/>
          <p:nvPr/>
        </p:nvSpPr>
        <p:spPr>
          <a:xfrm>
            <a:off x="849475" y="3002275"/>
            <a:ext cx="1144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ru" sz="19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Číslo</a:t>
            </a:r>
            <a:endParaRPr b="0" i="0" sz="19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3"/>
          <p:cNvSpPr txBox="1"/>
          <p:nvPr/>
        </p:nvSpPr>
        <p:spPr>
          <a:xfrm>
            <a:off x="3861525" y="3002275"/>
            <a:ext cx="132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ru" sz="19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Soupiska</a:t>
            </a:r>
            <a:endParaRPr b="0" i="0" sz="19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"/>
          <p:cNvSpPr txBox="1"/>
          <p:nvPr>
            <p:ph type="title"/>
          </p:nvPr>
        </p:nvSpPr>
        <p:spPr>
          <a:xfrm>
            <a:off x="1275825" y="66350"/>
            <a:ext cx="6366900" cy="16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30880"/>
              <a:buNone/>
            </a:pPr>
            <a:r>
              <a:rPr lang="ru" sz="3850">
                <a:solidFill>
                  <a:srgbClr val="434343"/>
                </a:solidFill>
              </a:rPr>
              <a:t>Metoda pro zjištění počtu číslic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10" name="Google Shape;310;p5"/>
          <p:cNvSpPr/>
          <p:nvPr/>
        </p:nvSpPr>
        <p:spPr>
          <a:xfrm>
            <a:off x="1332150" y="154850"/>
            <a:ext cx="6479700" cy="1482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825" y="1812475"/>
            <a:ext cx="6904118" cy="31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"/>
          <p:cNvSpPr txBox="1"/>
          <p:nvPr>
            <p:ph type="title"/>
          </p:nvPr>
        </p:nvSpPr>
        <p:spPr>
          <a:xfrm>
            <a:off x="1532425" y="464575"/>
            <a:ext cx="6366900" cy="13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69360"/>
              <a:buNone/>
            </a:pPr>
            <a:r>
              <a:rPr lang="ru" sz="3300">
                <a:solidFill>
                  <a:srgbClr val="434343"/>
                </a:solidFill>
              </a:rPr>
              <a:t>Metoda porovnávání čísla a jeho</a:t>
            </a:r>
            <a:endParaRPr sz="3300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69360"/>
              <a:buNone/>
            </a:pPr>
            <a:r>
              <a:rPr lang="ru" sz="3300">
                <a:solidFill>
                  <a:srgbClr val="434343"/>
                </a:solidFill>
              </a:rPr>
              <a:t>soupisky</a:t>
            </a:r>
            <a:endParaRPr sz="3300">
              <a:solidFill>
                <a:srgbClr val="434343"/>
              </a:solidFill>
            </a:endParaRPr>
          </a:p>
        </p:txBody>
      </p:sp>
      <p:sp>
        <p:nvSpPr>
          <p:cNvPr id="317" name="Google Shape;317;p6"/>
          <p:cNvSpPr/>
          <p:nvPr/>
        </p:nvSpPr>
        <p:spPr>
          <a:xfrm>
            <a:off x="1231500" y="376075"/>
            <a:ext cx="7112400" cy="143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675" y="1995325"/>
            <a:ext cx="7541861" cy="30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"/>
          <p:cNvSpPr txBox="1"/>
          <p:nvPr>
            <p:ph type="title"/>
          </p:nvPr>
        </p:nvSpPr>
        <p:spPr>
          <a:xfrm>
            <a:off x="1388625" y="175400"/>
            <a:ext cx="6366900" cy="7329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22222"/>
              <a:buNone/>
            </a:pPr>
            <a:r>
              <a:rPr lang="ru" sz="4000">
                <a:solidFill>
                  <a:srgbClr val="666666"/>
                </a:solidFill>
              </a:rPr>
              <a:t>Testy</a:t>
            </a:r>
            <a:endParaRPr sz="4000">
              <a:solidFill>
                <a:srgbClr val="666666"/>
              </a:solidFill>
            </a:endParaRPr>
          </a:p>
        </p:txBody>
      </p:sp>
      <p:pic>
        <p:nvPicPr>
          <p:cNvPr id="324" name="Google Shape;32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9413" y="1057175"/>
            <a:ext cx="5945175" cy="40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