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2"/>
    <p:restoredTop sz="96327"/>
  </p:normalViewPr>
  <p:slideViewPr>
    <p:cSldViewPr snapToGrid="0" snapToObjects="1">
      <p:cViewPr>
        <p:scale>
          <a:sx n="130" d="100"/>
          <a:sy n="130" d="100"/>
        </p:scale>
        <p:origin x="144"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B7CE-EFFB-D240-8F51-25802DB1D2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4452B1-AE3F-AB4D-93D8-E87F6A7D1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39BCFB-4C8D-1347-904A-D1221F81275F}"/>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5" name="Footer Placeholder 4">
            <a:extLst>
              <a:ext uri="{FF2B5EF4-FFF2-40B4-BE49-F238E27FC236}">
                <a16:creationId xmlns:a16="http://schemas.microsoft.com/office/drawing/2014/main" id="{29FB81DC-995A-2E42-BDD7-6005BB609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04575-2BC0-4048-9AFE-D6045DF398DF}"/>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63125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4F20-710B-D941-9E7E-4F7BB5F8C2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2E3F9F-378A-584D-8796-B2F5E9504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7B889-2D1E-724C-9CE5-9CEA51D6D984}"/>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5" name="Footer Placeholder 4">
            <a:extLst>
              <a:ext uri="{FF2B5EF4-FFF2-40B4-BE49-F238E27FC236}">
                <a16:creationId xmlns:a16="http://schemas.microsoft.com/office/drawing/2014/main" id="{52FC15F1-082E-A449-86D7-E4AF7D963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4969A-1E7A-1642-A1FA-5DC226BD9964}"/>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347573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381E4-BE14-994C-BB51-5B7AEAE35B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96E520-9C1B-0C4C-AE0C-A70D1F12AC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95C54-F089-4A4B-879A-CA5B753039A7}"/>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5" name="Footer Placeholder 4">
            <a:extLst>
              <a:ext uri="{FF2B5EF4-FFF2-40B4-BE49-F238E27FC236}">
                <a16:creationId xmlns:a16="http://schemas.microsoft.com/office/drawing/2014/main" id="{9848BD98-26BA-3C41-AC6E-3E5BF9CBF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9A7E3-30B4-F545-8274-A73856E05A3D}"/>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2889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9CF4-34EB-304B-BE03-BF82A61FA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4E7023-9E2E-6F4D-89E3-E5DEA2857A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36E12-EE97-0C45-B92E-9A8AC7940FD0}"/>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5" name="Footer Placeholder 4">
            <a:extLst>
              <a:ext uri="{FF2B5EF4-FFF2-40B4-BE49-F238E27FC236}">
                <a16:creationId xmlns:a16="http://schemas.microsoft.com/office/drawing/2014/main" id="{631D013F-296A-D04C-901E-772989067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FAEBD-A2EF-9644-9ED1-F547F53AC07B}"/>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7564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2577-F1E5-1D46-9612-AAF528886C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F1E30-B8EC-6B47-8490-2D0F5E84F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48B478-82F4-7749-B961-5298EDC77F7A}"/>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5" name="Footer Placeholder 4">
            <a:extLst>
              <a:ext uri="{FF2B5EF4-FFF2-40B4-BE49-F238E27FC236}">
                <a16:creationId xmlns:a16="http://schemas.microsoft.com/office/drawing/2014/main" id="{3BD0B5C8-5232-7641-AC4F-FE9E8BA8C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7D333-7FA5-4D40-93DC-2CBF3B0C8778}"/>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11645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DE7A-E5B0-5E4B-B0F4-B7B950278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AD037-6E6F-F741-92FA-38C86BCD0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827DE2-4187-B541-B156-703FDEF776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F1308A-DA89-DC46-B7BC-6FC1B66190B0}"/>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6" name="Footer Placeholder 5">
            <a:extLst>
              <a:ext uri="{FF2B5EF4-FFF2-40B4-BE49-F238E27FC236}">
                <a16:creationId xmlns:a16="http://schemas.microsoft.com/office/drawing/2014/main" id="{53C1B813-F87C-C440-98E0-B4AE49816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07050-8091-5C45-8F1E-1A73AF1D4FC4}"/>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204692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3503-AF05-4549-A517-9935699E6F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142800-1CAE-874B-AEB2-B75B3267C8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41D590-77CB-0646-8ECF-37A2CE264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FFF4C3-D781-8945-843D-F65AEB0D4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3C3424-C47C-1340-B8B8-45E5F8A26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CA6164-3C49-0044-BF07-C571D3BAC1C6}"/>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8" name="Footer Placeholder 7">
            <a:extLst>
              <a:ext uri="{FF2B5EF4-FFF2-40B4-BE49-F238E27FC236}">
                <a16:creationId xmlns:a16="http://schemas.microsoft.com/office/drawing/2014/main" id="{266CE119-FC23-5F41-89D7-18D48FECE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1702BB-6CEF-3848-9974-18FD90BFF49C}"/>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233182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17D-347A-DA40-8D4F-5DF62CF6C0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7F54FC-F58D-A34C-978F-DB1BF792CF45}"/>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4" name="Footer Placeholder 3">
            <a:extLst>
              <a:ext uri="{FF2B5EF4-FFF2-40B4-BE49-F238E27FC236}">
                <a16:creationId xmlns:a16="http://schemas.microsoft.com/office/drawing/2014/main" id="{A36997EC-AAE2-B64A-9441-52C8933711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302298-1F6D-2D4C-BD1C-6DE5444063DF}"/>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241827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782B7-24A3-6C49-B60F-4B86CEDA7FE8}"/>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3" name="Footer Placeholder 2">
            <a:extLst>
              <a:ext uri="{FF2B5EF4-FFF2-40B4-BE49-F238E27FC236}">
                <a16:creationId xmlns:a16="http://schemas.microsoft.com/office/drawing/2014/main" id="{9C7D8FC9-B1A6-9141-A01D-0EF612AA58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FB51F-072A-C343-9253-5E8830297C75}"/>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205741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F6AC-E01B-434C-A5F3-08C3A2E0D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447B4-28F8-E84B-B883-FBB33D7BE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CC02CE-6235-7646-BF1B-763D86DCA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1D7A9-2A2E-1C42-A236-CFEF891ED106}"/>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6" name="Footer Placeholder 5">
            <a:extLst>
              <a:ext uri="{FF2B5EF4-FFF2-40B4-BE49-F238E27FC236}">
                <a16:creationId xmlns:a16="http://schemas.microsoft.com/office/drawing/2014/main" id="{1B1FAD6C-7BF2-F846-8F92-F28F160E9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E3721-27F9-EC4A-992C-A9145924B32A}"/>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293830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368C-60A1-9B48-916C-BC141212C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CC2147-8124-544E-A529-595BED319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8CCB50-2A4A-0948-8A50-52BDD48FA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06315-AAEE-E04F-A1CD-27F83A8DB2C6}"/>
              </a:ext>
            </a:extLst>
          </p:cNvPr>
          <p:cNvSpPr>
            <a:spLocks noGrp="1"/>
          </p:cNvSpPr>
          <p:nvPr>
            <p:ph type="dt" sz="half" idx="10"/>
          </p:nvPr>
        </p:nvSpPr>
        <p:spPr/>
        <p:txBody>
          <a:bodyPr/>
          <a:lstStyle/>
          <a:p>
            <a:fld id="{CCC2B546-EFB7-0845-85B3-C05E65447AD3}" type="datetimeFigureOut">
              <a:rPr lang="en-US" smtClean="0"/>
              <a:t>1/13/21</a:t>
            </a:fld>
            <a:endParaRPr lang="en-US"/>
          </a:p>
        </p:txBody>
      </p:sp>
      <p:sp>
        <p:nvSpPr>
          <p:cNvPr id="6" name="Footer Placeholder 5">
            <a:extLst>
              <a:ext uri="{FF2B5EF4-FFF2-40B4-BE49-F238E27FC236}">
                <a16:creationId xmlns:a16="http://schemas.microsoft.com/office/drawing/2014/main" id="{8FDC6523-89DA-F54F-81D4-56664F600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0209F-353B-954F-8128-C55A3E101626}"/>
              </a:ext>
            </a:extLst>
          </p:cNvPr>
          <p:cNvSpPr>
            <a:spLocks noGrp="1"/>
          </p:cNvSpPr>
          <p:nvPr>
            <p:ph type="sldNum" sz="quarter" idx="12"/>
          </p:nvPr>
        </p:nvSpPr>
        <p:spPr/>
        <p:txBody>
          <a:bodyPr/>
          <a:lstStyle/>
          <a:p>
            <a:fld id="{4FEEC6A7-25E0-934E-86B1-808578C0FDA8}" type="slidenum">
              <a:rPr lang="en-US" smtClean="0"/>
              <a:t>‹#›</a:t>
            </a:fld>
            <a:endParaRPr lang="en-US"/>
          </a:p>
        </p:txBody>
      </p:sp>
    </p:spTree>
    <p:extLst>
      <p:ext uri="{BB962C8B-B14F-4D97-AF65-F5344CB8AC3E}">
        <p14:creationId xmlns:p14="http://schemas.microsoft.com/office/powerpoint/2010/main" val="59034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301894-FED4-2A4A-8120-6434AA88A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9659BB-7315-944D-8F35-21152B0BF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6AE11-96E2-CC45-B542-09F97483C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2B546-EFB7-0845-85B3-C05E65447AD3}" type="datetimeFigureOut">
              <a:rPr lang="en-US" smtClean="0"/>
              <a:t>1/13/21</a:t>
            </a:fld>
            <a:endParaRPr lang="en-US"/>
          </a:p>
        </p:txBody>
      </p:sp>
      <p:sp>
        <p:nvSpPr>
          <p:cNvPr id="5" name="Footer Placeholder 4">
            <a:extLst>
              <a:ext uri="{FF2B5EF4-FFF2-40B4-BE49-F238E27FC236}">
                <a16:creationId xmlns:a16="http://schemas.microsoft.com/office/drawing/2014/main" id="{A1AECACB-164B-7F40-937B-8227C3BB73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61AE5-329B-0F42-9C2B-51F5A1116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EC6A7-25E0-934E-86B1-808578C0FDA8}" type="slidenum">
              <a:rPr lang="en-US" smtClean="0"/>
              <a:t>‹#›</a:t>
            </a:fld>
            <a:endParaRPr lang="en-US"/>
          </a:p>
        </p:txBody>
      </p:sp>
    </p:spTree>
    <p:extLst>
      <p:ext uri="{BB962C8B-B14F-4D97-AF65-F5344CB8AC3E}">
        <p14:creationId xmlns:p14="http://schemas.microsoft.com/office/powerpoint/2010/main" val="315680367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33EDB1A7-528B-4BC1-8860-5B7195D0A418}"/>
              </a:ext>
            </a:extLst>
          </p:cNvPr>
          <p:cNvPicPr>
            <a:picLocks noChangeAspect="1"/>
          </p:cNvPicPr>
          <p:nvPr/>
        </p:nvPicPr>
        <p:blipFill rotWithShape="1">
          <a:blip r:embed="rId2"/>
          <a:srcRect t="11711" b="4019"/>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4EEC1-A757-1240-92E8-CCE23E970D89}"/>
              </a:ext>
            </a:extLst>
          </p:cNvPr>
          <p:cNvSpPr>
            <a:spLocks noGrp="1"/>
          </p:cNvSpPr>
          <p:nvPr>
            <p:ph type="ctrTitle"/>
          </p:nvPr>
        </p:nvSpPr>
        <p:spPr>
          <a:xfrm>
            <a:off x="1063752" y="718196"/>
            <a:ext cx="10058400" cy="1114371"/>
          </a:xfrm>
          <a:effectLst>
            <a:outerShdw blurRad="50800" dist="38100" dir="2700000" algn="tl" rotWithShape="0">
              <a:prstClr val="black">
                <a:alpha val="40000"/>
              </a:prstClr>
            </a:outerShdw>
          </a:effectLst>
        </p:spPr>
        <p:txBody>
          <a:bodyPr>
            <a:normAutofit/>
          </a:bodyPr>
          <a:lstStyle/>
          <a:p>
            <a:r>
              <a:rPr lang="en-US" sz="5200" b="1" dirty="0">
                <a:solidFill>
                  <a:srgbClr val="FFFFFF"/>
                </a:solidFill>
              </a:rPr>
              <a:t>Big Mountain Resort: </a:t>
            </a:r>
          </a:p>
        </p:txBody>
      </p:sp>
      <p:sp>
        <p:nvSpPr>
          <p:cNvPr id="3" name="Subtitle 2">
            <a:extLst>
              <a:ext uri="{FF2B5EF4-FFF2-40B4-BE49-F238E27FC236}">
                <a16:creationId xmlns:a16="http://schemas.microsoft.com/office/drawing/2014/main" id="{FF857296-36C4-7649-9C1C-4E8DE552F83E}"/>
              </a:ext>
            </a:extLst>
          </p:cNvPr>
          <p:cNvSpPr>
            <a:spLocks noGrp="1"/>
          </p:cNvSpPr>
          <p:nvPr>
            <p:ph type="subTitle" idx="1"/>
          </p:nvPr>
        </p:nvSpPr>
        <p:spPr>
          <a:xfrm>
            <a:off x="1063752" y="1712301"/>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A data science perspective</a:t>
            </a:r>
          </a:p>
        </p:txBody>
      </p:sp>
    </p:spTree>
    <p:extLst>
      <p:ext uri="{BB962C8B-B14F-4D97-AF65-F5344CB8AC3E}">
        <p14:creationId xmlns:p14="http://schemas.microsoft.com/office/powerpoint/2010/main" val="195672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AAF85D5-F93D-5448-B2E4-0CE4F114D176}"/>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Problem Identification</a:t>
            </a:r>
          </a:p>
        </p:txBody>
      </p:sp>
      <p:sp>
        <p:nvSpPr>
          <p:cNvPr id="3" name="Content Placeholder 2">
            <a:extLst>
              <a:ext uri="{FF2B5EF4-FFF2-40B4-BE49-F238E27FC236}">
                <a16:creationId xmlns:a16="http://schemas.microsoft.com/office/drawing/2014/main" id="{51A2B488-514B-324E-9CCC-BFF663BA0472}"/>
              </a:ext>
            </a:extLst>
          </p:cNvPr>
          <p:cNvSpPr>
            <a:spLocks noGrp="1"/>
          </p:cNvSpPr>
          <p:nvPr>
            <p:ph idx="1"/>
          </p:nvPr>
        </p:nvSpPr>
        <p:spPr>
          <a:xfrm>
            <a:off x="1179226" y="3092970"/>
            <a:ext cx="9833548" cy="2693976"/>
          </a:xfrm>
        </p:spPr>
        <p:txBody>
          <a:bodyPr>
            <a:normAutofit/>
          </a:bodyPr>
          <a:lstStyle/>
          <a:p>
            <a:r>
              <a:rPr lang="en-US" sz="2000">
                <a:solidFill>
                  <a:srgbClr val="000000"/>
                </a:solidFill>
              </a:rPr>
              <a:t>Big Mountain Resort has been charging a premium over other ski resorts, but the ticket price needs to be refined to account for the facilities and features at Big Mountain and how they compare to other ski resorts in the market. Is Big Mountain charging too much, or not enough, for their tickets?</a:t>
            </a:r>
          </a:p>
        </p:txBody>
      </p:sp>
    </p:spTree>
    <p:extLst>
      <p:ext uri="{BB962C8B-B14F-4D97-AF65-F5344CB8AC3E}">
        <p14:creationId xmlns:p14="http://schemas.microsoft.com/office/powerpoint/2010/main" val="282936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FC0BFE-251C-2542-8B67-C4626DB88D7A}"/>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Problem Identification</a:t>
            </a:r>
          </a:p>
        </p:txBody>
      </p:sp>
      <p:sp>
        <p:nvSpPr>
          <p:cNvPr id="3" name="Content Placeholder 2">
            <a:extLst>
              <a:ext uri="{FF2B5EF4-FFF2-40B4-BE49-F238E27FC236}">
                <a16:creationId xmlns:a16="http://schemas.microsoft.com/office/drawing/2014/main" id="{5715C574-1162-8C45-AE95-05FC01B0C7AA}"/>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By identifying which facilities and features at Big Mountain are most valuable, Big Mountain can optimize operational expenses and provide a better guest experience. </a:t>
            </a:r>
          </a:p>
        </p:txBody>
      </p:sp>
    </p:spTree>
    <p:extLst>
      <p:ext uri="{BB962C8B-B14F-4D97-AF65-F5344CB8AC3E}">
        <p14:creationId xmlns:p14="http://schemas.microsoft.com/office/powerpoint/2010/main" val="191346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29562A1-555E-BD48-B4B9-1BBCDA3FE717}"/>
              </a:ext>
            </a:extLst>
          </p:cNvPr>
          <p:cNvSpPr>
            <a:spLocks noGrp="1"/>
          </p:cNvSpPr>
          <p:nvPr>
            <p:ph type="title"/>
          </p:nvPr>
        </p:nvSpPr>
        <p:spPr>
          <a:xfrm>
            <a:off x="1179226" y="544002"/>
            <a:ext cx="9833548" cy="1066802"/>
          </a:xfrm>
        </p:spPr>
        <p:txBody>
          <a:bodyPr>
            <a:normAutofit/>
          </a:bodyPr>
          <a:lstStyle/>
          <a:p>
            <a:pPr algn="ctr"/>
            <a:r>
              <a:rPr lang="en-US" sz="4000" b="1" dirty="0">
                <a:solidFill>
                  <a:srgbClr val="3F3F3F"/>
                </a:solidFill>
              </a:rPr>
              <a:t>Recommendation and Key Findings</a:t>
            </a:r>
          </a:p>
        </p:txBody>
      </p:sp>
      <p:sp>
        <p:nvSpPr>
          <p:cNvPr id="3" name="Content Placeholder 2">
            <a:extLst>
              <a:ext uri="{FF2B5EF4-FFF2-40B4-BE49-F238E27FC236}">
                <a16:creationId xmlns:a16="http://schemas.microsoft.com/office/drawing/2014/main" id="{91EFA526-199B-864F-9AD1-B675CF1D0AD7}"/>
              </a:ext>
            </a:extLst>
          </p:cNvPr>
          <p:cNvSpPr>
            <a:spLocks noGrp="1"/>
          </p:cNvSpPr>
          <p:nvPr>
            <p:ph idx="1"/>
          </p:nvPr>
        </p:nvSpPr>
        <p:spPr>
          <a:xfrm>
            <a:off x="1179226" y="2456968"/>
            <a:ext cx="9833548" cy="3906647"/>
          </a:xfrm>
        </p:spPr>
        <p:txBody>
          <a:bodyPr anchor="ctr">
            <a:normAutofit/>
          </a:bodyPr>
          <a:lstStyle/>
          <a:p>
            <a:r>
              <a:rPr lang="en-US" sz="2000" dirty="0">
                <a:solidFill>
                  <a:srgbClr val="FFFFFF"/>
                </a:solidFill>
              </a:rPr>
              <a:t>After analyzing the facilities at Big Mountain and other resorts in the market, we have gained valuable insights that will help Big Mountain become more competitive in the ski resort market. </a:t>
            </a:r>
          </a:p>
          <a:p>
            <a:pPr marL="914400" lvl="1" indent="-457200">
              <a:buFont typeface="+mj-lt"/>
              <a:buAutoNum type="arabicPeriod"/>
            </a:pPr>
            <a:r>
              <a:rPr lang="en-US" sz="2000" dirty="0">
                <a:solidFill>
                  <a:srgbClr val="FFFFFF"/>
                </a:solidFill>
              </a:rPr>
              <a:t>According to the model, the ideal ticket price for Big Mountain is $95. This is a substantial increase from the current weekend ticket price of $81. </a:t>
            </a:r>
          </a:p>
          <a:p>
            <a:pPr marL="914400" lvl="1" indent="-457200">
              <a:buFont typeface="+mj-lt"/>
              <a:buAutoNum type="arabicPeriod"/>
            </a:pPr>
            <a:r>
              <a:rPr lang="en-US" sz="2000" dirty="0">
                <a:solidFill>
                  <a:srgbClr val="FFFFFF"/>
                </a:solidFill>
              </a:rPr>
              <a:t>The facilities which hold the most value at the resort are the number of runs, the vertical drop, the skiable terrain acreage, the snow making acreage, and the amount of fast four-person chairlifts. </a:t>
            </a:r>
          </a:p>
          <a:p>
            <a:pPr marL="914400" lvl="1" indent="-457200">
              <a:buFont typeface="+mj-lt"/>
              <a:buAutoNum type="arabicPeriod"/>
            </a:pPr>
            <a:r>
              <a:rPr lang="en-US" sz="2000" dirty="0">
                <a:solidFill>
                  <a:srgbClr val="FFFFFF"/>
                </a:solidFill>
              </a:rPr>
              <a:t>Big Mountain could increase ticket price by an additional $1.99 after installing a new lift and adding 150 feet to it’s vertical drop.</a:t>
            </a:r>
          </a:p>
          <a:p>
            <a:pPr marL="914400" lvl="1" indent="-457200">
              <a:buFont typeface="+mj-lt"/>
              <a:buAutoNum type="arabicPeriod"/>
            </a:pPr>
            <a:r>
              <a:rPr lang="en-US" sz="2000" dirty="0">
                <a:solidFill>
                  <a:srgbClr val="FFFFFF"/>
                </a:solidFill>
              </a:rPr>
              <a:t>Big Mountain could close the 5 least popular runs and drop it’s ticket price by $0.75.   </a:t>
            </a:r>
          </a:p>
          <a:p>
            <a:pPr marL="457200" lvl="1" indent="0">
              <a:buNone/>
            </a:pPr>
            <a:endParaRPr lang="en-US" sz="2000" dirty="0">
              <a:solidFill>
                <a:srgbClr val="FFFFFF"/>
              </a:solidFill>
            </a:endParaRPr>
          </a:p>
        </p:txBody>
      </p:sp>
    </p:spTree>
    <p:extLst>
      <p:ext uri="{BB962C8B-B14F-4D97-AF65-F5344CB8AC3E}">
        <p14:creationId xmlns:p14="http://schemas.microsoft.com/office/powerpoint/2010/main" val="19626948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4F37A-A75D-CA4C-82A6-3D8888F77210}"/>
              </a:ext>
            </a:extLst>
          </p:cNvPr>
          <p:cNvSpPr>
            <a:spLocks noGrp="1"/>
          </p:cNvSpPr>
          <p:nvPr>
            <p:ph type="title"/>
          </p:nvPr>
        </p:nvSpPr>
        <p:spPr>
          <a:xfrm>
            <a:off x="7312769" y="2113235"/>
            <a:ext cx="3832088" cy="2236738"/>
          </a:xfrm>
        </p:spPr>
        <p:txBody>
          <a:bodyPr vert="horz" lIns="91440" tIns="45720" rIns="91440" bIns="45720" rtlCol="0" anchor="b">
            <a:normAutofit/>
          </a:bodyPr>
          <a:lstStyle/>
          <a:p>
            <a:pPr algn="ctr"/>
            <a:r>
              <a:rPr lang="en-US" b="1" dirty="0">
                <a:solidFill>
                  <a:srgbClr val="FFFFFF"/>
                </a:solidFill>
              </a:rPr>
              <a:t>Modeling and Results Analysis </a:t>
            </a:r>
          </a:p>
        </p:txBody>
      </p:sp>
      <p:sp>
        <p:nvSpPr>
          <p:cNvPr id="3" name="Content Placeholder 2">
            <a:extLst>
              <a:ext uri="{FF2B5EF4-FFF2-40B4-BE49-F238E27FC236}">
                <a16:creationId xmlns:a16="http://schemas.microsoft.com/office/drawing/2014/main" id="{D8925076-F80A-6448-B49E-5FB35E146C99}"/>
              </a:ext>
            </a:extLst>
          </p:cNvPr>
          <p:cNvSpPr>
            <a:spLocks noGrp="1"/>
          </p:cNvSpPr>
          <p:nvPr>
            <p:ph idx="1"/>
          </p:nvPr>
        </p:nvSpPr>
        <p:spPr>
          <a:xfrm>
            <a:off x="7556910" y="4456122"/>
            <a:ext cx="3510355" cy="758843"/>
          </a:xfrm>
        </p:spPr>
        <p:txBody>
          <a:bodyPr vert="horz" lIns="91440" tIns="45720" rIns="91440" bIns="45720" rtlCol="0" anchor="t">
            <a:normAutofit/>
          </a:bodyPr>
          <a:lstStyle/>
          <a:p>
            <a:pPr marL="0" indent="0">
              <a:buNone/>
            </a:pPr>
            <a:r>
              <a:rPr lang="en-US" sz="1600" dirty="0">
                <a:solidFill>
                  <a:srgbClr val="FEFFFF"/>
                </a:solidFill>
              </a:rPr>
              <a:t>How does Big Mountain’s current ticket price compare with other resorts in the market?</a:t>
            </a:r>
          </a:p>
        </p:txBody>
      </p:sp>
      <p:sp>
        <p:nvSpPr>
          <p:cNvPr id="13"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F01FC367-5956-BF47-A880-3390D7169135}"/>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17419" y="1128882"/>
            <a:ext cx="6477931" cy="3495698"/>
          </a:xfrm>
          <a:prstGeom prst="rect">
            <a:avLst/>
          </a:prstGeom>
        </p:spPr>
      </p:pic>
    </p:spTree>
    <p:extLst>
      <p:ext uri="{BB962C8B-B14F-4D97-AF65-F5344CB8AC3E}">
        <p14:creationId xmlns:p14="http://schemas.microsoft.com/office/powerpoint/2010/main" val="363670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9278A3-BD88-48E9-ADA8-DFA54F8B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06979E64-410D-4CA1-A8A9-ACDE6986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021DE2B2-9F4C-4BE0-88D6-90B781F1D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F4CBF41C-B31A-498E-8DE8-06450A0BE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1820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49010BE-685C-4D4C-B9D5-1F6BE640B6B4}"/>
              </a:ext>
            </a:extLst>
          </p:cNvPr>
          <p:cNvSpPr>
            <a:spLocks noGrp="1"/>
          </p:cNvSpPr>
          <p:nvPr>
            <p:ph type="title"/>
          </p:nvPr>
        </p:nvSpPr>
        <p:spPr>
          <a:xfrm>
            <a:off x="6850221" y="1833036"/>
            <a:ext cx="4330061" cy="1541083"/>
          </a:xfrm>
        </p:spPr>
        <p:txBody>
          <a:bodyPr>
            <a:normAutofit/>
          </a:bodyPr>
          <a:lstStyle/>
          <a:p>
            <a:r>
              <a:rPr lang="en-US" sz="3600" b="1">
                <a:solidFill>
                  <a:srgbClr val="FFFFFF"/>
                </a:solidFill>
              </a:rPr>
              <a:t>Modeling and Results Analysis</a:t>
            </a:r>
          </a:p>
        </p:txBody>
      </p:sp>
      <p:cxnSp>
        <p:nvCxnSpPr>
          <p:cNvPr id="19" name="Straight Connector 18">
            <a:extLst>
              <a:ext uri="{FF2B5EF4-FFF2-40B4-BE49-F238E27FC236}">
                <a16:creationId xmlns:a16="http://schemas.microsoft.com/office/drawing/2014/main" id="{AC39C20E-446B-4706-9FAB-EB5663931D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44197" y="3276929"/>
            <a:ext cx="5423419"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DEB23F-2261-9D42-A61F-6C0C756E927C}"/>
              </a:ext>
            </a:extLst>
          </p:cNvPr>
          <p:cNvSpPr>
            <a:spLocks noGrp="1"/>
          </p:cNvSpPr>
          <p:nvPr>
            <p:ph idx="1"/>
          </p:nvPr>
        </p:nvSpPr>
        <p:spPr>
          <a:xfrm>
            <a:off x="6850853" y="3435931"/>
            <a:ext cx="4329244" cy="2718648"/>
          </a:xfrm>
        </p:spPr>
        <p:txBody>
          <a:bodyPr anchor="t">
            <a:normAutofit/>
          </a:bodyPr>
          <a:lstStyle/>
          <a:p>
            <a:pPr marL="0" indent="0">
              <a:buNone/>
            </a:pPr>
            <a:r>
              <a:rPr lang="en-US" sz="2400">
                <a:solidFill>
                  <a:srgbClr val="FEFFFF"/>
                </a:solidFill>
              </a:rPr>
              <a:t>How does Big Mountain compare with other ski resorts in the market in regards to the most important features? </a:t>
            </a:r>
          </a:p>
          <a:p>
            <a:pPr marL="0" indent="0">
              <a:buNone/>
            </a:pPr>
            <a:endParaRPr lang="en-US" sz="2400">
              <a:solidFill>
                <a:srgbClr val="FEFFFF"/>
              </a:solidFill>
            </a:endParaRPr>
          </a:p>
          <a:p>
            <a:pPr marL="0" indent="0">
              <a:buNone/>
            </a:pPr>
            <a:endParaRPr lang="en-US" sz="2400">
              <a:solidFill>
                <a:srgbClr val="FEFFFF"/>
              </a:solidFill>
            </a:endParaRPr>
          </a:p>
        </p:txBody>
      </p:sp>
      <p:pic>
        <p:nvPicPr>
          <p:cNvPr id="14" name="Picture 13" descr="Chart, histogram&#10;&#10;Description automatically generated">
            <a:extLst>
              <a:ext uri="{FF2B5EF4-FFF2-40B4-BE49-F238E27FC236}">
                <a16:creationId xmlns:a16="http://schemas.microsoft.com/office/drawing/2014/main" id="{C884875F-02D2-8346-9642-0949E096E1DB}"/>
              </a:ext>
            </a:extLst>
          </p:cNvPr>
          <p:cNvPicPr/>
          <p:nvPr/>
        </p:nvPicPr>
        <p:blipFill>
          <a:blip r:embed="rId2"/>
          <a:stretch>
            <a:fillRect/>
          </a:stretch>
        </p:blipFill>
        <p:spPr>
          <a:xfrm>
            <a:off x="612172" y="389783"/>
            <a:ext cx="5531468" cy="2984336"/>
          </a:xfrm>
          <a:prstGeom prst="rect">
            <a:avLst/>
          </a:prstGeom>
        </p:spPr>
      </p:pic>
      <p:pic>
        <p:nvPicPr>
          <p:cNvPr id="16" name="Picture 15" descr="Chart, histogram&#10;&#10;Description automatically generated">
            <a:extLst>
              <a:ext uri="{FF2B5EF4-FFF2-40B4-BE49-F238E27FC236}">
                <a16:creationId xmlns:a16="http://schemas.microsoft.com/office/drawing/2014/main" id="{5B22E2F7-222F-0348-9F91-09FD6A93E982}"/>
              </a:ext>
            </a:extLst>
          </p:cNvPr>
          <p:cNvPicPr/>
          <p:nvPr/>
        </p:nvPicPr>
        <p:blipFill>
          <a:blip r:embed="rId3"/>
          <a:stretch>
            <a:fillRect/>
          </a:stretch>
        </p:blipFill>
        <p:spPr>
          <a:xfrm>
            <a:off x="514423" y="3345772"/>
            <a:ext cx="5629216" cy="3037407"/>
          </a:xfrm>
          <a:prstGeom prst="rect">
            <a:avLst/>
          </a:prstGeom>
        </p:spPr>
      </p:pic>
    </p:spTree>
    <p:extLst>
      <p:ext uri="{BB962C8B-B14F-4D97-AF65-F5344CB8AC3E}">
        <p14:creationId xmlns:p14="http://schemas.microsoft.com/office/powerpoint/2010/main" val="88763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9278A3-BD88-48E9-ADA8-DFA54F8B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06979E64-410D-4CA1-A8A9-ACDE6986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021DE2B2-9F4C-4BE0-88D6-90B781F1D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F4CBF41C-B31A-498E-8DE8-06450A0BE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1820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3D3B75-26BE-2943-A476-ECF51AA8ABFB}"/>
              </a:ext>
            </a:extLst>
          </p:cNvPr>
          <p:cNvSpPr>
            <a:spLocks noGrp="1"/>
          </p:cNvSpPr>
          <p:nvPr>
            <p:ph type="title"/>
          </p:nvPr>
        </p:nvSpPr>
        <p:spPr>
          <a:xfrm>
            <a:off x="6850221" y="1833036"/>
            <a:ext cx="4330061" cy="1541083"/>
          </a:xfrm>
        </p:spPr>
        <p:txBody>
          <a:bodyPr>
            <a:normAutofit/>
          </a:bodyPr>
          <a:lstStyle/>
          <a:p>
            <a:r>
              <a:rPr lang="en-US" sz="3600" b="1">
                <a:solidFill>
                  <a:srgbClr val="FFFFFF"/>
                </a:solidFill>
              </a:rPr>
              <a:t>Modeling and Results Analysis</a:t>
            </a:r>
          </a:p>
        </p:txBody>
      </p:sp>
      <p:cxnSp>
        <p:nvCxnSpPr>
          <p:cNvPr id="18" name="Straight Connector 17">
            <a:extLst>
              <a:ext uri="{FF2B5EF4-FFF2-40B4-BE49-F238E27FC236}">
                <a16:creationId xmlns:a16="http://schemas.microsoft.com/office/drawing/2014/main" id="{AC39C20E-446B-4706-9FAB-EB5663931D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44197" y="3276929"/>
            <a:ext cx="5423419"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65E26E-973D-9547-ABD6-26AB1BF30D2E}"/>
              </a:ext>
            </a:extLst>
          </p:cNvPr>
          <p:cNvSpPr>
            <a:spLocks noGrp="1"/>
          </p:cNvSpPr>
          <p:nvPr>
            <p:ph idx="1"/>
          </p:nvPr>
        </p:nvSpPr>
        <p:spPr>
          <a:xfrm>
            <a:off x="6850853" y="3435931"/>
            <a:ext cx="4329244" cy="2718648"/>
          </a:xfrm>
        </p:spPr>
        <p:txBody>
          <a:bodyPr anchor="t">
            <a:normAutofit/>
          </a:bodyPr>
          <a:lstStyle/>
          <a:p>
            <a:pPr marL="0" indent="0">
              <a:buNone/>
            </a:pPr>
            <a:r>
              <a:rPr lang="en-US" sz="2400">
                <a:solidFill>
                  <a:srgbClr val="FEFFFF"/>
                </a:solidFill>
              </a:rPr>
              <a:t>How does Big Mountain compare with other ski resorts in the market in regards to the most important features? </a:t>
            </a:r>
          </a:p>
          <a:p>
            <a:pPr marL="0" indent="0">
              <a:buNone/>
            </a:pPr>
            <a:endParaRPr lang="en-US" sz="2400">
              <a:solidFill>
                <a:srgbClr val="FEFFFF"/>
              </a:solidFill>
            </a:endParaRPr>
          </a:p>
          <a:p>
            <a:pPr marL="0" indent="0">
              <a:buNone/>
            </a:pPr>
            <a:endParaRPr lang="en-US" sz="2400">
              <a:solidFill>
                <a:srgbClr val="FEFFFF"/>
              </a:solidFill>
            </a:endParaRPr>
          </a:p>
        </p:txBody>
      </p:sp>
      <p:pic>
        <p:nvPicPr>
          <p:cNvPr id="15" name="Picture 14" descr="A picture containing chart&#10;&#10;Description automatically generated">
            <a:extLst>
              <a:ext uri="{FF2B5EF4-FFF2-40B4-BE49-F238E27FC236}">
                <a16:creationId xmlns:a16="http://schemas.microsoft.com/office/drawing/2014/main" id="{BE737257-5B66-6C4A-A79C-DB584DCBD2C7}"/>
              </a:ext>
            </a:extLst>
          </p:cNvPr>
          <p:cNvPicPr/>
          <p:nvPr/>
        </p:nvPicPr>
        <p:blipFill>
          <a:blip r:embed="rId2"/>
          <a:stretch>
            <a:fillRect/>
          </a:stretch>
        </p:blipFill>
        <p:spPr>
          <a:xfrm>
            <a:off x="545485" y="484813"/>
            <a:ext cx="5561406" cy="3001375"/>
          </a:xfrm>
          <a:prstGeom prst="rect">
            <a:avLst/>
          </a:prstGeom>
        </p:spPr>
      </p:pic>
      <p:pic>
        <p:nvPicPr>
          <p:cNvPr id="17" name="Picture 16" descr="Chart, histogram&#10;&#10;Description automatically generated">
            <a:extLst>
              <a:ext uri="{FF2B5EF4-FFF2-40B4-BE49-F238E27FC236}">
                <a16:creationId xmlns:a16="http://schemas.microsoft.com/office/drawing/2014/main" id="{722632DA-5484-8A4A-A7F4-D3FB077587AA}"/>
              </a:ext>
            </a:extLst>
          </p:cNvPr>
          <p:cNvPicPr/>
          <p:nvPr/>
        </p:nvPicPr>
        <p:blipFill>
          <a:blip r:embed="rId3"/>
          <a:stretch>
            <a:fillRect/>
          </a:stretch>
        </p:blipFill>
        <p:spPr>
          <a:xfrm>
            <a:off x="545484" y="3455595"/>
            <a:ext cx="5561014" cy="3001374"/>
          </a:xfrm>
          <a:prstGeom prst="rect">
            <a:avLst/>
          </a:prstGeom>
        </p:spPr>
      </p:pic>
    </p:spTree>
    <p:extLst>
      <p:ext uri="{BB962C8B-B14F-4D97-AF65-F5344CB8AC3E}">
        <p14:creationId xmlns:p14="http://schemas.microsoft.com/office/powerpoint/2010/main" val="274551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D37557-6D04-4F4E-914F-7941AA5A94A2}"/>
              </a:ext>
            </a:extLst>
          </p:cNvPr>
          <p:cNvSpPr>
            <a:spLocks noGrp="1"/>
          </p:cNvSpPr>
          <p:nvPr>
            <p:ph type="title"/>
          </p:nvPr>
        </p:nvSpPr>
        <p:spPr>
          <a:xfrm>
            <a:off x="640079" y="2053641"/>
            <a:ext cx="3669161" cy="2760098"/>
          </a:xfrm>
        </p:spPr>
        <p:txBody>
          <a:bodyPr>
            <a:normAutofit/>
          </a:bodyPr>
          <a:lstStyle/>
          <a:p>
            <a:r>
              <a:rPr lang="en-US" b="1">
                <a:solidFill>
                  <a:srgbClr val="FFFFFF"/>
                </a:solidFill>
              </a:rPr>
              <a:t>Summary and Conclusion</a:t>
            </a:r>
          </a:p>
        </p:txBody>
      </p:sp>
      <p:sp>
        <p:nvSpPr>
          <p:cNvPr id="3" name="Content Placeholder 2">
            <a:extLst>
              <a:ext uri="{FF2B5EF4-FFF2-40B4-BE49-F238E27FC236}">
                <a16:creationId xmlns:a16="http://schemas.microsoft.com/office/drawing/2014/main" id="{40A9C248-EE27-DF4A-BD75-9E616944CEF8}"/>
              </a:ext>
            </a:extLst>
          </p:cNvPr>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When compared with other ski resorts in the market, the facilities at Big Mountain are ahead of the competition and it is apparent that their value is not being adequately represented in the ticket price.</a:t>
            </a:r>
          </a:p>
          <a:p>
            <a:pPr marL="0" indent="0">
              <a:buNone/>
            </a:pPr>
            <a:endParaRPr lang="en-US" sz="2400">
              <a:solidFill>
                <a:srgbClr val="000000"/>
              </a:solidFill>
            </a:endParaRPr>
          </a:p>
          <a:p>
            <a:pPr marL="0" indent="0">
              <a:buNone/>
            </a:pPr>
            <a:r>
              <a:rPr lang="en-US" sz="2400">
                <a:solidFill>
                  <a:srgbClr val="000000"/>
                </a:solidFill>
              </a:rPr>
              <a:t>We recommend increasing ticket price to $95 and implementing operational changes that consider the most valuable features: number of runs, vertical drop, skiable terrain acreage, snow making acreage, and the number of fast four person chairlifts. </a:t>
            </a:r>
          </a:p>
        </p:txBody>
      </p:sp>
    </p:spTree>
    <p:extLst>
      <p:ext uri="{BB962C8B-B14F-4D97-AF65-F5344CB8AC3E}">
        <p14:creationId xmlns:p14="http://schemas.microsoft.com/office/powerpoint/2010/main" val="205291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395</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Big Mountain Resort: </vt:lpstr>
      <vt:lpstr>Problem Identification</vt:lpstr>
      <vt:lpstr>Problem Identification</vt:lpstr>
      <vt:lpstr>Recommendation and Key Findings</vt:lpstr>
      <vt:lpstr>Modeling and Results Analysis </vt:lpstr>
      <vt:lpstr>Modeling and Results Analysis</vt:lpstr>
      <vt:lpstr>Modeling and Results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Tyler Meester</dc:creator>
  <cp:lastModifiedBy>Tyler Meester</cp:lastModifiedBy>
  <cp:revision>2</cp:revision>
  <dcterms:created xsi:type="dcterms:W3CDTF">2021-01-13T17:34:10Z</dcterms:created>
  <dcterms:modified xsi:type="dcterms:W3CDTF">2021-01-13T17:39:17Z</dcterms:modified>
</cp:coreProperties>
</file>