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>
        <p:scale>
          <a:sx n="120" d="100"/>
          <a:sy n="120" d="100"/>
        </p:scale>
        <p:origin x="36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7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12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556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80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47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280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776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628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27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51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48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1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880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B0A8B-7159-EF43-A5E5-ECD400DB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451" y="1023440"/>
            <a:ext cx="8951098" cy="2146890"/>
          </a:xfrm>
        </p:spPr>
        <p:txBody>
          <a:bodyPr>
            <a:normAutofit/>
          </a:bodyPr>
          <a:lstStyle/>
          <a:p>
            <a:r>
              <a:rPr lang="en-US" sz="4000" dirty="0"/>
              <a:t>Water Potability </a:t>
            </a:r>
            <a:br>
              <a:rPr lang="en-US" sz="4000" dirty="0"/>
            </a:br>
            <a:r>
              <a:rPr lang="en-US" sz="4000" dirty="0"/>
              <a:t>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CE1-E276-B349-9C5F-3F6664C7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18" y="3687670"/>
            <a:ext cx="4367859" cy="87987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Tyler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Meester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Science Capstone Project, August 2021</a:t>
            </a:r>
          </a:p>
        </p:txBody>
      </p:sp>
    </p:spTree>
    <p:extLst>
      <p:ext uri="{BB962C8B-B14F-4D97-AF65-F5344CB8AC3E}">
        <p14:creationId xmlns:p14="http://schemas.microsoft.com/office/powerpoint/2010/main" val="207450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DD1D78-7D6D-F64D-BBC2-2A53D52CF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2283" y="3194726"/>
            <a:ext cx="6738144" cy="29157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46FBB-1E1A-8C49-902A-8F46E455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5" y="417082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Generic Model Performances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33D48-D13D-BA44-B901-B9EE4EBD06C9}"/>
              </a:ext>
            </a:extLst>
          </p:cNvPr>
          <p:cNvSpPr txBox="1"/>
          <p:nvPr/>
        </p:nvSpPr>
        <p:spPr>
          <a:xfrm>
            <a:off x="4019107" y="1617729"/>
            <a:ext cx="631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visually exploring the data, I tested various models </a:t>
            </a:r>
          </a:p>
          <a:p>
            <a:r>
              <a:rPr lang="en-US" dirty="0"/>
              <a:t>to assess which ones would be the best to hyperparameter tune. Random Forest Classifier, Bagging Classifier, and Gradient Boosting Classifier were the most effective generic models.</a:t>
            </a:r>
          </a:p>
        </p:txBody>
      </p:sp>
    </p:spTree>
    <p:extLst>
      <p:ext uri="{BB962C8B-B14F-4D97-AF65-F5344CB8AC3E}">
        <p14:creationId xmlns:p14="http://schemas.microsoft.com/office/powerpoint/2010/main" val="139640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1473-0CE6-CF4D-96B8-2801A8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96" y="643467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dirty="0"/>
              <a:t>After tuning the hyperparameters of the three most effective models, the Random Forest Classifier was the best performing model with a test precision of 70%.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5F87-655F-2F46-A047-069B8C96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Hyperparameter Tuning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C63AD83-9780-E746-9CA5-2F721027D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55" y="3516158"/>
            <a:ext cx="6553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CF49-2696-C142-83FC-1D562956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86" y="1950440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dirty="0"/>
              <a:t>There is a lot of room for improvement with this model, but I believe that it would require the incorporation of additional data. </a:t>
            </a:r>
          </a:p>
          <a:p>
            <a:r>
              <a:rPr lang="en-US" dirty="0"/>
              <a:t>Location data would probably be very informative for the model and would improve performance.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BC67-2589-924F-B20C-5347E46E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2045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D2DD-7F8C-7D4D-A304-6E1C9037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86" y="1950440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Water is arguably the most essential resource for civilization, yet countries around the world struggle to find water that is safe for consumption. </a:t>
            </a:r>
          </a:p>
          <a:p>
            <a:r>
              <a:rPr lang="en-US" sz="2400" dirty="0"/>
              <a:t>Nearly 800 Million people (10% of the global population) do not have access to safe drinking Water, which severely impacts economic growth and health.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ED1C4-A5FD-8F4F-8452-CC1E9242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80904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3D85-251E-CF4A-A42B-200C6993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86" y="1950440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more and more people strive to enter the developed world, </a:t>
            </a:r>
            <a:r>
              <a:rPr lang="en-US" sz="2400" b="1" dirty="0"/>
              <a:t>we need to be able to quickly assess whether water is potable. </a:t>
            </a:r>
          </a:p>
          <a:p>
            <a:r>
              <a:rPr lang="en-US" sz="2400" dirty="0"/>
              <a:t>Securing healthy drinking water is a crucial first step in helping to lift a community out of poverty.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3AC3-8C6F-3949-BFFB-F7AC6B8F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1751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FB82-3657-BE4C-B2E0-0F4890B5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86" y="1950440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dirty="0"/>
              <a:t>This model will be useful for non-profit organizations and governments to help secure healthy drinking water for poverty stricken communities</a:t>
            </a:r>
          </a:p>
          <a:p>
            <a:r>
              <a:rPr lang="en-US" dirty="0"/>
              <a:t>This model could even be incorporated into a cheap water testing process that would allow communities to check the water potability of their own water sources.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DB83-BEA9-E442-8B93-76ED5528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Who will use the model?</a:t>
            </a:r>
          </a:p>
        </p:txBody>
      </p:sp>
    </p:spTree>
    <p:extLst>
      <p:ext uri="{BB962C8B-B14F-4D97-AF65-F5344CB8AC3E}">
        <p14:creationId xmlns:p14="http://schemas.microsoft.com/office/powerpoint/2010/main" val="278378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C4EA-50A5-8F40-AA57-B9A82D56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172" y="1509597"/>
            <a:ext cx="8433113" cy="460084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The data for this project was acquired through Kaggle, a repository for datasets on various subjects. </a:t>
            </a:r>
          </a:p>
          <a:p>
            <a:r>
              <a:rPr lang="en-US" dirty="0"/>
              <a:t>The CSV file contains water quality metrics for 3276 different bodies of water (location data not included), metrics included in the original dataset are:</a:t>
            </a:r>
          </a:p>
          <a:p>
            <a:pPr lvl="1"/>
            <a:r>
              <a:rPr lang="en-US" dirty="0"/>
              <a:t>Ph Value</a:t>
            </a:r>
          </a:p>
          <a:p>
            <a:pPr lvl="1"/>
            <a:r>
              <a:rPr lang="en-US" dirty="0"/>
              <a:t>Hardness</a:t>
            </a:r>
          </a:p>
          <a:p>
            <a:pPr lvl="1"/>
            <a:r>
              <a:rPr lang="en-US" dirty="0"/>
              <a:t>Total Dissolved Solids</a:t>
            </a:r>
          </a:p>
          <a:p>
            <a:pPr lvl="1"/>
            <a:r>
              <a:rPr lang="en-US" dirty="0"/>
              <a:t>Chloramines</a:t>
            </a:r>
          </a:p>
          <a:p>
            <a:pPr lvl="1"/>
            <a:r>
              <a:rPr lang="en-US" dirty="0"/>
              <a:t>Sulfate</a:t>
            </a:r>
          </a:p>
          <a:p>
            <a:pPr lvl="1"/>
            <a:r>
              <a:rPr lang="en-US" dirty="0"/>
              <a:t>Conductivity</a:t>
            </a:r>
          </a:p>
          <a:p>
            <a:pPr lvl="1"/>
            <a:r>
              <a:rPr lang="en-US" dirty="0"/>
              <a:t>Organic Carbon</a:t>
            </a:r>
          </a:p>
          <a:p>
            <a:pPr lvl="1"/>
            <a:r>
              <a:rPr lang="en-US" dirty="0"/>
              <a:t>Trihalomethanes</a:t>
            </a:r>
          </a:p>
          <a:p>
            <a:pPr lvl="1"/>
            <a:r>
              <a:rPr lang="en-US" dirty="0"/>
              <a:t>Turbidity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A9F8-C31F-C742-BE9E-700262BD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72" y="398919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59776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1656-08D9-EB44-BB7D-1A723C14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798" y="1702429"/>
            <a:ext cx="8433113" cy="41600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To solve this problem I created a binary classification model to predict whether a water source is potable or non-potable.</a:t>
            </a:r>
          </a:p>
          <a:p>
            <a:r>
              <a:rPr lang="en-US" dirty="0"/>
              <a:t> It is more important to correctly identify non-potable water sources and avoid False positives. I want to limit describing water as potable when it is not. Thus, the model was optimized for ‘precision’.</a:t>
            </a:r>
          </a:p>
          <a:p>
            <a:r>
              <a:rPr lang="en-US" dirty="0"/>
              <a:t>Models that were tested and compared were: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Bagging Classifier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r>
              <a:rPr lang="en-US" dirty="0" err="1"/>
              <a:t>Kneighbors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24A9D-3667-7D4A-A3FB-2AD3C24F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814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3DAB9AC-6261-9747-B091-F1DFDF38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38" y="618517"/>
            <a:ext cx="5601733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56D0EF90-4BBB-4E20-A4B5-5512DA3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534" y="1488345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The Histograms of the data show that most features follow a normal distribution, which makes preprocessing the data much easier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0586F-6038-2346-B95D-FBAE76BF742B}"/>
              </a:ext>
            </a:extLst>
          </p:cNvPr>
          <p:cNvSpPr txBox="1"/>
          <p:nvPr/>
        </p:nvSpPr>
        <p:spPr>
          <a:xfrm>
            <a:off x="7671561" y="858799"/>
            <a:ext cx="3094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EXPLORATORY </a:t>
            </a:r>
          </a:p>
          <a:p>
            <a:pPr algn="ctr"/>
            <a:r>
              <a:rPr lang="en-US" sz="2800" b="1" u="sng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9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905266-195C-8B44-831D-6AE7AC8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46" y="618517"/>
            <a:ext cx="501297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C4FB336-7F8A-4944-9EE6-0592D67F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66" y="1488345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The Histograms of the data show that most features follow a normal distribution, which makes preprocessing the data much easier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866B6-540B-BB4C-A28D-2EF46F70819A}"/>
              </a:ext>
            </a:extLst>
          </p:cNvPr>
          <p:cNvSpPr txBox="1"/>
          <p:nvPr/>
        </p:nvSpPr>
        <p:spPr>
          <a:xfrm>
            <a:off x="7527993" y="1011291"/>
            <a:ext cx="3094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EXPLORATORY </a:t>
            </a:r>
          </a:p>
          <a:p>
            <a:pPr algn="ctr"/>
            <a:r>
              <a:rPr lang="en-US" sz="2800" b="1" u="sng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383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8722899-1120-5243-8D6E-A800C432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7" y="877077"/>
            <a:ext cx="6122390" cy="5050972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398920A-B198-42E9-9D1F-6BE005FB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649" y="1601666"/>
            <a:ext cx="3352128" cy="3881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From this Correlation heatmap we can see that there isn’t one particular feature that is highly correlated with water potability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51393-BFE9-C342-9F48-B01D7B37AE33}"/>
              </a:ext>
            </a:extLst>
          </p:cNvPr>
          <p:cNvSpPr txBox="1"/>
          <p:nvPr/>
        </p:nvSpPr>
        <p:spPr>
          <a:xfrm>
            <a:off x="8387097" y="1273469"/>
            <a:ext cx="3094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EXPLORATORY </a:t>
            </a:r>
          </a:p>
          <a:p>
            <a:r>
              <a:rPr lang="en-US" sz="2800" b="1" u="sng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012284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{B6499FCE-39E3-9542-8322-E490266F01E3}tf10001073</Template>
  <TotalTime>94</TotalTime>
  <Words>496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Water Potability  Prediction Model</vt:lpstr>
      <vt:lpstr>The Problem</vt:lpstr>
      <vt:lpstr>The Problem</vt:lpstr>
      <vt:lpstr>Who will use the model?</vt:lpstr>
      <vt:lpstr>Data Information</vt:lpstr>
      <vt:lpstr>Methods</vt:lpstr>
      <vt:lpstr>PowerPoint Presentation</vt:lpstr>
      <vt:lpstr>PowerPoint Presentation</vt:lpstr>
      <vt:lpstr>PowerPoint Presentation</vt:lpstr>
      <vt:lpstr>Generic Model Performances</vt:lpstr>
      <vt:lpstr>Hyperparameter Tuning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 Prediction Model</dc:title>
  <dc:creator>Tyler Meester</dc:creator>
  <cp:lastModifiedBy>Tyler Meester</cp:lastModifiedBy>
  <cp:revision>2</cp:revision>
  <dcterms:created xsi:type="dcterms:W3CDTF">2021-08-14T20:44:47Z</dcterms:created>
  <dcterms:modified xsi:type="dcterms:W3CDTF">2021-08-14T22:19:15Z</dcterms:modified>
</cp:coreProperties>
</file>