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2"/>
    <p:restoredTop sz="96327"/>
  </p:normalViewPr>
  <p:slideViewPr>
    <p:cSldViewPr snapToGrid="0" snapToObjects="1">
      <p:cViewPr>
        <p:scale>
          <a:sx n="130" d="100"/>
          <a:sy n="130" d="100"/>
        </p:scale>
        <p:origin x="119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CA87C-64F9-47AB-8641-E067B24D962C}"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8C07A1BD-F72B-408B-9808-A793565D2F69}">
      <dgm:prSet/>
      <dgm:spPr/>
      <dgm:t>
        <a:bodyPr/>
        <a:lstStyle/>
        <a:p>
          <a:r>
            <a:rPr lang="en-US"/>
            <a:t>The data goes back 20 years and contains numerous features, some of which have different time frequencies (daily, weekly, and some with no time series aspect at all). </a:t>
          </a:r>
        </a:p>
      </dgm:t>
    </dgm:pt>
    <dgm:pt modelId="{57489841-E9AC-4B7A-878B-15F01D120F61}" type="parTrans" cxnId="{A271529D-EDD9-4ABA-866B-91190318C8F2}">
      <dgm:prSet/>
      <dgm:spPr/>
      <dgm:t>
        <a:bodyPr/>
        <a:lstStyle/>
        <a:p>
          <a:endParaRPr lang="en-US"/>
        </a:p>
      </dgm:t>
    </dgm:pt>
    <dgm:pt modelId="{E4E36A37-9F4E-403F-A8C6-89B496130AEB}" type="sibTrans" cxnId="{A271529D-EDD9-4ABA-866B-91190318C8F2}">
      <dgm:prSet/>
      <dgm:spPr/>
      <dgm:t>
        <a:bodyPr/>
        <a:lstStyle/>
        <a:p>
          <a:endParaRPr lang="en-US"/>
        </a:p>
      </dgm:t>
    </dgm:pt>
    <dgm:pt modelId="{DF445CB1-53C6-48FC-B95F-255CE6E15A5A}">
      <dgm:prSet/>
      <dgm:spPr/>
      <dgm:t>
        <a:bodyPr/>
        <a:lstStyle/>
        <a:p>
          <a:r>
            <a:rPr lang="en-US" dirty="0"/>
            <a:t>Initially this was approached as a multi-class classification problem, the time series information was to be captured through creative feature engineering. </a:t>
          </a:r>
        </a:p>
      </dgm:t>
    </dgm:pt>
    <dgm:pt modelId="{AF13792B-5119-4C1F-971D-D658DE3C78EC}" type="parTrans" cxnId="{2C8FA187-146A-40AE-9086-185B1060E149}">
      <dgm:prSet/>
      <dgm:spPr/>
      <dgm:t>
        <a:bodyPr/>
        <a:lstStyle/>
        <a:p>
          <a:endParaRPr lang="en-US"/>
        </a:p>
      </dgm:t>
    </dgm:pt>
    <dgm:pt modelId="{949FD648-A532-41AB-8086-C868789C254A}" type="sibTrans" cxnId="{2C8FA187-146A-40AE-9086-185B1060E149}">
      <dgm:prSet/>
      <dgm:spPr/>
      <dgm:t>
        <a:bodyPr/>
        <a:lstStyle/>
        <a:p>
          <a:endParaRPr lang="en-US"/>
        </a:p>
      </dgm:t>
    </dgm:pt>
    <dgm:pt modelId="{EB609A5A-BBA3-4308-A678-B1856B455439}">
      <dgm:prSet/>
      <dgm:spPr/>
      <dgm:t>
        <a:bodyPr/>
        <a:lstStyle/>
        <a:p>
          <a:r>
            <a:rPr lang="en-US" dirty="0"/>
            <a:t>After further consideration I decided to simplify the problem even further by turning it into a binary classification problem, splitting the target feature "drought score" into two categories: </a:t>
          </a:r>
          <a:br>
            <a:rPr lang="en-US" dirty="0"/>
          </a:br>
          <a:endParaRPr lang="en-US" dirty="0"/>
        </a:p>
        <a:p>
          <a:r>
            <a:rPr lang="en-US" dirty="0"/>
            <a:t>- Low Drought (No Drought, D0, D1) </a:t>
          </a:r>
        </a:p>
        <a:p>
          <a:r>
            <a:rPr lang="en-US" dirty="0"/>
            <a:t>- High Drought (D2, D3, D4).</a:t>
          </a:r>
        </a:p>
      </dgm:t>
    </dgm:pt>
    <dgm:pt modelId="{57053A85-E0F2-4FD3-935E-21B0BDD58E4D}" type="parTrans" cxnId="{0663D5F8-7DF2-42F7-8D3D-F48B723AC242}">
      <dgm:prSet/>
      <dgm:spPr/>
      <dgm:t>
        <a:bodyPr/>
        <a:lstStyle/>
        <a:p>
          <a:endParaRPr lang="en-US"/>
        </a:p>
      </dgm:t>
    </dgm:pt>
    <dgm:pt modelId="{4A0EE28D-36A7-4AD4-A2B8-6FEED1D510E5}" type="sibTrans" cxnId="{0663D5F8-7DF2-42F7-8D3D-F48B723AC242}">
      <dgm:prSet/>
      <dgm:spPr/>
      <dgm:t>
        <a:bodyPr/>
        <a:lstStyle/>
        <a:p>
          <a:endParaRPr lang="en-US"/>
        </a:p>
      </dgm:t>
    </dgm:pt>
    <dgm:pt modelId="{E79AB44D-8E21-401A-B338-E985CE49DB28}">
      <dgm:prSet/>
      <dgm:spPr/>
      <dgm:t>
        <a:bodyPr/>
        <a:lstStyle/>
        <a:p>
          <a:r>
            <a:rPr lang="en-US"/>
            <a:t>The full dataset included millions of daily entries for thousands of individual counties in the United States. </a:t>
          </a:r>
        </a:p>
      </dgm:t>
    </dgm:pt>
    <dgm:pt modelId="{11421BCC-EEFC-4C60-8F9A-C64D3E233C88}" type="parTrans" cxnId="{C9A2DCB0-DCC7-4928-8650-28E706F0524A}">
      <dgm:prSet/>
      <dgm:spPr/>
      <dgm:t>
        <a:bodyPr/>
        <a:lstStyle/>
        <a:p>
          <a:endParaRPr lang="en-US"/>
        </a:p>
      </dgm:t>
    </dgm:pt>
    <dgm:pt modelId="{6AF13E9F-E380-440D-832C-60B393D1C185}" type="sibTrans" cxnId="{C9A2DCB0-DCC7-4928-8650-28E706F0524A}">
      <dgm:prSet/>
      <dgm:spPr/>
      <dgm:t>
        <a:bodyPr/>
        <a:lstStyle/>
        <a:p>
          <a:endParaRPr lang="en-US"/>
        </a:p>
      </dgm:t>
    </dgm:pt>
    <dgm:pt modelId="{49F3D29C-42B0-42F9-B106-1B9C74B89287}">
      <dgm:prSet/>
      <dgm:spPr/>
      <dgm:t>
        <a:bodyPr/>
        <a:lstStyle/>
        <a:p>
          <a:r>
            <a:rPr lang="en-US" dirty="0"/>
            <a:t>A smaller subset of this data was created that focused on the West Coast States (California, Oregon, and Washington). These particular states were selected as they have experienced the most destructive wildfires over the past decade. </a:t>
          </a:r>
        </a:p>
      </dgm:t>
    </dgm:pt>
    <dgm:pt modelId="{BA428740-B01B-4D77-8BE8-C4D0143F3410}" type="parTrans" cxnId="{E20F3D42-AC12-4326-B055-DE477CFEB60D}">
      <dgm:prSet/>
      <dgm:spPr/>
      <dgm:t>
        <a:bodyPr/>
        <a:lstStyle/>
        <a:p>
          <a:endParaRPr lang="en-US"/>
        </a:p>
      </dgm:t>
    </dgm:pt>
    <dgm:pt modelId="{367E3EF1-5EF4-4A3C-BEE7-F55107BA4D9D}" type="sibTrans" cxnId="{E20F3D42-AC12-4326-B055-DE477CFEB60D}">
      <dgm:prSet/>
      <dgm:spPr/>
      <dgm:t>
        <a:bodyPr/>
        <a:lstStyle/>
        <a:p>
          <a:endParaRPr lang="en-US"/>
        </a:p>
      </dgm:t>
    </dgm:pt>
    <dgm:pt modelId="{E5B02453-087D-AC4F-94D3-2C85C54A8BFA}" type="pres">
      <dgm:prSet presAssocID="{40FCA87C-64F9-47AB-8641-E067B24D962C}" presName="vert0" presStyleCnt="0">
        <dgm:presLayoutVars>
          <dgm:dir/>
          <dgm:animOne val="branch"/>
          <dgm:animLvl val="lvl"/>
        </dgm:presLayoutVars>
      </dgm:prSet>
      <dgm:spPr/>
    </dgm:pt>
    <dgm:pt modelId="{D3812CBE-37C4-B747-9E55-7937B8BE9FE4}" type="pres">
      <dgm:prSet presAssocID="{8C07A1BD-F72B-408B-9808-A793565D2F69}" presName="thickLine" presStyleLbl="alignNode1" presStyleIdx="0" presStyleCnt="5"/>
      <dgm:spPr/>
    </dgm:pt>
    <dgm:pt modelId="{6A6F971C-34C9-4C46-877D-661F327A171E}" type="pres">
      <dgm:prSet presAssocID="{8C07A1BD-F72B-408B-9808-A793565D2F69}" presName="horz1" presStyleCnt="0"/>
      <dgm:spPr/>
    </dgm:pt>
    <dgm:pt modelId="{80C4B154-EE43-9846-8313-FC5E441BD6F8}" type="pres">
      <dgm:prSet presAssocID="{8C07A1BD-F72B-408B-9808-A793565D2F69}" presName="tx1" presStyleLbl="revTx" presStyleIdx="0" presStyleCnt="5"/>
      <dgm:spPr/>
    </dgm:pt>
    <dgm:pt modelId="{EC3C291B-51D0-FC44-9DB3-C3369685B6C1}" type="pres">
      <dgm:prSet presAssocID="{8C07A1BD-F72B-408B-9808-A793565D2F69}" presName="vert1" presStyleCnt="0"/>
      <dgm:spPr/>
    </dgm:pt>
    <dgm:pt modelId="{35ECB1D8-C5C0-3142-8CA6-EA221264335C}" type="pres">
      <dgm:prSet presAssocID="{DF445CB1-53C6-48FC-B95F-255CE6E15A5A}" presName="thickLine" presStyleLbl="alignNode1" presStyleIdx="1" presStyleCnt="5"/>
      <dgm:spPr/>
    </dgm:pt>
    <dgm:pt modelId="{7B339069-E758-644D-B006-B5769FB5DAED}" type="pres">
      <dgm:prSet presAssocID="{DF445CB1-53C6-48FC-B95F-255CE6E15A5A}" presName="horz1" presStyleCnt="0"/>
      <dgm:spPr/>
    </dgm:pt>
    <dgm:pt modelId="{FE9163AF-21E3-A14A-9D6C-C40680471721}" type="pres">
      <dgm:prSet presAssocID="{DF445CB1-53C6-48FC-B95F-255CE6E15A5A}" presName="tx1" presStyleLbl="revTx" presStyleIdx="1" presStyleCnt="5"/>
      <dgm:spPr/>
    </dgm:pt>
    <dgm:pt modelId="{B3A8385E-A4F9-AF4B-BEE7-E73603CEE0F5}" type="pres">
      <dgm:prSet presAssocID="{DF445CB1-53C6-48FC-B95F-255CE6E15A5A}" presName="vert1" presStyleCnt="0"/>
      <dgm:spPr/>
    </dgm:pt>
    <dgm:pt modelId="{A9F46104-4FC1-F74C-AE13-8027D308689B}" type="pres">
      <dgm:prSet presAssocID="{EB609A5A-BBA3-4308-A678-B1856B455439}" presName="thickLine" presStyleLbl="alignNode1" presStyleIdx="2" presStyleCnt="5"/>
      <dgm:spPr/>
    </dgm:pt>
    <dgm:pt modelId="{7FF2B722-5734-B04B-8C3E-44CDE986576C}" type="pres">
      <dgm:prSet presAssocID="{EB609A5A-BBA3-4308-A678-B1856B455439}" presName="horz1" presStyleCnt="0"/>
      <dgm:spPr/>
    </dgm:pt>
    <dgm:pt modelId="{E47E2816-1BD5-3A4B-A00E-CDF6A943EC1E}" type="pres">
      <dgm:prSet presAssocID="{EB609A5A-BBA3-4308-A678-B1856B455439}" presName="tx1" presStyleLbl="revTx" presStyleIdx="2" presStyleCnt="5" custScaleY="199089"/>
      <dgm:spPr/>
    </dgm:pt>
    <dgm:pt modelId="{D03E607A-BC4B-E944-8EF2-24A7E6C09E60}" type="pres">
      <dgm:prSet presAssocID="{EB609A5A-BBA3-4308-A678-B1856B455439}" presName="vert1" presStyleCnt="0"/>
      <dgm:spPr/>
    </dgm:pt>
    <dgm:pt modelId="{8CFF171A-FFA9-9548-94FB-E4D627018F43}" type="pres">
      <dgm:prSet presAssocID="{E79AB44D-8E21-401A-B338-E985CE49DB28}" presName="thickLine" presStyleLbl="alignNode1" presStyleIdx="3" presStyleCnt="5"/>
      <dgm:spPr/>
    </dgm:pt>
    <dgm:pt modelId="{FA7A8E2F-F4FF-B043-B263-0A7EA0AE6C96}" type="pres">
      <dgm:prSet presAssocID="{E79AB44D-8E21-401A-B338-E985CE49DB28}" presName="horz1" presStyleCnt="0"/>
      <dgm:spPr/>
    </dgm:pt>
    <dgm:pt modelId="{61AF8EEE-E296-0F48-BA3A-6EB2BEC9A054}" type="pres">
      <dgm:prSet presAssocID="{E79AB44D-8E21-401A-B338-E985CE49DB28}" presName="tx1" presStyleLbl="revTx" presStyleIdx="3" presStyleCnt="5"/>
      <dgm:spPr/>
    </dgm:pt>
    <dgm:pt modelId="{0998C6DC-BF40-8449-B798-93AB450B8A87}" type="pres">
      <dgm:prSet presAssocID="{E79AB44D-8E21-401A-B338-E985CE49DB28}" presName="vert1" presStyleCnt="0"/>
      <dgm:spPr/>
    </dgm:pt>
    <dgm:pt modelId="{B876362E-38C3-344A-B5CC-5C0BB37D7350}" type="pres">
      <dgm:prSet presAssocID="{49F3D29C-42B0-42F9-B106-1B9C74B89287}" presName="thickLine" presStyleLbl="alignNode1" presStyleIdx="4" presStyleCnt="5"/>
      <dgm:spPr/>
    </dgm:pt>
    <dgm:pt modelId="{126A19B2-785D-D146-8C4B-7D81565C9E10}" type="pres">
      <dgm:prSet presAssocID="{49F3D29C-42B0-42F9-B106-1B9C74B89287}" presName="horz1" presStyleCnt="0"/>
      <dgm:spPr/>
    </dgm:pt>
    <dgm:pt modelId="{4EE15FE6-4C84-F34F-98B5-C96C0C594F44}" type="pres">
      <dgm:prSet presAssocID="{49F3D29C-42B0-42F9-B106-1B9C74B89287}" presName="tx1" presStyleLbl="revTx" presStyleIdx="4" presStyleCnt="5"/>
      <dgm:spPr/>
    </dgm:pt>
    <dgm:pt modelId="{5834B3A5-DF27-7447-93DE-FBBDA36EFE19}" type="pres">
      <dgm:prSet presAssocID="{49F3D29C-42B0-42F9-B106-1B9C74B89287}" presName="vert1" presStyleCnt="0"/>
      <dgm:spPr/>
    </dgm:pt>
  </dgm:ptLst>
  <dgm:cxnLst>
    <dgm:cxn modelId="{81A56604-A10C-9341-A203-DB3724EA5178}" type="presOf" srcId="{40FCA87C-64F9-47AB-8641-E067B24D962C}" destId="{E5B02453-087D-AC4F-94D3-2C85C54A8BFA}" srcOrd="0" destOrd="0" presId="urn:microsoft.com/office/officeart/2008/layout/LinedList"/>
    <dgm:cxn modelId="{A55DDC28-EFE6-124B-AC0C-503243DB7305}" type="presOf" srcId="{8C07A1BD-F72B-408B-9808-A793565D2F69}" destId="{80C4B154-EE43-9846-8313-FC5E441BD6F8}" srcOrd="0" destOrd="0" presId="urn:microsoft.com/office/officeart/2008/layout/LinedList"/>
    <dgm:cxn modelId="{E20F3D42-AC12-4326-B055-DE477CFEB60D}" srcId="{40FCA87C-64F9-47AB-8641-E067B24D962C}" destId="{49F3D29C-42B0-42F9-B106-1B9C74B89287}" srcOrd="4" destOrd="0" parTransId="{BA428740-B01B-4D77-8BE8-C4D0143F3410}" sibTransId="{367E3EF1-5EF4-4A3C-BEE7-F55107BA4D9D}"/>
    <dgm:cxn modelId="{A0CAB572-F27E-4E40-B959-87DEB4E9A305}" type="presOf" srcId="{DF445CB1-53C6-48FC-B95F-255CE6E15A5A}" destId="{FE9163AF-21E3-A14A-9D6C-C40680471721}" srcOrd="0" destOrd="0" presId="urn:microsoft.com/office/officeart/2008/layout/LinedList"/>
    <dgm:cxn modelId="{2C8FA187-146A-40AE-9086-185B1060E149}" srcId="{40FCA87C-64F9-47AB-8641-E067B24D962C}" destId="{DF445CB1-53C6-48FC-B95F-255CE6E15A5A}" srcOrd="1" destOrd="0" parTransId="{AF13792B-5119-4C1F-971D-D658DE3C78EC}" sibTransId="{949FD648-A532-41AB-8086-C868789C254A}"/>
    <dgm:cxn modelId="{A36AE487-E142-1041-B46B-15576767AC32}" type="presOf" srcId="{49F3D29C-42B0-42F9-B106-1B9C74B89287}" destId="{4EE15FE6-4C84-F34F-98B5-C96C0C594F44}" srcOrd="0" destOrd="0" presId="urn:microsoft.com/office/officeart/2008/layout/LinedList"/>
    <dgm:cxn modelId="{A271529D-EDD9-4ABA-866B-91190318C8F2}" srcId="{40FCA87C-64F9-47AB-8641-E067B24D962C}" destId="{8C07A1BD-F72B-408B-9808-A793565D2F69}" srcOrd="0" destOrd="0" parTransId="{57489841-E9AC-4B7A-878B-15F01D120F61}" sibTransId="{E4E36A37-9F4E-403F-A8C6-89B496130AEB}"/>
    <dgm:cxn modelId="{C9A2DCB0-DCC7-4928-8650-28E706F0524A}" srcId="{40FCA87C-64F9-47AB-8641-E067B24D962C}" destId="{E79AB44D-8E21-401A-B338-E985CE49DB28}" srcOrd="3" destOrd="0" parTransId="{11421BCC-EEFC-4C60-8F9A-C64D3E233C88}" sibTransId="{6AF13E9F-E380-440D-832C-60B393D1C185}"/>
    <dgm:cxn modelId="{D5FFD7B1-3B9C-9946-A94D-2115E9904CCA}" type="presOf" srcId="{E79AB44D-8E21-401A-B338-E985CE49DB28}" destId="{61AF8EEE-E296-0F48-BA3A-6EB2BEC9A054}" srcOrd="0" destOrd="0" presId="urn:microsoft.com/office/officeart/2008/layout/LinedList"/>
    <dgm:cxn modelId="{EB08AAC6-C19B-2441-AC93-C8D26572BD98}" type="presOf" srcId="{EB609A5A-BBA3-4308-A678-B1856B455439}" destId="{E47E2816-1BD5-3A4B-A00E-CDF6A943EC1E}" srcOrd="0" destOrd="0" presId="urn:microsoft.com/office/officeart/2008/layout/LinedList"/>
    <dgm:cxn modelId="{0663D5F8-7DF2-42F7-8D3D-F48B723AC242}" srcId="{40FCA87C-64F9-47AB-8641-E067B24D962C}" destId="{EB609A5A-BBA3-4308-A678-B1856B455439}" srcOrd="2" destOrd="0" parTransId="{57053A85-E0F2-4FD3-935E-21B0BDD58E4D}" sibTransId="{4A0EE28D-36A7-4AD4-A2B8-6FEED1D510E5}"/>
    <dgm:cxn modelId="{13F600DC-56FB-DE4B-81B0-5A64E7DB9743}" type="presParOf" srcId="{E5B02453-087D-AC4F-94D3-2C85C54A8BFA}" destId="{D3812CBE-37C4-B747-9E55-7937B8BE9FE4}" srcOrd="0" destOrd="0" presId="urn:microsoft.com/office/officeart/2008/layout/LinedList"/>
    <dgm:cxn modelId="{08BFCCC5-D44A-F744-B073-7B4CB089D14C}" type="presParOf" srcId="{E5B02453-087D-AC4F-94D3-2C85C54A8BFA}" destId="{6A6F971C-34C9-4C46-877D-661F327A171E}" srcOrd="1" destOrd="0" presId="urn:microsoft.com/office/officeart/2008/layout/LinedList"/>
    <dgm:cxn modelId="{A64B3886-2916-4841-B4E7-65902F884C76}" type="presParOf" srcId="{6A6F971C-34C9-4C46-877D-661F327A171E}" destId="{80C4B154-EE43-9846-8313-FC5E441BD6F8}" srcOrd="0" destOrd="0" presId="urn:microsoft.com/office/officeart/2008/layout/LinedList"/>
    <dgm:cxn modelId="{72FC0BC1-4834-0442-A38B-3024B7D2CE9B}" type="presParOf" srcId="{6A6F971C-34C9-4C46-877D-661F327A171E}" destId="{EC3C291B-51D0-FC44-9DB3-C3369685B6C1}" srcOrd="1" destOrd="0" presId="urn:microsoft.com/office/officeart/2008/layout/LinedList"/>
    <dgm:cxn modelId="{88164114-B0B2-FF4E-95E2-51C4D45F2905}" type="presParOf" srcId="{E5B02453-087D-AC4F-94D3-2C85C54A8BFA}" destId="{35ECB1D8-C5C0-3142-8CA6-EA221264335C}" srcOrd="2" destOrd="0" presId="urn:microsoft.com/office/officeart/2008/layout/LinedList"/>
    <dgm:cxn modelId="{D7789213-2F21-FD44-806E-89ABDBA2B3F2}" type="presParOf" srcId="{E5B02453-087D-AC4F-94D3-2C85C54A8BFA}" destId="{7B339069-E758-644D-B006-B5769FB5DAED}" srcOrd="3" destOrd="0" presId="urn:microsoft.com/office/officeart/2008/layout/LinedList"/>
    <dgm:cxn modelId="{1F1D936D-4780-F34E-A60F-3788C10BF627}" type="presParOf" srcId="{7B339069-E758-644D-B006-B5769FB5DAED}" destId="{FE9163AF-21E3-A14A-9D6C-C40680471721}" srcOrd="0" destOrd="0" presId="urn:microsoft.com/office/officeart/2008/layout/LinedList"/>
    <dgm:cxn modelId="{14CA30DA-10F2-CE41-9CE7-CBAD19F6FD8F}" type="presParOf" srcId="{7B339069-E758-644D-B006-B5769FB5DAED}" destId="{B3A8385E-A4F9-AF4B-BEE7-E73603CEE0F5}" srcOrd="1" destOrd="0" presId="urn:microsoft.com/office/officeart/2008/layout/LinedList"/>
    <dgm:cxn modelId="{E1BCF5E4-6A6F-0D4F-9C5A-6A9B3ECD127C}" type="presParOf" srcId="{E5B02453-087D-AC4F-94D3-2C85C54A8BFA}" destId="{A9F46104-4FC1-F74C-AE13-8027D308689B}" srcOrd="4" destOrd="0" presId="urn:microsoft.com/office/officeart/2008/layout/LinedList"/>
    <dgm:cxn modelId="{F37BEFCC-E8EE-BF41-A7E5-93B9BA4CB8E4}" type="presParOf" srcId="{E5B02453-087D-AC4F-94D3-2C85C54A8BFA}" destId="{7FF2B722-5734-B04B-8C3E-44CDE986576C}" srcOrd="5" destOrd="0" presId="urn:microsoft.com/office/officeart/2008/layout/LinedList"/>
    <dgm:cxn modelId="{79989DB2-5171-5948-973E-3812F490C43A}" type="presParOf" srcId="{7FF2B722-5734-B04B-8C3E-44CDE986576C}" destId="{E47E2816-1BD5-3A4B-A00E-CDF6A943EC1E}" srcOrd="0" destOrd="0" presId="urn:microsoft.com/office/officeart/2008/layout/LinedList"/>
    <dgm:cxn modelId="{BA093AED-E6FF-074A-AE3A-6878EB7EACB8}" type="presParOf" srcId="{7FF2B722-5734-B04B-8C3E-44CDE986576C}" destId="{D03E607A-BC4B-E944-8EF2-24A7E6C09E60}" srcOrd="1" destOrd="0" presId="urn:microsoft.com/office/officeart/2008/layout/LinedList"/>
    <dgm:cxn modelId="{6A438784-8D62-0647-B972-EFBF31CBB82D}" type="presParOf" srcId="{E5B02453-087D-AC4F-94D3-2C85C54A8BFA}" destId="{8CFF171A-FFA9-9548-94FB-E4D627018F43}" srcOrd="6" destOrd="0" presId="urn:microsoft.com/office/officeart/2008/layout/LinedList"/>
    <dgm:cxn modelId="{546F3A33-8538-2C4B-926A-15CF7CF6ED4D}" type="presParOf" srcId="{E5B02453-087D-AC4F-94D3-2C85C54A8BFA}" destId="{FA7A8E2F-F4FF-B043-B263-0A7EA0AE6C96}" srcOrd="7" destOrd="0" presId="urn:microsoft.com/office/officeart/2008/layout/LinedList"/>
    <dgm:cxn modelId="{75E00819-AAC7-0A48-97E0-3036809A9F78}" type="presParOf" srcId="{FA7A8E2F-F4FF-B043-B263-0A7EA0AE6C96}" destId="{61AF8EEE-E296-0F48-BA3A-6EB2BEC9A054}" srcOrd="0" destOrd="0" presId="urn:microsoft.com/office/officeart/2008/layout/LinedList"/>
    <dgm:cxn modelId="{1C6312D3-9689-B74E-B9AF-5F07034203EA}" type="presParOf" srcId="{FA7A8E2F-F4FF-B043-B263-0A7EA0AE6C96}" destId="{0998C6DC-BF40-8449-B798-93AB450B8A87}" srcOrd="1" destOrd="0" presId="urn:microsoft.com/office/officeart/2008/layout/LinedList"/>
    <dgm:cxn modelId="{BFF84C15-79B0-B14D-9F57-82188A809B2B}" type="presParOf" srcId="{E5B02453-087D-AC4F-94D3-2C85C54A8BFA}" destId="{B876362E-38C3-344A-B5CC-5C0BB37D7350}" srcOrd="8" destOrd="0" presId="urn:microsoft.com/office/officeart/2008/layout/LinedList"/>
    <dgm:cxn modelId="{6C0C5893-27B0-7340-A0BD-9DC2F3D33218}" type="presParOf" srcId="{E5B02453-087D-AC4F-94D3-2C85C54A8BFA}" destId="{126A19B2-785D-D146-8C4B-7D81565C9E10}" srcOrd="9" destOrd="0" presId="urn:microsoft.com/office/officeart/2008/layout/LinedList"/>
    <dgm:cxn modelId="{7D581135-64A1-0240-8B13-BE4F28B2FFA1}" type="presParOf" srcId="{126A19B2-785D-D146-8C4B-7D81565C9E10}" destId="{4EE15FE6-4C84-F34F-98B5-C96C0C594F44}" srcOrd="0" destOrd="0" presId="urn:microsoft.com/office/officeart/2008/layout/LinedList"/>
    <dgm:cxn modelId="{29D5DE95-4E9B-9446-AFD4-B8FE49FD0797}" type="presParOf" srcId="{126A19B2-785D-D146-8C4B-7D81565C9E10}" destId="{5834B3A5-DF27-7447-93DE-FBBDA36EFE1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12CBE-37C4-B747-9E55-7937B8BE9FE4}">
      <dsp:nvSpPr>
        <dsp:cNvPr id="0" name=""/>
        <dsp:cNvSpPr/>
      </dsp:nvSpPr>
      <dsp:spPr>
        <a:xfrm>
          <a:off x="0" y="2875"/>
          <a:ext cx="626110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0C4B154-EE43-9846-8313-FC5E441BD6F8}">
      <dsp:nvSpPr>
        <dsp:cNvPr id="0" name=""/>
        <dsp:cNvSpPr/>
      </dsp:nvSpPr>
      <dsp:spPr>
        <a:xfrm>
          <a:off x="0" y="2875"/>
          <a:ext cx="6261100" cy="93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data goes back 20 years and contains numerous features, some of which have different time frequencies (daily, weekly, and some with no time series aspect at all). </a:t>
          </a:r>
        </a:p>
      </dsp:txBody>
      <dsp:txXfrm>
        <a:off x="0" y="2875"/>
        <a:ext cx="6261100" cy="930199"/>
      </dsp:txXfrm>
    </dsp:sp>
    <dsp:sp modelId="{35ECB1D8-C5C0-3142-8CA6-EA221264335C}">
      <dsp:nvSpPr>
        <dsp:cNvPr id="0" name=""/>
        <dsp:cNvSpPr/>
      </dsp:nvSpPr>
      <dsp:spPr>
        <a:xfrm>
          <a:off x="0" y="933074"/>
          <a:ext cx="6261100"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E9163AF-21E3-A14A-9D6C-C40680471721}">
      <dsp:nvSpPr>
        <dsp:cNvPr id="0" name=""/>
        <dsp:cNvSpPr/>
      </dsp:nvSpPr>
      <dsp:spPr>
        <a:xfrm>
          <a:off x="0" y="933074"/>
          <a:ext cx="6261100" cy="93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Initially this was approached as a multi-class classification problem, the time series information was to be captured through creative feature engineering. </a:t>
          </a:r>
        </a:p>
      </dsp:txBody>
      <dsp:txXfrm>
        <a:off x="0" y="933074"/>
        <a:ext cx="6261100" cy="930199"/>
      </dsp:txXfrm>
    </dsp:sp>
    <dsp:sp modelId="{A9F46104-4FC1-F74C-AE13-8027D308689B}">
      <dsp:nvSpPr>
        <dsp:cNvPr id="0" name=""/>
        <dsp:cNvSpPr/>
      </dsp:nvSpPr>
      <dsp:spPr>
        <a:xfrm>
          <a:off x="0" y="1863274"/>
          <a:ext cx="6261100"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47E2816-1BD5-3A4B-A00E-CDF6A943EC1E}">
      <dsp:nvSpPr>
        <dsp:cNvPr id="0" name=""/>
        <dsp:cNvSpPr/>
      </dsp:nvSpPr>
      <dsp:spPr>
        <a:xfrm>
          <a:off x="0" y="1863274"/>
          <a:ext cx="6248877" cy="185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After further consideration I decided to simplify the problem even further by turning it into a binary classification problem, splitting the target feature "drought score" into two categories: </a:t>
          </a:r>
          <a:br>
            <a:rPr lang="en-US" sz="1500" kern="1200" dirty="0"/>
          </a:br>
          <a:endParaRPr lang="en-US" sz="1500" kern="1200" dirty="0"/>
        </a:p>
        <a:p>
          <a:pPr marL="0" lvl="0" indent="0" algn="l" defTabSz="666750">
            <a:lnSpc>
              <a:spcPct val="90000"/>
            </a:lnSpc>
            <a:spcBef>
              <a:spcPct val="0"/>
            </a:spcBef>
            <a:spcAft>
              <a:spcPct val="35000"/>
            </a:spcAft>
            <a:buNone/>
          </a:pPr>
          <a:r>
            <a:rPr lang="en-US" sz="1500" kern="1200" dirty="0"/>
            <a:t>- Low Drought (No Drought, D0, D1) </a:t>
          </a:r>
        </a:p>
        <a:p>
          <a:pPr marL="0" lvl="0" indent="0" algn="l" defTabSz="666750">
            <a:lnSpc>
              <a:spcPct val="90000"/>
            </a:lnSpc>
            <a:spcBef>
              <a:spcPct val="0"/>
            </a:spcBef>
            <a:spcAft>
              <a:spcPct val="35000"/>
            </a:spcAft>
            <a:buNone/>
          </a:pPr>
          <a:r>
            <a:rPr lang="en-US" sz="1500" kern="1200" dirty="0"/>
            <a:t>- High Drought (D2, D3, D4).</a:t>
          </a:r>
        </a:p>
      </dsp:txBody>
      <dsp:txXfrm>
        <a:off x="0" y="1863274"/>
        <a:ext cx="6248877" cy="1851925"/>
      </dsp:txXfrm>
    </dsp:sp>
    <dsp:sp modelId="{8CFF171A-FFA9-9548-94FB-E4D627018F43}">
      <dsp:nvSpPr>
        <dsp:cNvPr id="0" name=""/>
        <dsp:cNvSpPr/>
      </dsp:nvSpPr>
      <dsp:spPr>
        <a:xfrm>
          <a:off x="0" y="3715200"/>
          <a:ext cx="6261100"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1AF8EEE-E296-0F48-BA3A-6EB2BEC9A054}">
      <dsp:nvSpPr>
        <dsp:cNvPr id="0" name=""/>
        <dsp:cNvSpPr/>
      </dsp:nvSpPr>
      <dsp:spPr>
        <a:xfrm>
          <a:off x="0" y="3715200"/>
          <a:ext cx="6261100" cy="93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full dataset included millions of daily entries for thousands of individual counties in the United States. </a:t>
          </a:r>
        </a:p>
      </dsp:txBody>
      <dsp:txXfrm>
        <a:off x="0" y="3715200"/>
        <a:ext cx="6261100" cy="930199"/>
      </dsp:txXfrm>
    </dsp:sp>
    <dsp:sp modelId="{B876362E-38C3-344A-B5CC-5C0BB37D7350}">
      <dsp:nvSpPr>
        <dsp:cNvPr id="0" name=""/>
        <dsp:cNvSpPr/>
      </dsp:nvSpPr>
      <dsp:spPr>
        <a:xfrm>
          <a:off x="0" y="4645400"/>
          <a:ext cx="626110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EE15FE6-4C84-F34F-98B5-C96C0C594F44}">
      <dsp:nvSpPr>
        <dsp:cNvPr id="0" name=""/>
        <dsp:cNvSpPr/>
      </dsp:nvSpPr>
      <dsp:spPr>
        <a:xfrm>
          <a:off x="0" y="4645400"/>
          <a:ext cx="6261100" cy="93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A smaller subset of this data was created that focused on the West Coast States (California, Oregon, and Washington). These particular states were selected as they have experienced the most destructive wildfires over the past decade. </a:t>
          </a:r>
        </a:p>
      </dsp:txBody>
      <dsp:txXfrm>
        <a:off x="0" y="4645400"/>
        <a:ext cx="6261100" cy="9301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9/23/21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9/23/21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A picture containing outdoor, tree, snow, sunset&#10;&#10;Description automatically generated">
            <a:extLst>
              <a:ext uri="{FF2B5EF4-FFF2-40B4-BE49-F238E27FC236}">
                <a16:creationId xmlns:a16="http://schemas.microsoft.com/office/drawing/2014/main" id="{600B3EC2-2DDF-6747-8F71-7A3F908E0E4E}"/>
              </a:ext>
            </a:extLst>
          </p:cNvPr>
          <p:cNvPicPr>
            <a:picLocks noChangeAspect="1"/>
          </p:cNvPicPr>
          <p:nvPr/>
        </p:nvPicPr>
        <p:blipFill rotWithShape="1">
          <a:blip r:embed="rId2"/>
          <a:srcRect l="9228" r="17257" b="-1"/>
          <a:stretch/>
        </p:blipFill>
        <p:spPr>
          <a:xfrm>
            <a:off x="4120544" y="10"/>
            <a:ext cx="8071456" cy="6857990"/>
          </a:xfrm>
          <a:prstGeom prst="rect">
            <a:avLst/>
          </a:prstGeom>
          <a:ln>
            <a:noFill/>
          </a:ln>
          <a:effectLst/>
        </p:spPr>
      </p:pic>
      <p:pic>
        <p:nvPicPr>
          <p:cNvPr id="10" name="Picture 9">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2" name="Rectangle 11">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AB0816-73D3-EF47-AB01-3F6A657A031B}"/>
              </a:ext>
            </a:extLst>
          </p:cNvPr>
          <p:cNvSpPr>
            <a:spLocks noGrp="1"/>
          </p:cNvSpPr>
          <p:nvPr>
            <p:ph type="ctrTitle"/>
          </p:nvPr>
        </p:nvSpPr>
        <p:spPr>
          <a:xfrm>
            <a:off x="680322" y="2063262"/>
            <a:ext cx="3739278" cy="2661138"/>
          </a:xfrm>
        </p:spPr>
        <p:txBody>
          <a:bodyPr>
            <a:normAutofit/>
          </a:bodyPr>
          <a:lstStyle/>
          <a:p>
            <a:r>
              <a:rPr lang="en-US" sz="4600"/>
              <a:t>Drought Prediction in the American West</a:t>
            </a:r>
          </a:p>
        </p:txBody>
      </p:sp>
      <p:sp>
        <p:nvSpPr>
          <p:cNvPr id="3" name="Subtitle 2">
            <a:extLst>
              <a:ext uri="{FF2B5EF4-FFF2-40B4-BE49-F238E27FC236}">
                <a16:creationId xmlns:a16="http://schemas.microsoft.com/office/drawing/2014/main" id="{507B9B1B-B0C5-C44B-948A-00C9C3E00E59}"/>
              </a:ext>
            </a:extLst>
          </p:cNvPr>
          <p:cNvSpPr>
            <a:spLocks noGrp="1"/>
          </p:cNvSpPr>
          <p:nvPr>
            <p:ph type="subTitle" idx="1"/>
          </p:nvPr>
        </p:nvSpPr>
        <p:spPr>
          <a:xfrm>
            <a:off x="381267" y="5083623"/>
            <a:ext cx="3739277" cy="1116622"/>
          </a:xfrm>
        </p:spPr>
        <p:txBody>
          <a:bodyPr>
            <a:normAutofit/>
          </a:bodyPr>
          <a:lstStyle/>
          <a:p>
            <a:r>
              <a:rPr lang="en-US" dirty="0"/>
              <a:t>Tyler </a:t>
            </a:r>
            <a:r>
              <a:rPr lang="en-US" dirty="0" err="1"/>
              <a:t>Meester</a:t>
            </a:r>
            <a:endParaRPr lang="en-US" dirty="0"/>
          </a:p>
        </p:txBody>
      </p:sp>
    </p:spTree>
    <p:extLst>
      <p:ext uri="{BB962C8B-B14F-4D97-AF65-F5344CB8AC3E}">
        <p14:creationId xmlns:p14="http://schemas.microsoft.com/office/powerpoint/2010/main" val="798014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9" name="Rectangle 28">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580E5E-0FDA-ED4F-B480-3B52EE0682C2}"/>
              </a:ext>
            </a:extLst>
          </p:cNvPr>
          <p:cNvSpPr>
            <a:spLocks noGrp="1"/>
          </p:cNvSpPr>
          <p:nvPr>
            <p:ph type="title"/>
          </p:nvPr>
        </p:nvSpPr>
        <p:spPr>
          <a:xfrm>
            <a:off x="680321" y="753228"/>
            <a:ext cx="7087552" cy="1080938"/>
          </a:xfrm>
        </p:spPr>
        <p:txBody>
          <a:bodyPr>
            <a:normAutofit/>
          </a:bodyPr>
          <a:lstStyle/>
          <a:p>
            <a:r>
              <a:rPr lang="en-US"/>
              <a:t>Final Model Performance</a:t>
            </a:r>
          </a:p>
        </p:txBody>
      </p:sp>
      <p:pic>
        <p:nvPicPr>
          <p:cNvPr id="33" name="Picture 32">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9" name="Content Placeholder 8">
            <a:extLst>
              <a:ext uri="{FF2B5EF4-FFF2-40B4-BE49-F238E27FC236}">
                <a16:creationId xmlns:a16="http://schemas.microsoft.com/office/drawing/2014/main" id="{05C81DD8-1C4D-45B8-8A8C-DEE4CA3880E3}"/>
              </a:ext>
            </a:extLst>
          </p:cNvPr>
          <p:cNvSpPr>
            <a:spLocks noGrp="1"/>
          </p:cNvSpPr>
          <p:nvPr>
            <p:ph idx="1"/>
          </p:nvPr>
        </p:nvSpPr>
        <p:spPr>
          <a:xfrm>
            <a:off x="680321" y="3338437"/>
            <a:ext cx="6423211" cy="2597751"/>
          </a:xfrm>
        </p:spPr>
        <p:txBody>
          <a:bodyPr>
            <a:normAutofit/>
          </a:bodyPr>
          <a:lstStyle/>
          <a:p>
            <a:r>
              <a:rPr lang="en-US" sz="2000" dirty="0"/>
              <a:t>The final model has an ROC AUC Score of ~0.98 and a Recall Score of 80%. This indicates that </a:t>
            </a:r>
            <a:r>
              <a:rPr lang="en-US" sz="2000" b="1" dirty="0"/>
              <a:t>the model was able to correctly predict 80% of the actual high drought counties in the testing dataset.</a:t>
            </a:r>
            <a:endParaRPr lang="en-US" sz="2000" dirty="0"/>
          </a:p>
        </p:txBody>
      </p:sp>
      <p:pic>
        <p:nvPicPr>
          <p:cNvPr id="5" name="Content Placeholder 4" descr="Table&#10;&#10;Description automatically generated">
            <a:extLst>
              <a:ext uri="{FF2B5EF4-FFF2-40B4-BE49-F238E27FC236}">
                <a16:creationId xmlns:a16="http://schemas.microsoft.com/office/drawing/2014/main" id="{9817CD3B-246D-BF4D-B40E-4B104CE34501}"/>
              </a:ext>
            </a:extLst>
          </p:cNvPr>
          <p:cNvPicPr>
            <a:picLocks noChangeAspect="1"/>
          </p:cNvPicPr>
          <p:nvPr/>
        </p:nvPicPr>
        <p:blipFill>
          <a:blip r:embed="rId4"/>
          <a:stretch>
            <a:fillRect/>
          </a:stretch>
        </p:blipFill>
        <p:spPr>
          <a:xfrm>
            <a:off x="8188212" y="2175962"/>
            <a:ext cx="3360531" cy="1092171"/>
          </a:xfrm>
          <a:prstGeom prst="rect">
            <a:avLst/>
          </a:prstGeom>
        </p:spPr>
      </p:pic>
      <p:pic>
        <p:nvPicPr>
          <p:cNvPr id="7" name="Picture 6" descr="Chart&#10;&#10;Description automatically generated">
            <a:extLst>
              <a:ext uri="{FF2B5EF4-FFF2-40B4-BE49-F238E27FC236}">
                <a16:creationId xmlns:a16="http://schemas.microsoft.com/office/drawing/2014/main" id="{294496B4-981D-5048-9C6B-698222660877}"/>
              </a:ext>
            </a:extLst>
          </p:cNvPr>
          <p:cNvPicPr>
            <a:picLocks noChangeAspect="1"/>
          </p:cNvPicPr>
          <p:nvPr/>
        </p:nvPicPr>
        <p:blipFill>
          <a:blip r:embed="rId5"/>
          <a:stretch>
            <a:fillRect/>
          </a:stretch>
        </p:blipFill>
        <p:spPr>
          <a:xfrm>
            <a:off x="8404381" y="3589866"/>
            <a:ext cx="2928194" cy="2628054"/>
          </a:xfrm>
          <a:prstGeom prst="rect">
            <a:avLst/>
          </a:prstGeom>
        </p:spPr>
      </p:pic>
    </p:spTree>
    <p:extLst>
      <p:ext uri="{BB962C8B-B14F-4D97-AF65-F5344CB8AC3E}">
        <p14:creationId xmlns:p14="http://schemas.microsoft.com/office/powerpoint/2010/main" val="323967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22F9-47EE-C144-A6B6-AC3F5B25A7CF}"/>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78412533-30E0-A940-94C8-BE673DC97643}"/>
              </a:ext>
            </a:extLst>
          </p:cNvPr>
          <p:cNvSpPr>
            <a:spLocks noGrp="1"/>
          </p:cNvSpPr>
          <p:nvPr>
            <p:ph idx="1"/>
          </p:nvPr>
        </p:nvSpPr>
        <p:spPr/>
        <p:txBody>
          <a:bodyPr>
            <a:normAutofit fontScale="92500" lnSpcReduction="20000"/>
          </a:bodyPr>
          <a:lstStyle/>
          <a:p>
            <a:pPr>
              <a:lnSpc>
                <a:spcPct val="110000"/>
              </a:lnSpc>
            </a:pPr>
            <a:r>
              <a:rPr lang="en-US" dirty="0"/>
              <a:t>There is undoubtedly room for improvement on this project, I think the below changes would be worth implementing in the effort to boost model performance:</a:t>
            </a:r>
          </a:p>
          <a:p>
            <a:pPr lvl="1">
              <a:lnSpc>
                <a:spcPct val="110000"/>
              </a:lnSpc>
            </a:pPr>
            <a:r>
              <a:rPr lang="en-US" dirty="0"/>
              <a:t>The model might be limited in its predictive power by the way the training and testing data is split up (chronologically). Since I have removed the time-series component, it could be beneficial to combine the training and testing datasets (which are currently completely </a:t>
            </a:r>
            <a:r>
              <a:rPr lang="en-US" dirty="0" err="1"/>
              <a:t>seperate</a:t>
            </a:r>
            <a:r>
              <a:rPr lang="en-US" dirty="0"/>
              <a:t>) and do a </a:t>
            </a:r>
            <a:r>
              <a:rPr lang="en-US" dirty="0" err="1"/>
              <a:t>train_test_split</a:t>
            </a:r>
            <a:r>
              <a:rPr lang="en-US" dirty="0"/>
              <a:t> on the full dataset so that some of the later observations, with higher drought scores, are included in the training data.</a:t>
            </a:r>
          </a:p>
          <a:p>
            <a:pPr lvl="1">
              <a:lnSpc>
                <a:spcPct val="110000"/>
              </a:lnSpc>
            </a:pPr>
            <a:r>
              <a:rPr lang="en-US" dirty="0"/>
              <a:t>it is apparent that the dataset is quite </a:t>
            </a:r>
            <a:r>
              <a:rPr lang="en-US" dirty="0" err="1"/>
              <a:t>umbalanced</a:t>
            </a:r>
            <a:r>
              <a:rPr lang="en-US" dirty="0"/>
              <a:t>, with a majority being 'Low Drought', more time could be spent trying to work around this limitation in future iterations of the project.</a:t>
            </a:r>
          </a:p>
          <a:p>
            <a:pPr>
              <a:lnSpc>
                <a:spcPct val="110000"/>
              </a:lnSpc>
            </a:pPr>
            <a:endParaRPr lang="en-US" dirty="0"/>
          </a:p>
        </p:txBody>
      </p:sp>
    </p:spTree>
    <p:extLst>
      <p:ext uri="{BB962C8B-B14F-4D97-AF65-F5344CB8AC3E}">
        <p14:creationId xmlns:p14="http://schemas.microsoft.com/office/powerpoint/2010/main" val="304452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4A16-4D1E-E348-AAC5-EB0384B78C55}"/>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8A3B8A95-AC02-E846-87EA-E919E04B64F3}"/>
              </a:ext>
            </a:extLst>
          </p:cNvPr>
          <p:cNvSpPr>
            <a:spLocks noGrp="1"/>
          </p:cNvSpPr>
          <p:nvPr>
            <p:ph idx="1"/>
          </p:nvPr>
        </p:nvSpPr>
        <p:spPr/>
        <p:txBody>
          <a:bodyPr>
            <a:normAutofit lnSpcReduction="10000"/>
          </a:bodyPr>
          <a:lstStyle/>
          <a:p>
            <a:pPr>
              <a:lnSpc>
                <a:spcPct val="100000"/>
              </a:lnSpc>
            </a:pPr>
            <a:r>
              <a:rPr lang="en-US" dirty="0"/>
              <a:t>Overall this project was very fun and I learned a great deal. I enjoyed developing my feature engineering skills and implementing more custom functions to limit copy/pasting and repetitive actions. I found it fascinating that we could take a time-series problem and approach it as a classification problem with creative feature engineering.</a:t>
            </a:r>
          </a:p>
          <a:p>
            <a:pPr>
              <a:lnSpc>
                <a:spcPct val="100000"/>
              </a:lnSpc>
            </a:pPr>
            <a:r>
              <a:rPr lang="en-US" b="1" dirty="0"/>
              <a:t>I believe that the level of accuracy of this model makes it usable by fire management crews for staffing forecasting and introducing fire advisories/restrictions in high risk areas ahead of time.</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81070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F797-19BB-3B4A-A468-1837D5C5601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1D6F285-7CD1-2744-95E1-74CA9BE036D0}"/>
              </a:ext>
            </a:extLst>
          </p:cNvPr>
          <p:cNvSpPr>
            <a:spLocks noGrp="1"/>
          </p:cNvSpPr>
          <p:nvPr>
            <p:ph idx="1"/>
          </p:nvPr>
        </p:nvSpPr>
        <p:spPr/>
        <p:txBody>
          <a:bodyPr>
            <a:normAutofit lnSpcReduction="10000"/>
          </a:bodyPr>
          <a:lstStyle/>
          <a:p>
            <a:pPr>
              <a:lnSpc>
                <a:spcPct val="100000"/>
              </a:lnSpc>
            </a:pPr>
            <a:r>
              <a:rPr lang="en-US" dirty="0"/>
              <a:t>All around the world wildfires are damaging the lives and property of many people. </a:t>
            </a:r>
          </a:p>
          <a:p>
            <a:pPr>
              <a:lnSpc>
                <a:spcPct val="100000"/>
              </a:lnSpc>
            </a:pPr>
            <a:r>
              <a:rPr lang="en-US" dirty="0"/>
              <a:t>Due to a multitude of factors such as drought, bark-beetle infestation, bad fire management practices, increases in outdoor recreation, degrading energy infrastructure, and much more, the western United States is now host to catastrophic wildfires that haven’t been witnessed in recorded history. </a:t>
            </a:r>
          </a:p>
          <a:p>
            <a:pPr>
              <a:lnSpc>
                <a:spcPct val="100000"/>
              </a:lnSpc>
            </a:pPr>
            <a:r>
              <a:rPr lang="en-US" dirty="0"/>
              <a:t>Unfortunately, climate scientists warn that this is the “new normal”. </a:t>
            </a:r>
          </a:p>
        </p:txBody>
      </p:sp>
    </p:spTree>
    <p:extLst>
      <p:ext uri="{BB962C8B-B14F-4D97-AF65-F5344CB8AC3E}">
        <p14:creationId xmlns:p14="http://schemas.microsoft.com/office/powerpoint/2010/main" val="263250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8A1E-1102-8644-B6EF-165A08BB405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D77BD97-498E-954A-9677-91B785DEF0BC}"/>
              </a:ext>
            </a:extLst>
          </p:cNvPr>
          <p:cNvSpPr>
            <a:spLocks noGrp="1"/>
          </p:cNvSpPr>
          <p:nvPr>
            <p:ph idx="1"/>
          </p:nvPr>
        </p:nvSpPr>
        <p:spPr/>
        <p:txBody>
          <a:bodyPr>
            <a:normAutofit fontScale="70000" lnSpcReduction="20000"/>
          </a:bodyPr>
          <a:lstStyle/>
          <a:p>
            <a:pPr>
              <a:lnSpc>
                <a:spcPct val="120000"/>
              </a:lnSpc>
            </a:pPr>
            <a:r>
              <a:rPr lang="en-US" dirty="0"/>
              <a:t>Being able to predict wildfire risk could be extremely helpful for communities, businesses, fire management crews, and many others to help plan and prepare as we continue into the future. One part of the equation in preparing for wildfires is being able to predict future drought levels. </a:t>
            </a:r>
            <a:r>
              <a:rPr lang="en-US" b="1" dirty="0"/>
              <a:t>The aim of this project is to predict the drought level of a given county 1 month into the future.</a:t>
            </a:r>
            <a:endParaRPr lang="en-US" dirty="0"/>
          </a:p>
          <a:p>
            <a:pPr>
              <a:lnSpc>
                <a:spcPct val="120000"/>
              </a:lnSpc>
            </a:pPr>
            <a:r>
              <a:rPr lang="en-US" dirty="0"/>
              <a:t>This information could prove invaluable for wildfire fighting preparations. Being able to quickly fight a growing fire is essential, and having an idea of the most at risk areas could make all the difference in </a:t>
            </a:r>
            <a:r>
              <a:rPr lang="en-US" dirty="0" err="1"/>
              <a:t>succesfully</a:t>
            </a:r>
            <a:r>
              <a:rPr lang="en-US" dirty="0"/>
              <a:t> fighting a fire. </a:t>
            </a:r>
            <a:r>
              <a:rPr lang="en-US" b="1" dirty="0"/>
              <a:t>More specifically, a model such as this could be used by fire management crews for staffing forecasting and fire advisory/restriction implementation.</a:t>
            </a:r>
            <a:endParaRPr lang="en-US" dirty="0"/>
          </a:p>
          <a:p>
            <a:pPr>
              <a:lnSpc>
                <a:spcPct val="120000"/>
              </a:lnSpc>
            </a:pPr>
            <a:r>
              <a:rPr lang="en-US" dirty="0"/>
              <a:t>This project can be considered a success if the model is able to correctly identify 75% or more of the high drought counties in the dataset.</a:t>
            </a:r>
          </a:p>
          <a:p>
            <a:pPr>
              <a:lnSpc>
                <a:spcPct val="120000"/>
              </a:lnSpc>
            </a:pPr>
            <a:endParaRPr lang="en-US" dirty="0"/>
          </a:p>
        </p:txBody>
      </p:sp>
    </p:spTree>
    <p:extLst>
      <p:ext uri="{BB962C8B-B14F-4D97-AF65-F5344CB8AC3E}">
        <p14:creationId xmlns:p14="http://schemas.microsoft.com/office/powerpoint/2010/main" val="365116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 name="Picture 1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1BA75B-BF94-0248-8F70-5BFB79C4DC3F}"/>
              </a:ext>
            </a:extLst>
          </p:cNvPr>
          <p:cNvSpPr>
            <a:spLocks noGrp="1"/>
          </p:cNvSpPr>
          <p:nvPr>
            <p:ph type="title"/>
          </p:nvPr>
        </p:nvSpPr>
        <p:spPr>
          <a:xfrm>
            <a:off x="680321" y="753228"/>
            <a:ext cx="5584677" cy="1080938"/>
          </a:xfrm>
        </p:spPr>
        <p:txBody>
          <a:bodyPr>
            <a:normAutofit/>
          </a:bodyPr>
          <a:lstStyle/>
          <a:p>
            <a:r>
              <a:rPr lang="en-US">
                <a:solidFill>
                  <a:srgbClr val="FFFFFF"/>
                </a:solidFill>
              </a:rPr>
              <a:t>Data - Meteorological Timeseries</a:t>
            </a:r>
          </a:p>
        </p:txBody>
      </p:sp>
      <p:pic>
        <p:nvPicPr>
          <p:cNvPr id="19" name="Picture 1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50932A73-EE39-0344-99A3-F51EF080E45B}"/>
              </a:ext>
            </a:extLst>
          </p:cNvPr>
          <p:cNvSpPr>
            <a:spLocks noGrp="1"/>
          </p:cNvSpPr>
          <p:nvPr>
            <p:ph idx="1"/>
          </p:nvPr>
        </p:nvSpPr>
        <p:spPr>
          <a:xfrm>
            <a:off x="680321" y="2336873"/>
            <a:ext cx="5104843" cy="3599316"/>
          </a:xfrm>
        </p:spPr>
        <p:txBody>
          <a:bodyPr>
            <a:normAutofit/>
          </a:bodyPr>
          <a:lstStyle/>
          <a:p>
            <a:r>
              <a:rPr lang="en-US" sz="2000">
                <a:solidFill>
                  <a:srgbClr val="FFFFFF"/>
                </a:solidFill>
              </a:rPr>
              <a:t>This dataset includes data from the NASA Langley Research Center (LaRC) POWER Project which is funded through the NASA Earth Science/Applied Science Program. The meteorological timeseries dataset was compiled by Christoph Minixhofer and uploaded to Kaggle. </a:t>
            </a:r>
          </a:p>
          <a:p>
            <a:endParaRPr lang="en-US" sz="2000">
              <a:solidFill>
                <a:srgbClr val="FFFFFF"/>
              </a:solidFill>
            </a:endParaRPr>
          </a:p>
        </p:txBody>
      </p:sp>
      <p:sp useBgFill="1">
        <p:nvSpPr>
          <p:cNvPr id="21" name="Rectangle 2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23E0DDC6-29C4-4C4B-B5C6-D09FADCA06C9}"/>
              </a:ext>
            </a:extLst>
          </p:cNvPr>
          <p:cNvPicPr>
            <a:picLocks noChangeAspect="1"/>
          </p:cNvPicPr>
          <p:nvPr/>
        </p:nvPicPr>
        <p:blipFill>
          <a:blip r:embed="rId4"/>
          <a:stretch>
            <a:fillRect/>
          </a:stretch>
        </p:blipFill>
        <p:spPr>
          <a:xfrm>
            <a:off x="7043933" y="2380999"/>
            <a:ext cx="4178419" cy="2089208"/>
          </a:xfrm>
          <a:prstGeom prst="rect">
            <a:avLst/>
          </a:prstGeom>
          <a:ln>
            <a:noFill/>
          </a:ln>
          <a:effectLst/>
        </p:spPr>
      </p:pic>
    </p:spTree>
    <p:extLst>
      <p:ext uri="{BB962C8B-B14F-4D97-AF65-F5344CB8AC3E}">
        <p14:creationId xmlns:p14="http://schemas.microsoft.com/office/powerpoint/2010/main" val="27491522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960099-952D-6443-BB5D-73FCB730D0F4}"/>
              </a:ext>
            </a:extLst>
          </p:cNvPr>
          <p:cNvSpPr>
            <a:spLocks noGrp="1"/>
          </p:cNvSpPr>
          <p:nvPr>
            <p:ph type="title"/>
          </p:nvPr>
        </p:nvSpPr>
        <p:spPr>
          <a:xfrm>
            <a:off x="680321" y="753228"/>
            <a:ext cx="5584677" cy="1080938"/>
          </a:xfrm>
        </p:spPr>
        <p:txBody>
          <a:bodyPr>
            <a:normAutofit/>
          </a:bodyPr>
          <a:lstStyle/>
          <a:p>
            <a:r>
              <a:rPr lang="en-US">
                <a:solidFill>
                  <a:srgbClr val="FFFFFF"/>
                </a:solidFill>
              </a:rPr>
              <a:t>Data – Soil </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8EB1F851-0A43-3C4F-8217-29A4ADF67685}"/>
              </a:ext>
            </a:extLst>
          </p:cNvPr>
          <p:cNvSpPr>
            <a:spLocks noGrp="1"/>
          </p:cNvSpPr>
          <p:nvPr>
            <p:ph idx="1"/>
          </p:nvPr>
        </p:nvSpPr>
        <p:spPr>
          <a:xfrm>
            <a:off x="680321" y="2336873"/>
            <a:ext cx="5104843" cy="3599316"/>
          </a:xfrm>
        </p:spPr>
        <p:txBody>
          <a:bodyPr>
            <a:normAutofit/>
          </a:bodyPr>
          <a:lstStyle/>
          <a:p>
            <a:r>
              <a:rPr lang="en-US" sz="2000">
                <a:solidFill>
                  <a:srgbClr val="FFFFFF"/>
                </a:solidFill>
              </a:rPr>
              <a:t>The features in the soil dataset are from the Harmonized World Soil Database, which contains data generated by the NASA Shuttle Radar Topographic Mission (SRTM). This includes digital elevation data (DEMs) for over 80% of the globe with 3 arc second (approximately 90 meter) resolution at the equator. This soil datset was compiled by Christoph Minixhofer and uploaded to Kaggle. </a:t>
            </a: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88038AB3-41AF-C940-A580-FE6A282043F8}"/>
              </a:ext>
            </a:extLst>
          </p:cNvPr>
          <p:cNvPicPr>
            <a:picLocks noChangeAspect="1"/>
          </p:cNvPicPr>
          <p:nvPr/>
        </p:nvPicPr>
        <p:blipFill>
          <a:blip r:embed="rId4"/>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22833030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EA1361-5D72-D54B-8A26-7ACCD3296F44}"/>
              </a:ext>
            </a:extLst>
          </p:cNvPr>
          <p:cNvSpPr>
            <a:spLocks noGrp="1"/>
          </p:cNvSpPr>
          <p:nvPr>
            <p:ph type="title"/>
          </p:nvPr>
        </p:nvSpPr>
        <p:spPr>
          <a:xfrm>
            <a:off x="680321" y="753228"/>
            <a:ext cx="5584677" cy="1080938"/>
          </a:xfrm>
        </p:spPr>
        <p:txBody>
          <a:bodyPr>
            <a:normAutofit/>
          </a:bodyPr>
          <a:lstStyle/>
          <a:p>
            <a:r>
              <a:rPr lang="en-US">
                <a:solidFill>
                  <a:srgbClr val="FFFFFF"/>
                </a:solidFill>
              </a:rPr>
              <a:t>Data – Drought Scores (Target Feature)</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879896CD-EED7-2940-8DE2-14FABD4043E5}"/>
              </a:ext>
            </a:extLst>
          </p:cNvPr>
          <p:cNvSpPr>
            <a:spLocks noGrp="1"/>
          </p:cNvSpPr>
          <p:nvPr>
            <p:ph idx="1"/>
          </p:nvPr>
        </p:nvSpPr>
        <p:spPr>
          <a:xfrm>
            <a:off x="680321" y="2336873"/>
            <a:ext cx="5104843" cy="3599316"/>
          </a:xfrm>
        </p:spPr>
        <p:txBody>
          <a:bodyPr>
            <a:normAutofit/>
          </a:bodyPr>
          <a:lstStyle/>
          <a:p>
            <a:r>
              <a:rPr lang="en-US" sz="2000">
                <a:solidFill>
                  <a:srgbClr val="FFFFFF"/>
                </a:solidFill>
              </a:rPr>
              <a:t>The US Drought Monitor collects drought scores for counties throughout the US on a scale from No Drought - D4. In the dataset these values are floating point values ranging from 0-5, 0 corresponding to No Drought and 5 corresponding to D4. These values are the county (FIPS Code) average and are collected weekly. </a:t>
            </a: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line&#10;&#10;Description automatically generated">
            <a:extLst>
              <a:ext uri="{FF2B5EF4-FFF2-40B4-BE49-F238E27FC236}">
                <a16:creationId xmlns:a16="http://schemas.microsoft.com/office/drawing/2014/main" id="{B98C87CA-67C5-A646-80B8-41561378FD7B}"/>
              </a:ext>
            </a:extLst>
          </p:cNvPr>
          <p:cNvPicPr>
            <a:picLocks noChangeAspect="1"/>
          </p:cNvPicPr>
          <p:nvPr/>
        </p:nvPicPr>
        <p:blipFill>
          <a:blip r:embed="rId4"/>
          <a:stretch>
            <a:fillRect/>
          </a:stretch>
        </p:blipFill>
        <p:spPr>
          <a:xfrm>
            <a:off x="7043933" y="1482638"/>
            <a:ext cx="4178419" cy="3885929"/>
          </a:xfrm>
          <a:prstGeom prst="rect">
            <a:avLst/>
          </a:prstGeom>
          <a:ln>
            <a:noFill/>
          </a:ln>
          <a:effectLst/>
        </p:spPr>
      </p:pic>
    </p:spTree>
    <p:extLst>
      <p:ext uri="{BB962C8B-B14F-4D97-AF65-F5344CB8AC3E}">
        <p14:creationId xmlns:p14="http://schemas.microsoft.com/office/powerpoint/2010/main" val="23759341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A3367E-36D9-AE49-9FEB-20233BE50287}"/>
              </a:ext>
            </a:extLst>
          </p:cNvPr>
          <p:cNvSpPr>
            <a:spLocks noGrp="1"/>
          </p:cNvSpPr>
          <p:nvPr>
            <p:ph type="title"/>
          </p:nvPr>
        </p:nvSpPr>
        <p:spPr>
          <a:xfrm>
            <a:off x="321093" y="2078517"/>
            <a:ext cx="3739279" cy="2661052"/>
          </a:xfrm>
        </p:spPr>
        <p:txBody>
          <a:bodyPr>
            <a:normAutofit/>
          </a:bodyPr>
          <a:lstStyle/>
          <a:p>
            <a:pPr algn="r"/>
            <a:r>
              <a:rPr lang="en-US" sz="4400" dirty="0"/>
              <a:t>Methods</a:t>
            </a:r>
          </a:p>
        </p:txBody>
      </p:sp>
      <p:graphicFrame>
        <p:nvGraphicFramePr>
          <p:cNvPr id="5" name="Content Placeholder 2">
            <a:extLst>
              <a:ext uri="{FF2B5EF4-FFF2-40B4-BE49-F238E27FC236}">
                <a16:creationId xmlns:a16="http://schemas.microsoft.com/office/drawing/2014/main" id="{08B0F512-B790-4229-92F7-2F3378D5DDE5}"/>
              </a:ext>
            </a:extLst>
          </p:cNvPr>
          <p:cNvGraphicFramePr>
            <a:graphicFrameLocks noGrp="1"/>
          </p:cNvGraphicFramePr>
          <p:nvPr>
            <p:ph idx="1"/>
            <p:extLst>
              <p:ext uri="{D42A27DB-BD31-4B8C-83A1-F6EECF244321}">
                <p14:modId xmlns:p14="http://schemas.microsoft.com/office/powerpoint/2010/main" val="3959818434"/>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383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FC71AA-6DB4-F446-B012-6F50E7B58BE8}"/>
              </a:ext>
            </a:extLst>
          </p:cNvPr>
          <p:cNvSpPr>
            <a:spLocks noGrp="1"/>
          </p:cNvSpPr>
          <p:nvPr>
            <p:ph type="title"/>
          </p:nvPr>
        </p:nvSpPr>
        <p:spPr>
          <a:xfrm>
            <a:off x="452063" y="2063262"/>
            <a:ext cx="4186993" cy="2661052"/>
          </a:xfrm>
        </p:spPr>
        <p:txBody>
          <a:bodyPr>
            <a:normAutofit/>
          </a:bodyPr>
          <a:lstStyle/>
          <a:p>
            <a:pPr algn="r"/>
            <a:r>
              <a:rPr lang="en-US" sz="4400" dirty="0">
                <a:solidFill>
                  <a:srgbClr val="FFFFFF"/>
                </a:solidFill>
              </a:rPr>
              <a:t>Data Cleaning and Preparation</a:t>
            </a:r>
          </a:p>
        </p:txBody>
      </p:sp>
      <p:sp>
        <p:nvSpPr>
          <p:cNvPr id="3" name="Content Placeholder 2">
            <a:extLst>
              <a:ext uri="{FF2B5EF4-FFF2-40B4-BE49-F238E27FC236}">
                <a16:creationId xmlns:a16="http://schemas.microsoft.com/office/drawing/2014/main" id="{5CE4715A-D3B0-3C48-9A3D-12BBE8A5CD0A}"/>
              </a:ext>
            </a:extLst>
          </p:cNvPr>
          <p:cNvSpPr>
            <a:spLocks noGrp="1"/>
          </p:cNvSpPr>
          <p:nvPr>
            <p:ph idx="1"/>
          </p:nvPr>
        </p:nvSpPr>
        <p:spPr>
          <a:xfrm>
            <a:off x="5287995" y="661106"/>
            <a:ext cx="6257362" cy="5503101"/>
          </a:xfrm>
        </p:spPr>
        <p:txBody>
          <a:bodyPr anchor="ctr">
            <a:normAutofit/>
          </a:bodyPr>
          <a:lstStyle/>
          <a:p>
            <a:r>
              <a:rPr lang="en-US" sz="1400" dirty="0">
                <a:solidFill>
                  <a:srgbClr val="FFFFFF"/>
                </a:solidFill>
              </a:rPr>
              <a:t>The data cleaning and preparation was by far the most complex stage of this project, as it required a great deal of feature engineering and involved data with different collection frequencies. I developed functions that would create new datasets with the desired features for each county (FIPS Code) and then combine them into one large dataset. </a:t>
            </a:r>
          </a:p>
          <a:p>
            <a:r>
              <a:rPr lang="en-US" sz="1400" b="1" dirty="0">
                <a:solidFill>
                  <a:srgbClr val="FFFFFF"/>
                </a:solidFill>
              </a:rPr>
              <a:t>The developed functions performed the following operations:</a:t>
            </a:r>
            <a:endParaRPr lang="en-US" sz="1400" dirty="0">
              <a:solidFill>
                <a:srgbClr val="FFFFFF"/>
              </a:solidFill>
            </a:endParaRPr>
          </a:p>
          <a:p>
            <a:pPr lvl="1"/>
            <a:r>
              <a:rPr lang="en-US" sz="1400" b="1" dirty="0">
                <a:solidFill>
                  <a:srgbClr val="FFFFFF"/>
                </a:solidFill>
              </a:rPr>
              <a:t>Aggregated the sums and averages of the daily meteorological features</a:t>
            </a:r>
            <a:endParaRPr lang="en-US" sz="1400" dirty="0">
              <a:solidFill>
                <a:srgbClr val="FFFFFF"/>
              </a:solidFill>
            </a:endParaRPr>
          </a:p>
          <a:p>
            <a:pPr lvl="1"/>
            <a:r>
              <a:rPr lang="en-US" sz="1400" b="1" dirty="0">
                <a:solidFill>
                  <a:srgbClr val="FFFFFF"/>
                </a:solidFill>
              </a:rPr>
              <a:t>Extracted the month from the date of each entry</a:t>
            </a:r>
            <a:endParaRPr lang="en-US" sz="1400" dirty="0">
              <a:solidFill>
                <a:srgbClr val="FFFFFF"/>
              </a:solidFill>
            </a:endParaRPr>
          </a:p>
          <a:p>
            <a:pPr lvl="1"/>
            <a:r>
              <a:rPr lang="en-US" sz="1400" b="1" dirty="0">
                <a:solidFill>
                  <a:srgbClr val="FFFFFF"/>
                </a:solidFill>
              </a:rPr>
              <a:t>Dropped all </a:t>
            </a:r>
            <a:r>
              <a:rPr lang="en-US" sz="1400" b="1" dirty="0" err="1">
                <a:solidFill>
                  <a:srgbClr val="FFFFFF"/>
                </a:solidFill>
              </a:rPr>
              <a:t>NaN</a:t>
            </a:r>
            <a:r>
              <a:rPr lang="en-US" sz="1400" b="1" dirty="0">
                <a:solidFill>
                  <a:srgbClr val="FFFFFF"/>
                </a:solidFill>
              </a:rPr>
              <a:t> values, to make the time frequency of the data uniform (weekly)</a:t>
            </a:r>
            <a:endParaRPr lang="en-US" sz="1400" dirty="0">
              <a:solidFill>
                <a:srgbClr val="FFFFFF"/>
              </a:solidFill>
            </a:endParaRPr>
          </a:p>
          <a:p>
            <a:pPr lvl="1"/>
            <a:r>
              <a:rPr lang="en-US" sz="1400" b="1" dirty="0">
                <a:solidFill>
                  <a:srgbClr val="FFFFFF"/>
                </a:solidFill>
              </a:rPr>
              <a:t>Rounded the drought scores to change from floating point numbers to integers</a:t>
            </a:r>
            <a:endParaRPr lang="en-US" sz="1400" dirty="0">
              <a:solidFill>
                <a:srgbClr val="FFFFFF"/>
              </a:solidFill>
            </a:endParaRPr>
          </a:p>
          <a:p>
            <a:pPr lvl="1"/>
            <a:r>
              <a:rPr lang="en-US" sz="1400" b="1" dirty="0">
                <a:solidFill>
                  <a:srgbClr val="FFFFFF"/>
                </a:solidFill>
              </a:rPr>
              <a:t>Created new features that showed the previous and following month's drought scores</a:t>
            </a:r>
            <a:endParaRPr lang="en-US" sz="1400" dirty="0">
              <a:solidFill>
                <a:srgbClr val="FFFFFF"/>
              </a:solidFill>
            </a:endParaRPr>
          </a:p>
          <a:p>
            <a:pPr lvl="1"/>
            <a:r>
              <a:rPr lang="en-US" sz="1400" b="1" dirty="0">
                <a:solidFill>
                  <a:srgbClr val="FFFFFF"/>
                </a:solidFill>
              </a:rPr>
              <a:t>Combined county datasets into one large dataset</a:t>
            </a:r>
            <a:endParaRPr lang="en-US" sz="1400" dirty="0">
              <a:solidFill>
                <a:srgbClr val="FFFFFF"/>
              </a:solidFill>
            </a:endParaRPr>
          </a:p>
          <a:p>
            <a:r>
              <a:rPr lang="en-US" sz="1400" dirty="0">
                <a:solidFill>
                  <a:srgbClr val="FFFFFF"/>
                </a:solidFill>
              </a:rPr>
              <a:t>After these datasets were compiled I added the corresponding soil data for each county. </a:t>
            </a:r>
          </a:p>
          <a:p>
            <a:r>
              <a:rPr lang="en-US" sz="1400" b="1" dirty="0">
                <a:solidFill>
                  <a:srgbClr val="FFFFFF"/>
                </a:solidFill>
              </a:rPr>
              <a:t>By the end of this process the final datasets had 56 features. The full training dataset had 3,014,760 entries and the west coast training dataset had 129,010 entries.</a:t>
            </a:r>
            <a:endParaRPr lang="en-US" sz="1400" dirty="0">
              <a:solidFill>
                <a:srgbClr val="FFFFFF"/>
              </a:solidFill>
            </a:endParaRPr>
          </a:p>
          <a:p>
            <a:endParaRPr lang="en-US" sz="1400" dirty="0">
              <a:solidFill>
                <a:srgbClr val="FFFFFF"/>
              </a:solidFill>
            </a:endParaRPr>
          </a:p>
        </p:txBody>
      </p:sp>
    </p:spTree>
    <p:extLst>
      <p:ext uri="{BB962C8B-B14F-4D97-AF65-F5344CB8AC3E}">
        <p14:creationId xmlns:p14="http://schemas.microsoft.com/office/powerpoint/2010/main" val="379564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0FBA8D-1EAC-9441-A981-9649FF21E206}"/>
              </a:ext>
            </a:extLst>
          </p:cNvPr>
          <p:cNvSpPr>
            <a:spLocks noGrp="1"/>
          </p:cNvSpPr>
          <p:nvPr>
            <p:ph type="title"/>
          </p:nvPr>
        </p:nvSpPr>
        <p:spPr>
          <a:xfrm>
            <a:off x="277587" y="753228"/>
            <a:ext cx="4538858" cy="1132722"/>
          </a:xfrm>
        </p:spPr>
        <p:txBody>
          <a:bodyPr>
            <a:normAutofit fontScale="90000"/>
          </a:bodyPr>
          <a:lstStyle/>
          <a:p>
            <a:r>
              <a:rPr lang="en-US" sz="4000" dirty="0">
                <a:solidFill>
                  <a:srgbClr val="FFFFFF"/>
                </a:solidFill>
              </a:rPr>
              <a:t>Exploratory </a:t>
            </a:r>
            <a:br>
              <a:rPr lang="en-US" sz="4000" dirty="0">
                <a:solidFill>
                  <a:srgbClr val="FFFFFF"/>
                </a:solidFill>
              </a:rPr>
            </a:br>
            <a:r>
              <a:rPr lang="en-US" sz="4000" dirty="0">
                <a:solidFill>
                  <a:srgbClr val="FFFFFF"/>
                </a:solidFill>
              </a:rPr>
              <a:t>Data Analysis</a:t>
            </a:r>
          </a:p>
        </p:txBody>
      </p:sp>
      <p:pic>
        <p:nvPicPr>
          <p:cNvPr id="20"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29812C57-A960-48CB-BDAB-D4F222749D4D}"/>
              </a:ext>
            </a:extLst>
          </p:cNvPr>
          <p:cNvSpPr>
            <a:spLocks noGrp="1"/>
          </p:cNvSpPr>
          <p:nvPr>
            <p:ph idx="1"/>
          </p:nvPr>
        </p:nvSpPr>
        <p:spPr>
          <a:xfrm>
            <a:off x="154113" y="2336872"/>
            <a:ext cx="4182498" cy="3911527"/>
          </a:xfrm>
        </p:spPr>
        <p:txBody>
          <a:bodyPr>
            <a:normAutofit/>
          </a:bodyPr>
          <a:lstStyle/>
          <a:p>
            <a:r>
              <a:rPr lang="en-US" dirty="0"/>
              <a:t>From this visualization of feature </a:t>
            </a:r>
            <a:r>
              <a:rPr lang="en-US" dirty="0" err="1"/>
              <a:t>importances</a:t>
            </a:r>
            <a:r>
              <a:rPr lang="en-US" dirty="0"/>
              <a:t> in the RFE model, we can see the most important features in predicting the target feature.</a:t>
            </a:r>
          </a:p>
          <a:p>
            <a:r>
              <a:rPr lang="en-US" dirty="0"/>
              <a:t>I decided to include all of these features in the final dataset, greatly reducing the number of features from 56 to 10.</a:t>
            </a:r>
          </a:p>
          <a:p>
            <a:endParaRPr lang="en-US" sz="1400" dirty="0">
              <a:solidFill>
                <a:srgbClr val="FFFFFF"/>
              </a:solidFill>
            </a:endParaRPr>
          </a:p>
        </p:txBody>
      </p:sp>
      <p:sp useBgFill="1">
        <p:nvSpPr>
          <p:cNvPr id="22"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C52A0739-3CBE-D647-8FC4-B9997D05E67B}"/>
              </a:ext>
            </a:extLst>
          </p:cNvPr>
          <p:cNvPicPr>
            <a:picLocks noChangeAspect="1"/>
          </p:cNvPicPr>
          <p:nvPr/>
        </p:nvPicPr>
        <p:blipFill>
          <a:blip r:embed="rId4"/>
          <a:stretch>
            <a:fillRect/>
          </a:stretch>
        </p:blipFill>
        <p:spPr>
          <a:xfrm>
            <a:off x="5593085" y="1729786"/>
            <a:ext cx="5629268" cy="3391634"/>
          </a:xfrm>
          <a:prstGeom prst="rect">
            <a:avLst/>
          </a:prstGeom>
          <a:ln>
            <a:noFill/>
          </a:ln>
          <a:effectLst/>
        </p:spPr>
      </p:pic>
    </p:spTree>
    <p:extLst>
      <p:ext uri="{BB962C8B-B14F-4D97-AF65-F5344CB8AC3E}">
        <p14:creationId xmlns:p14="http://schemas.microsoft.com/office/powerpoint/2010/main" val="137485381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37</TotalTime>
  <Words>1133</Words>
  <Application>Microsoft Macintosh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Drought Prediction in the American West</vt:lpstr>
      <vt:lpstr>Problem Statement</vt:lpstr>
      <vt:lpstr>Problem Statement</vt:lpstr>
      <vt:lpstr>Data - Meteorological Timeseries</vt:lpstr>
      <vt:lpstr>Data – Soil </vt:lpstr>
      <vt:lpstr>Data – Drought Scores (Target Feature)</vt:lpstr>
      <vt:lpstr>Methods</vt:lpstr>
      <vt:lpstr>Data Cleaning and Preparation</vt:lpstr>
      <vt:lpstr>Exploratory  Data Analysis</vt:lpstr>
      <vt:lpstr>Final Model Performance</vt:lpstr>
      <vt:lpstr>Future Improvements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Drought Prediction in the American West</dc:title>
  <dc:creator>Microsoft Office User</dc:creator>
  <cp:lastModifiedBy>Microsoft Office User</cp:lastModifiedBy>
  <cp:revision>1</cp:revision>
  <dcterms:created xsi:type="dcterms:W3CDTF">2021-09-23T16:14:06Z</dcterms:created>
  <dcterms:modified xsi:type="dcterms:W3CDTF">2021-09-23T16:51:18Z</dcterms:modified>
</cp:coreProperties>
</file>