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2" r:id="rId4"/>
    <p:sldId id="264" r:id="rId5"/>
    <p:sldId id="258" r:id="rId6"/>
    <p:sldId id="259" r:id="rId7"/>
    <p:sldId id="257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tr\Desktop\Fall%202018\R%20Analytics%20INSY%205392\project2\project2\project2.conversion.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Conversion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Converted</c:v>
                </c:pt>
                <c:pt idx="1">
                  <c:v>Loss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2483</c:v>
                </c:pt>
                <c:pt idx="1">
                  <c:v>13567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A0-40A8-85F8-85E56E2C9A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765804784"/>
        <c:axId val="838760672"/>
      </c:barChart>
      <c:catAx>
        <c:axId val="7658047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8760672"/>
        <c:crosses val="autoZero"/>
        <c:auto val="1"/>
        <c:lblAlgn val="ctr"/>
        <c:lblOffset val="100"/>
        <c:noMultiLvlLbl val="0"/>
      </c:catAx>
      <c:valAx>
        <c:axId val="8387606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0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AAA1F-176B-454A-B990-4E5647606A9D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5203F-C51C-4A84-834A-7D2CAE653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8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5203F-C51C-4A84-834A-7D2CAE653AC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0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9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4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1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31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0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3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66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0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8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1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0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1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B22E-D60C-4864-B945-65A1EC4B64E7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9269-FBE5-4DB0-B763-B5E2176C2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16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DDC9-F92F-47C9-9992-0BDA6F8CE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INSY 5392</a:t>
            </a:r>
            <a:br>
              <a:rPr lang="en-IN" dirty="0"/>
            </a:br>
            <a:r>
              <a:rPr lang="en-IN" dirty="0"/>
              <a:t>PROBABILITY MODELING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127F-C3E2-42F1-9EF4-8F76EA90D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IN" sz="2800" dirty="0"/>
              <a:t>Why Are We Loosing Customers?</a:t>
            </a:r>
          </a:p>
          <a:p>
            <a:r>
              <a:rPr lang="en-IN" sz="2800" dirty="0"/>
              <a:t>Meet Chauhan</a:t>
            </a:r>
          </a:p>
          <a:p>
            <a:r>
              <a:rPr lang="en-IN" sz="2800" dirty="0"/>
              <a:t>(1001529779)</a:t>
            </a:r>
          </a:p>
        </p:txBody>
      </p:sp>
    </p:spTree>
    <p:extLst>
      <p:ext uri="{BB962C8B-B14F-4D97-AF65-F5344CB8AC3E}">
        <p14:creationId xmlns:p14="http://schemas.microsoft.com/office/powerpoint/2010/main" val="323048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1DFA-C7A1-4566-A497-70009D7A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03" y="1632625"/>
            <a:ext cx="9613858" cy="3592750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161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B70F-2EF5-4684-A96F-500EF797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/>
              <a:t>The Issue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D3D68-A362-4E74-9719-8BA6B9CD7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2943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296A02-34AC-48BC-B4BE-E8FFA727EF1F}"/>
              </a:ext>
            </a:extLst>
          </p:cNvPr>
          <p:cNvSpPr txBox="1"/>
          <p:nvPr/>
        </p:nvSpPr>
        <p:spPr>
          <a:xfrm>
            <a:off x="1470581" y="6202837"/>
            <a:ext cx="9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We are loosing 85% of our customers!</a:t>
            </a:r>
          </a:p>
        </p:txBody>
      </p:sp>
    </p:spTree>
    <p:extLst>
      <p:ext uri="{BB962C8B-B14F-4D97-AF65-F5344CB8AC3E}">
        <p14:creationId xmlns:p14="http://schemas.microsoft.com/office/powerpoint/2010/main" val="147690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CE37-9200-475B-90A2-652570D4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B11A-3BAC-4EA8-BF7A-5B713F86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analyse the factors that might affect the customer’s decision to renew service contract</a:t>
            </a:r>
          </a:p>
          <a:p>
            <a:r>
              <a:rPr lang="en-IN" dirty="0"/>
              <a:t>Possible factors that might effect the Customer’s decision:</a:t>
            </a:r>
          </a:p>
          <a:p>
            <a:pPr lvl="1"/>
            <a:r>
              <a:rPr lang="en-IN" dirty="0"/>
              <a:t>Time difference between conversion and incidents</a:t>
            </a:r>
          </a:p>
          <a:p>
            <a:pPr lvl="1"/>
            <a:r>
              <a:rPr lang="en-IN" dirty="0"/>
              <a:t>Number of past service incidents </a:t>
            </a:r>
          </a:p>
          <a:p>
            <a:pPr lvl="1"/>
            <a:r>
              <a:rPr lang="en-IN" dirty="0"/>
              <a:t>Number of parts used in service</a:t>
            </a:r>
          </a:p>
          <a:p>
            <a:pPr lvl="1"/>
            <a:r>
              <a:rPr lang="en-IN" dirty="0"/>
              <a:t>Number of response missed</a:t>
            </a:r>
          </a:p>
          <a:p>
            <a:pPr lvl="1"/>
            <a:r>
              <a:rPr lang="en-IN" dirty="0"/>
              <a:t>Number of single visits missed</a:t>
            </a:r>
          </a:p>
          <a:p>
            <a:pPr lvl="1"/>
            <a:r>
              <a:rPr lang="en-IN" dirty="0"/>
              <a:t>Number of Escalations </a:t>
            </a:r>
          </a:p>
        </p:txBody>
      </p:sp>
    </p:spTree>
    <p:extLst>
      <p:ext uri="{BB962C8B-B14F-4D97-AF65-F5344CB8AC3E}">
        <p14:creationId xmlns:p14="http://schemas.microsoft.com/office/powerpoint/2010/main" val="42640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D299-6245-4B70-9726-C7F0FF8E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C7B4-7125-4DC6-BC74-61BD639A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conversion and incident data</a:t>
            </a:r>
          </a:p>
          <a:p>
            <a:r>
              <a:rPr lang="en-IN" dirty="0"/>
              <a:t>Incident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Has all the records of various incidents of customers with date, month and year.</a:t>
            </a:r>
          </a:p>
          <a:p>
            <a:r>
              <a:rPr lang="en-IN" dirty="0"/>
              <a:t>Conversion 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Has records of converted and lost customers with respective month and year.</a:t>
            </a:r>
          </a:p>
        </p:txBody>
      </p:sp>
    </p:spTree>
    <p:extLst>
      <p:ext uri="{BB962C8B-B14F-4D97-AF65-F5344CB8AC3E}">
        <p14:creationId xmlns:p14="http://schemas.microsoft.com/office/powerpoint/2010/main" val="187369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8D9D-4C39-4962-9428-2891E743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4C91-723B-405E-BB61-A5A408DF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Data:</a:t>
            </a:r>
          </a:p>
          <a:p>
            <a:pPr lvl="1"/>
            <a:r>
              <a:rPr lang="en-IN" dirty="0"/>
              <a:t>Remove 16 NA rows from renewal date</a:t>
            </a:r>
          </a:p>
          <a:p>
            <a:pPr lvl="1"/>
            <a:r>
              <a:rPr lang="en-IN" dirty="0"/>
              <a:t>Remaining rows: 16067</a:t>
            </a:r>
          </a:p>
          <a:p>
            <a:endParaRPr lang="en-IN" dirty="0"/>
          </a:p>
          <a:p>
            <a:r>
              <a:rPr lang="en-IN" dirty="0"/>
              <a:t>Merge incident and conversion date on SAID using python.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merged = </a:t>
            </a:r>
            <a:r>
              <a:rPr lang="en-IN" dirty="0" err="1"/>
              <a:t>pd.merge</a:t>
            </a:r>
            <a:r>
              <a:rPr lang="en-IN" dirty="0"/>
              <a:t>(df1,df2, on ='SAID', how = 'inner')</a:t>
            </a:r>
          </a:p>
          <a:p>
            <a:pPr marL="457200" lvl="1" indent="0">
              <a:buNone/>
            </a:pPr>
            <a:r>
              <a:rPr lang="en-IN" dirty="0" err="1"/>
              <a:t>merged.drop_duplicates</a:t>
            </a:r>
            <a:r>
              <a:rPr lang="en-IN" dirty="0"/>
              <a:t>(keep='first', 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7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6F45-840F-42C2-BC17-08A90801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E863-B107-4486-B5EE-A4ABCF96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difference (renewal time – incident time)</a:t>
            </a:r>
          </a:p>
          <a:p>
            <a:r>
              <a:rPr lang="en-IN" dirty="0"/>
              <a:t>Get rid of negative difference in time – 3920 data points</a:t>
            </a:r>
          </a:p>
          <a:p>
            <a:r>
              <a:rPr lang="en-IN" dirty="0"/>
              <a:t>Assuming that the conversion data is collected on 1</a:t>
            </a:r>
            <a:r>
              <a:rPr lang="en-IN" baseline="30000" dirty="0"/>
              <a:t>st</a:t>
            </a:r>
            <a:r>
              <a:rPr lang="en-IN" dirty="0"/>
              <a:t> of Every month.</a:t>
            </a:r>
          </a:p>
          <a:p>
            <a:r>
              <a:rPr lang="en-IN" dirty="0"/>
              <a:t>Get ride of all duplicate SAIDs.</a:t>
            </a:r>
          </a:p>
          <a:p>
            <a:r>
              <a:rPr lang="en-IN" dirty="0"/>
              <a:t>Left with 15321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2041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B076-F6BE-4601-8F23-B633706B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CC8ED-62F7-4D1C-A583-EF9E5234E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11320001" cy="359931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equation:</a:t>
                </a:r>
              </a:p>
              <a:p>
                <a:pPr lvl="1"/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=1)=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(Logit Probability)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/>
                <a:r>
                  <a:rPr lang="en-IN" dirty="0"/>
                  <a:t>Z= a +</a:t>
                </a:r>
                <a:r>
                  <a:rPr lang="en-IN" dirty="0" err="1"/>
                  <a:t>bY</a:t>
                </a: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/>
                <a:r>
                  <a:rPr lang="en-IN" dirty="0"/>
                  <a:t>Y&lt;- exp((-1)*beta*</a:t>
                </a:r>
                <a:r>
                  <a:rPr lang="en-IN" dirty="0" err="1"/>
                  <a:t>deltaT</a:t>
                </a:r>
                <a:r>
                  <a:rPr lang="en-IN" dirty="0"/>
                  <a:t>)*log(1+number_of_Cases)*</a:t>
                </a:r>
              </a:p>
              <a:p>
                <a:pPr marL="457200" lvl="1" indent="0">
                  <a:buNone/>
                </a:pPr>
                <a:r>
                  <a:rPr lang="en-IN" dirty="0"/>
                  <a:t>(1+re*log(1+number_of_escalation) </a:t>
                </a:r>
              </a:p>
              <a:p>
                <a:pPr marL="457200" lvl="1" indent="0">
                  <a:buNone/>
                </a:pPr>
                <a:r>
                  <a:rPr lang="en-IN" dirty="0"/>
                  <a:t>+rm*log(1+number_of_single_visit_missed) +</a:t>
                </a:r>
                <a:r>
                  <a:rPr lang="en-IN" dirty="0" err="1"/>
                  <a:t>rp</a:t>
                </a:r>
                <a:r>
                  <a:rPr lang="en-IN" dirty="0"/>
                  <a:t>*log(1+number_of_parts_used) +</a:t>
                </a:r>
                <a:r>
                  <a:rPr lang="en-IN" dirty="0" err="1"/>
                  <a:t>rrm</a:t>
                </a:r>
                <a:r>
                  <a:rPr lang="en-IN" dirty="0"/>
                  <a:t>*log(1+number_of_response_missed))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CC8ED-62F7-4D1C-A583-EF9E5234E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11320001" cy="3599316"/>
              </a:xfrm>
              <a:blipFill>
                <a:blip r:embed="rId3"/>
                <a:stretch>
                  <a:fillRect l="-754" t="-2369" b="-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7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8C70-34E1-4390-8B81-373BFA8D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values and Coefficients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4C6CB-9DD2-410E-8851-3765EE211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573597"/>
              </p:ext>
            </p:extLst>
          </p:nvPr>
        </p:nvGraphicFramePr>
        <p:xfrm>
          <a:off x="681037" y="2336800"/>
          <a:ext cx="9556472" cy="39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615">
                  <a:extLst>
                    <a:ext uri="{9D8B030D-6E8A-4147-A177-3AD203B41FA5}">
                      <a16:colId xmlns:a16="http://schemas.microsoft.com/office/drawing/2014/main" val="3818016064"/>
                    </a:ext>
                  </a:extLst>
                </a:gridCol>
                <a:gridCol w="1445875">
                  <a:extLst>
                    <a:ext uri="{9D8B030D-6E8A-4147-A177-3AD203B41FA5}">
                      <a16:colId xmlns:a16="http://schemas.microsoft.com/office/drawing/2014/main" val="610862822"/>
                    </a:ext>
                  </a:extLst>
                </a:gridCol>
                <a:gridCol w="1445875">
                  <a:extLst>
                    <a:ext uri="{9D8B030D-6E8A-4147-A177-3AD203B41FA5}">
                      <a16:colId xmlns:a16="http://schemas.microsoft.com/office/drawing/2014/main" val="3294043121"/>
                    </a:ext>
                  </a:extLst>
                </a:gridCol>
                <a:gridCol w="2652107">
                  <a:extLst>
                    <a:ext uri="{9D8B030D-6E8A-4147-A177-3AD203B41FA5}">
                      <a16:colId xmlns:a16="http://schemas.microsoft.com/office/drawing/2014/main" val="1246758090"/>
                    </a:ext>
                  </a:extLst>
                </a:gridCol>
              </a:tblGrid>
              <a:tr h="479720"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Coefficients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95155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/>
                        <a:t>a 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-1.64288147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92234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/>
                        <a:t>b(Number of Cases)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-0.01871337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0.0003877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35343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/>
                        <a:t>beta(time difference)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-0.12608394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0.001015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63892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/>
                        <a:t>re(no of escalations)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-1.09669823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0.3430162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59875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/>
                        <a:t>rm(no of single visits missed)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-1.82662005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0.3070871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28607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 err="1"/>
                        <a:t>rp</a:t>
                      </a:r>
                      <a:r>
                        <a:rPr lang="en-IN" dirty="0"/>
                        <a:t>(no of parts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0.32453022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0.473557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89666"/>
                  </a:ext>
                </a:extLst>
              </a:tr>
              <a:tr h="479720">
                <a:tc>
                  <a:txBody>
                    <a:bodyPr/>
                    <a:lstStyle/>
                    <a:p>
                      <a:r>
                        <a:rPr lang="en-IN" dirty="0" err="1"/>
                        <a:t>rrm</a:t>
                      </a:r>
                      <a:r>
                        <a:rPr lang="en-IN" dirty="0"/>
                        <a:t>(no of response missed)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2.84609238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0.1385268</a:t>
                      </a:r>
                      <a:endParaRPr lang="en-IN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56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75C1-4FE2-4DB1-A96B-4D7FA66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3292-DC91-4F0E-A6B8-E7A2EB30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in time between conversion and incident will decrease the probability of a customer to renew the contract.</a:t>
            </a:r>
          </a:p>
          <a:p>
            <a:r>
              <a:rPr lang="en-IN" dirty="0"/>
              <a:t>More the number of cases a customer had, less likely to renew the contract.</a:t>
            </a:r>
          </a:p>
          <a:p>
            <a:r>
              <a:rPr lang="en-IN" dirty="0"/>
              <a:t>Even though “</a:t>
            </a:r>
            <a:r>
              <a:rPr lang="en-IN" dirty="0" err="1"/>
              <a:t>rrm</a:t>
            </a:r>
            <a:r>
              <a:rPr lang="en-IN" dirty="0"/>
              <a:t>” is not significant, it’s advisable not to miss response.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1546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463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</vt:lpstr>
      <vt:lpstr>Berlin</vt:lpstr>
      <vt:lpstr>INSY 5392 PROBABILITY MODELING IN R</vt:lpstr>
      <vt:lpstr>The Issue</vt:lpstr>
      <vt:lpstr>Purpose</vt:lpstr>
      <vt:lpstr>Data</vt:lpstr>
      <vt:lpstr>Data Cleaning </vt:lpstr>
      <vt:lpstr>Data Cleaning </vt:lpstr>
      <vt:lpstr>Model</vt:lpstr>
      <vt:lpstr>P values and Coefficients </vt:lpstr>
      <vt:lpstr>Implications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INSY 5392 PROBABILITY MODELING IN R</dc:title>
  <dc:creator>meetrchauhan@gmail.com</dc:creator>
  <cp:lastModifiedBy>meetrchauhan@gmail.com</cp:lastModifiedBy>
  <cp:revision>13</cp:revision>
  <dcterms:created xsi:type="dcterms:W3CDTF">2018-12-11T05:42:46Z</dcterms:created>
  <dcterms:modified xsi:type="dcterms:W3CDTF">2018-12-11T16:24:02Z</dcterms:modified>
</cp:coreProperties>
</file>