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75" r:id="rId12"/>
    <p:sldId id="267" r:id="rId13"/>
    <p:sldId id="268" r:id="rId14"/>
    <p:sldId id="269" r:id="rId15"/>
    <p:sldId id="270" r:id="rId16"/>
    <p:sldId id="271" r:id="rId17"/>
    <p:sldId id="278" r:id="rId18"/>
    <p:sldId id="263" r:id="rId19"/>
    <p:sldId id="277"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95D877-7888-4F4A-AC3D-37C07221F712}"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FD81BE87-0130-4FDD-8799-4E4B10778B84}">
      <dgm:prSet/>
      <dgm:spPr/>
      <dgm:t>
        <a:bodyPr/>
        <a:lstStyle/>
        <a:p>
          <a:r>
            <a:rPr lang="en-US" dirty="0"/>
            <a:t>2016 result anticipation.</a:t>
          </a:r>
        </a:p>
      </dgm:t>
    </dgm:pt>
    <dgm:pt modelId="{28B668B5-47F5-42AA-9537-669C8E77CB4F}" type="parTrans" cxnId="{4617F186-C15D-4C1E-AAC5-077B79589B68}">
      <dgm:prSet/>
      <dgm:spPr/>
      <dgm:t>
        <a:bodyPr/>
        <a:lstStyle/>
        <a:p>
          <a:endParaRPr lang="en-US"/>
        </a:p>
      </dgm:t>
    </dgm:pt>
    <dgm:pt modelId="{A08292D9-5ADD-4122-9C68-B7D65B92C335}" type="sibTrans" cxnId="{4617F186-C15D-4C1E-AAC5-077B79589B68}">
      <dgm:prSet/>
      <dgm:spPr/>
      <dgm:t>
        <a:bodyPr/>
        <a:lstStyle/>
        <a:p>
          <a:endParaRPr lang="en-US"/>
        </a:p>
      </dgm:t>
    </dgm:pt>
    <dgm:pt modelId="{51AB4944-5525-4935-825E-D832B3C996B2}">
      <dgm:prSet/>
      <dgm:spPr/>
      <dgm:t>
        <a:bodyPr/>
        <a:lstStyle/>
        <a:p>
          <a:r>
            <a:rPr lang="en-US"/>
            <a:t>Focus  What lead to the unanticipated result and what situations worked in favor or against this outcome.</a:t>
          </a:r>
        </a:p>
      </dgm:t>
    </dgm:pt>
    <dgm:pt modelId="{C731C3BE-BA67-4AD1-8000-C1C6E53705C4}" type="parTrans" cxnId="{B62F82E2-CDCC-405E-8B2A-520B8CE042CD}">
      <dgm:prSet/>
      <dgm:spPr/>
      <dgm:t>
        <a:bodyPr/>
        <a:lstStyle/>
        <a:p>
          <a:endParaRPr lang="en-US"/>
        </a:p>
      </dgm:t>
    </dgm:pt>
    <dgm:pt modelId="{65182026-252F-405C-8D2A-F30914BC6AD7}" type="sibTrans" cxnId="{B62F82E2-CDCC-405E-8B2A-520B8CE042CD}">
      <dgm:prSet/>
      <dgm:spPr/>
      <dgm:t>
        <a:bodyPr/>
        <a:lstStyle/>
        <a:p>
          <a:endParaRPr lang="en-US"/>
        </a:p>
      </dgm:t>
    </dgm:pt>
    <dgm:pt modelId="{33344089-8C6C-4B99-9462-4C354D82F61F}">
      <dgm:prSet/>
      <dgm:spPr/>
      <dgm:t>
        <a:bodyPr/>
        <a:lstStyle/>
        <a:p>
          <a:r>
            <a:rPr lang="en-US"/>
            <a:t>The Study : Tweets on Mr.Trump and Hillary Clinton to analyse the situations which worked in favor of Trump to win 2016 elections and what was the public reaction towards the results. </a:t>
          </a:r>
        </a:p>
      </dgm:t>
    </dgm:pt>
    <dgm:pt modelId="{D5727DCF-A4E1-47AD-9589-9520F3C3978B}" type="parTrans" cxnId="{A1866A67-8275-4007-9571-A4D0E6F51199}">
      <dgm:prSet/>
      <dgm:spPr/>
      <dgm:t>
        <a:bodyPr/>
        <a:lstStyle/>
        <a:p>
          <a:endParaRPr lang="en-US"/>
        </a:p>
      </dgm:t>
    </dgm:pt>
    <dgm:pt modelId="{CA4E993C-C1E0-4820-8A04-5F83C1E850BD}" type="sibTrans" cxnId="{A1866A67-8275-4007-9571-A4D0E6F51199}">
      <dgm:prSet/>
      <dgm:spPr/>
      <dgm:t>
        <a:bodyPr/>
        <a:lstStyle/>
        <a:p>
          <a:endParaRPr lang="en-US"/>
        </a:p>
      </dgm:t>
    </dgm:pt>
    <dgm:pt modelId="{CE108702-46E2-4336-9933-EA108D25B72B}">
      <dgm:prSet/>
      <dgm:spPr/>
      <dgm:t>
        <a:bodyPr/>
        <a:lstStyle/>
        <a:p>
          <a:r>
            <a:rPr lang="en-US"/>
            <a:t>Our study will not only include the data of previous elections but also the data for coming elections to predict if there is any potential for Hillary to win 2020 elections by studying the recent tweets on 2020 elections. </a:t>
          </a:r>
        </a:p>
      </dgm:t>
    </dgm:pt>
    <dgm:pt modelId="{8F663B89-62AA-4677-B8AE-CA002893DD5B}" type="parTrans" cxnId="{80F04194-89BE-4AE5-AEC3-9DC0CDFC076F}">
      <dgm:prSet/>
      <dgm:spPr/>
      <dgm:t>
        <a:bodyPr/>
        <a:lstStyle/>
        <a:p>
          <a:endParaRPr lang="en-US"/>
        </a:p>
      </dgm:t>
    </dgm:pt>
    <dgm:pt modelId="{EB1FDD2A-79EC-443D-BC60-642E03067332}" type="sibTrans" cxnId="{80F04194-89BE-4AE5-AEC3-9DC0CDFC076F}">
      <dgm:prSet/>
      <dgm:spPr/>
      <dgm:t>
        <a:bodyPr/>
        <a:lstStyle/>
        <a:p>
          <a:endParaRPr lang="en-US"/>
        </a:p>
      </dgm:t>
    </dgm:pt>
    <dgm:pt modelId="{88037943-29C6-464E-822C-FD06BD8EDCD2}" type="pres">
      <dgm:prSet presAssocID="{2895D877-7888-4F4A-AC3D-37C07221F712}" presName="outerComposite" presStyleCnt="0">
        <dgm:presLayoutVars>
          <dgm:chMax val="5"/>
          <dgm:dir/>
          <dgm:resizeHandles val="exact"/>
        </dgm:presLayoutVars>
      </dgm:prSet>
      <dgm:spPr/>
    </dgm:pt>
    <dgm:pt modelId="{FA2951AD-882D-4B09-B01F-BE58A31923C5}" type="pres">
      <dgm:prSet presAssocID="{2895D877-7888-4F4A-AC3D-37C07221F712}" presName="dummyMaxCanvas" presStyleCnt="0">
        <dgm:presLayoutVars/>
      </dgm:prSet>
      <dgm:spPr/>
    </dgm:pt>
    <dgm:pt modelId="{84AA1250-8B44-48EB-BDC4-35F92C75BFCC}" type="pres">
      <dgm:prSet presAssocID="{2895D877-7888-4F4A-AC3D-37C07221F712}" presName="FourNodes_1" presStyleLbl="node1" presStyleIdx="0" presStyleCnt="4">
        <dgm:presLayoutVars>
          <dgm:bulletEnabled val="1"/>
        </dgm:presLayoutVars>
      </dgm:prSet>
      <dgm:spPr/>
    </dgm:pt>
    <dgm:pt modelId="{2FB87F90-CB1C-4717-8EE0-E642F291BE4A}" type="pres">
      <dgm:prSet presAssocID="{2895D877-7888-4F4A-AC3D-37C07221F712}" presName="FourNodes_2" presStyleLbl="node1" presStyleIdx="1" presStyleCnt="4">
        <dgm:presLayoutVars>
          <dgm:bulletEnabled val="1"/>
        </dgm:presLayoutVars>
      </dgm:prSet>
      <dgm:spPr/>
    </dgm:pt>
    <dgm:pt modelId="{E236D445-4A47-4A2C-85EC-F5AA9ACE4CE0}" type="pres">
      <dgm:prSet presAssocID="{2895D877-7888-4F4A-AC3D-37C07221F712}" presName="FourNodes_3" presStyleLbl="node1" presStyleIdx="2" presStyleCnt="4">
        <dgm:presLayoutVars>
          <dgm:bulletEnabled val="1"/>
        </dgm:presLayoutVars>
      </dgm:prSet>
      <dgm:spPr/>
    </dgm:pt>
    <dgm:pt modelId="{F84E65E8-7F2D-43F7-ACF2-7CDC21FC5CAD}" type="pres">
      <dgm:prSet presAssocID="{2895D877-7888-4F4A-AC3D-37C07221F712}" presName="FourNodes_4" presStyleLbl="node1" presStyleIdx="3" presStyleCnt="4">
        <dgm:presLayoutVars>
          <dgm:bulletEnabled val="1"/>
        </dgm:presLayoutVars>
      </dgm:prSet>
      <dgm:spPr/>
    </dgm:pt>
    <dgm:pt modelId="{5A79CA23-58CE-420B-8035-0801404EC6ED}" type="pres">
      <dgm:prSet presAssocID="{2895D877-7888-4F4A-AC3D-37C07221F712}" presName="FourConn_1-2" presStyleLbl="fgAccFollowNode1" presStyleIdx="0" presStyleCnt="3">
        <dgm:presLayoutVars>
          <dgm:bulletEnabled val="1"/>
        </dgm:presLayoutVars>
      </dgm:prSet>
      <dgm:spPr/>
    </dgm:pt>
    <dgm:pt modelId="{A0ABB9EE-7C3B-4D3A-AB6A-EFBBC46B4BBF}" type="pres">
      <dgm:prSet presAssocID="{2895D877-7888-4F4A-AC3D-37C07221F712}" presName="FourConn_2-3" presStyleLbl="fgAccFollowNode1" presStyleIdx="1" presStyleCnt="3">
        <dgm:presLayoutVars>
          <dgm:bulletEnabled val="1"/>
        </dgm:presLayoutVars>
      </dgm:prSet>
      <dgm:spPr/>
    </dgm:pt>
    <dgm:pt modelId="{36E90A9F-91B7-44C3-827A-43052578C7B9}" type="pres">
      <dgm:prSet presAssocID="{2895D877-7888-4F4A-AC3D-37C07221F712}" presName="FourConn_3-4" presStyleLbl="fgAccFollowNode1" presStyleIdx="2" presStyleCnt="3">
        <dgm:presLayoutVars>
          <dgm:bulletEnabled val="1"/>
        </dgm:presLayoutVars>
      </dgm:prSet>
      <dgm:spPr/>
    </dgm:pt>
    <dgm:pt modelId="{56C89784-621F-4E83-856C-95C51AD3C532}" type="pres">
      <dgm:prSet presAssocID="{2895D877-7888-4F4A-AC3D-37C07221F712}" presName="FourNodes_1_text" presStyleLbl="node1" presStyleIdx="3" presStyleCnt="4">
        <dgm:presLayoutVars>
          <dgm:bulletEnabled val="1"/>
        </dgm:presLayoutVars>
      </dgm:prSet>
      <dgm:spPr/>
    </dgm:pt>
    <dgm:pt modelId="{EFA2D3DF-DAE2-41AA-BAB8-4B7C8351A3E1}" type="pres">
      <dgm:prSet presAssocID="{2895D877-7888-4F4A-AC3D-37C07221F712}" presName="FourNodes_2_text" presStyleLbl="node1" presStyleIdx="3" presStyleCnt="4">
        <dgm:presLayoutVars>
          <dgm:bulletEnabled val="1"/>
        </dgm:presLayoutVars>
      </dgm:prSet>
      <dgm:spPr/>
    </dgm:pt>
    <dgm:pt modelId="{38A694F9-3846-4826-A83F-454737249C6D}" type="pres">
      <dgm:prSet presAssocID="{2895D877-7888-4F4A-AC3D-37C07221F712}" presName="FourNodes_3_text" presStyleLbl="node1" presStyleIdx="3" presStyleCnt="4">
        <dgm:presLayoutVars>
          <dgm:bulletEnabled val="1"/>
        </dgm:presLayoutVars>
      </dgm:prSet>
      <dgm:spPr/>
    </dgm:pt>
    <dgm:pt modelId="{B516AD6E-0585-4EEE-A92C-F1FD1F09B3FB}" type="pres">
      <dgm:prSet presAssocID="{2895D877-7888-4F4A-AC3D-37C07221F712}" presName="FourNodes_4_text" presStyleLbl="node1" presStyleIdx="3" presStyleCnt="4">
        <dgm:presLayoutVars>
          <dgm:bulletEnabled val="1"/>
        </dgm:presLayoutVars>
      </dgm:prSet>
      <dgm:spPr/>
    </dgm:pt>
  </dgm:ptLst>
  <dgm:cxnLst>
    <dgm:cxn modelId="{92F09518-1C3E-439A-B4AD-CF10C423A5ED}" type="presOf" srcId="{A08292D9-5ADD-4122-9C68-B7D65B92C335}" destId="{5A79CA23-58CE-420B-8035-0801404EC6ED}" srcOrd="0" destOrd="0" presId="urn:microsoft.com/office/officeart/2005/8/layout/vProcess5"/>
    <dgm:cxn modelId="{54D14537-D488-4445-93C6-B95EC4FE8545}" type="presOf" srcId="{51AB4944-5525-4935-825E-D832B3C996B2}" destId="{2FB87F90-CB1C-4717-8EE0-E642F291BE4A}" srcOrd="0" destOrd="0" presId="urn:microsoft.com/office/officeart/2005/8/layout/vProcess5"/>
    <dgm:cxn modelId="{4A40195B-3106-46D5-84C4-369CAECEA402}" type="presOf" srcId="{33344089-8C6C-4B99-9462-4C354D82F61F}" destId="{38A694F9-3846-4826-A83F-454737249C6D}" srcOrd="1" destOrd="0" presId="urn:microsoft.com/office/officeart/2005/8/layout/vProcess5"/>
    <dgm:cxn modelId="{904AC05C-C868-4826-8CA5-5D69D7C2B53F}" type="presOf" srcId="{2895D877-7888-4F4A-AC3D-37C07221F712}" destId="{88037943-29C6-464E-822C-FD06BD8EDCD2}" srcOrd="0" destOrd="0" presId="urn:microsoft.com/office/officeart/2005/8/layout/vProcess5"/>
    <dgm:cxn modelId="{3A433364-FECA-4312-AC79-E0985449A4E3}" type="presOf" srcId="{CE108702-46E2-4336-9933-EA108D25B72B}" destId="{F84E65E8-7F2D-43F7-ACF2-7CDC21FC5CAD}" srcOrd="0" destOrd="0" presId="urn:microsoft.com/office/officeart/2005/8/layout/vProcess5"/>
    <dgm:cxn modelId="{A1866A67-8275-4007-9571-A4D0E6F51199}" srcId="{2895D877-7888-4F4A-AC3D-37C07221F712}" destId="{33344089-8C6C-4B99-9462-4C354D82F61F}" srcOrd="2" destOrd="0" parTransId="{D5727DCF-A4E1-47AD-9589-9520F3C3978B}" sibTransId="{CA4E993C-C1E0-4820-8A04-5F83C1E850BD}"/>
    <dgm:cxn modelId="{5DD60550-E936-4BAD-A9FD-5F9A89A02320}" type="presOf" srcId="{FD81BE87-0130-4FDD-8799-4E4B10778B84}" destId="{56C89784-621F-4E83-856C-95C51AD3C532}" srcOrd="1" destOrd="0" presId="urn:microsoft.com/office/officeart/2005/8/layout/vProcess5"/>
    <dgm:cxn modelId="{6808A07D-E2DC-486C-BE99-0E40165B8EFE}" type="presOf" srcId="{51AB4944-5525-4935-825E-D832B3C996B2}" destId="{EFA2D3DF-DAE2-41AA-BAB8-4B7C8351A3E1}" srcOrd="1" destOrd="0" presId="urn:microsoft.com/office/officeart/2005/8/layout/vProcess5"/>
    <dgm:cxn modelId="{4617F186-C15D-4C1E-AAC5-077B79589B68}" srcId="{2895D877-7888-4F4A-AC3D-37C07221F712}" destId="{FD81BE87-0130-4FDD-8799-4E4B10778B84}" srcOrd="0" destOrd="0" parTransId="{28B668B5-47F5-42AA-9537-669C8E77CB4F}" sibTransId="{A08292D9-5ADD-4122-9C68-B7D65B92C335}"/>
    <dgm:cxn modelId="{80F04194-89BE-4AE5-AEC3-9DC0CDFC076F}" srcId="{2895D877-7888-4F4A-AC3D-37C07221F712}" destId="{CE108702-46E2-4336-9933-EA108D25B72B}" srcOrd="3" destOrd="0" parTransId="{8F663B89-62AA-4677-B8AE-CA002893DD5B}" sibTransId="{EB1FDD2A-79EC-443D-BC60-642E03067332}"/>
    <dgm:cxn modelId="{8B8DA7B4-80F5-4A23-8FED-AADEA779C835}" type="presOf" srcId="{CE108702-46E2-4336-9933-EA108D25B72B}" destId="{B516AD6E-0585-4EEE-A92C-F1FD1F09B3FB}" srcOrd="1" destOrd="0" presId="urn:microsoft.com/office/officeart/2005/8/layout/vProcess5"/>
    <dgm:cxn modelId="{8108A5C8-31E2-4CC0-A84F-92866A584C79}" type="presOf" srcId="{65182026-252F-405C-8D2A-F30914BC6AD7}" destId="{A0ABB9EE-7C3B-4D3A-AB6A-EFBBC46B4BBF}" srcOrd="0" destOrd="0" presId="urn:microsoft.com/office/officeart/2005/8/layout/vProcess5"/>
    <dgm:cxn modelId="{AEE0D7E0-E948-4B7C-9FAB-38F3753BA36D}" type="presOf" srcId="{33344089-8C6C-4B99-9462-4C354D82F61F}" destId="{E236D445-4A47-4A2C-85EC-F5AA9ACE4CE0}" srcOrd="0" destOrd="0" presId="urn:microsoft.com/office/officeart/2005/8/layout/vProcess5"/>
    <dgm:cxn modelId="{B62F82E2-CDCC-405E-8B2A-520B8CE042CD}" srcId="{2895D877-7888-4F4A-AC3D-37C07221F712}" destId="{51AB4944-5525-4935-825E-D832B3C996B2}" srcOrd="1" destOrd="0" parTransId="{C731C3BE-BA67-4AD1-8000-C1C6E53705C4}" sibTransId="{65182026-252F-405C-8D2A-F30914BC6AD7}"/>
    <dgm:cxn modelId="{2CCD4AEC-CBDD-4230-8C12-F94545AB0306}" type="presOf" srcId="{FD81BE87-0130-4FDD-8799-4E4B10778B84}" destId="{84AA1250-8B44-48EB-BDC4-35F92C75BFCC}" srcOrd="0" destOrd="0" presId="urn:microsoft.com/office/officeart/2005/8/layout/vProcess5"/>
    <dgm:cxn modelId="{5C600BF2-6105-49BE-9350-A08518A037E8}" type="presOf" srcId="{CA4E993C-C1E0-4820-8A04-5F83C1E850BD}" destId="{36E90A9F-91B7-44C3-827A-43052578C7B9}" srcOrd="0" destOrd="0" presId="urn:microsoft.com/office/officeart/2005/8/layout/vProcess5"/>
    <dgm:cxn modelId="{15BCA67D-C139-4544-993A-FC4B90D97CAF}" type="presParOf" srcId="{88037943-29C6-464E-822C-FD06BD8EDCD2}" destId="{FA2951AD-882D-4B09-B01F-BE58A31923C5}" srcOrd="0" destOrd="0" presId="urn:microsoft.com/office/officeart/2005/8/layout/vProcess5"/>
    <dgm:cxn modelId="{D757924C-1FCC-41BA-B630-C80848769DCE}" type="presParOf" srcId="{88037943-29C6-464E-822C-FD06BD8EDCD2}" destId="{84AA1250-8B44-48EB-BDC4-35F92C75BFCC}" srcOrd="1" destOrd="0" presId="urn:microsoft.com/office/officeart/2005/8/layout/vProcess5"/>
    <dgm:cxn modelId="{572F55F3-666B-44F4-BAE2-2D9F2593C309}" type="presParOf" srcId="{88037943-29C6-464E-822C-FD06BD8EDCD2}" destId="{2FB87F90-CB1C-4717-8EE0-E642F291BE4A}" srcOrd="2" destOrd="0" presId="urn:microsoft.com/office/officeart/2005/8/layout/vProcess5"/>
    <dgm:cxn modelId="{3436FE9C-A8FF-41E8-B1D7-A4A2C1CB75E8}" type="presParOf" srcId="{88037943-29C6-464E-822C-FD06BD8EDCD2}" destId="{E236D445-4A47-4A2C-85EC-F5AA9ACE4CE0}" srcOrd="3" destOrd="0" presId="urn:microsoft.com/office/officeart/2005/8/layout/vProcess5"/>
    <dgm:cxn modelId="{0AB33271-0A38-4D32-AE60-8E2BD4A65A08}" type="presParOf" srcId="{88037943-29C6-464E-822C-FD06BD8EDCD2}" destId="{F84E65E8-7F2D-43F7-ACF2-7CDC21FC5CAD}" srcOrd="4" destOrd="0" presId="urn:microsoft.com/office/officeart/2005/8/layout/vProcess5"/>
    <dgm:cxn modelId="{F63C1803-C3C0-4E21-AF52-134396A7C007}" type="presParOf" srcId="{88037943-29C6-464E-822C-FD06BD8EDCD2}" destId="{5A79CA23-58CE-420B-8035-0801404EC6ED}" srcOrd="5" destOrd="0" presId="urn:microsoft.com/office/officeart/2005/8/layout/vProcess5"/>
    <dgm:cxn modelId="{62EA7140-3C39-4B75-B010-811E8E388652}" type="presParOf" srcId="{88037943-29C6-464E-822C-FD06BD8EDCD2}" destId="{A0ABB9EE-7C3B-4D3A-AB6A-EFBBC46B4BBF}" srcOrd="6" destOrd="0" presId="urn:microsoft.com/office/officeart/2005/8/layout/vProcess5"/>
    <dgm:cxn modelId="{65296E02-7687-423C-937E-16497554CA19}" type="presParOf" srcId="{88037943-29C6-464E-822C-FD06BD8EDCD2}" destId="{36E90A9F-91B7-44C3-827A-43052578C7B9}" srcOrd="7" destOrd="0" presId="urn:microsoft.com/office/officeart/2005/8/layout/vProcess5"/>
    <dgm:cxn modelId="{E7843C5F-6F7D-4EB8-8553-6839991B5E6B}" type="presParOf" srcId="{88037943-29C6-464E-822C-FD06BD8EDCD2}" destId="{56C89784-621F-4E83-856C-95C51AD3C532}" srcOrd="8" destOrd="0" presId="urn:microsoft.com/office/officeart/2005/8/layout/vProcess5"/>
    <dgm:cxn modelId="{4F7C2B76-5EE6-4AC2-B242-77CB4189B79C}" type="presParOf" srcId="{88037943-29C6-464E-822C-FD06BD8EDCD2}" destId="{EFA2D3DF-DAE2-41AA-BAB8-4B7C8351A3E1}" srcOrd="9" destOrd="0" presId="urn:microsoft.com/office/officeart/2005/8/layout/vProcess5"/>
    <dgm:cxn modelId="{13C3D210-7F30-4242-8B88-460D9AE50E40}" type="presParOf" srcId="{88037943-29C6-464E-822C-FD06BD8EDCD2}" destId="{38A694F9-3846-4826-A83F-454737249C6D}" srcOrd="10" destOrd="0" presId="urn:microsoft.com/office/officeart/2005/8/layout/vProcess5"/>
    <dgm:cxn modelId="{FB528C17-65C8-4655-A3FD-2E8277F38CE9}" type="presParOf" srcId="{88037943-29C6-464E-822C-FD06BD8EDCD2}" destId="{B516AD6E-0585-4EEE-A92C-F1FD1F09B3FB}" srcOrd="11"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7587A-DB30-44B9-A07B-3DEFDD491776}" type="doc">
      <dgm:prSet loTypeId="urn:microsoft.com/office/officeart/2005/8/layout/cycle6" loCatId="cycle" qsTypeId="urn:microsoft.com/office/officeart/2005/8/quickstyle/simple2" qsCatId="simple" csTypeId="urn:microsoft.com/office/officeart/2005/8/colors/colorful2" csCatId="colorful"/>
      <dgm:spPr/>
      <dgm:t>
        <a:bodyPr/>
        <a:lstStyle/>
        <a:p>
          <a:endParaRPr lang="en-US"/>
        </a:p>
      </dgm:t>
    </dgm:pt>
    <dgm:pt modelId="{6599BA9D-3DE3-41CE-AC72-CB946C2B34B3}">
      <dgm:prSet/>
      <dgm:spPr/>
      <dgm:t>
        <a:bodyPr/>
        <a:lstStyle/>
        <a:p>
          <a:r>
            <a:rPr lang="en-IN"/>
            <a:t>Importance of Social media.</a:t>
          </a:r>
          <a:endParaRPr lang="en-US"/>
        </a:p>
      </dgm:t>
    </dgm:pt>
    <dgm:pt modelId="{345131BB-4F3B-434B-9932-858BE5714593}" type="parTrans" cxnId="{B38EEDCA-BB92-4EB1-85F0-6FA5BBBB9EA6}">
      <dgm:prSet/>
      <dgm:spPr/>
      <dgm:t>
        <a:bodyPr/>
        <a:lstStyle/>
        <a:p>
          <a:endParaRPr lang="en-US"/>
        </a:p>
      </dgm:t>
    </dgm:pt>
    <dgm:pt modelId="{1B354022-4AD1-4A90-8269-BF24972DD0D2}" type="sibTrans" cxnId="{B38EEDCA-BB92-4EB1-85F0-6FA5BBBB9EA6}">
      <dgm:prSet/>
      <dgm:spPr/>
      <dgm:t>
        <a:bodyPr/>
        <a:lstStyle/>
        <a:p>
          <a:endParaRPr lang="en-US"/>
        </a:p>
      </dgm:t>
    </dgm:pt>
    <dgm:pt modelId="{297473BD-1511-41E9-8972-1426523A5C55}">
      <dgm:prSet/>
      <dgm:spPr/>
      <dgm:t>
        <a:bodyPr/>
        <a:lstStyle/>
        <a:p>
          <a:r>
            <a:rPr lang="en-IN"/>
            <a:t>In January 2016, 44% of U.S. adults reported having learned about the 2016 presidential election through social media.</a:t>
          </a:r>
          <a:endParaRPr lang="en-US"/>
        </a:p>
      </dgm:t>
    </dgm:pt>
    <dgm:pt modelId="{6CF94159-DEEC-4C25-9AA4-9374F4690A4C}" type="parTrans" cxnId="{6B6DC63A-4A50-4B59-A0D9-48F810C02C4C}">
      <dgm:prSet/>
      <dgm:spPr/>
      <dgm:t>
        <a:bodyPr/>
        <a:lstStyle/>
        <a:p>
          <a:endParaRPr lang="en-US"/>
        </a:p>
      </dgm:t>
    </dgm:pt>
    <dgm:pt modelId="{83DE4FBA-E3A3-4608-A07F-F9AFE7778B32}" type="sibTrans" cxnId="{6B6DC63A-4A50-4B59-A0D9-48F810C02C4C}">
      <dgm:prSet/>
      <dgm:spPr/>
      <dgm:t>
        <a:bodyPr/>
        <a:lstStyle/>
        <a:p>
          <a:endParaRPr lang="en-US"/>
        </a:p>
      </dgm:t>
    </dgm:pt>
    <dgm:pt modelId="{0E80F617-F720-4F78-88A7-F63ECDEBDE8E}">
      <dgm:prSet/>
      <dgm:spPr/>
      <dgm:t>
        <a:bodyPr/>
        <a:lstStyle/>
        <a:p>
          <a:r>
            <a:rPr lang="en-IN"/>
            <a:t>Sharing political thoughts on social media is much easier, and possibly less risky, than posting a sign outside of your house or wearing one-sided clothing.</a:t>
          </a:r>
          <a:endParaRPr lang="en-US"/>
        </a:p>
      </dgm:t>
    </dgm:pt>
    <dgm:pt modelId="{475714ED-048B-4301-AE60-6F88E13769AF}" type="parTrans" cxnId="{F78EF51F-8748-468F-85D8-1A2CD7AC0E06}">
      <dgm:prSet/>
      <dgm:spPr/>
      <dgm:t>
        <a:bodyPr/>
        <a:lstStyle/>
        <a:p>
          <a:endParaRPr lang="en-US"/>
        </a:p>
      </dgm:t>
    </dgm:pt>
    <dgm:pt modelId="{98CED870-40BC-4216-AA07-462381553982}" type="sibTrans" cxnId="{F78EF51F-8748-468F-85D8-1A2CD7AC0E06}">
      <dgm:prSet/>
      <dgm:spPr/>
      <dgm:t>
        <a:bodyPr/>
        <a:lstStyle/>
        <a:p>
          <a:endParaRPr lang="en-US"/>
        </a:p>
      </dgm:t>
    </dgm:pt>
    <dgm:pt modelId="{D97CA48D-9E02-4EE8-91F9-19DFD757C852}">
      <dgm:prSet/>
      <dgm:spPr/>
      <dgm:t>
        <a:bodyPr/>
        <a:lstStyle/>
        <a:p>
          <a:r>
            <a:rPr lang="en-IN"/>
            <a:t>Growth of fan base by regular posting on social media and by retweeting. </a:t>
          </a:r>
          <a:endParaRPr lang="en-US"/>
        </a:p>
      </dgm:t>
    </dgm:pt>
    <dgm:pt modelId="{DF6E748B-2BCF-4E85-807A-C9AD0EBFE0E1}" type="parTrans" cxnId="{D04E0A3B-0961-43C0-8CDD-820A232E86F6}">
      <dgm:prSet/>
      <dgm:spPr/>
      <dgm:t>
        <a:bodyPr/>
        <a:lstStyle/>
        <a:p>
          <a:endParaRPr lang="en-US"/>
        </a:p>
      </dgm:t>
    </dgm:pt>
    <dgm:pt modelId="{F4FA2104-A999-4CE3-A386-738DFD6434C4}" type="sibTrans" cxnId="{D04E0A3B-0961-43C0-8CDD-820A232E86F6}">
      <dgm:prSet/>
      <dgm:spPr/>
      <dgm:t>
        <a:bodyPr/>
        <a:lstStyle/>
        <a:p>
          <a:endParaRPr lang="en-US"/>
        </a:p>
      </dgm:t>
    </dgm:pt>
    <dgm:pt modelId="{68D83275-E794-4978-A479-45E8240BB63B}" type="pres">
      <dgm:prSet presAssocID="{C0D7587A-DB30-44B9-A07B-3DEFDD491776}" presName="cycle" presStyleCnt="0">
        <dgm:presLayoutVars>
          <dgm:dir/>
          <dgm:resizeHandles val="exact"/>
        </dgm:presLayoutVars>
      </dgm:prSet>
      <dgm:spPr/>
    </dgm:pt>
    <dgm:pt modelId="{490BD4FA-EF47-44D5-BDBB-B64504E9A437}" type="pres">
      <dgm:prSet presAssocID="{6599BA9D-3DE3-41CE-AC72-CB946C2B34B3}" presName="node" presStyleLbl="node1" presStyleIdx="0" presStyleCnt="4">
        <dgm:presLayoutVars>
          <dgm:bulletEnabled val="1"/>
        </dgm:presLayoutVars>
      </dgm:prSet>
      <dgm:spPr/>
    </dgm:pt>
    <dgm:pt modelId="{E4C86BAE-CC7F-4475-99EE-601E4A196B84}" type="pres">
      <dgm:prSet presAssocID="{6599BA9D-3DE3-41CE-AC72-CB946C2B34B3}" presName="spNode" presStyleCnt="0"/>
      <dgm:spPr/>
    </dgm:pt>
    <dgm:pt modelId="{8F7D64E7-3127-424B-9B00-9B56551174D3}" type="pres">
      <dgm:prSet presAssocID="{1B354022-4AD1-4A90-8269-BF24972DD0D2}" presName="sibTrans" presStyleLbl="sibTrans1D1" presStyleIdx="0" presStyleCnt="4"/>
      <dgm:spPr/>
    </dgm:pt>
    <dgm:pt modelId="{52CD9D22-2FC0-4BDF-9697-4A7D0E1CCCA0}" type="pres">
      <dgm:prSet presAssocID="{297473BD-1511-41E9-8972-1426523A5C55}" presName="node" presStyleLbl="node1" presStyleIdx="1" presStyleCnt="4">
        <dgm:presLayoutVars>
          <dgm:bulletEnabled val="1"/>
        </dgm:presLayoutVars>
      </dgm:prSet>
      <dgm:spPr/>
    </dgm:pt>
    <dgm:pt modelId="{A8703712-562F-415C-A363-65D44E6D8457}" type="pres">
      <dgm:prSet presAssocID="{297473BD-1511-41E9-8972-1426523A5C55}" presName="spNode" presStyleCnt="0"/>
      <dgm:spPr/>
    </dgm:pt>
    <dgm:pt modelId="{605EFA0A-6C62-4337-9B78-02BB20A0850F}" type="pres">
      <dgm:prSet presAssocID="{83DE4FBA-E3A3-4608-A07F-F9AFE7778B32}" presName="sibTrans" presStyleLbl="sibTrans1D1" presStyleIdx="1" presStyleCnt="4"/>
      <dgm:spPr/>
    </dgm:pt>
    <dgm:pt modelId="{44912468-3961-46F0-898C-A8C7F1691A38}" type="pres">
      <dgm:prSet presAssocID="{0E80F617-F720-4F78-88A7-F63ECDEBDE8E}" presName="node" presStyleLbl="node1" presStyleIdx="2" presStyleCnt="4">
        <dgm:presLayoutVars>
          <dgm:bulletEnabled val="1"/>
        </dgm:presLayoutVars>
      </dgm:prSet>
      <dgm:spPr/>
    </dgm:pt>
    <dgm:pt modelId="{8CB5CC87-A6C8-4A8F-965F-1D059010F228}" type="pres">
      <dgm:prSet presAssocID="{0E80F617-F720-4F78-88A7-F63ECDEBDE8E}" presName="spNode" presStyleCnt="0"/>
      <dgm:spPr/>
    </dgm:pt>
    <dgm:pt modelId="{1C0B3FB7-F483-4628-A8A8-4ADDF1CB72D6}" type="pres">
      <dgm:prSet presAssocID="{98CED870-40BC-4216-AA07-462381553982}" presName="sibTrans" presStyleLbl="sibTrans1D1" presStyleIdx="2" presStyleCnt="4"/>
      <dgm:spPr/>
    </dgm:pt>
    <dgm:pt modelId="{136DDFEC-A573-4F25-9CDE-25898DB9C878}" type="pres">
      <dgm:prSet presAssocID="{D97CA48D-9E02-4EE8-91F9-19DFD757C852}" presName="node" presStyleLbl="node1" presStyleIdx="3" presStyleCnt="4">
        <dgm:presLayoutVars>
          <dgm:bulletEnabled val="1"/>
        </dgm:presLayoutVars>
      </dgm:prSet>
      <dgm:spPr/>
    </dgm:pt>
    <dgm:pt modelId="{4805D18C-382B-48B2-96F7-E97F44191376}" type="pres">
      <dgm:prSet presAssocID="{D97CA48D-9E02-4EE8-91F9-19DFD757C852}" presName="spNode" presStyleCnt="0"/>
      <dgm:spPr/>
    </dgm:pt>
    <dgm:pt modelId="{574B6F6A-6DA6-4BD7-9819-88D309CEECD7}" type="pres">
      <dgm:prSet presAssocID="{F4FA2104-A999-4CE3-A386-738DFD6434C4}" presName="sibTrans" presStyleLbl="sibTrans1D1" presStyleIdx="3" presStyleCnt="4"/>
      <dgm:spPr/>
    </dgm:pt>
  </dgm:ptLst>
  <dgm:cxnLst>
    <dgm:cxn modelId="{F78EF51F-8748-468F-85D8-1A2CD7AC0E06}" srcId="{C0D7587A-DB30-44B9-A07B-3DEFDD491776}" destId="{0E80F617-F720-4F78-88A7-F63ECDEBDE8E}" srcOrd="2" destOrd="0" parTransId="{475714ED-048B-4301-AE60-6F88E13769AF}" sibTransId="{98CED870-40BC-4216-AA07-462381553982}"/>
    <dgm:cxn modelId="{EBC1042D-AC2D-4CEA-9DC5-E75FF639A6FC}" type="presOf" srcId="{0E80F617-F720-4F78-88A7-F63ECDEBDE8E}" destId="{44912468-3961-46F0-898C-A8C7F1691A38}" srcOrd="0" destOrd="0" presId="urn:microsoft.com/office/officeart/2005/8/layout/cycle6"/>
    <dgm:cxn modelId="{6B6DC63A-4A50-4B59-A0D9-48F810C02C4C}" srcId="{C0D7587A-DB30-44B9-A07B-3DEFDD491776}" destId="{297473BD-1511-41E9-8972-1426523A5C55}" srcOrd="1" destOrd="0" parTransId="{6CF94159-DEEC-4C25-9AA4-9374F4690A4C}" sibTransId="{83DE4FBA-E3A3-4608-A07F-F9AFE7778B32}"/>
    <dgm:cxn modelId="{D04E0A3B-0961-43C0-8CDD-820A232E86F6}" srcId="{C0D7587A-DB30-44B9-A07B-3DEFDD491776}" destId="{D97CA48D-9E02-4EE8-91F9-19DFD757C852}" srcOrd="3" destOrd="0" parTransId="{DF6E748B-2BCF-4E85-807A-C9AD0EBFE0E1}" sibTransId="{F4FA2104-A999-4CE3-A386-738DFD6434C4}"/>
    <dgm:cxn modelId="{397E3E68-A4FD-4A3F-BB47-66545457F8DE}" type="presOf" srcId="{F4FA2104-A999-4CE3-A386-738DFD6434C4}" destId="{574B6F6A-6DA6-4BD7-9819-88D309CEECD7}" srcOrd="0" destOrd="0" presId="urn:microsoft.com/office/officeart/2005/8/layout/cycle6"/>
    <dgm:cxn modelId="{55B7927F-B840-4171-BFBB-4687118A02B1}" type="presOf" srcId="{C0D7587A-DB30-44B9-A07B-3DEFDD491776}" destId="{68D83275-E794-4978-A479-45E8240BB63B}" srcOrd="0" destOrd="0" presId="urn:microsoft.com/office/officeart/2005/8/layout/cycle6"/>
    <dgm:cxn modelId="{CFD95A83-5F56-43CB-8245-A19D8CB98068}" type="presOf" srcId="{6599BA9D-3DE3-41CE-AC72-CB946C2B34B3}" destId="{490BD4FA-EF47-44D5-BDBB-B64504E9A437}" srcOrd="0" destOrd="0" presId="urn:microsoft.com/office/officeart/2005/8/layout/cycle6"/>
    <dgm:cxn modelId="{198D158B-82A4-42E4-A340-761CC0B937A8}" type="presOf" srcId="{1B354022-4AD1-4A90-8269-BF24972DD0D2}" destId="{8F7D64E7-3127-424B-9B00-9B56551174D3}" srcOrd="0" destOrd="0" presId="urn:microsoft.com/office/officeart/2005/8/layout/cycle6"/>
    <dgm:cxn modelId="{E71A238E-EA42-421A-A74F-F6A1569D1730}" type="presOf" srcId="{D97CA48D-9E02-4EE8-91F9-19DFD757C852}" destId="{136DDFEC-A573-4F25-9CDE-25898DB9C878}" srcOrd="0" destOrd="0" presId="urn:microsoft.com/office/officeart/2005/8/layout/cycle6"/>
    <dgm:cxn modelId="{56D0F2C5-3021-419D-AC91-9EBB001B596D}" type="presOf" srcId="{83DE4FBA-E3A3-4608-A07F-F9AFE7778B32}" destId="{605EFA0A-6C62-4337-9B78-02BB20A0850F}" srcOrd="0" destOrd="0" presId="urn:microsoft.com/office/officeart/2005/8/layout/cycle6"/>
    <dgm:cxn modelId="{B38EEDCA-BB92-4EB1-85F0-6FA5BBBB9EA6}" srcId="{C0D7587A-DB30-44B9-A07B-3DEFDD491776}" destId="{6599BA9D-3DE3-41CE-AC72-CB946C2B34B3}" srcOrd="0" destOrd="0" parTransId="{345131BB-4F3B-434B-9932-858BE5714593}" sibTransId="{1B354022-4AD1-4A90-8269-BF24972DD0D2}"/>
    <dgm:cxn modelId="{A90745D8-6A0C-46B5-850D-CD33C816D9FB}" type="presOf" srcId="{297473BD-1511-41E9-8972-1426523A5C55}" destId="{52CD9D22-2FC0-4BDF-9697-4A7D0E1CCCA0}" srcOrd="0" destOrd="0" presId="urn:microsoft.com/office/officeart/2005/8/layout/cycle6"/>
    <dgm:cxn modelId="{3A6B52DB-480F-4659-86CB-96B9C9C504DC}" type="presOf" srcId="{98CED870-40BC-4216-AA07-462381553982}" destId="{1C0B3FB7-F483-4628-A8A8-4ADDF1CB72D6}" srcOrd="0" destOrd="0" presId="urn:microsoft.com/office/officeart/2005/8/layout/cycle6"/>
    <dgm:cxn modelId="{EE55C95C-3E0F-420C-BD39-916F58CB2E27}" type="presParOf" srcId="{68D83275-E794-4978-A479-45E8240BB63B}" destId="{490BD4FA-EF47-44D5-BDBB-B64504E9A437}" srcOrd="0" destOrd="0" presId="urn:microsoft.com/office/officeart/2005/8/layout/cycle6"/>
    <dgm:cxn modelId="{E5F05B07-6751-4EE7-9458-FC4E25C6482E}" type="presParOf" srcId="{68D83275-E794-4978-A479-45E8240BB63B}" destId="{E4C86BAE-CC7F-4475-99EE-601E4A196B84}" srcOrd="1" destOrd="0" presId="urn:microsoft.com/office/officeart/2005/8/layout/cycle6"/>
    <dgm:cxn modelId="{29A65824-A1FC-4911-9C7D-6B465F290799}" type="presParOf" srcId="{68D83275-E794-4978-A479-45E8240BB63B}" destId="{8F7D64E7-3127-424B-9B00-9B56551174D3}" srcOrd="2" destOrd="0" presId="urn:microsoft.com/office/officeart/2005/8/layout/cycle6"/>
    <dgm:cxn modelId="{2ED8F378-2CDB-4EC3-B458-C6C8F15B2FE5}" type="presParOf" srcId="{68D83275-E794-4978-A479-45E8240BB63B}" destId="{52CD9D22-2FC0-4BDF-9697-4A7D0E1CCCA0}" srcOrd="3" destOrd="0" presId="urn:microsoft.com/office/officeart/2005/8/layout/cycle6"/>
    <dgm:cxn modelId="{67592E22-2F41-421A-85B0-393541EA4F04}" type="presParOf" srcId="{68D83275-E794-4978-A479-45E8240BB63B}" destId="{A8703712-562F-415C-A363-65D44E6D8457}" srcOrd="4" destOrd="0" presId="urn:microsoft.com/office/officeart/2005/8/layout/cycle6"/>
    <dgm:cxn modelId="{29DC1437-B6CE-4521-BC06-C568261C1237}" type="presParOf" srcId="{68D83275-E794-4978-A479-45E8240BB63B}" destId="{605EFA0A-6C62-4337-9B78-02BB20A0850F}" srcOrd="5" destOrd="0" presId="urn:microsoft.com/office/officeart/2005/8/layout/cycle6"/>
    <dgm:cxn modelId="{1B9D8D34-0E9D-4532-8D8B-1B12A57DC9BB}" type="presParOf" srcId="{68D83275-E794-4978-A479-45E8240BB63B}" destId="{44912468-3961-46F0-898C-A8C7F1691A38}" srcOrd="6" destOrd="0" presId="urn:microsoft.com/office/officeart/2005/8/layout/cycle6"/>
    <dgm:cxn modelId="{D4EB1671-D6B3-47F2-9BFE-368B0CE42B02}" type="presParOf" srcId="{68D83275-E794-4978-A479-45E8240BB63B}" destId="{8CB5CC87-A6C8-4A8F-965F-1D059010F228}" srcOrd="7" destOrd="0" presId="urn:microsoft.com/office/officeart/2005/8/layout/cycle6"/>
    <dgm:cxn modelId="{B8974E79-5ACB-4C7F-A48C-402F81D76A6D}" type="presParOf" srcId="{68D83275-E794-4978-A479-45E8240BB63B}" destId="{1C0B3FB7-F483-4628-A8A8-4ADDF1CB72D6}" srcOrd="8" destOrd="0" presId="urn:microsoft.com/office/officeart/2005/8/layout/cycle6"/>
    <dgm:cxn modelId="{F5A71568-753B-47F2-A267-FE25E838B88D}" type="presParOf" srcId="{68D83275-E794-4978-A479-45E8240BB63B}" destId="{136DDFEC-A573-4F25-9CDE-25898DB9C878}" srcOrd="9" destOrd="0" presId="urn:microsoft.com/office/officeart/2005/8/layout/cycle6"/>
    <dgm:cxn modelId="{E523DD58-8BF6-4A9F-BE9A-19EB530861C4}" type="presParOf" srcId="{68D83275-E794-4978-A479-45E8240BB63B}" destId="{4805D18C-382B-48B2-96F7-E97F44191376}" srcOrd="10" destOrd="0" presId="urn:microsoft.com/office/officeart/2005/8/layout/cycle6"/>
    <dgm:cxn modelId="{43F8917F-7F66-4F7D-9F72-33457B4E35EC}" type="presParOf" srcId="{68D83275-E794-4978-A479-45E8240BB63B}" destId="{574B6F6A-6DA6-4BD7-9819-88D309CEECD7}" srcOrd="11" destOrd="0" presId="urn:microsoft.com/office/officeart/2005/8/layout/cycle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A1250-8B44-48EB-BDC4-35F92C75BFCC}">
      <dsp:nvSpPr>
        <dsp:cNvPr id="0" name=""/>
        <dsp:cNvSpPr/>
      </dsp:nvSpPr>
      <dsp:spPr>
        <a:xfrm>
          <a:off x="0" y="0"/>
          <a:ext cx="5257800" cy="122936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2016 result anticipation.</a:t>
          </a:r>
        </a:p>
      </dsp:txBody>
      <dsp:txXfrm>
        <a:off x="36007" y="36007"/>
        <a:ext cx="3827343" cy="1157346"/>
      </dsp:txXfrm>
    </dsp:sp>
    <dsp:sp modelId="{2FB87F90-CB1C-4717-8EE0-E642F291BE4A}">
      <dsp:nvSpPr>
        <dsp:cNvPr id="0" name=""/>
        <dsp:cNvSpPr/>
      </dsp:nvSpPr>
      <dsp:spPr>
        <a:xfrm>
          <a:off x="440340" y="1452880"/>
          <a:ext cx="5257800" cy="1229360"/>
        </a:xfrm>
        <a:prstGeom prst="roundRect">
          <a:avLst>
            <a:gd name="adj" fmla="val 10000"/>
          </a:avLst>
        </a:prstGeom>
        <a:solidFill>
          <a:schemeClr val="accent2">
            <a:hueOff val="635930"/>
            <a:satOff val="-14509"/>
            <a:lumOff val="536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Focus  What lead to the unanticipated result and what situations worked in favor or against this outcome.</a:t>
          </a:r>
        </a:p>
      </dsp:txBody>
      <dsp:txXfrm>
        <a:off x="476347" y="1488887"/>
        <a:ext cx="3946361" cy="1157346"/>
      </dsp:txXfrm>
    </dsp:sp>
    <dsp:sp modelId="{E236D445-4A47-4A2C-85EC-F5AA9ACE4CE0}">
      <dsp:nvSpPr>
        <dsp:cNvPr id="0" name=""/>
        <dsp:cNvSpPr/>
      </dsp:nvSpPr>
      <dsp:spPr>
        <a:xfrm>
          <a:off x="874109" y="2905760"/>
          <a:ext cx="5257800" cy="1229360"/>
        </a:xfrm>
        <a:prstGeom prst="roundRect">
          <a:avLst>
            <a:gd name="adj" fmla="val 10000"/>
          </a:avLst>
        </a:prstGeom>
        <a:solidFill>
          <a:schemeClr val="accent2">
            <a:hueOff val="1271860"/>
            <a:satOff val="-29019"/>
            <a:lumOff val="1071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Study : Tweets on Mr.Trump and Hillary Clinton to analyse the situations which worked in favor of Trump to win 2016 elections and what was the public reaction towards the results. </a:t>
          </a:r>
        </a:p>
      </dsp:txBody>
      <dsp:txXfrm>
        <a:off x="910116" y="2941767"/>
        <a:ext cx="3952933" cy="1157346"/>
      </dsp:txXfrm>
    </dsp:sp>
    <dsp:sp modelId="{F84E65E8-7F2D-43F7-ACF2-7CDC21FC5CAD}">
      <dsp:nvSpPr>
        <dsp:cNvPr id="0" name=""/>
        <dsp:cNvSpPr/>
      </dsp:nvSpPr>
      <dsp:spPr>
        <a:xfrm>
          <a:off x="1314449" y="4358640"/>
          <a:ext cx="5257800" cy="1229360"/>
        </a:xfrm>
        <a:prstGeom prst="roundRect">
          <a:avLst>
            <a:gd name="adj" fmla="val 10000"/>
          </a:avLst>
        </a:prstGeom>
        <a:solidFill>
          <a:schemeClr val="accent2">
            <a:hueOff val="1907789"/>
            <a:satOff val="-43528"/>
            <a:lumOff val="1607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Our study will not only include the data of previous elections but also the data for coming elections to predict if there is any potential for Hillary to win 2020 elections by studying the recent tweets on 2020 elections. </a:t>
          </a:r>
        </a:p>
      </dsp:txBody>
      <dsp:txXfrm>
        <a:off x="1350456" y="4394647"/>
        <a:ext cx="3946361" cy="1157346"/>
      </dsp:txXfrm>
    </dsp:sp>
    <dsp:sp modelId="{5A79CA23-58CE-420B-8035-0801404EC6ED}">
      <dsp:nvSpPr>
        <dsp:cNvPr id="0" name=""/>
        <dsp:cNvSpPr/>
      </dsp:nvSpPr>
      <dsp:spPr>
        <a:xfrm>
          <a:off x="4458716" y="941578"/>
          <a:ext cx="799084" cy="79908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38510" y="941578"/>
        <a:ext cx="439496" cy="601311"/>
      </dsp:txXfrm>
    </dsp:sp>
    <dsp:sp modelId="{A0ABB9EE-7C3B-4D3A-AB6A-EFBBC46B4BBF}">
      <dsp:nvSpPr>
        <dsp:cNvPr id="0" name=""/>
        <dsp:cNvSpPr/>
      </dsp:nvSpPr>
      <dsp:spPr>
        <a:xfrm>
          <a:off x="4899056" y="2394458"/>
          <a:ext cx="799084" cy="799084"/>
        </a:xfrm>
        <a:prstGeom prst="downArrow">
          <a:avLst>
            <a:gd name="adj1" fmla="val 55000"/>
            <a:gd name="adj2" fmla="val 45000"/>
          </a:avLst>
        </a:prstGeom>
        <a:solidFill>
          <a:schemeClr val="accent2">
            <a:tint val="40000"/>
            <a:alpha val="90000"/>
            <a:hueOff val="987282"/>
            <a:satOff val="-2587"/>
            <a:lumOff val="926"/>
            <a:alphaOff val="0"/>
          </a:schemeClr>
        </a:solidFill>
        <a:ln w="12700" cap="flat" cmpd="sng" algn="ctr">
          <a:solidFill>
            <a:schemeClr val="accent2">
              <a:tint val="40000"/>
              <a:alpha val="90000"/>
              <a:hueOff val="987282"/>
              <a:satOff val="-2587"/>
              <a:lumOff val="9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078850" y="2394458"/>
        <a:ext cx="439496" cy="601311"/>
      </dsp:txXfrm>
    </dsp:sp>
    <dsp:sp modelId="{36E90A9F-91B7-44C3-827A-43052578C7B9}">
      <dsp:nvSpPr>
        <dsp:cNvPr id="0" name=""/>
        <dsp:cNvSpPr/>
      </dsp:nvSpPr>
      <dsp:spPr>
        <a:xfrm>
          <a:off x="5332825" y="3847338"/>
          <a:ext cx="799084" cy="799084"/>
        </a:xfrm>
        <a:prstGeom prst="downArrow">
          <a:avLst>
            <a:gd name="adj1" fmla="val 55000"/>
            <a:gd name="adj2" fmla="val 45000"/>
          </a:avLst>
        </a:prstGeom>
        <a:solidFill>
          <a:schemeClr val="accent2">
            <a:tint val="40000"/>
            <a:alpha val="90000"/>
            <a:hueOff val="1974564"/>
            <a:satOff val="-5173"/>
            <a:lumOff val="1852"/>
            <a:alphaOff val="0"/>
          </a:schemeClr>
        </a:solidFill>
        <a:ln w="12700" cap="flat" cmpd="sng" algn="ctr">
          <a:solidFill>
            <a:schemeClr val="accent2">
              <a:tint val="40000"/>
              <a:alpha val="90000"/>
              <a:hueOff val="1974564"/>
              <a:satOff val="-5173"/>
              <a:lumOff val="18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512619" y="3847338"/>
        <a:ext cx="439496" cy="6013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0BD4FA-EF47-44D5-BDBB-B64504E9A437}">
      <dsp:nvSpPr>
        <dsp:cNvPr id="0" name=""/>
        <dsp:cNvSpPr/>
      </dsp:nvSpPr>
      <dsp:spPr>
        <a:xfrm>
          <a:off x="2288092" y="1250"/>
          <a:ext cx="1996064" cy="129744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Importance of Social media.</a:t>
          </a:r>
          <a:endParaRPr lang="en-US" sz="1100" kern="1200"/>
        </a:p>
      </dsp:txBody>
      <dsp:txXfrm>
        <a:off x="2351428" y="64586"/>
        <a:ext cx="1869392" cy="1170769"/>
      </dsp:txXfrm>
    </dsp:sp>
    <dsp:sp modelId="{8F7D64E7-3127-424B-9B00-9B56551174D3}">
      <dsp:nvSpPr>
        <dsp:cNvPr id="0" name=""/>
        <dsp:cNvSpPr/>
      </dsp:nvSpPr>
      <dsp:spPr>
        <a:xfrm>
          <a:off x="1142096" y="649971"/>
          <a:ext cx="4288057" cy="4288057"/>
        </a:xfrm>
        <a:custGeom>
          <a:avLst/>
          <a:gdLst/>
          <a:ahLst/>
          <a:cxnLst/>
          <a:rect l="0" t="0" r="0" b="0"/>
          <a:pathLst>
            <a:path>
              <a:moveTo>
                <a:pt x="3156446" y="254089"/>
              </a:moveTo>
              <a:arcTo wR="2144028" hR="2144028" stAng="17890646" swAng="2626514"/>
            </a:path>
          </a:pathLst>
        </a:custGeom>
        <a:noFill/>
        <a:ln w="635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CD9D22-2FC0-4BDF-9697-4A7D0E1CCCA0}">
      <dsp:nvSpPr>
        <dsp:cNvPr id="0" name=""/>
        <dsp:cNvSpPr/>
      </dsp:nvSpPr>
      <dsp:spPr>
        <a:xfrm>
          <a:off x="4432121" y="2145279"/>
          <a:ext cx="1996064" cy="1297441"/>
        </a:xfrm>
        <a:prstGeom prst="roundRect">
          <a:avLst/>
        </a:prstGeom>
        <a:solidFill>
          <a:schemeClr val="accent2">
            <a:hueOff val="635930"/>
            <a:satOff val="-14509"/>
            <a:lumOff val="536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In January 2016, 44% of U.S. adults reported having learned about the 2016 presidential election through social media.</a:t>
          </a:r>
          <a:endParaRPr lang="en-US" sz="1100" kern="1200"/>
        </a:p>
      </dsp:txBody>
      <dsp:txXfrm>
        <a:off x="4495457" y="2208615"/>
        <a:ext cx="1869392" cy="1170769"/>
      </dsp:txXfrm>
    </dsp:sp>
    <dsp:sp modelId="{605EFA0A-6C62-4337-9B78-02BB20A0850F}">
      <dsp:nvSpPr>
        <dsp:cNvPr id="0" name=""/>
        <dsp:cNvSpPr/>
      </dsp:nvSpPr>
      <dsp:spPr>
        <a:xfrm>
          <a:off x="1142096" y="649971"/>
          <a:ext cx="4288057" cy="4288057"/>
        </a:xfrm>
        <a:custGeom>
          <a:avLst/>
          <a:gdLst/>
          <a:ahLst/>
          <a:cxnLst/>
          <a:rect l="0" t="0" r="0" b="0"/>
          <a:pathLst>
            <a:path>
              <a:moveTo>
                <a:pt x="4182573" y="2808254"/>
              </a:moveTo>
              <a:arcTo wR="2144028" hR="2144028" stAng="1082840" swAng="2626514"/>
            </a:path>
          </a:pathLst>
        </a:custGeom>
        <a:noFill/>
        <a:ln w="6350" cap="flat" cmpd="sng" algn="ctr">
          <a:solidFill>
            <a:schemeClr val="accent2">
              <a:hueOff val="635930"/>
              <a:satOff val="-14509"/>
              <a:lumOff val="5360"/>
              <a:alphaOff val="0"/>
            </a:schemeClr>
          </a:solidFill>
          <a:prstDash val="solid"/>
        </a:ln>
        <a:effectLst/>
      </dsp:spPr>
      <dsp:style>
        <a:lnRef idx="1">
          <a:scrgbClr r="0" g="0" b="0"/>
        </a:lnRef>
        <a:fillRef idx="0">
          <a:scrgbClr r="0" g="0" b="0"/>
        </a:fillRef>
        <a:effectRef idx="0">
          <a:scrgbClr r="0" g="0" b="0"/>
        </a:effectRef>
        <a:fontRef idx="minor"/>
      </dsp:style>
    </dsp:sp>
    <dsp:sp modelId="{44912468-3961-46F0-898C-A8C7F1691A38}">
      <dsp:nvSpPr>
        <dsp:cNvPr id="0" name=""/>
        <dsp:cNvSpPr/>
      </dsp:nvSpPr>
      <dsp:spPr>
        <a:xfrm>
          <a:off x="2288092" y="4289307"/>
          <a:ext cx="1996064" cy="1297441"/>
        </a:xfrm>
        <a:prstGeom prst="roundRect">
          <a:avLst/>
        </a:prstGeom>
        <a:solidFill>
          <a:schemeClr val="accent2">
            <a:hueOff val="1271860"/>
            <a:satOff val="-29019"/>
            <a:lumOff val="1071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Sharing political thoughts on social media is much easier, and possibly less risky, than posting a sign outside of your house or wearing one-sided clothing.</a:t>
          </a:r>
          <a:endParaRPr lang="en-US" sz="1100" kern="1200"/>
        </a:p>
      </dsp:txBody>
      <dsp:txXfrm>
        <a:off x="2351428" y="4352643"/>
        <a:ext cx="1869392" cy="1170769"/>
      </dsp:txXfrm>
    </dsp:sp>
    <dsp:sp modelId="{1C0B3FB7-F483-4628-A8A8-4ADDF1CB72D6}">
      <dsp:nvSpPr>
        <dsp:cNvPr id="0" name=""/>
        <dsp:cNvSpPr/>
      </dsp:nvSpPr>
      <dsp:spPr>
        <a:xfrm>
          <a:off x="1142096" y="649971"/>
          <a:ext cx="4288057" cy="4288057"/>
        </a:xfrm>
        <a:custGeom>
          <a:avLst/>
          <a:gdLst/>
          <a:ahLst/>
          <a:cxnLst/>
          <a:rect l="0" t="0" r="0" b="0"/>
          <a:pathLst>
            <a:path>
              <a:moveTo>
                <a:pt x="1131610" y="4033967"/>
              </a:moveTo>
              <a:arcTo wR="2144028" hR="2144028" stAng="7090646" swAng="2626514"/>
            </a:path>
          </a:pathLst>
        </a:custGeom>
        <a:noFill/>
        <a:ln w="6350" cap="flat" cmpd="sng" algn="ctr">
          <a:solidFill>
            <a:schemeClr val="accent2">
              <a:hueOff val="1271860"/>
              <a:satOff val="-29019"/>
              <a:lumOff val="10719"/>
              <a:alphaOff val="0"/>
            </a:schemeClr>
          </a:solidFill>
          <a:prstDash val="solid"/>
        </a:ln>
        <a:effectLst/>
      </dsp:spPr>
      <dsp:style>
        <a:lnRef idx="1">
          <a:scrgbClr r="0" g="0" b="0"/>
        </a:lnRef>
        <a:fillRef idx="0">
          <a:scrgbClr r="0" g="0" b="0"/>
        </a:fillRef>
        <a:effectRef idx="0">
          <a:scrgbClr r="0" g="0" b="0"/>
        </a:effectRef>
        <a:fontRef idx="minor"/>
      </dsp:style>
    </dsp:sp>
    <dsp:sp modelId="{136DDFEC-A573-4F25-9CDE-25898DB9C878}">
      <dsp:nvSpPr>
        <dsp:cNvPr id="0" name=""/>
        <dsp:cNvSpPr/>
      </dsp:nvSpPr>
      <dsp:spPr>
        <a:xfrm>
          <a:off x="144064" y="2145279"/>
          <a:ext cx="1996064" cy="1297441"/>
        </a:xfrm>
        <a:prstGeom prst="roundRect">
          <a:avLst/>
        </a:prstGeom>
        <a:solidFill>
          <a:schemeClr val="accent2">
            <a:hueOff val="1907789"/>
            <a:satOff val="-43528"/>
            <a:lumOff val="1607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Growth of fan base by regular posting on social media and by retweeting. </a:t>
          </a:r>
          <a:endParaRPr lang="en-US" sz="1100" kern="1200"/>
        </a:p>
      </dsp:txBody>
      <dsp:txXfrm>
        <a:off x="207400" y="2208615"/>
        <a:ext cx="1869392" cy="1170769"/>
      </dsp:txXfrm>
    </dsp:sp>
    <dsp:sp modelId="{574B6F6A-6DA6-4BD7-9819-88D309CEECD7}">
      <dsp:nvSpPr>
        <dsp:cNvPr id="0" name=""/>
        <dsp:cNvSpPr/>
      </dsp:nvSpPr>
      <dsp:spPr>
        <a:xfrm>
          <a:off x="1142096" y="649971"/>
          <a:ext cx="4288057" cy="4288057"/>
        </a:xfrm>
        <a:custGeom>
          <a:avLst/>
          <a:gdLst/>
          <a:ahLst/>
          <a:cxnLst/>
          <a:rect l="0" t="0" r="0" b="0"/>
          <a:pathLst>
            <a:path>
              <a:moveTo>
                <a:pt x="105484" y="1479803"/>
              </a:moveTo>
              <a:arcTo wR="2144028" hR="2144028" stAng="11882840" swAng="2626514"/>
            </a:path>
          </a:pathLst>
        </a:custGeom>
        <a:noFill/>
        <a:ln w="6350" cap="flat" cmpd="sng" algn="ctr">
          <a:solidFill>
            <a:schemeClr val="accent2">
              <a:hueOff val="1907789"/>
              <a:satOff val="-43528"/>
              <a:lumOff val="16079"/>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67C464-081A-4A03-BA4E-EF2BA8E98643}"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6A24149-0A64-4FD6-8764-F868206796B2}" type="slidenum">
              <a:rPr lang="en-US" smtClean="0"/>
              <a:t>‹#›</a:t>
            </a:fld>
            <a:endParaRPr lang="en-US"/>
          </a:p>
        </p:txBody>
      </p:sp>
    </p:spTree>
    <p:extLst>
      <p:ext uri="{BB962C8B-B14F-4D97-AF65-F5344CB8AC3E}">
        <p14:creationId xmlns:p14="http://schemas.microsoft.com/office/powerpoint/2010/main" val="2003725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C464-081A-4A03-BA4E-EF2BA8E98643}"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24149-0A64-4FD6-8764-F868206796B2}" type="slidenum">
              <a:rPr lang="en-US" smtClean="0"/>
              <a:t>‹#›</a:t>
            </a:fld>
            <a:endParaRPr lang="en-US"/>
          </a:p>
        </p:txBody>
      </p:sp>
    </p:spTree>
    <p:extLst>
      <p:ext uri="{BB962C8B-B14F-4D97-AF65-F5344CB8AC3E}">
        <p14:creationId xmlns:p14="http://schemas.microsoft.com/office/powerpoint/2010/main" val="4164351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C464-081A-4A03-BA4E-EF2BA8E98643}"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24149-0A64-4FD6-8764-F868206796B2}" type="slidenum">
              <a:rPr lang="en-US" smtClean="0"/>
              <a:t>‹#›</a:t>
            </a:fld>
            <a:endParaRPr lang="en-US"/>
          </a:p>
        </p:txBody>
      </p:sp>
    </p:spTree>
    <p:extLst>
      <p:ext uri="{BB962C8B-B14F-4D97-AF65-F5344CB8AC3E}">
        <p14:creationId xmlns:p14="http://schemas.microsoft.com/office/powerpoint/2010/main" val="87633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C464-081A-4A03-BA4E-EF2BA8E98643}"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24149-0A64-4FD6-8764-F868206796B2}" type="slidenum">
              <a:rPr lang="en-US" smtClean="0"/>
              <a:t>‹#›</a:t>
            </a:fld>
            <a:endParaRPr lang="en-US"/>
          </a:p>
        </p:txBody>
      </p:sp>
    </p:spTree>
    <p:extLst>
      <p:ext uri="{BB962C8B-B14F-4D97-AF65-F5344CB8AC3E}">
        <p14:creationId xmlns:p14="http://schemas.microsoft.com/office/powerpoint/2010/main" val="339037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5167C464-081A-4A03-BA4E-EF2BA8E98643}" type="datetimeFigureOut">
              <a:rPr lang="en-US" smtClean="0"/>
              <a:t>11/29/2018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6A24149-0A64-4FD6-8764-F868206796B2}" type="slidenum">
              <a:rPr lang="en-US" smtClean="0"/>
              <a:t>‹#›</a:t>
            </a:fld>
            <a:endParaRPr lang="en-US"/>
          </a:p>
        </p:txBody>
      </p:sp>
    </p:spTree>
    <p:extLst>
      <p:ext uri="{BB962C8B-B14F-4D97-AF65-F5344CB8AC3E}">
        <p14:creationId xmlns:p14="http://schemas.microsoft.com/office/powerpoint/2010/main" val="3274097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7C464-081A-4A03-BA4E-EF2BA8E98643}"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A24149-0A64-4FD6-8764-F868206796B2}" type="slidenum">
              <a:rPr lang="en-US" smtClean="0"/>
              <a:t>‹#›</a:t>
            </a:fld>
            <a:endParaRPr lang="en-US"/>
          </a:p>
        </p:txBody>
      </p:sp>
    </p:spTree>
    <p:extLst>
      <p:ext uri="{BB962C8B-B14F-4D97-AF65-F5344CB8AC3E}">
        <p14:creationId xmlns:p14="http://schemas.microsoft.com/office/powerpoint/2010/main" val="1950001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7C464-081A-4A03-BA4E-EF2BA8E98643}" type="datetimeFigureOut">
              <a:rPr lang="en-US" smtClean="0"/>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A24149-0A64-4FD6-8764-F868206796B2}" type="slidenum">
              <a:rPr lang="en-US" smtClean="0"/>
              <a:t>‹#›</a:t>
            </a:fld>
            <a:endParaRPr lang="en-US"/>
          </a:p>
        </p:txBody>
      </p:sp>
    </p:spTree>
    <p:extLst>
      <p:ext uri="{BB962C8B-B14F-4D97-AF65-F5344CB8AC3E}">
        <p14:creationId xmlns:p14="http://schemas.microsoft.com/office/powerpoint/2010/main" val="346606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7C464-081A-4A03-BA4E-EF2BA8E98643}" type="datetimeFigureOut">
              <a:rPr lang="en-US" smtClean="0"/>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A24149-0A64-4FD6-8764-F868206796B2}" type="slidenum">
              <a:rPr lang="en-US" smtClean="0"/>
              <a:t>‹#›</a:t>
            </a:fld>
            <a:endParaRPr lang="en-US"/>
          </a:p>
        </p:txBody>
      </p:sp>
    </p:spTree>
    <p:extLst>
      <p:ext uri="{BB962C8B-B14F-4D97-AF65-F5344CB8AC3E}">
        <p14:creationId xmlns:p14="http://schemas.microsoft.com/office/powerpoint/2010/main" val="1234502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7C464-081A-4A03-BA4E-EF2BA8E98643}" type="datetimeFigureOut">
              <a:rPr lang="en-US" smtClean="0"/>
              <a:t>11/29/2018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A24149-0A64-4FD6-8764-F868206796B2}" type="slidenum">
              <a:rPr lang="en-US" smtClean="0"/>
              <a:t>‹#›</a:t>
            </a:fld>
            <a:endParaRPr lang="en-US"/>
          </a:p>
        </p:txBody>
      </p:sp>
    </p:spTree>
    <p:extLst>
      <p:ext uri="{BB962C8B-B14F-4D97-AF65-F5344CB8AC3E}">
        <p14:creationId xmlns:p14="http://schemas.microsoft.com/office/powerpoint/2010/main" val="1712651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167C464-081A-4A03-BA4E-EF2BA8E98643}"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6A24149-0A64-4FD6-8764-F868206796B2}" type="slidenum">
              <a:rPr lang="en-US" smtClean="0"/>
              <a:t>‹#›</a:t>
            </a:fld>
            <a:endParaRPr lang="en-US"/>
          </a:p>
        </p:txBody>
      </p:sp>
    </p:spTree>
    <p:extLst>
      <p:ext uri="{BB962C8B-B14F-4D97-AF65-F5344CB8AC3E}">
        <p14:creationId xmlns:p14="http://schemas.microsoft.com/office/powerpoint/2010/main" val="2902692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167C464-081A-4A03-BA4E-EF2BA8E98643}" type="datetimeFigureOut">
              <a:rPr lang="en-US" smtClean="0"/>
              <a:t>11/29/2018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6A24149-0A64-4FD6-8764-F868206796B2}" type="slidenum">
              <a:rPr lang="en-US" smtClean="0"/>
              <a:t>‹#›</a:t>
            </a:fld>
            <a:endParaRPr lang="en-US"/>
          </a:p>
        </p:txBody>
      </p:sp>
    </p:spTree>
    <p:extLst>
      <p:ext uri="{BB962C8B-B14F-4D97-AF65-F5344CB8AC3E}">
        <p14:creationId xmlns:p14="http://schemas.microsoft.com/office/powerpoint/2010/main" val="1464296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167C464-081A-4A03-BA4E-EF2BA8E98643}" type="datetimeFigureOut">
              <a:rPr lang="en-US" smtClean="0"/>
              <a:t>11/29/2018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6A24149-0A64-4FD6-8764-F868206796B2}" type="slidenum">
              <a:rPr lang="en-US" smtClean="0"/>
              <a:t>‹#›</a:t>
            </a:fld>
            <a:endParaRPr lang="en-US"/>
          </a:p>
        </p:txBody>
      </p:sp>
    </p:spTree>
    <p:extLst>
      <p:ext uri="{BB962C8B-B14F-4D97-AF65-F5344CB8AC3E}">
        <p14:creationId xmlns:p14="http://schemas.microsoft.com/office/powerpoint/2010/main" val="29591945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5.png"/><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microsoft.com/office/2007/relationships/hdphoto" Target="../media/hdphoto2.wdp"/><Relationship Id="rId7" Type="http://schemas.openxmlformats.org/officeDocument/2006/relationships/diagramQuickStyle" Target="../diagrams/quickStyle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microsoft.com/office/2007/relationships/hdphoto" Target="../media/hdphoto2.wdp"/><Relationship Id="rId7" Type="http://schemas.openxmlformats.org/officeDocument/2006/relationships/diagramQuickStyle" Target="../diagrams/quickStyl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0BBF018-E0C1-4FCA-9767-594E73DDFA93}"/>
              </a:ext>
            </a:extLst>
          </p:cNvPr>
          <p:cNvSpPr>
            <a:spLocks noGrp="1"/>
          </p:cNvSpPr>
          <p:nvPr>
            <p:ph type="ctrTitle"/>
          </p:nvPr>
        </p:nvSpPr>
        <p:spPr>
          <a:xfrm>
            <a:off x="643467" y="643467"/>
            <a:ext cx="6516241" cy="5571066"/>
          </a:xfrm>
        </p:spPr>
        <p:txBody>
          <a:bodyPr>
            <a:normAutofit/>
          </a:bodyPr>
          <a:lstStyle/>
          <a:p>
            <a:pPr algn="r"/>
            <a:r>
              <a:rPr lang="en-IN" sz="4000" b="1" dirty="0"/>
              <a:t>PUBLIC OPINION ANALYSIS ON PESIDENTIAL ELECTIONS</a:t>
            </a:r>
            <a:br>
              <a:rPr lang="en-US" sz="2200" dirty="0"/>
            </a:br>
            <a:br>
              <a:rPr lang="en-US" sz="2200" dirty="0"/>
            </a:br>
            <a:br>
              <a:rPr lang="en-US" sz="2200" dirty="0"/>
            </a:br>
            <a:br>
              <a:rPr lang="en-US" sz="2200" dirty="0"/>
            </a:br>
            <a:br>
              <a:rPr lang="en-US" sz="2200" dirty="0"/>
            </a:br>
            <a:br>
              <a:rPr lang="en-US" sz="2200" dirty="0"/>
            </a:br>
            <a:br>
              <a:rPr lang="en-US" sz="2200" dirty="0"/>
            </a:br>
            <a:r>
              <a:rPr lang="en-IN" sz="2200" b="1" dirty="0"/>
              <a:t>TEAM HAWKEYES</a:t>
            </a:r>
            <a:br>
              <a:rPr lang="en-IN" sz="2200" b="1" dirty="0"/>
            </a:br>
            <a:br>
              <a:rPr lang="en-US" sz="2200" dirty="0"/>
            </a:br>
            <a:r>
              <a:rPr lang="en-IN" sz="2200" dirty="0"/>
              <a:t>HIMA MYTHILI ROUTHULA</a:t>
            </a:r>
            <a:br>
              <a:rPr lang="en-US" sz="2200" dirty="0"/>
            </a:br>
            <a:r>
              <a:rPr lang="en-IN" sz="2200" dirty="0"/>
              <a:t>SHIVANI M RAMESH</a:t>
            </a:r>
            <a:br>
              <a:rPr lang="en-US" sz="2200" dirty="0"/>
            </a:br>
            <a:r>
              <a:rPr lang="en-IN" sz="2200" dirty="0"/>
              <a:t>MEET CHAUHAN</a:t>
            </a:r>
            <a:br>
              <a:rPr lang="en-US" sz="2200" dirty="0"/>
            </a:br>
            <a:r>
              <a:rPr lang="en-IN" sz="2200" dirty="0"/>
              <a:t>YAMINI MAHENDRAN</a:t>
            </a:r>
            <a:br>
              <a:rPr lang="en-US" sz="2200" dirty="0"/>
            </a:br>
            <a:r>
              <a:rPr lang="en-IN" sz="2200" dirty="0"/>
              <a:t>ASHA MOHAN</a:t>
            </a:r>
            <a:br>
              <a:rPr lang="en-US" sz="2200" dirty="0"/>
            </a:br>
            <a:r>
              <a:rPr lang="en-IN" sz="2200" dirty="0" err="1"/>
              <a:t>SIDdHARTH</a:t>
            </a:r>
            <a:r>
              <a:rPr lang="en-IN" sz="2200"/>
              <a:t> GARG</a:t>
            </a:r>
            <a:br>
              <a:rPr lang="en-US" sz="2200" dirty="0"/>
            </a:br>
            <a:endParaRPr lang="en-US" sz="2200" dirty="0"/>
          </a:p>
        </p:txBody>
      </p:sp>
      <p:sp>
        <p:nvSpPr>
          <p:cNvPr id="25" name="Rectangle 24">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02709"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26">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595" y="1903304"/>
            <a:ext cx="3051394" cy="3051388"/>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5024" y="2064730"/>
            <a:ext cx="2728540" cy="2728536"/>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 name="Subtitle 2">
            <a:extLst>
              <a:ext uri="{FF2B5EF4-FFF2-40B4-BE49-F238E27FC236}">
                <a16:creationId xmlns:a16="http://schemas.microsoft.com/office/drawing/2014/main" id="{0EF2C51C-0B9E-4702-B6BC-9C62E1678910}"/>
              </a:ext>
            </a:extLst>
          </p:cNvPr>
          <p:cNvSpPr>
            <a:spLocks noGrp="1"/>
          </p:cNvSpPr>
          <p:nvPr>
            <p:ph type="subTitle" idx="1"/>
          </p:nvPr>
        </p:nvSpPr>
        <p:spPr>
          <a:xfrm>
            <a:off x="8095024" y="2306869"/>
            <a:ext cx="2728540" cy="2728536"/>
          </a:xfrm>
        </p:spPr>
        <p:txBody>
          <a:bodyPr anchor="ctr">
            <a:normAutofit/>
          </a:bodyPr>
          <a:lstStyle/>
          <a:p>
            <a:pPr algn="ctr"/>
            <a:r>
              <a:rPr lang="en-IN" sz="3600" dirty="0">
                <a:solidFill>
                  <a:srgbClr val="FFFFFF"/>
                </a:solidFill>
              </a:rPr>
              <a:t>SENTIMENT ANALYIS </a:t>
            </a:r>
            <a:endParaRPr lang="en-US" sz="3600" dirty="0">
              <a:solidFill>
                <a:srgbClr val="FFFFFF"/>
              </a:solidFill>
            </a:endParaRPr>
          </a:p>
          <a:p>
            <a:pPr algn="ctr"/>
            <a:endParaRPr lang="en-US" dirty="0">
              <a:solidFill>
                <a:srgbClr val="FFFFFF"/>
              </a:solidFill>
            </a:endParaRPr>
          </a:p>
        </p:txBody>
      </p:sp>
    </p:spTree>
    <p:extLst>
      <p:ext uri="{BB962C8B-B14F-4D97-AF65-F5344CB8AC3E}">
        <p14:creationId xmlns:p14="http://schemas.microsoft.com/office/powerpoint/2010/main" val="3848958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76C76D13-2F80-4AC3-84EF-1D83F3D6F5C6}"/>
              </a:ext>
            </a:extLst>
          </p:cNvPr>
          <p:cNvSpPr>
            <a:spLocks noGrp="1"/>
          </p:cNvSpPr>
          <p:nvPr>
            <p:ph type="title"/>
          </p:nvPr>
        </p:nvSpPr>
        <p:spPr>
          <a:xfrm>
            <a:off x="643468" y="643466"/>
            <a:ext cx="3686312" cy="5528734"/>
          </a:xfrm>
        </p:spPr>
        <p:txBody>
          <a:bodyPr>
            <a:normAutofit/>
          </a:bodyPr>
          <a:lstStyle/>
          <a:p>
            <a:pPr algn="r"/>
            <a:r>
              <a:rPr lang="en-IN" sz="4800" b="1" dirty="0">
                <a:solidFill>
                  <a:srgbClr val="FFFFFF"/>
                </a:solidFill>
              </a:rPr>
              <a:t>Text Analysis</a:t>
            </a:r>
            <a:br>
              <a:rPr lang="en-US" sz="4800" dirty="0">
                <a:solidFill>
                  <a:srgbClr val="FFFFFF"/>
                </a:solidFill>
              </a:rPr>
            </a:br>
            <a:endParaRPr lang="en-US" sz="4800" dirty="0">
              <a:solidFill>
                <a:srgbClr val="FFFFFF"/>
              </a:solidFill>
            </a:endParaRPr>
          </a:p>
        </p:txBody>
      </p:sp>
      <p:sp>
        <p:nvSpPr>
          <p:cNvPr id="3" name="Content Placeholder 2">
            <a:extLst>
              <a:ext uri="{FF2B5EF4-FFF2-40B4-BE49-F238E27FC236}">
                <a16:creationId xmlns:a16="http://schemas.microsoft.com/office/drawing/2014/main" id="{829FC50B-66F5-41B3-A6B5-8059DF82B1BA}"/>
              </a:ext>
            </a:extLst>
          </p:cNvPr>
          <p:cNvSpPr>
            <a:spLocks noGrp="1"/>
          </p:cNvSpPr>
          <p:nvPr>
            <p:ph idx="1"/>
          </p:nvPr>
        </p:nvSpPr>
        <p:spPr>
          <a:xfrm>
            <a:off x="5053780" y="599768"/>
            <a:ext cx="6074467" cy="5572432"/>
          </a:xfrm>
        </p:spPr>
        <p:txBody>
          <a:bodyPr anchor="ctr">
            <a:normAutofit/>
          </a:bodyPr>
          <a:lstStyle/>
          <a:p>
            <a:r>
              <a:rPr lang="en-IN" dirty="0"/>
              <a:t>Removal of </a:t>
            </a:r>
            <a:r>
              <a:rPr lang="en-IN" dirty="0" err="1"/>
              <a:t>stopwords</a:t>
            </a:r>
            <a:r>
              <a:rPr lang="en-IN" dirty="0"/>
              <a:t>.</a:t>
            </a:r>
          </a:p>
          <a:p>
            <a:r>
              <a:rPr lang="en-IN" dirty="0"/>
              <a:t>Analysing the </a:t>
            </a:r>
            <a:r>
              <a:rPr lang="en-IN" dirty="0" err="1"/>
              <a:t>wordclouds</a:t>
            </a:r>
            <a:r>
              <a:rPr lang="en-IN" dirty="0"/>
              <a:t>.</a:t>
            </a:r>
          </a:p>
          <a:p>
            <a:r>
              <a:rPr lang="en-IN" dirty="0"/>
              <a:t>Bag of words we defined: ['b','xe','https','x','xa','twitter','d','sat','nov','co','com','I','status','web',   'en','false','http','realdonaldtrump','download','i','true','hillary’…]</a:t>
            </a:r>
          </a:p>
          <a:p>
            <a:r>
              <a:rPr lang="en-IN" dirty="0"/>
              <a:t>Calculation of sentiment scores.</a:t>
            </a:r>
          </a:p>
          <a:p>
            <a:endParaRPr lang="en-US" dirty="0"/>
          </a:p>
        </p:txBody>
      </p:sp>
    </p:spTree>
    <p:extLst>
      <p:ext uri="{BB962C8B-B14F-4D97-AF65-F5344CB8AC3E}">
        <p14:creationId xmlns:p14="http://schemas.microsoft.com/office/powerpoint/2010/main" val="3381388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A13D0A-E7B3-4316-B221-DBFCDF2BEAB5}"/>
              </a:ext>
            </a:extLst>
          </p:cNvPr>
          <p:cNvSpPr>
            <a:spLocks noGrp="1"/>
          </p:cNvSpPr>
          <p:nvPr>
            <p:ph type="title"/>
          </p:nvPr>
        </p:nvSpPr>
        <p:spPr>
          <a:xfrm>
            <a:off x="8156350" y="484632"/>
            <a:ext cx="3544035" cy="1609344"/>
          </a:xfrm>
          <a:ln>
            <a:noFill/>
          </a:ln>
        </p:spPr>
        <p:txBody>
          <a:bodyPr>
            <a:normAutofit/>
          </a:bodyPr>
          <a:lstStyle/>
          <a:p>
            <a:r>
              <a:rPr lang="en-US" sz="3200" dirty="0"/>
              <a:t>Code snippet </a:t>
            </a:r>
          </a:p>
        </p:txBody>
      </p:sp>
      <p:pic>
        <p:nvPicPr>
          <p:cNvPr id="29" name="Content Placeholder 13">
            <a:extLst>
              <a:ext uri="{FF2B5EF4-FFF2-40B4-BE49-F238E27FC236}">
                <a16:creationId xmlns:a16="http://schemas.microsoft.com/office/drawing/2014/main" id="{A7A8C7B5-0674-484D-9C89-4331500C38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700" y="447013"/>
            <a:ext cx="7362675" cy="5963971"/>
          </a:xfrm>
          <a:prstGeom prst="rect">
            <a:avLst/>
          </a:prstGeom>
        </p:spPr>
      </p:pic>
      <p:sp>
        <p:nvSpPr>
          <p:cNvPr id="31" name="Content Placeholder 30">
            <a:extLst>
              <a:ext uri="{FF2B5EF4-FFF2-40B4-BE49-F238E27FC236}">
                <a16:creationId xmlns:a16="http://schemas.microsoft.com/office/drawing/2014/main" id="{824356D8-C60D-43BB-AA5D-D86B2BE27FBE}"/>
              </a:ext>
            </a:extLst>
          </p:cNvPr>
          <p:cNvSpPr>
            <a:spLocks noGrp="1"/>
          </p:cNvSpPr>
          <p:nvPr>
            <p:ph idx="1"/>
          </p:nvPr>
        </p:nvSpPr>
        <p:spPr>
          <a:xfrm>
            <a:off x="8156351" y="2121408"/>
            <a:ext cx="3544034" cy="4050792"/>
          </a:xfrm>
        </p:spPr>
        <p:txBody>
          <a:bodyPr>
            <a:normAutofit/>
          </a:bodyPr>
          <a:lstStyle/>
          <a:p>
            <a:endParaRPr lang="en-US" sz="1600" dirty="0"/>
          </a:p>
        </p:txBody>
      </p:sp>
      <p:grpSp>
        <p:nvGrpSpPr>
          <p:cNvPr id="36" name="Group 35">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7" name="Oval 36">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8" name="Oval 37">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2155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29">
            <a:extLst>
              <a:ext uri="{FF2B5EF4-FFF2-40B4-BE49-F238E27FC236}">
                <a16:creationId xmlns:a16="http://schemas.microsoft.com/office/drawing/2014/main" id="{44FC10B2-BCD5-46E2-A2E0-F714BE70C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31">
            <a:extLst>
              <a:ext uri="{FF2B5EF4-FFF2-40B4-BE49-F238E27FC236}">
                <a16:creationId xmlns:a16="http://schemas.microsoft.com/office/drawing/2014/main" id="{92C2962D-5AA6-4EB0-9A2C-F385BF76A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3">
            <a:extLst>
              <a:ext uri="{FF2B5EF4-FFF2-40B4-BE49-F238E27FC236}">
                <a16:creationId xmlns:a16="http://schemas.microsoft.com/office/drawing/2014/main" id="{5196A65C-A88E-4E6C-9882-A77D52FC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35">
            <a:extLst>
              <a:ext uri="{FF2B5EF4-FFF2-40B4-BE49-F238E27FC236}">
                <a16:creationId xmlns:a16="http://schemas.microsoft.com/office/drawing/2014/main" id="{9D656BC9-D198-47EB-BF65-7B922CED41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7" name="Oval 36">
              <a:extLst>
                <a:ext uri="{FF2B5EF4-FFF2-40B4-BE49-F238E27FC236}">
                  <a16:creationId xmlns:a16="http://schemas.microsoft.com/office/drawing/2014/main" id="{9C92DB27-596D-48D1-BB72-94081C9C1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8" name="Oval 37">
              <a:extLst>
                <a:ext uri="{FF2B5EF4-FFF2-40B4-BE49-F238E27FC236}">
                  <a16:creationId xmlns:a16="http://schemas.microsoft.com/office/drawing/2014/main" id="{9AF33BFF-A87A-4022-BFF0-6C6E10173D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4" name="Rectangle 39">
            <a:extLst>
              <a:ext uri="{FF2B5EF4-FFF2-40B4-BE49-F238E27FC236}">
                <a16:creationId xmlns:a16="http://schemas.microsoft.com/office/drawing/2014/main" id="{CFB57ED5-941D-44E2-9320-56A0A026F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5" name="Rectangle 41">
            <a:extLst>
              <a:ext uri="{FF2B5EF4-FFF2-40B4-BE49-F238E27FC236}">
                <a16:creationId xmlns:a16="http://schemas.microsoft.com/office/drawing/2014/main" id="{7A1BE9A9-6FBF-4CF1-8F0C-BFCFF1FD9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43">
            <a:extLst>
              <a:ext uri="{FF2B5EF4-FFF2-40B4-BE49-F238E27FC236}">
                <a16:creationId xmlns:a16="http://schemas.microsoft.com/office/drawing/2014/main" id="{C4AE8163-578C-46A4-BF65-BD3AEEF2A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1" y="822325"/>
            <a:ext cx="5149596" cy="4846228"/>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0788DD-8C99-4B2D-86D5-77FF2E7166B1}"/>
              </a:ext>
            </a:extLst>
          </p:cNvPr>
          <p:cNvSpPr>
            <a:spLocks noGrp="1"/>
          </p:cNvSpPr>
          <p:nvPr>
            <p:ph type="title"/>
          </p:nvPr>
        </p:nvSpPr>
        <p:spPr>
          <a:xfrm>
            <a:off x="6713220" y="1054100"/>
            <a:ext cx="4615180" cy="2906733"/>
          </a:xfrm>
        </p:spPr>
        <p:txBody>
          <a:bodyPr vert="horz" lIns="91440" tIns="45720" rIns="91440" bIns="45720" rtlCol="0" anchor="ctr">
            <a:normAutofit/>
          </a:bodyPr>
          <a:lstStyle/>
          <a:p>
            <a:pPr>
              <a:lnSpc>
                <a:spcPct val="80000"/>
              </a:lnSpc>
            </a:pPr>
            <a:r>
              <a:rPr lang="en-US" sz="4800" b="1" kern="1200" cap="all" baseline="0" dirty="0">
                <a:blipFill dpi="0" rotWithShape="1">
                  <a:blip r:embed="rId4">
                    <a:extLst/>
                  </a:blip>
                  <a:srcRect/>
                  <a:tile tx="6350" ty="-127000" sx="65000" sy="64000" flip="none" algn="tl"/>
                </a:blipFill>
                <a:latin typeface="+mj-lt"/>
                <a:ea typeface="+mj-ea"/>
                <a:cs typeface="+mj-cs"/>
              </a:rPr>
              <a:t>Sentiment Analysis</a:t>
            </a:r>
            <a:br>
              <a:rPr lang="en-US" sz="4800" kern="1200" cap="all" baseline="0" dirty="0">
                <a:blipFill dpi="0" rotWithShape="1">
                  <a:blip r:embed="rId4">
                    <a:extLst/>
                  </a:blip>
                  <a:srcRect/>
                  <a:tile tx="6350" ty="-127000" sx="65000" sy="64000" flip="none" algn="tl"/>
                </a:blipFill>
                <a:latin typeface="+mj-lt"/>
                <a:ea typeface="+mj-ea"/>
                <a:cs typeface="+mj-cs"/>
              </a:rPr>
            </a:br>
            <a:endParaRPr lang="en-US" sz="4800" kern="1200" cap="all" baseline="0" dirty="0">
              <a:blipFill dpi="0" rotWithShape="1">
                <a:blip r:embed="rId4">
                  <a:extLst/>
                </a:blip>
                <a:srcRect/>
                <a:tile tx="6350" ty="-127000" sx="65000" sy="64000" flip="none" algn="tl"/>
              </a:blipFill>
              <a:latin typeface="+mj-lt"/>
              <a:ea typeface="+mj-ea"/>
              <a:cs typeface="+mj-cs"/>
            </a:endParaRPr>
          </a:p>
        </p:txBody>
      </p:sp>
      <p:sp>
        <p:nvSpPr>
          <p:cNvPr id="3" name="Content Placeholder 2">
            <a:extLst>
              <a:ext uri="{FF2B5EF4-FFF2-40B4-BE49-F238E27FC236}">
                <a16:creationId xmlns:a16="http://schemas.microsoft.com/office/drawing/2014/main" id="{98526B89-23EC-443A-B2D7-184406CE5E7A}"/>
              </a:ext>
            </a:extLst>
          </p:cNvPr>
          <p:cNvSpPr>
            <a:spLocks noGrp="1"/>
          </p:cNvSpPr>
          <p:nvPr>
            <p:ph idx="1"/>
          </p:nvPr>
        </p:nvSpPr>
        <p:spPr>
          <a:xfrm>
            <a:off x="6713220" y="4227979"/>
            <a:ext cx="4615180" cy="1230989"/>
          </a:xfrm>
        </p:spPr>
        <p:txBody>
          <a:bodyPr vert="horz" lIns="91440" tIns="45720" rIns="91440" bIns="45720" rtlCol="0">
            <a:normAutofit/>
          </a:bodyPr>
          <a:lstStyle/>
          <a:p>
            <a:pPr marL="0" indent="0">
              <a:buNone/>
            </a:pPr>
            <a:r>
              <a:rPr lang="en-US" sz="1700" dirty="0"/>
              <a:t>have used .sentiment function in NLTK to draw the polarity and subjectivity scores</a:t>
            </a:r>
          </a:p>
        </p:txBody>
      </p:sp>
      <p:pic>
        <p:nvPicPr>
          <p:cNvPr id="4" name="Picture 3">
            <a:extLst>
              <a:ext uri="{FF2B5EF4-FFF2-40B4-BE49-F238E27FC236}">
                <a16:creationId xmlns:a16="http://schemas.microsoft.com/office/drawing/2014/main" id="{EFF0F02D-268A-4D37-9F46-2118583364A4}"/>
              </a:ext>
            </a:extLst>
          </p:cNvPr>
          <p:cNvPicPr/>
          <p:nvPr/>
        </p:nvPicPr>
        <p:blipFill rotWithShape="1">
          <a:blip r:embed="rId6" cstate="print">
            <a:extLst>
              <a:ext uri="{28A0092B-C50C-407E-A947-70E740481C1C}">
                <a14:useLocalDpi xmlns:a14="http://schemas.microsoft.com/office/drawing/2010/main" val="0"/>
              </a:ext>
            </a:extLst>
          </a:blip>
          <a:srcRect l="4156" r="29480"/>
          <a:stretch/>
        </p:blipFill>
        <p:spPr bwMode="auto">
          <a:xfrm>
            <a:off x="633999" y="1054100"/>
            <a:ext cx="5462001" cy="4382677"/>
          </a:xfrm>
          <a:prstGeom prst="rect">
            <a:avLst/>
          </a:prstGeom>
          <a:noFill/>
        </p:spPr>
      </p:pic>
      <p:sp>
        <p:nvSpPr>
          <p:cNvPr id="46" name="Rectangle 45">
            <a:extLst>
              <a:ext uri="{FF2B5EF4-FFF2-40B4-BE49-F238E27FC236}">
                <a16:creationId xmlns:a16="http://schemas.microsoft.com/office/drawing/2014/main" id="{346F56CC-F97A-40DF-9A88-6D8BF7A6A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5756954"/>
            <a:ext cx="10908792"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694818F1-2ACF-4181-B8B6-7637EB92BD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49" name="Oval 48">
              <a:extLst>
                <a:ext uri="{FF2B5EF4-FFF2-40B4-BE49-F238E27FC236}">
                  <a16:creationId xmlns:a16="http://schemas.microsoft.com/office/drawing/2014/main" id="{31BF4AB6-91C5-40DA-AFC8-BBDA46BB2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0" name="Oval 49">
              <a:extLst>
                <a:ext uri="{FF2B5EF4-FFF2-40B4-BE49-F238E27FC236}">
                  <a16:creationId xmlns:a16="http://schemas.microsoft.com/office/drawing/2014/main" id="{CA6D6306-ED75-4DC2-9BEF-160516C2FA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012116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81BB01C-2DAE-48BD-8E81-DAE2E1BC4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4B18A-3771-48F6-AC07-9769D90F8C38}"/>
              </a:ext>
            </a:extLst>
          </p:cNvPr>
          <p:cNvSpPr>
            <a:spLocks noGrp="1"/>
          </p:cNvSpPr>
          <p:nvPr>
            <p:ph type="title"/>
          </p:nvPr>
        </p:nvSpPr>
        <p:spPr>
          <a:xfrm>
            <a:off x="4970109" y="484632"/>
            <a:ext cx="6730277" cy="1609344"/>
          </a:xfrm>
          <a:ln>
            <a:noFill/>
          </a:ln>
        </p:spPr>
        <p:txBody>
          <a:bodyPr>
            <a:normAutofit/>
          </a:bodyPr>
          <a:lstStyle/>
          <a:p>
            <a:r>
              <a:rPr lang="en-IN" b="1" dirty="0"/>
              <a:t>Analysis for #Hillary</a:t>
            </a:r>
            <a:endParaRPr lang="en-US" sz="4800" dirty="0"/>
          </a:p>
        </p:txBody>
      </p:sp>
      <p:sp>
        <p:nvSpPr>
          <p:cNvPr id="3" name="Content Placeholder 2">
            <a:extLst>
              <a:ext uri="{FF2B5EF4-FFF2-40B4-BE49-F238E27FC236}">
                <a16:creationId xmlns:a16="http://schemas.microsoft.com/office/drawing/2014/main" id="{4A2D5CA6-53E7-45CB-975C-45D77212301F}"/>
              </a:ext>
            </a:extLst>
          </p:cNvPr>
          <p:cNvSpPr>
            <a:spLocks noGrp="1"/>
          </p:cNvSpPr>
          <p:nvPr>
            <p:ph idx="1"/>
          </p:nvPr>
        </p:nvSpPr>
        <p:spPr>
          <a:xfrm>
            <a:off x="4970109" y="2121408"/>
            <a:ext cx="6730276" cy="4050792"/>
          </a:xfrm>
        </p:spPr>
        <p:txBody>
          <a:bodyPr>
            <a:normAutofit/>
          </a:bodyPr>
          <a:lstStyle/>
          <a:p>
            <a:endParaRPr lang="en-IN" dirty="0"/>
          </a:p>
          <a:p>
            <a:endParaRPr lang="en-IN" dirty="0"/>
          </a:p>
          <a:p>
            <a:r>
              <a:rPr lang="en-IN" dirty="0"/>
              <a:t>Sentiment(polarity=0.07812802414193881, subjectivity=0.46793302962311256)</a:t>
            </a:r>
            <a:endParaRPr lang="en-US" dirty="0"/>
          </a:p>
          <a:p>
            <a:r>
              <a:rPr lang="en-IN" dirty="0"/>
              <a:t>NLTK Sentiment Analysis</a:t>
            </a:r>
            <a:endParaRPr lang="en-US" dirty="0"/>
          </a:p>
          <a:p>
            <a:r>
              <a:rPr lang="en-IN" dirty="0"/>
              <a:t>{'neg': 0.086, 'neu': 0.793, '</a:t>
            </a:r>
            <a:r>
              <a:rPr lang="en-IN" dirty="0" err="1"/>
              <a:t>pos</a:t>
            </a:r>
            <a:r>
              <a:rPr lang="en-IN" dirty="0"/>
              <a:t>': 0.122, 'compound': 1.0}</a:t>
            </a:r>
            <a:endParaRPr lang="en-US" dirty="0"/>
          </a:p>
          <a:p>
            <a:pPr marL="0" indent="0">
              <a:buNone/>
            </a:pPr>
            <a:endParaRPr lang="en-US" sz="1800" dirty="0"/>
          </a:p>
        </p:txBody>
      </p:sp>
      <p:grpSp>
        <p:nvGrpSpPr>
          <p:cNvPr id="12" name="Group 11">
            <a:extLst>
              <a:ext uri="{FF2B5EF4-FFF2-40B4-BE49-F238E27FC236}">
                <a16:creationId xmlns:a16="http://schemas.microsoft.com/office/drawing/2014/main" id="{AD55FF18-1979-4730-A345-E74E328F07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6F8381C4-0751-4A6E-BFF7-48DF67BFA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F7320C1D-D7A9-4392-B3B6-ACEF193A8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1" name="Picture 10">
            <a:extLst>
              <a:ext uri="{FF2B5EF4-FFF2-40B4-BE49-F238E27FC236}">
                <a16:creationId xmlns:a16="http://schemas.microsoft.com/office/drawing/2014/main" id="{623B3497-ADA5-4770-91B7-0446873AE4BE}"/>
              </a:ext>
            </a:extLst>
          </p:cNvPr>
          <p:cNvPicPr/>
          <p:nvPr/>
        </p:nvPicPr>
        <p:blipFill>
          <a:blip r:embed="rId5"/>
          <a:stretch>
            <a:fillRect/>
          </a:stretch>
        </p:blipFill>
        <p:spPr>
          <a:xfrm>
            <a:off x="205705" y="3713321"/>
            <a:ext cx="4284345" cy="2944368"/>
          </a:xfrm>
          <a:prstGeom prst="rect">
            <a:avLst/>
          </a:prstGeom>
        </p:spPr>
      </p:pic>
      <p:pic>
        <p:nvPicPr>
          <p:cNvPr id="15" name="Picture 14">
            <a:extLst>
              <a:ext uri="{FF2B5EF4-FFF2-40B4-BE49-F238E27FC236}">
                <a16:creationId xmlns:a16="http://schemas.microsoft.com/office/drawing/2014/main" id="{55C19AB1-0E3F-48E0-934C-C9897BD695EF}"/>
              </a:ext>
            </a:extLst>
          </p:cNvPr>
          <p:cNvPicPr/>
          <p:nvPr/>
        </p:nvPicPr>
        <p:blipFill>
          <a:blip r:embed="rId6"/>
          <a:stretch>
            <a:fillRect/>
          </a:stretch>
        </p:blipFill>
        <p:spPr>
          <a:xfrm>
            <a:off x="205705" y="621792"/>
            <a:ext cx="4435568" cy="2944368"/>
          </a:xfrm>
          <a:prstGeom prst="rect">
            <a:avLst/>
          </a:prstGeom>
        </p:spPr>
      </p:pic>
    </p:spTree>
    <p:extLst>
      <p:ext uri="{BB962C8B-B14F-4D97-AF65-F5344CB8AC3E}">
        <p14:creationId xmlns:p14="http://schemas.microsoft.com/office/powerpoint/2010/main" val="4023971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C6A80A-C3F4-48DE-80ED-845C8B3E1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CE96A5-DEE0-4CAD-AEEE-59E8D93BC912}"/>
              </a:ext>
            </a:extLst>
          </p:cNvPr>
          <p:cNvSpPr>
            <a:spLocks noGrp="1"/>
          </p:cNvSpPr>
          <p:nvPr>
            <p:ph type="title"/>
          </p:nvPr>
        </p:nvSpPr>
        <p:spPr>
          <a:xfrm>
            <a:off x="4970109" y="484632"/>
            <a:ext cx="6730277" cy="1609344"/>
          </a:xfrm>
          <a:ln>
            <a:noFill/>
          </a:ln>
        </p:spPr>
        <p:txBody>
          <a:bodyPr>
            <a:normAutofit/>
          </a:bodyPr>
          <a:lstStyle/>
          <a:p>
            <a:r>
              <a:rPr lang="en-IN" b="1" dirty="0"/>
              <a:t>Analysis for #Trump</a:t>
            </a:r>
            <a:endParaRPr lang="en-US" sz="4800" dirty="0"/>
          </a:p>
        </p:txBody>
      </p:sp>
      <p:sp>
        <p:nvSpPr>
          <p:cNvPr id="3" name="Content Placeholder 2">
            <a:extLst>
              <a:ext uri="{FF2B5EF4-FFF2-40B4-BE49-F238E27FC236}">
                <a16:creationId xmlns:a16="http://schemas.microsoft.com/office/drawing/2014/main" id="{D178CBA7-D709-4F1B-978F-CCE9A6D12F80}"/>
              </a:ext>
            </a:extLst>
          </p:cNvPr>
          <p:cNvSpPr>
            <a:spLocks noGrp="1"/>
          </p:cNvSpPr>
          <p:nvPr>
            <p:ph idx="1"/>
          </p:nvPr>
        </p:nvSpPr>
        <p:spPr>
          <a:xfrm>
            <a:off x="4970109" y="2121408"/>
            <a:ext cx="6730276" cy="4050792"/>
          </a:xfrm>
        </p:spPr>
        <p:txBody>
          <a:bodyPr>
            <a:normAutofit/>
          </a:bodyPr>
          <a:lstStyle/>
          <a:p>
            <a:endParaRPr lang="en-IN" sz="1800" dirty="0"/>
          </a:p>
          <a:p>
            <a:endParaRPr lang="en-IN" sz="1800" dirty="0"/>
          </a:p>
          <a:p>
            <a:r>
              <a:rPr lang="en-IN" dirty="0"/>
              <a:t>Sentiment(polarity=0.08861803443311138, subjectivity=0.4519825936997345)</a:t>
            </a:r>
            <a:endParaRPr lang="en-US" dirty="0"/>
          </a:p>
          <a:p>
            <a:r>
              <a:rPr lang="en-IN" dirty="0"/>
              <a:t>NLTK Sentiment Analysis</a:t>
            </a:r>
            <a:endParaRPr lang="en-US" dirty="0"/>
          </a:p>
          <a:p>
            <a:r>
              <a:rPr lang="en-IN" dirty="0"/>
              <a:t>{'neg': 0.101, 'neu': 0.746, '</a:t>
            </a:r>
            <a:r>
              <a:rPr lang="en-IN" dirty="0" err="1"/>
              <a:t>pos</a:t>
            </a:r>
            <a:r>
              <a:rPr lang="en-IN" dirty="0"/>
              <a:t>': 0.153, 'compound': 1.0}</a:t>
            </a:r>
            <a:endParaRPr lang="en-US" dirty="0"/>
          </a:p>
          <a:p>
            <a:endParaRPr lang="en-US" sz="1800" dirty="0"/>
          </a:p>
        </p:txBody>
      </p:sp>
      <p:grpSp>
        <p:nvGrpSpPr>
          <p:cNvPr id="12" name="Group 11">
            <a:extLst>
              <a:ext uri="{FF2B5EF4-FFF2-40B4-BE49-F238E27FC236}">
                <a16:creationId xmlns:a16="http://schemas.microsoft.com/office/drawing/2014/main" id="{9E2417C7-A82F-44F7-A96F-B751F3302F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C41F7344-9C8B-4289-B22F-5A9BE386F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3D44D01D-A2CB-4AC9-9D70-A4DC027D1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1" name="Picture 10">
            <a:extLst>
              <a:ext uri="{FF2B5EF4-FFF2-40B4-BE49-F238E27FC236}">
                <a16:creationId xmlns:a16="http://schemas.microsoft.com/office/drawing/2014/main" id="{FDEB51DB-61A6-4FC8-8EA6-95E8874701FE}"/>
              </a:ext>
            </a:extLst>
          </p:cNvPr>
          <p:cNvPicPr/>
          <p:nvPr/>
        </p:nvPicPr>
        <p:blipFill>
          <a:blip r:embed="rId5"/>
          <a:stretch>
            <a:fillRect/>
          </a:stretch>
        </p:blipFill>
        <p:spPr>
          <a:xfrm>
            <a:off x="56481" y="3904329"/>
            <a:ext cx="4433570" cy="2753360"/>
          </a:xfrm>
          <a:prstGeom prst="rect">
            <a:avLst/>
          </a:prstGeom>
        </p:spPr>
      </p:pic>
      <p:pic>
        <p:nvPicPr>
          <p:cNvPr id="15" name="Picture 14">
            <a:extLst>
              <a:ext uri="{FF2B5EF4-FFF2-40B4-BE49-F238E27FC236}">
                <a16:creationId xmlns:a16="http://schemas.microsoft.com/office/drawing/2014/main" id="{975DADEF-E962-4C18-B15E-8F3B43CE8610}"/>
              </a:ext>
            </a:extLst>
          </p:cNvPr>
          <p:cNvPicPr/>
          <p:nvPr/>
        </p:nvPicPr>
        <p:blipFill>
          <a:blip r:embed="rId6"/>
          <a:stretch>
            <a:fillRect/>
          </a:stretch>
        </p:blipFill>
        <p:spPr>
          <a:xfrm>
            <a:off x="320039" y="200311"/>
            <a:ext cx="4158455" cy="3382644"/>
          </a:xfrm>
          <a:prstGeom prst="rect">
            <a:avLst/>
          </a:prstGeom>
        </p:spPr>
      </p:pic>
    </p:spTree>
    <p:extLst>
      <p:ext uri="{BB962C8B-B14F-4D97-AF65-F5344CB8AC3E}">
        <p14:creationId xmlns:p14="http://schemas.microsoft.com/office/powerpoint/2010/main" val="1152212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033829-6611-4D2E-921D-FE81D354756D}"/>
              </a:ext>
            </a:extLst>
          </p:cNvPr>
          <p:cNvPicPr/>
          <p:nvPr/>
        </p:nvPicPr>
        <p:blipFill rotWithShape="1">
          <a:blip r:embed="rId2"/>
          <a:srcRect t="8426" r="1" b="15026"/>
          <a:stretch/>
        </p:blipFill>
        <p:spPr>
          <a:xfrm>
            <a:off x="3344" y="3509433"/>
            <a:ext cx="4475150" cy="3348566"/>
          </a:xfrm>
          <a:prstGeom prst="rect">
            <a:avLst/>
          </a:prstGeom>
        </p:spPr>
      </p:pic>
      <p:sp>
        <p:nvSpPr>
          <p:cNvPr id="10" name="Rectangle 9">
            <a:extLst>
              <a:ext uri="{FF2B5EF4-FFF2-40B4-BE49-F238E27FC236}">
                <a16:creationId xmlns:a16="http://schemas.microsoft.com/office/drawing/2014/main" id="{881BB01C-2DAE-48BD-8E81-DAE2E1BC4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35372F-59F5-49B9-8940-0823A690848C}"/>
              </a:ext>
            </a:extLst>
          </p:cNvPr>
          <p:cNvSpPr>
            <a:spLocks noGrp="1"/>
          </p:cNvSpPr>
          <p:nvPr>
            <p:ph type="title"/>
          </p:nvPr>
        </p:nvSpPr>
        <p:spPr>
          <a:xfrm>
            <a:off x="4970109" y="484632"/>
            <a:ext cx="6730277" cy="1609344"/>
          </a:xfrm>
          <a:ln>
            <a:noFill/>
          </a:ln>
        </p:spPr>
        <p:txBody>
          <a:bodyPr>
            <a:normAutofit/>
          </a:bodyPr>
          <a:lstStyle/>
          <a:p>
            <a:r>
              <a:rPr lang="en-IN" sz="4800" b="1"/>
              <a:t>Analysis for #2018_data</a:t>
            </a:r>
            <a:endParaRPr lang="en-US" sz="4800"/>
          </a:p>
        </p:txBody>
      </p:sp>
      <p:pic>
        <p:nvPicPr>
          <p:cNvPr id="4" name="Picture 3">
            <a:extLst>
              <a:ext uri="{FF2B5EF4-FFF2-40B4-BE49-F238E27FC236}">
                <a16:creationId xmlns:a16="http://schemas.microsoft.com/office/drawing/2014/main" id="{30C9BDE0-41B8-4613-B722-34200A18E4A7}"/>
              </a:ext>
            </a:extLst>
          </p:cNvPr>
          <p:cNvPicPr/>
          <p:nvPr/>
        </p:nvPicPr>
        <p:blipFill rotWithShape="1">
          <a:blip r:embed="rId5"/>
          <a:srcRect r="3" b="8312"/>
          <a:stretch/>
        </p:blipFill>
        <p:spPr>
          <a:xfrm>
            <a:off x="3344" y="10"/>
            <a:ext cx="4475150" cy="3348557"/>
          </a:xfrm>
          <a:prstGeom prst="rect">
            <a:avLst/>
          </a:prstGeom>
        </p:spPr>
      </p:pic>
      <p:sp>
        <p:nvSpPr>
          <p:cNvPr id="3" name="Content Placeholder 2">
            <a:extLst>
              <a:ext uri="{FF2B5EF4-FFF2-40B4-BE49-F238E27FC236}">
                <a16:creationId xmlns:a16="http://schemas.microsoft.com/office/drawing/2014/main" id="{C6649328-B961-4E14-80D9-7F870B02A285}"/>
              </a:ext>
            </a:extLst>
          </p:cNvPr>
          <p:cNvSpPr>
            <a:spLocks noGrp="1"/>
          </p:cNvSpPr>
          <p:nvPr>
            <p:ph idx="1"/>
          </p:nvPr>
        </p:nvSpPr>
        <p:spPr>
          <a:xfrm>
            <a:off x="4970109" y="2121408"/>
            <a:ext cx="6730276" cy="4050792"/>
          </a:xfrm>
        </p:spPr>
        <p:txBody>
          <a:bodyPr>
            <a:normAutofit/>
          </a:bodyPr>
          <a:lstStyle/>
          <a:p>
            <a:r>
              <a:rPr lang="en-IN" sz="1800"/>
              <a:t>Sentiment(polarity=0.11200225690660032, subjectivity=0.4146279811765855)</a:t>
            </a:r>
            <a:endParaRPr lang="en-US" sz="1800"/>
          </a:p>
          <a:p>
            <a:r>
              <a:rPr lang="en-IN" sz="1800"/>
              <a:t>NLTK Sentiment Analysis</a:t>
            </a:r>
            <a:endParaRPr lang="en-US" sz="1800"/>
          </a:p>
          <a:p>
            <a:r>
              <a:rPr lang="en-IN" sz="1800"/>
              <a:t>{'neg': 0.061, 'neu': 0.78, 'pos': 0.159, 'compound': 1.0}</a:t>
            </a:r>
            <a:endParaRPr lang="en-US" sz="1800"/>
          </a:p>
          <a:p>
            <a:endParaRPr lang="en-US" sz="1800"/>
          </a:p>
        </p:txBody>
      </p:sp>
      <p:grpSp>
        <p:nvGrpSpPr>
          <p:cNvPr id="12" name="Group 11">
            <a:extLst>
              <a:ext uri="{FF2B5EF4-FFF2-40B4-BE49-F238E27FC236}">
                <a16:creationId xmlns:a16="http://schemas.microsoft.com/office/drawing/2014/main" id="{AD55FF18-1979-4730-A345-E74E328F07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6F8381C4-0751-4A6E-BFF7-48DF67BFA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F7320C1D-D7A9-4392-B3B6-ACEF193A8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33794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93AF41-237D-4C2E-B91C-12EF1EB47B45}"/>
              </a:ext>
            </a:extLst>
          </p:cNvPr>
          <p:cNvPicPr/>
          <p:nvPr/>
        </p:nvPicPr>
        <p:blipFill rotWithShape="1">
          <a:blip r:embed="rId2"/>
          <a:srcRect t="2554" r="-1" b="5529"/>
          <a:stretch/>
        </p:blipFill>
        <p:spPr>
          <a:xfrm>
            <a:off x="174920" y="201379"/>
            <a:ext cx="4475150" cy="3348566"/>
          </a:xfrm>
          <a:prstGeom prst="rect">
            <a:avLst/>
          </a:prstGeom>
        </p:spPr>
      </p:pic>
      <p:sp>
        <p:nvSpPr>
          <p:cNvPr id="10" name="Rectangle 9">
            <a:extLst>
              <a:ext uri="{FF2B5EF4-FFF2-40B4-BE49-F238E27FC236}">
                <a16:creationId xmlns:a16="http://schemas.microsoft.com/office/drawing/2014/main" id="{881BB01C-2DAE-48BD-8E81-DAE2E1BC4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0D4DC0-A539-4C3F-8330-9C1A164910C8}"/>
              </a:ext>
            </a:extLst>
          </p:cNvPr>
          <p:cNvSpPr>
            <a:spLocks noGrp="1"/>
          </p:cNvSpPr>
          <p:nvPr>
            <p:ph type="title"/>
          </p:nvPr>
        </p:nvSpPr>
        <p:spPr>
          <a:xfrm>
            <a:off x="4970109" y="484632"/>
            <a:ext cx="6730277" cy="1609344"/>
          </a:xfrm>
          <a:ln>
            <a:noFill/>
          </a:ln>
        </p:spPr>
        <p:txBody>
          <a:bodyPr>
            <a:normAutofit/>
          </a:bodyPr>
          <a:lstStyle/>
          <a:p>
            <a:r>
              <a:rPr lang="en-IN" sz="4800" b="1"/>
              <a:t>Analysis for #2016_data</a:t>
            </a:r>
            <a:endParaRPr lang="en-US" sz="4800"/>
          </a:p>
        </p:txBody>
      </p:sp>
      <p:sp>
        <p:nvSpPr>
          <p:cNvPr id="3" name="Content Placeholder 2">
            <a:extLst>
              <a:ext uri="{FF2B5EF4-FFF2-40B4-BE49-F238E27FC236}">
                <a16:creationId xmlns:a16="http://schemas.microsoft.com/office/drawing/2014/main" id="{30AA2934-7333-4E65-9D29-C83DE8718D58}"/>
              </a:ext>
            </a:extLst>
          </p:cNvPr>
          <p:cNvSpPr>
            <a:spLocks noGrp="1"/>
          </p:cNvSpPr>
          <p:nvPr>
            <p:ph idx="1"/>
          </p:nvPr>
        </p:nvSpPr>
        <p:spPr>
          <a:xfrm>
            <a:off x="4970109" y="2121408"/>
            <a:ext cx="6730276" cy="4050792"/>
          </a:xfrm>
        </p:spPr>
        <p:txBody>
          <a:bodyPr>
            <a:normAutofit/>
          </a:bodyPr>
          <a:lstStyle/>
          <a:p>
            <a:r>
              <a:rPr lang="en-IN" sz="1800" dirty="0"/>
              <a:t>Sentiment(polarity=0.14658862589828162, subjectivity=0.513164120625901)</a:t>
            </a:r>
            <a:endParaRPr lang="en-US" sz="1800" dirty="0"/>
          </a:p>
          <a:p>
            <a:r>
              <a:rPr lang="en-IN" sz="1800" dirty="0"/>
              <a:t>NLTK Sentiment Analysis</a:t>
            </a:r>
            <a:endParaRPr lang="en-US" sz="1800" dirty="0"/>
          </a:p>
          <a:p>
            <a:r>
              <a:rPr lang="en-IN" sz="1800" dirty="0"/>
              <a:t>{'neg': 0.091, 'neu': 0.753, '</a:t>
            </a:r>
            <a:r>
              <a:rPr lang="en-IN" sz="1800" dirty="0" err="1"/>
              <a:t>pos</a:t>
            </a:r>
            <a:r>
              <a:rPr lang="en-IN" sz="1800" dirty="0"/>
              <a:t>': 0.156, 'compound': 1.0}</a:t>
            </a:r>
            <a:endParaRPr lang="en-US" sz="1800" dirty="0"/>
          </a:p>
          <a:p>
            <a:endParaRPr lang="en-US" sz="1800" dirty="0"/>
          </a:p>
        </p:txBody>
      </p:sp>
      <p:grpSp>
        <p:nvGrpSpPr>
          <p:cNvPr id="12" name="Group 11">
            <a:extLst>
              <a:ext uri="{FF2B5EF4-FFF2-40B4-BE49-F238E27FC236}">
                <a16:creationId xmlns:a16="http://schemas.microsoft.com/office/drawing/2014/main" id="{AD55FF18-1979-4730-A345-E74E328F07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6F8381C4-0751-4A6E-BFF7-48DF67BFA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F7320C1D-D7A9-4392-B3B6-ACEF193A8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1" name="Picture 10">
            <a:extLst>
              <a:ext uri="{FF2B5EF4-FFF2-40B4-BE49-F238E27FC236}">
                <a16:creationId xmlns:a16="http://schemas.microsoft.com/office/drawing/2014/main" id="{725D2F1C-A970-4394-A4C7-1C87058F1F01}"/>
              </a:ext>
            </a:extLst>
          </p:cNvPr>
          <p:cNvPicPr/>
          <p:nvPr/>
        </p:nvPicPr>
        <p:blipFill>
          <a:blip r:embed="rId6"/>
          <a:stretch>
            <a:fillRect/>
          </a:stretch>
        </p:blipFill>
        <p:spPr>
          <a:xfrm>
            <a:off x="145726" y="3549945"/>
            <a:ext cx="4171269" cy="3106676"/>
          </a:xfrm>
          <a:prstGeom prst="rect">
            <a:avLst/>
          </a:prstGeom>
        </p:spPr>
      </p:pic>
    </p:spTree>
    <p:extLst>
      <p:ext uri="{BB962C8B-B14F-4D97-AF65-F5344CB8AC3E}">
        <p14:creationId xmlns:p14="http://schemas.microsoft.com/office/powerpoint/2010/main" val="1790754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BA65-07B7-4147-958F-D37F0FA3B522}"/>
              </a:ext>
            </a:extLst>
          </p:cNvPr>
          <p:cNvSpPr>
            <a:spLocks noGrp="1"/>
          </p:cNvSpPr>
          <p:nvPr>
            <p:ph type="title"/>
          </p:nvPr>
        </p:nvSpPr>
        <p:spPr>
          <a:xfrm>
            <a:off x="8549640" y="685800"/>
            <a:ext cx="3200400" cy="1737360"/>
          </a:xfrm>
        </p:spPr>
        <p:txBody>
          <a:bodyPr>
            <a:normAutofit fontScale="90000"/>
          </a:bodyPr>
          <a:lstStyle/>
          <a:p>
            <a:r>
              <a:rPr lang="en-US"/>
              <a:t>Word clouds masked to the pictures of candidates</a:t>
            </a:r>
            <a:endParaRPr lang="en-US" dirty="0"/>
          </a:p>
        </p:txBody>
      </p:sp>
      <p:pic>
        <p:nvPicPr>
          <p:cNvPr id="10" name="Picture Placeholder 9">
            <a:extLst>
              <a:ext uri="{FF2B5EF4-FFF2-40B4-BE49-F238E27FC236}">
                <a16:creationId xmlns:a16="http://schemas.microsoft.com/office/drawing/2014/main" id="{B209014D-F701-4A13-8FAF-A4193C551AC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2804" b="12804"/>
          <a:stretch>
            <a:fillRect/>
          </a:stretch>
        </p:blipFill>
        <p:spPr>
          <a:xfrm>
            <a:off x="-85725" y="1135328"/>
            <a:ext cx="4276725" cy="3559604"/>
          </a:xfrm>
        </p:spPr>
      </p:pic>
      <p:sp>
        <p:nvSpPr>
          <p:cNvPr id="4" name="Text Placeholder 3">
            <a:extLst>
              <a:ext uri="{FF2B5EF4-FFF2-40B4-BE49-F238E27FC236}">
                <a16:creationId xmlns:a16="http://schemas.microsoft.com/office/drawing/2014/main" id="{5DFC6429-8161-4AA5-8C90-DF9EAAFD0503}"/>
              </a:ext>
            </a:extLst>
          </p:cNvPr>
          <p:cNvSpPr>
            <a:spLocks noGrp="1"/>
          </p:cNvSpPr>
          <p:nvPr>
            <p:ph type="body" sz="half" idx="2"/>
          </p:nvPr>
        </p:nvSpPr>
        <p:spPr>
          <a:xfrm>
            <a:off x="8549640" y="2423160"/>
            <a:ext cx="3200400" cy="3291840"/>
          </a:xfrm>
        </p:spPr>
        <p:txBody>
          <a:bodyPr/>
          <a:lstStyle/>
          <a:p>
            <a:r>
              <a:rPr lang="en-US" dirty="0"/>
              <a:t>We have tried to mask the word clouds with the faces of candidates just create a visual representation.</a:t>
            </a:r>
          </a:p>
        </p:txBody>
      </p:sp>
      <p:pic>
        <p:nvPicPr>
          <p:cNvPr id="12" name="Picture 11">
            <a:extLst>
              <a:ext uri="{FF2B5EF4-FFF2-40B4-BE49-F238E27FC236}">
                <a16:creationId xmlns:a16="http://schemas.microsoft.com/office/drawing/2014/main" id="{A7974BCC-10F6-44AE-8697-EC40AC59F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1319" y="1087737"/>
            <a:ext cx="3579631" cy="3973863"/>
          </a:xfrm>
          <a:prstGeom prst="rect">
            <a:avLst/>
          </a:prstGeom>
        </p:spPr>
      </p:pic>
    </p:spTree>
    <p:extLst>
      <p:ext uri="{BB962C8B-B14F-4D97-AF65-F5344CB8AC3E}">
        <p14:creationId xmlns:p14="http://schemas.microsoft.com/office/powerpoint/2010/main" val="699002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CCF043BA-0C52-4068-BCF5-2B2D89BA9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491E95-BEA7-4B26-818B-B30570C1813F}"/>
              </a:ext>
            </a:extLst>
          </p:cNvPr>
          <p:cNvSpPr>
            <a:spLocks noGrp="1"/>
          </p:cNvSpPr>
          <p:nvPr>
            <p:ph type="title"/>
          </p:nvPr>
        </p:nvSpPr>
        <p:spPr>
          <a:xfrm>
            <a:off x="7883612" y="484632"/>
            <a:ext cx="3816774" cy="1609344"/>
          </a:xfrm>
          <a:ln>
            <a:noFill/>
          </a:ln>
        </p:spPr>
        <p:txBody>
          <a:bodyPr>
            <a:normAutofit/>
          </a:bodyPr>
          <a:lstStyle/>
          <a:p>
            <a:r>
              <a:rPr lang="en-IN" sz="3200"/>
              <a:t>Analysis of the results</a:t>
            </a:r>
            <a:endParaRPr lang="en-US" sz="3200"/>
          </a:p>
        </p:txBody>
      </p:sp>
      <p:pic>
        <p:nvPicPr>
          <p:cNvPr id="27" name="Content Placeholder 13">
            <a:extLst>
              <a:ext uri="{FF2B5EF4-FFF2-40B4-BE49-F238E27FC236}">
                <a16:creationId xmlns:a16="http://schemas.microsoft.com/office/drawing/2014/main" id="{E4D9781F-7EBD-434F-8643-3FC0C92D3181}"/>
              </a:ext>
            </a:extLst>
          </p:cNvPr>
          <p:cNvPicPr>
            <a:picLocks noChangeAspect="1"/>
          </p:cNvPicPr>
          <p:nvPr/>
        </p:nvPicPr>
        <p:blipFill rotWithShape="1">
          <a:blip r:embed="rId4">
            <a:extLst>
              <a:ext uri="{28A0092B-C50C-407E-A947-70E740481C1C}">
                <a14:useLocalDpi xmlns:a14="http://schemas.microsoft.com/office/drawing/2010/main" val="0"/>
              </a:ext>
            </a:extLst>
          </a:blip>
          <a:srcRect t="4622" r="-2" b="-2"/>
          <a:stretch/>
        </p:blipFill>
        <p:spPr>
          <a:xfrm>
            <a:off x="3343" y="10"/>
            <a:ext cx="7548923" cy="6857990"/>
          </a:xfrm>
          <a:prstGeom prst="rect">
            <a:avLst/>
          </a:prstGeom>
        </p:spPr>
      </p:pic>
      <p:sp>
        <p:nvSpPr>
          <p:cNvPr id="29" name="Content Placeholder 28">
            <a:extLst>
              <a:ext uri="{FF2B5EF4-FFF2-40B4-BE49-F238E27FC236}">
                <a16:creationId xmlns:a16="http://schemas.microsoft.com/office/drawing/2014/main" id="{E80774CC-F8F9-4C6D-A8BB-5123F6284C30}"/>
              </a:ext>
            </a:extLst>
          </p:cNvPr>
          <p:cNvSpPr>
            <a:spLocks noGrp="1"/>
          </p:cNvSpPr>
          <p:nvPr>
            <p:ph idx="1"/>
          </p:nvPr>
        </p:nvSpPr>
        <p:spPr>
          <a:xfrm>
            <a:off x="7883611" y="2121408"/>
            <a:ext cx="3816774" cy="4050792"/>
          </a:xfrm>
        </p:spPr>
        <p:txBody>
          <a:bodyPr>
            <a:normAutofit/>
          </a:bodyPr>
          <a:lstStyle/>
          <a:p>
            <a:endParaRPr lang="en-US" sz="1600" dirty="0"/>
          </a:p>
          <a:p>
            <a:r>
              <a:rPr lang="en-US" sz="1600" dirty="0"/>
              <a:t>Polarity: Closer to 1, it is more positive. </a:t>
            </a:r>
          </a:p>
          <a:p>
            <a:r>
              <a:rPr lang="en-US" sz="1600" dirty="0"/>
              <a:t>Trump’s polarity : </a:t>
            </a:r>
            <a:r>
              <a:rPr lang="en-US" dirty="0"/>
              <a:t>0.0887</a:t>
            </a:r>
            <a:r>
              <a:rPr lang="en-US" sz="1600" dirty="0"/>
              <a:t> </a:t>
            </a:r>
          </a:p>
          <a:p>
            <a:r>
              <a:rPr lang="en-US" sz="1600" dirty="0"/>
              <a:t>Hillary’s polarity : </a:t>
            </a:r>
            <a:r>
              <a:rPr lang="en-US" dirty="0"/>
              <a:t>0.0781</a:t>
            </a:r>
            <a:r>
              <a:rPr lang="en-US" sz="1600" dirty="0"/>
              <a:t> </a:t>
            </a:r>
          </a:p>
        </p:txBody>
      </p:sp>
      <p:grpSp>
        <p:nvGrpSpPr>
          <p:cNvPr id="34" name="Group 33">
            <a:extLst>
              <a:ext uri="{FF2B5EF4-FFF2-40B4-BE49-F238E27FC236}">
                <a16:creationId xmlns:a16="http://schemas.microsoft.com/office/drawing/2014/main" id="{789ACCC8-A635-400E-B9C0-AD9CA57109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5" name="Oval 34">
              <a:extLst>
                <a:ext uri="{FF2B5EF4-FFF2-40B4-BE49-F238E27FC236}">
                  <a16:creationId xmlns:a16="http://schemas.microsoft.com/office/drawing/2014/main" id="{CBC21CEB-233C-4B50-8CCA-829AD0428F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6" name="Oval 35">
              <a:extLst>
                <a:ext uri="{FF2B5EF4-FFF2-40B4-BE49-F238E27FC236}">
                  <a16:creationId xmlns:a16="http://schemas.microsoft.com/office/drawing/2014/main" id="{F3DF2D74-CD63-49A8-A93B-9DA2F5951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206902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87FE79-6A32-4865-8D1B-5FB7F26EBB1C}"/>
              </a:ext>
            </a:extLst>
          </p:cNvPr>
          <p:cNvSpPr>
            <a:spLocks noGrp="1"/>
          </p:cNvSpPr>
          <p:nvPr>
            <p:ph type="title"/>
          </p:nvPr>
        </p:nvSpPr>
        <p:spPr>
          <a:xfrm>
            <a:off x="8156350" y="484632"/>
            <a:ext cx="3544035" cy="1609344"/>
          </a:xfrm>
          <a:ln>
            <a:noFill/>
          </a:ln>
        </p:spPr>
        <p:txBody>
          <a:bodyPr>
            <a:normAutofit/>
          </a:bodyPr>
          <a:lstStyle/>
          <a:p>
            <a:r>
              <a:rPr lang="en-US" sz="2200"/>
              <a:t>Area wise sentiment analysis</a:t>
            </a:r>
            <a:br>
              <a:rPr lang="en-US" sz="2200"/>
            </a:br>
            <a:br>
              <a:rPr lang="en-US" sz="2200"/>
            </a:br>
            <a:br>
              <a:rPr lang="en-US" sz="2200"/>
            </a:br>
            <a:endParaRPr lang="en-US" sz="2200"/>
          </a:p>
        </p:txBody>
      </p:sp>
      <p:pic>
        <p:nvPicPr>
          <p:cNvPr id="19" name="Content Placeholder 5">
            <a:extLst>
              <a:ext uri="{FF2B5EF4-FFF2-40B4-BE49-F238E27FC236}">
                <a16:creationId xmlns:a16="http://schemas.microsoft.com/office/drawing/2014/main" id="{51B32C6C-0FC3-4ED8-975A-B4B90A10C6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999" y="1360847"/>
            <a:ext cx="6882269" cy="4146567"/>
          </a:xfrm>
          <a:prstGeom prst="rect">
            <a:avLst/>
          </a:prstGeom>
        </p:spPr>
      </p:pic>
      <p:sp>
        <p:nvSpPr>
          <p:cNvPr id="21" name="Content Placeholder 20">
            <a:extLst>
              <a:ext uri="{FF2B5EF4-FFF2-40B4-BE49-F238E27FC236}">
                <a16:creationId xmlns:a16="http://schemas.microsoft.com/office/drawing/2014/main" id="{067EAE4E-246F-4E39-8D98-2AC1A4A955A7}"/>
              </a:ext>
            </a:extLst>
          </p:cNvPr>
          <p:cNvSpPr>
            <a:spLocks noGrp="1"/>
          </p:cNvSpPr>
          <p:nvPr>
            <p:ph idx="1"/>
          </p:nvPr>
        </p:nvSpPr>
        <p:spPr>
          <a:xfrm>
            <a:off x="8156351" y="2121408"/>
            <a:ext cx="3544034" cy="4050792"/>
          </a:xfrm>
        </p:spPr>
        <p:txBody>
          <a:bodyPr>
            <a:normAutofit/>
          </a:bodyPr>
          <a:lstStyle/>
          <a:p>
            <a:r>
              <a:rPr lang="en-US" sz="1600" dirty="0"/>
              <a:t>As we can see the sentiment scores in California, Hawaii and Oregon are negative and they correspond with the actual results of 2016 elections. </a:t>
            </a:r>
          </a:p>
          <a:p>
            <a:r>
              <a:rPr lang="en-US" sz="1600" dirty="0"/>
              <a:t>The results in Arizona , Oklahoma and Washington indicating there are more followers for Trump in those regions. </a:t>
            </a:r>
          </a:p>
        </p:txBody>
      </p:sp>
      <p:grpSp>
        <p:nvGrpSpPr>
          <p:cNvPr id="26" name="Group 25">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7" name="Oval 26">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8" name="Oval 27">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74583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C0434C-B860-4000-BE87-81FEC79393F4}"/>
              </a:ext>
            </a:extLst>
          </p:cNvPr>
          <p:cNvSpPr>
            <a:spLocks noGrp="1"/>
          </p:cNvSpPr>
          <p:nvPr>
            <p:ph type="title"/>
          </p:nvPr>
        </p:nvSpPr>
        <p:spPr>
          <a:xfrm>
            <a:off x="1069848" y="484632"/>
            <a:ext cx="10058400" cy="1609344"/>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AD9A43F6-1301-4E4D-A52A-DB4684C94DF1}"/>
              </a:ext>
            </a:extLst>
          </p:cNvPr>
          <p:cNvSpPr>
            <a:spLocks noGrp="1"/>
          </p:cNvSpPr>
          <p:nvPr>
            <p:ph idx="1"/>
          </p:nvPr>
        </p:nvSpPr>
        <p:spPr>
          <a:xfrm>
            <a:off x="1069848" y="2320412"/>
            <a:ext cx="10058400" cy="3851787"/>
          </a:xfrm>
        </p:spPr>
        <p:txBody>
          <a:bodyPr>
            <a:normAutofit/>
          </a:bodyPr>
          <a:lstStyle/>
          <a:p>
            <a:pPr lvl="0"/>
            <a:r>
              <a:rPr lang="en-IN" dirty="0"/>
              <a:t>Abstract </a:t>
            </a:r>
            <a:endParaRPr lang="en-US" dirty="0"/>
          </a:p>
          <a:p>
            <a:pPr lvl="0"/>
            <a:r>
              <a:rPr lang="en-IN" dirty="0"/>
              <a:t>Introduction</a:t>
            </a:r>
            <a:endParaRPr lang="en-US" dirty="0"/>
          </a:p>
          <a:p>
            <a:pPr lvl="0"/>
            <a:r>
              <a:rPr lang="en-IN" dirty="0"/>
              <a:t>Questions the project seeks to answer</a:t>
            </a:r>
            <a:endParaRPr lang="en-US" dirty="0"/>
          </a:p>
          <a:p>
            <a:pPr lvl="0"/>
            <a:r>
              <a:rPr lang="en-IN" dirty="0"/>
              <a:t>Hypothesis</a:t>
            </a:r>
            <a:endParaRPr lang="en-US" dirty="0"/>
          </a:p>
          <a:p>
            <a:pPr lvl="0"/>
            <a:r>
              <a:rPr lang="en-IN" dirty="0"/>
              <a:t>Data collection and Pre-processing</a:t>
            </a:r>
            <a:endParaRPr lang="en-US" dirty="0"/>
          </a:p>
          <a:p>
            <a:pPr lvl="0"/>
            <a:r>
              <a:rPr lang="en-IN" dirty="0"/>
              <a:t>Experimentation </a:t>
            </a:r>
            <a:endParaRPr lang="en-US" dirty="0"/>
          </a:p>
          <a:p>
            <a:pPr lvl="0"/>
            <a:r>
              <a:rPr lang="en-IN" dirty="0"/>
              <a:t>Analysis on results</a:t>
            </a:r>
            <a:endParaRPr lang="en-US" dirty="0"/>
          </a:p>
          <a:p>
            <a:pPr lvl="0"/>
            <a:r>
              <a:rPr lang="en-IN" dirty="0"/>
              <a:t>Conclusion</a:t>
            </a:r>
            <a:endParaRPr lang="en-US" dirty="0"/>
          </a:p>
          <a:p>
            <a:pPr marL="0" indent="0">
              <a:buNone/>
            </a:pPr>
            <a:endParaRPr lang="en-US" dirty="0"/>
          </a:p>
        </p:txBody>
      </p:sp>
      <p:pic>
        <p:nvPicPr>
          <p:cNvPr id="7" name="Picture 6">
            <a:extLst>
              <a:ext uri="{FF2B5EF4-FFF2-40B4-BE49-F238E27FC236}">
                <a16:creationId xmlns:a16="http://schemas.microsoft.com/office/drawing/2014/main" id="{6DC8E183-A497-46E5-84F5-0D9B57F89005}"/>
              </a:ext>
            </a:extLst>
          </p:cNvPr>
          <p:cNvPicPr/>
          <p:nvPr/>
        </p:nvPicPr>
        <p:blipFill>
          <a:blip r:embed="rId4">
            <a:extLst>
              <a:ext uri="{28A0092B-C50C-407E-A947-70E740481C1C}">
                <a14:useLocalDpi xmlns:a14="http://schemas.microsoft.com/office/drawing/2010/main" val="0"/>
              </a:ext>
            </a:extLst>
          </a:blip>
          <a:stretch>
            <a:fillRect/>
          </a:stretch>
        </p:blipFill>
        <p:spPr>
          <a:xfrm>
            <a:off x="6246876" y="2416810"/>
            <a:ext cx="4960620" cy="3300730"/>
          </a:xfrm>
          <a:prstGeom prst="rect">
            <a:avLst/>
          </a:prstGeom>
        </p:spPr>
      </p:pic>
    </p:spTree>
    <p:extLst>
      <p:ext uri="{BB962C8B-B14F-4D97-AF65-F5344CB8AC3E}">
        <p14:creationId xmlns:p14="http://schemas.microsoft.com/office/powerpoint/2010/main" val="205589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1"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F50BCD-8F3B-4412-9094-397D797649CD}"/>
              </a:ext>
            </a:extLst>
          </p:cNvPr>
          <p:cNvSpPr>
            <a:spLocks noGrp="1"/>
          </p:cNvSpPr>
          <p:nvPr>
            <p:ph type="title"/>
          </p:nvPr>
        </p:nvSpPr>
        <p:spPr>
          <a:xfrm>
            <a:off x="7044268" y="1465790"/>
            <a:ext cx="3860798" cy="3941345"/>
          </a:xfrm>
        </p:spPr>
        <p:txBody>
          <a:bodyPr>
            <a:normAutofit/>
          </a:bodyPr>
          <a:lstStyle/>
          <a:p>
            <a:r>
              <a:rPr lang="en-US" sz="6000" dirty="0"/>
              <a:t>Conclusion</a:t>
            </a:r>
          </a:p>
        </p:txBody>
      </p:sp>
      <p:sp>
        <p:nvSpPr>
          <p:cNvPr id="3" name="Content Placeholder 2">
            <a:extLst>
              <a:ext uri="{FF2B5EF4-FFF2-40B4-BE49-F238E27FC236}">
                <a16:creationId xmlns:a16="http://schemas.microsoft.com/office/drawing/2014/main" id="{710F1FD2-A82A-455A-9B67-349E31AB30B9}"/>
              </a:ext>
            </a:extLst>
          </p:cNvPr>
          <p:cNvSpPr>
            <a:spLocks noGrp="1"/>
          </p:cNvSpPr>
          <p:nvPr>
            <p:ph idx="1"/>
          </p:nvPr>
        </p:nvSpPr>
        <p:spPr>
          <a:xfrm>
            <a:off x="641602" y="1359090"/>
            <a:ext cx="5132665" cy="4048046"/>
          </a:xfrm>
        </p:spPr>
        <p:txBody>
          <a:bodyPr anchor="ctr">
            <a:normAutofit/>
          </a:bodyPr>
          <a:lstStyle/>
          <a:p>
            <a:r>
              <a:rPr lang="en-US" dirty="0"/>
              <a:t>As we can see in the previous comparison graphs the polarity scores of Trump is much higher than Hillary, our analysis is in accordance with the actual results. </a:t>
            </a:r>
          </a:p>
          <a:p>
            <a:endParaRPr lang="en-US" dirty="0"/>
          </a:p>
          <a:p>
            <a:r>
              <a:rPr lang="en-US" dirty="0"/>
              <a:t>Hence we conclude that the public sentiments have direct impact on the election results and also the social media played a major role in influencing the results. </a:t>
            </a:r>
          </a:p>
        </p:txBody>
      </p:sp>
      <p:sp>
        <p:nvSpPr>
          <p:cNvPr id="14"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6146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FCB70F-0800-4182-AB7B-2A34843B808F}"/>
              </a:ext>
            </a:extLst>
          </p:cNvPr>
          <p:cNvSpPr>
            <a:spLocks noGrp="1"/>
          </p:cNvSpPr>
          <p:nvPr>
            <p:ph type="title"/>
          </p:nvPr>
        </p:nvSpPr>
        <p:spPr>
          <a:xfrm>
            <a:off x="8479777" y="639763"/>
            <a:ext cx="3046073" cy="5177377"/>
          </a:xfrm>
          <a:ln>
            <a:noFill/>
          </a:ln>
        </p:spPr>
        <p:txBody>
          <a:bodyPr>
            <a:normAutofit/>
          </a:bodyPr>
          <a:lstStyle/>
          <a:p>
            <a:r>
              <a:rPr lang="en-IN" sz="4000" b="1"/>
              <a:t>ABSTRACT</a:t>
            </a:r>
            <a:endParaRPr lang="en-US" sz="4000"/>
          </a:p>
        </p:txBody>
      </p:sp>
      <p:grpSp>
        <p:nvGrpSpPr>
          <p:cNvPr id="12" name="Group 11">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EB620E92-0784-4FE5-8A1D-342B06825742}"/>
              </a:ext>
            </a:extLst>
          </p:cNvPr>
          <p:cNvGraphicFramePr>
            <a:graphicFrameLocks noGrp="1"/>
          </p:cNvGraphicFramePr>
          <p:nvPr>
            <p:ph idx="1"/>
            <p:extLst>
              <p:ext uri="{D42A27DB-BD31-4B8C-83A1-F6EECF244321}">
                <p14:modId xmlns:p14="http://schemas.microsoft.com/office/powerpoint/2010/main" val="3598211898"/>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72989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52F5D5-B9E5-4DB8-ACAF-E63862DA5E01}"/>
              </a:ext>
            </a:extLst>
          </p:cNvPr>
          <p:cNvSpPr>
            <a:spLocks noGrp="1"/>
          </p:cNvSpPr>
          <p:nvPr>
            <p:ph type="title"/>
          </p:nvPr>
        </p:nvSpPr>
        <p:spPr>
          <a:xfrm>
            <a:off x="8479777" y="639763"/>
            <a:ext cx="3046073" cy="5177377"/>
          </a:xfrm>
          <a:ln>
            <a:noFill/>
          </a:ln>
        </p:spPr>
        <p:txBody>
          <a:bodyPr>
            <a:normAutofit/>
          </a:bodyPr>
          <a:lstStyle/>
          <a:p>
            <a:r>
              <a:rPr lang="en-US" sz="4000"/>
              <a:t>Introducton</a:t>
            </a:r>
          </a:p>
        </p:txBody>
      </p:sp>
      <p:grpSp>
        <p:nvGrpSpPr>
          <p:cNvPr id="12" name="Group 11">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707B8C9B-F2DC-4691-8EF3-F18E221F4784}"/>
              </a:ext>
            </a:extLst>
          </p:cNvPr>
          <p:cNvGraphicFramePr>
            <a:graphicFrameLocks noGrp="1"/>
          </p:cNvGraphicFramePr>
          <p:nvPr>
            <p:ph idx="1"/>
            <p:extLst>
              <p:ext uri="{D42A27DB-BD31-4B8C-83A1-F6EECF244321}">
                <p14:modId xmlns:p14="http://schemas.microsoft.com/office/powerpoint/2010/main" val="137792946"/>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62281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A81EF1A-9C36-44D7-BA1C-AC9A44FF7B22}"/>
              </a:ext>
            </a:extLst>
          </p:cNvPr>
          <p:cNvSpPr>
            <a:spLocks noGrp="1"/>
          </p:cNvSpPr>
          <p:nvPr>
            <p:ph type="title"/>
          </p:nvPr>
        </p:nvSpPr>
        <p:spPr>
          <a:xfrm>
            <a:off x="1069848" y="484632"/>
            <a:ext cx="10058400" cy="1609344"/>
          </a:xfrm>
        </p:spPr>
        <p:txBody>
          <a:bodyPr>
            <a:normAutofit/>
          </a:bodyPr>
          <a:lstStyle/>
          <a:p>
            <a:r>
              <a:rPr lang="en-IN" b="1"/>
              <a:t>Major findings and key points</a:t>
            </a:r>
            <a:endParaRPr lang="en-US" dirty="0"/>
          </a:p>
        </p:txBody>
      </p:sp>
      <p:sp>
        <p:nvSpPr>
          <p:cNvPr id="3" name="Content Placeholder 2">
            <a:extLst>
              <a:ext uri="{FF2B5EF4-FFF2-40B4-BE49-F238E27FC236}">
                <a16:creationId xmlns:a16="http://schemas.microsoft.com/office/drawing/2014/main" id="{CC0F16A2-7E8B-49DB-96F4-5548160459B1}"/>
              </a:ext>
            </a:extLst>
          </p:cNvPr>
          <p:cNvSpPr>
            <a:spLocks noGrp="1"/>
          </p:cNvSpPr>
          <p:nvPr>
            <p:ph idx="1"/>
          </p:nvPr>
        </p:nvSpPr>
        <p:spPr>
          <a:xfrm>
            <a:off x="1069848" y="2320412"/>
            <a:ext cx="10058400" cy="3851787"/>
          </a:xfrm>
        </p:spPr>
        <p:txBody>
          <a:bodyPr>
            <a:normAutofit/>
          </a:bodyPr>
          <a:lstStyle/>
          <a:p>
            <a:r>
              <a:rPr lang="en-IN" dirty="0"/>
              <a:t>The candidates post at similar rates but differ in the focus of these posts and in the attention they receive from the public</a:t>
            </a:r>
          </a:p>
          <a:p>
            <a:r>
              <a:rPr lang="en-IN" dirty="0"/>
              <a:t>Trump stands out for retweeting ordinary people more often than Clinton or Sanders </a:t>
            </a:r>
          </a:p>
          <a:p>
            <a:r>
              <a:rPr lang="en-IN" dirty="0"/>
              <a:t>While Clinton mostly passes on messages crafted by the campaign itself, Trump reaches out to news media and the public.</a:t>
            </a:r>
            <a:endParaRPr lang="en-US" dirty="0"/>
          </a:p>
          <a:p>
            <a:r>
              <a:rPr lang="en-IN" dirty="0"/>
              <a:t>Both the candidates posted at similar rate of 5-7 times a day on Twitter and 11-12 times a day on </a:t>
            </a:r>
            <a:r>
              <a:rPr lang="en-IN" dirty="0" err="1"/>
              <a:t>facebook</a:t>
            </a:r>
            <a:r>
              <a:rPr lang="en-IN" dirty="0"/>
              <a:t>.</a:t>
            </a:r>
            <a:endParaRPr lang="en-US" dirty="0"/>
          </a:p>
          <a:p>
            <a:r>
              <a:rPr lang="en-IN" dirty="0"/>
              <a:t>Public response was almost three times higher for Trump when compared to Clinton.</a:t>
            </a:r>
            <a:endParaRPr lang="en-US" dirty="0"/>
          </a:p>
          <a:p>
            <a:endParaRPr lang="en-US" dirty="0"/>
          </a:p>
        </p:txBody>
      </p:sp>
    </p:spTree>
    <p:extLst>
      <p:ext uri="{BB962C8B-B14F-4D97-AF65-F5344CB8AC3E}">
        <p14:creationId xmlns:p14="http://schemas.microsoft.com/office/powerpoint/2010/main" val="244564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F043BA-0C52-4068-BCF5-2B2D89BA9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3DBC31-E989-45FC-9931-5B6A709AAF6D}"/>
              </a:ext>
            </a:extLst>
          </p:cNvPr>
          <p:cNvSpPr>
            <a:spLocks noGrp="1"/>
          </p:cNvSpPr>
          <p:nvPr>
            <p:ph type="title"/>
          </p:nvPr>
        </p:nvSpPr>
        <p:spPr>
          <a:xfrm>
            <a:off x="7883612" y="484632"/>
            <a:ext cx="3816774" cy="1609344"/>
          </a:xfrm>
          <a:ln>
            <a:noFill/>
          </a:ln>
        </p:spPr>
        <p:txBody>
          <a:bodyPr>
            <a:normAutofit/>
          </a:bodyPr>
          <a:lstStyle/>
          <a:p>
            <a:r>
              <a:rPr lang="en-IN" sz="3200"/>
              <a:t>Incidents that made most impact in public: </a:t>
            </a:r>
            <a:br>
              <a:rPr lang="en-US" sz="3200"/>
            </a:br>
            <a:endParaRPr lang="en-US" sz="3200"/>
          </a:p>
        </p:txBody>
      </p:sp>
      <p:pic>
        <p:nvPicPr>
          <p:cNvPr id="5" name="Picture 4">
            <a:extLst>
              <a:ext uri="{FF2B5EF4-FFF2-40B4-BE49-F238E27FC236}">
                <a16:creationId xmlns:a16="http://schemas.microsoft.com/office/drawing/2014/main" id="{0823E591-284E-45DD-9F78-4929842460B1}"/>
              </a:ext>
            </a:extLst>
          </p:cNvPr>
          <p:cNvPicPr>
            <a:picLocks noChangeAspect="1"/>
          </p:cNvPicPr>
          <p:nvPr/>
        </p:nvPicPr>
        <p:blipFill rotWithShape="1">
          <a:blip r:embed="rId4">
            <a:extLst>
              <a:ext uri="{28A0092B-C50C-407E-A947-70E740481C1C}">
                <a14:useLocalDpi xmlns:a14="http://schemas.microsoft.com/office/drawing/2010/main" val="0"/>
              </a:ext>
            </a:extLst>
          </a:blip>
          <a:srcRect r="7261" b="-1"/>
          <a:stretch/>
        </p:blipFill>
        <p:spPr>
          <a:xfrm>
            <a:off x="3343" y="10"/>
            <a:ext cx="7548923" cy="6857990"/>
          </a:xfrm>
          <a:prstGeom prst="rect">
            <a:avLst/>
          </a:prstGeom>
        </p:spPr>
      </p:pic>
      <p:sp>
        <p:nvSpPr>
          <p:cNvPr id="3" name="Content Placeholder 2">
            <a:extLst>
              <a:ext uri="{FF2B5EF4-FFF2-40B4-BE49-F238E27FC236}">
                <a16:creationId xmlns:a16="http://schemas.microsoft.com/office/drawing/2014/main" id="{3719C29A-4DAD-450C-B05C-AC8E2789F0A6}"/>
              </a:ext>
            </a:extLst>
          </p:cNvPr>
          <p:cNvSpPr>
            <a:spLocks noGrp="1"/>
          </p:cNvSpPr>
          <p:nvPr>
            <p:ph idx="1"/>
          </p:nvPr>
        </p:nvSpPr>
        <p:spPr>
          <a:xfrm>
            <a:off x="7883611" y="2121408"/>
            <a:ext cx="3816774" cy="4050792"/>
          </a:xfrm>
        </p:spPr>
        <p:txBody>
          <a:bodyPr>
            <a:normAutofit/>
          </a:bodyPr>
          <a:lstStyle/>
          <a:p>
            <a:pPr marL="274320" lvl="1" indent="0">
              <a:buNone/>
            </a:pPr>
            <a:endParaRPr lang="en-US" sz="1600"/>
          </a:p>
          <a:p>
            <a:pPr lvl="1"/>
            <a:r>
              <a:rPr lang="en-IN" sz="1600"/>
              <a:t>Sander’s declaration on Twitter that he would debate Trump</a:t>
            </a:r>
            <a:endParaRPr lang="en-US" sz="1600"/>
          </a:p>
          <a:p>
            <a:pPr lvl="1"/>
            <a:r>
              <a:rPr lang="en-IN" sz="1600"/>
              <a:t>Facebook post from Sanders celebrating Native Americans</a:t>
            </a:r>
            <a:endParaRPr lang="en-US" sz="1600"/>
          </a:p>
          <a:p>
            <a:pPr lvl="1"/>
            <a:r>
              <a:rPr lang="en-IN" sz="1600"/>
              <a:t>Trump’s tweet attacking Clinton on gun control</a:t>
            </a:r>
            <a:endParaRPr lang="en-US" sz="1600"/>
          </a:p>
          <a:p>
            <a:pPr lvl="1"/>
            <a:r>
              <a:rPr lang="en-IN" sz="1600"/>
              <a:t>Trump’s Facebook post supporting police</a:t>
            </a:r>
            <a:endParaRPr lang="en-US" sz="1600"/>
          </a:p>
          <a:p>
            <a:pPr lvl="1"/>
            <a:r>
              <a:rPr lang="en-IN" sz="1600"/>
              <a:t>Clinton’s tweet about drought conditions in California</a:t>
            </a:r>
            <a:endParaRPr lang="en-US" sz="1600"/>
          </a:p>
          <a:p>
            <a:pPr lvl="1"/>
            <a:r>
              <a:rPr lang="en-IN" sz="1600"/>
              <a:t>Facebook post was a video attacking Donald Trump</a:t>
            </a:r>
            <a:endParaRPr lang="en-US" sz="1600"/>
          </a:p>
          <a:p>
            <a:endParaRPr lang="en-US" sz="1600"/>
          </a:p>
        </p:txBody>
      </p:sp>
      <p:grpSp>
        <p:nvGrpSpPr>
          <p:cNvPr id="19" name="Group 18">
            <a:extLst>
              <a:ext uri="{FF2B5EF4-FFF2-40B4-BE49-F238E27FC236}">
                <a16:creationId xmlns:a16="http://schemas.microsoft.com/office/drawing/2014/main" id="{789ACCC8-A635-400E-B9C0-AD9CA57109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19">
              <a:extLst>
                <a:ext uri="{FF2B5EF4-FFF2-40B4-BE49-F238E27FC236}">
                  <a16:creationId xmlns:a16="http://schemas.microsoft.com/office/drawing/2014/main" id="{CBC21CEB-233C-4B50-8CCA-829AD0428F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F3DF2D74-CD63-49A8-A93B-9DA2F5951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115598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026AED4A-BD09-41A4-92BA-2668ED3D5827}"/>
              </a:ext>
            </a:extLst>
          </p:cNvPr>
          <p:cNvSpPr>
            <a:spLocks noGrp="1"/>
          </p:cNvSpPr>
          <p:nvPr>
            <p:ph type="title"/>
          </p:nvPr>
        </p:nvSpPr>
        <p:spPr>
          <a:xfrm>
            <a:off x="643468" y="643466"/>
            <a:ext cx="3686312" cy="5528734"/>
          </a:xfrm>
        </p:spPr>
        <p:txBody>
          <a:bodyPr>
            <a:normAutofit/>
          </a:bodyPr>
          <a:lstStyle/>
          <a:p>
            <a:pPr algn="r"/>
            <a:r>
              <a:rPr lang="en-IN" sz="4800" b="1" dirty="0">
                <a:solidFill>
                  <a:srgbClr val="FFFFFF"/>
                </a:solidFill>
              </a:rPr>
              <a:t>Questions the Project seeks to Answer:</a:t>
            </a:r>
            <a:br>
              <a:rPr lang="en-US" sz="4800" dirty="0">
                <a:solidFill>
                  <a:srgbClr val="FFFFFF"/>
                </a:solidFill>
              </a:rPr>
            </a:br>
            <a:endParaRPr lang="en-US" sz="4800" dirty="0">
              <a:solidFill>
                <a:srgbClr val="FFFFFF"/>
              </a:solidFill>
            </a:endParaRPr>
          </a:p>
        </p:txBody>
      </p:sp>
      <p:sp>
        <p:nvSpPr>
          <p:cNvPr id="3" name="Content Placeholder 2">
            <a:extLst>
              <a:ext uri="{FF2B5EF4-FFF2-40B4-BE49-F238E27FC236}">
                <a16:creationId xmlns:a16="http://schemas.microsoft.com/office/drawing/2014/main" id="{7DF25E6A-CD80-40FE-80FA-0EBF44AE71D0}"/>
              </a:ext>
            </a:extLst>
          </p:cNvPr>
          <p:cNvSpPr>
            <a:spLocks noGrp="1"/>
          </p:cNvSpPr>
          <p:nvPr>
            <p:ph idx="1"/>
          </p:nvPr>
        </p:nvSpPr>
        <p:spPr>
          <a:xfrm>
            <a:off x="5053780" y="599768"/>
            <a:ext cx="6074467" cy="5572432"/>
          </a:xfrm>
        </p:spPr>
        <p:txBody>
          <a:bodyPr anchor="ctr">
            <a:normAutofit/>
          </a:bodyPr>
          <a:lstStyle/>
          <a:p>
            <a:r>
              <a:rPr lang="en-IN" dirty="0"/>
              <a:t>The situations which favoured Trump in his victory</a:t>
            </a:r>
            <a:endParaRPr lang="en-US" dirty="0"/>
          </a:p>
          <a:p>
            <a:r>
              <a:rPr lang="en-IN" dirty="0"/>
              <a:t>Although Hillary Clinton was a head on competition, what lead to her downfall.</a:t>
            </a:r>
            <a:endParaRPr lang="en-US" dirty="0"/>
          </a:p>
          <a:p>
            <a:r>
              <a:rPr lang="en-IN" dirty="0"/>
              <a:t>How did social media help in the election campaigning </a:t>
            </a:r>
            <a:endParaRPr lang="en-US" dirty="0"/>
          </a:p>
          <a:p>
            <a:r>
              <a:rPr lang="en-IN" dirty="0"/>
              <a:t>How did each candidate use this dynamic media to turn the odds in their favour. </a:t>
            </a:r>
            <a:endParaRPr lang="en-US" dirty="0"/>
          </a:p>
          <a:p>
            <a:endParaRPr lang="en-US" dirty="0"/>
          </a:p>
        </p:txBody>
      </p:sp>
    </p:spTree>
    <p:extLst>
      <p:ext uri="{BB962C8B-B14F-4D97-AF65-F5344CB8AC3E}">
        <p14:creationId xmlns:p14="http://schemas.microsoft.com/office/powerpoint/2010/main" val="374752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1FB52235-2342-40DC-BD10-8534CFCD8C6B}"/>
              </a:ext>
            </a:extLst>
          </p:cNvPr>
          <p:cNvSpPr>
            <a:spLocks noGrp="1"/>
          </p:cNvSpPr>
          <p:nvPr>
            <p:ph type="title"/>
          </p:nvPr>
        </p:nvSpPr>
        <p:spPr>
          <a:xfrm>
            <a:off x="643468" y="643466"/>
            <a:ext cx="3686312" cy="5528734"/>
          </a:xfrm>
        </p:spPr>
        <p:txBody>
          <a:bodyPr>
            <a:normAutofit/>
          </a:bodyPr>
          <a:lstStyle/>
          <a:p>
            <a:pPr algn="r"/>
            <a:r>
              <a:rPr lang="en-IN" sz="4800" b="1" dirty="0">
                <a:solidFill>
                  <a:srgbClr val="FFFFFF"/>
                </a:solidFill>
              </a:rPr>
              <a:t>Hypothesis</a:t>
            </a:r>
            <a:br>
              <a:rPr lang="en-US" sz="4800" dirty="0">
                <a:solidFill>
                  <a:srgbClr val="FFFFFF"/>
                </a:solidFill>
              </a:rPr>
            </a:br>
            <a:endParaRPr lang="en-US" sz="4800" dirty="0">
              <a:solidFill>
                <a:srgbClr val="FFFFFF"/>
              </a:solidFill>
            </a:endParaRPr>
          </a:p>
        </p:txBody>
      </p:sp>
      <p:sp>
        <p:nvSpPr>
          <p:cNvPr id="3" name="Content Placeholder 2">
            <a:extLst>
              <a:ext uri="{FF2B5EF4-FFF2-40B4-BE49-F238E27FC236}">
                <a16:creationId xmlns:a16="http://schemas.microsoft.com/office/drawing/2014/main" id="{5C3C3DAC-04CC-4980-817E-5E41CF17C81D}"/>
              </a:ext>
            </a:extLst>
          </p:cNvPr>
          <p:cNvSpPr>
            <a:spLocks noGrp="1"/>
          </p:cNvSpPr>
          <p:nvPr>
            <p:ph idx="1"/>
          </p:nvPr>
        </p:nvSpPr>
        <p:spPr>
          <a:xfrm>
            <a:off x="5053780" y="599768"/>
            <a:ext cx="6074467" cy="5572432"/>
          </a:xfrm>
        </p:spPr>
        <p:txBody>
          <a:bodyPr anchor="ctr">
            <a:normAutofit/>
          </a:bodyPr>
          <a:lstStyle/>
          <a:p>
            <a:endParaRPr lang="en-IN" dirty="0"/>
          </a:p>
          <a:p>
            <a:r>
              <a:rPr lang="en-IN" dirty="0"/>
              <a:t>H0: The sentiments or public opinion has direct impact on the election result</a:t>
            </a:r>
            <a:endParaRPr lang="en-US" dirty="0"/>
          </a:p>
          <a:p>
            <a:endParaRPr lang="en-IN" dirty="0"/>
          </a:p>
          <a:p>
            <a:endParaRPr lang="en-IN" dirty="0"/>
          </a:p>
          <a:p>
            <a:endParaRPr lang="en-IN" dirty="0"/>
          </a:p>
          <a:p>
            <a:r>
              <a:rPr lang="en-IN" dirty="0"/>
              <a:t>H1: The election result is not in accordance with the public sentiments of that region.</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15133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327A1A5A-B222-4530-AAF5-C457AB2AF758}"/>
              </a:ext>
            </a:extLst>
          </p:cNvPr>
          <p:cNvSpPr>
            <a:spLocks noGrp="1"/>
          </p:cNvSpPr>
          <p:nvPr>
            <p:ph type="title"/>
          </p:nvPr>
        </p:nvSpPr>
        <p:spPr>
          <a:xfrm>
            <a:off x="643468" y="643466"/>
            <a:ext cx="3686312" cy="5528734"/>
          </a:xfrm>
        </p:spPr>
        <p:txBody>
          <a:bodyPr>
            <a:normAutofit/>
          </a:bodyPr>
          <a:lstStyle/>
          <a:p>
            <a:pPr algn="r"/>
            <a:r>
              <a:rPr lang="en-IN" sz="4800" b="1" dirty="0">
                <a:solidFill>
                  <a:srgbClr val="FFFFFF"/>
                </a:solidFill>
              </a:rPr>
              <a:t>Data Collection and Pre-processing</a:t>
            </a:r>
            <a:endParaRPr lang="en-US" sz="4800" dirty="0">
              <a:solidFill>
                <a:srgbClr val="FFFFFF"/>
              </a:solidFill>
            </a:endParaRPr>
          </a:p>
        </p:txBody>
      </p:sp>
      <p:sp>
        <p:nvSpPr>
          <p:cNvPr id="3" name="Content Placeholder 2">
            <a:extLst>
              <a:ext uri="{FF2B5EF4-FFF2-40B4-BE49-F238E27FC236}">
                <a16:creationId xmlns:a16="http://schemas.microsoft.com/office/drawing/2014/main" id="{76FB49E6-09A9-4046-B469-85362E6B5569}"/>
              </a:ext>
            </a:extLst>
          </p:cNvPr>
          <p:cNvSpPr>
            <a:spLocks noGrp="1"/>
          </p:cNvSpPr>
          <p:nvPr>
            <p:ph idx="1"/>
          </p:nvPr>
        </p:nvSpPr>
        <p:spPr>
          <a:xfrm>
            <a:off x="5053780" y="599768"/>
            <a:ext cx="6074467" cy="5572432"/>
          </a:xfrm>
        </p:spPr>
        <p:txBody>
          <a:bodyPr anchor="ctr">
            <a:normAutofit/>
          </a:bodyPr>
          <a:lstStyle/>
          <a:p>
            <a:r>
              <a:rPr lang="en-IN" dirty="0"/>
              <a:t>The data has been scrapped from twitter’s API using the following </a:t>
            </a:r>
            <a:r>
              <a:rPr lang="en-IN" dirty="0" err="1"/>
              <a:t>hastags</a:t>
            </a:r>
            <a:r>
              <a:rPr lang="en-IN" dirty="0"/>
              <a:t>:</a:t>
            </a:r>
            <a:endParaRPr lang="en-US" dirty="0"/>
          </a:p>
          <a:p>
            <a:r>
              <a:rPr lang="en-IN" dirty="0"/>
              <a:t>#Trump</a:t>
            </a:r>
            <a:endParaRPr lang="en-US" dirty="0"/>
          </a:p>
          <a:p>
            <a:r>
              <a:rPr lang="en-IN" dirty="0"/>
              <a:t>#election2016</a:t>
            </a:r>
            <a:endParaRPr lang="en-US" dirty="0"/>
          </a:p>
          <a:p>
            <a:r>
              <a:rPr lang="en-IN" dirty="0"/>
              <a:t>#Hillary</a:t>
            </a:r>
            <a:endParaRPr lang="en-US" dirty="0"/>
          </a:p>
          <a:p>
            <a:r>
              <a:rPr lang="en-IN" dirty="0"/>
              <a:t>#election 2018</a:t>
            </a:r>
            <a:endParaRPr lang="en-US" dirty="0"/>
          </a:p>
          <a:p>
            <a:endParaRPr lang="en-US" dirty="0"/>
          </a:p>
          <a:p>
            <a:r>
              <a:rPr lang="en-IN" dirty="0"/>
              <a:t>Later we have taken #election2016 with location specified to get data from different locations of the country and to analyse the sentiments in each region. </a:t>
            </a:r>
            <a:endParaRPr lang="en-US" dirty="0"/>
          </a:p>
          <a:p>
            <a:endParaRPr lang="en-US" dirty="0"/>
          </a:p>
        </p:txBody>
      </p:sp>
    </p:spTree>
    <p:extLst>
      <p:ext uri="{BB962C8B-B14F-4D97-AF65-F5344CB8AC3E}">
        <p14:creationId xmlns:p14="http://schemas.microsoft.com/office/powerpoint/2010/main" val="3630385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2</TotalTime>
  <Words>869</Words>
  <Application>Microsoft Office PowerPoint</Application>
  <PresentationFormat>Widescreen</PresentationFormat>
  <Paragraphs>98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Rockwell</vt:lpstr>
      <vt:lpstr>Rockwell Condensed</vt:lpstr>
      <vt:lpstr>Rockwell Extra Bold</vt:lpstr>
      <vt:lpstr>Wingdings</vt:lpstr>
      <vt:lpstr>Wood Type</vt:lpstr>
      <vt:lpstr>PUBLIC OPINION ANALYSIS ON PESIDENTIAL ELECTIONS       TEAM HAWKEYES  HIMA MYTHILI ROUTHULA SHIVANI M RAMESH MEET CHAUHAN YAMINI MAHENDRAN ASHA MOHAN SIDdHARTH GARG </vt:lpstr>
      <vt:lpstr>Agenda</vt:lpstr>
      <vt:lpstr>ABSTRACT</vt:lpstr>
      <vt:lpstr>Introducton</vt:lpstr>
      <vt:lpstr>Major findings and key points</vt:lpstr>
      <vt:lpstr>Incidents that made most impact in public:  </vt:lpstr>
      <vt:lpstr>Questions the Project seeks to Answer: </vt:lpstr>
      <vt:lpstr>Hypothesis </vt:lpstr>
      <vt:lpstr>Data Collection and Pre-processing</vt:lpstr>
      <vt:lpstr>Text Analysis </vt:lpstr>
      <vt:lpstr>Code snippet </vt:lpstr>
      <vt:lpstr>Sentiment Analysis </vt:lpstr>
      <vt:lpstr>Analysis for #Hillary</vt:lpstr>
      <vt:lpstr>Analysis for #Trump</vt:lpstr>
      <vt:lpstr>Analysis for #2018_data</vt:lpstr>
      <vt:lpstr>Analysis for #2016_data</vt:lpstr>
      <vt:lpstr>Word clouds masked to the pictures of candidates</vt:lpstr>
      <vt:lpstr>Analysis of the results</vt:lpstr>
      <vt:lpstr>Area wise sentiment analysis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OPINION ANALYSIS ON PESIDENTIAL ELECTIONS       TEAM HAWKEYES  HIMA MYTHILI ROUTHULA SHIVANI M RAMESH MEET CHAUHAN YAMINI MAHENDRAN ASHA MOHAN SIDHARTH GARGH</dc:title>
  <dc:creator>SHIVANI RAMESH</dc:creator>
  <cp:lastModifiedBy>SHIVANI RAMESH</cp:lastModifiedBy>
  <cp:revision>3</cp:revision>
  <dcterms:created xsi:type="dcterms:W3CDTF">2018-11-30T01:13:20Z</dcterms:created>
  <dcterms:modified xsi:type="dcterms:W3CDTF">2018-11-30T01:16:15Z</dcterms:modified>
</cp:coreProperties>
</file>