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swald Bold" charset="1" panose="00000800000000000000"/>
      <p:regular r:id="rId27"/>
    </p:embeddedFont>
    <p:embeddedFont>
      <p:font typeface="Montserrat Classic Bold" charset="1" panose="00000800000000000000"/>
      <p:regular r:id="rId28"/>
    </p:embeddedFont>
    <p:embeddedFont>
      <p:font typeface="DM Sans Bold" charset="1" panose="00000000000000000000"/>
      <p:regular r:id="rId29"/>
    </p:embeddedFont>
    <p:embeddedFont>
      <p:font typeface="DM Sans" charset="1" panose="00000000000000000000"/>
      <p:regular r:id="rId30"/>
    </p:embeddedFont>
    <p:embeddedFont>
      <p:font typeface="Open Sauce Bold" charset="1" panose="00000800000000000000"/>
      <p:regular r:id="rId31"/>
    </p:embeddedFont>
    <p:embeddedFont>
      <p:font typeface="Canva Sans Bold" charset="1" panose="020B0803030501040103"/>
      <p:regular r:id="rId32"/>
    </p:embeddedFont>
    <p:embeddedFont>
      <p:font typeface="Open Sauce" charset="1" panose="00000500000000000000"/>
      <p:regular r:id="rId33"/>
    </p:embeddedFont>
    <p:embeddedFont>
      <p:font typeface="Montserrat Light" charset="1" panose="000004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177967" y="3282080"/>
            <a:ext cx="7932067" cy="3953955"/>
          </a:xfrm>
          <a:prstGeom prst="rect">
            <a:avLst/>
          </a:prstGeom>
        </p:spPr>
        <p:txBody>
          <a:bodyPr anchor="t" rtlCol="false" tIns="0" lIns="0" bIns="0" rIns="0">
            <a:spAutoFit/>
          </a:bodyPr>
          <a:lstStyle/>
          <a:p>
            <a:pPr algn="ctr">
              <a:lnSpc>
                <a:spcPts val="7877"/>
              </a:lnSpc>
            </a:pPr>
            <a:r>
              <a:rPr lang="en-US" b="true" sz="5708" spc="559">
                <a:solidFill>
                  <a:srgbClr val="231F20"/>
                </a:solidFill>
                <a:latin typeface="Oswald Bold"/>
                <a:ea typeface="Oswald Bold"/>
                <a:cs typeface="Oswald Bold"/>
                <a:sym typeface="Oswald Bold"/>
              </a:rPr>
              <a:t>DIGITAL MARKETING CAMPAIGN CONVERSION PREDICTION</a:t>
            </a:r>
          </a:p>
        </p:txBody>
      </p:sp>
      <p:sp>
        <p:nvSpPr>
          <p:cNvPr name="TextBox 9" id="9"/>
          <p:cNvSpPr txBox="true"/>
          <p:nvPr/>
        </p:nvSpPr>
        <p:spPr>
          <a:xfrm rot="0">
            <a:off x="2537925" y="8390932"/>
            <a:ext cx="12848809" cy="460940"/>
          </a:xfrm>
          <a:prstGeom prst="rect">
            <a:avLst/>
          </a:prstGeom>
        </p:spPr>
        <p:txBody>
          <a:bodyPr anchor="t" rtlCol="false" tIns="0" lIns="0" bIns="0" rIns="0">
            <a:spAutoFit/>
          </a:bodyPr>
          <a:lstStyle/>
          <a:p>
            <a:pPr algn="ctr">
              <a:lnSpc>
                <a:spcPts val="3799"/>
              </a:lnSpc>
            </a:pPr>
            <a:r>
              <a:rPr lang="en-US" b="true" sz="2753" spc="145">
                <a:solidFill>
                  <a:srgbClr val="231F20"/>
                </a:solidFill>
                <a:latin typeface="Montserrat Classic Bold"/>
                <a:ea typeface="Montserrat Classic Bold"/>
                <a:cs typeface="Montserrat Classic Bold"/>
                <a:sym typeface="Montserrat Classic Bold"/>
              </a:rPr>
              <a:t>MEET DODIYA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68424"/>
            <a:chOff x="0" y="0"/>
            <a:chExt cx="4816593" cy="650120"/>
          </a:xfrm>
        </p:grpSpPr>
        <p:sp>
          <p:nvSpPr>
            <p:cNvPr name="Freeform 3" id="3"/>
            <p:cNvSpPr/>
            <p:nvPr/>
          </p:nvSpPr>
          <p:spPr>
            <a:xfrm flipH="false" flipV="false" rot="0">
              <a:off x="0" y="0"/>
              <a:ext cx="4816592" cy="650120"/>
            </a:xfrm>
            <a:custGeom>
              <a:avLst/>
              <a:gdLst/>
              <a:ahLst/>
              <a:cxnLst/>
              <a:rect r="r" b="b" t="t" l="l"/>
              <a:pathLst>
                <a:path h="650120" w="4816592">
                  <a:moveTo>
                    <a:pt x="0" y="0"/>
                  </a:moveTo>
                  <a:lnTo>
                    <a:pt x="4816592" y="0"/>
                  </a:lnTo>
                  <a:lnTo>
                    <a:pt x="4816592" y="650120"/>
                  </a:lnTo>
                  <a:lnTo>
                    <a:pt x="0" y="650120"/>
                  </a:lnTo>
                  <a:close/>
                </a:path>
              </a:pathLst>
            </a:custGeom>
            <a:solidFill>
              <a:srgbClr val="D9D9D9"/>
            </a:solidFill>
          </p:spPr>
        </p:sp>
        <p:sp>
          <p:nvSpPr>
            <p:cNvPr name="TextBox 4" id="4"/>
            <p:cNvSpPr txBox="true"/>
            <p:nvPr/>
          </p:nvSpPr>
          <p:spPr>
            <a:xfrm>
              <a:off x="0" y="-19050"/>
              <a:ext cx="4816593" cy="66917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7006678" y="-390774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567118" y="-5234559"/>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156258" y="2709641"/>
            <a:ext cx="16103042" cy="7041029"/>
            <a:chOff x="0" y="0"/>
            <a:chExt cx="3109759" cy="1359737"/>
          </a:xfrm>
        </p:grpSpPr>
        <p:sp>
          <p:nvSpPr>
            <p:cNvPr name="Freeform 8" id="8"/>
            <p:cNvSpPr/>
            <p:nvPr/>
          </p:nvSpPr>
          <p:spPr>
            <a:xfrm flipH="false" flipV="false" rot="0">
              <a:off x="0" y="0"/>
              <a:ext cx="3109759" cy="1359737"/>
            </a:xfrm>
            <a:custGeom>
              <a:avLst/>
              <a:gdLst/>
              <a:ahLst/>
              <a:cxnLst/>
              <a:rect r="r" b="b" t="t" l="l"/>
              <a:pathLst>
                <a:path h="1359737" w="3109759">
                  <a:moveTo>
                    <a:pt x="0" y="0"/>
                  </a:moveTo>
                  <a:lnTo>
                    <a:pt x="3109759" y="0"/>
                  </a:lnTo>
                  <a:lnTo>
                    <a:pt x="3109759" y="1359737"/>
                  </a:lnTo>
                  <a:lnTo>
                    <a:pt x="0" y="1359737"/>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3109759" cy="1378787"/>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3352743" y="2957057"/>
            <a:ext cx="11710072" cy="6546197"/>
          </a:xfrm>
          <a:custGeom>
            <a:avLst/>
            <a:gdLst/>
            <a:ahLst/>
            <a:cxnLst/>
            <a:rect r="r" b="b" t="t" l="l"/>
            <a:pathLst>
              <a:path h="6546197" w="11710072">
                <a:moveTo>
                  <a:pt x="0" y="0"/>
                </a:moveTo>
                <a:lnTo>
                  <a:pt x="11710072" y="0"/>
                </a:lnTo>
                <a:lnTo>
                  <a:pt x="11710072" y="6546196"/>
                </a:lnTo>
                <a:lnTo>
                  <a:pt x="0" y="6546196"/>
                </a:lnTo>
                <a:lnTo>
                  <a:pt x="0" y="0"/>
                </a:lnTo>
                <a:close/>
              </a:path>
            </a:pathLst>
          </a:custGeom>
          <a:blipFill>
            <a:blip r:embed="rId4"/>
            <a:stretch>
              <a:fillRect l="-1997" t="-6" r="0" b="-6"/>
            </a:stretch>
          </a:blipFill>
        </p:spPr>
      </p:sp>
      <p:sp>
        <p:nvSpPr>
          <p:cNvPr name="TextBox 11" id="11"/>
          <p:cNvSpPr txBox="true"/>
          <p:nvPr/>
        </p:nvSpPr>
        <p:spPr>
          <a:xfrm rot="0">
            <a:off x="3279196" y="614609"/>
            <a:ext cx="10906040" cy="1349947"/>
          </a:xfrm>
          <a:prstGeom prst="rect">
            <a:avLst/>
          </a:prstGeom>
        </p:spPr>
        <p:txBody>
          <a:bodyPr anchor="t" rtlCol="false" tIns="0" lIns="0" bIns="0" rIns="0">
            <a:spAutoFit/>
          </a:bodyPr>
          <a:lstStyle/>
          <a:p>
            <a:pPr algn="ctr">
              <a:lnSpc>
                <a:spcPts val="11082"/>
              </a:lnSpc>
            </a:pPr>
            <a:r>
              <a:rPr lang="en-US" b="true" sz="8030" spc="786">
                <a:solidFill>
                  <a:srgbClr val="333333"/>
                </a:solidFill>
                <a:latin typeface="Oswald Bold"/>
                <a:ea typeface="Oswald Bold"/>
                <a:cs typeface="Oswald Bold"/>
                <a:sym typeface="Oswald Bold"/>
              </a:rPr>
              <a:t>BIVERIATE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1246916" y="-10211015"/>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10792" y="405138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76742" y="1746288"/>
            <a:ext cx="14049568" cy="7918457"/>
          </a:xfrm>
          <a:custGeom>
            <a:avLst/>
            <a:gdLst/>
            <a:ahLst/>
            <a:cxnLst/>
            <a:rect r="r" b="b" t="t" l="l"/>
            <a:pathLst>
              <a:path h="7918457" w="14049568">
                <a:moveTo>
                  <a:pt x="0" y="0"/>
                </a:moveTo>
                <a:lnTo>
                  <a:pt x="14049568" y="0"/>
                </a:lnTo>
                <a:lnTo>
                  <a:pt x="14049568" y="7918457"/>
                </a:lnTo>
                <a:lnTo>
                  <a:pt x="0" y="7918457"/>
                </a:lnTo>
                <a:lnTo>
                  <a:pt x="0" y="0"/>
                </a:lnTo>
                <a:close/>
              </a:path>
            </a:pathLst>
          </a:custGeom>
          <a:blipFill>
            <a:blip r:embed="rId4"/>
            <a:stretch>
              <a:fillRect l="-886" t="0" r="-638" b="-2189"/>
            </a:stretch>
          </a:blipFill>
        </p:spPr>
      </p:sp>
      <p:sp>
        <p:nvSpPr>
          <p:cNvPr name="TextBox 5" id="5"/>
          <p:cNvSpPr txBox="true"/>
          <p:nvPr/>
        </p:nvSpPr>
        <p:spPr>
          <a:xfrm rot="0">
            <a:off x="1942901" y="572569"/>
            <a:ext cx="15316399" cy="1173719"/>
          </a:xfrm>
          <a:prstGeom prst="rect">
            <a:avLst/>
          </a:prstGeom>
        </p:spPr>
        <p:txBody>
          <a:bodyPr anchor="t" rtlCol="false" tIns="0" lIns="0" bIns="0" rIns="0">
            <a:spAutoFit/>
          </a:bodyPr>
          <a:lstStyle/>
          <a:p>
            <a:pPr algn="l">
              <a:lnSpc>
                <a:spcPts val="9645"/>
              </a:lnSpc>
            </a:pPr>
            <a:r>
              <a:rPr lang="en-US" b="true" sz="6989" spc="684">
                <a:solidFill>
                  <a:srgbClr val="100F0D"/>
                </a:solidFill>
                <a:latin typeface="Oswald Bold"/>
                <a:ea typeface="Oswald Bold"/>
                <a:cs typeface="Oswald Bold"/>
                <a:sym typeface="Oswald Bold"/>
              </a:rPr>
              <a:t>CORRELATION OF ATTRIBUTES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6340835" y="6120939"/>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284453" y="531539"/>
            <a:ext cx="13719095" cy="9185822"/>
          </a:xfrm>
          <a:prstGeom prst="rect">
            <a:avLst/>
          </a:prstGeom>
        </p:spPr>
        <p:txBody>
          <a:bodyPr anchor="t" rtlCol="false" tIns="0" lIns="0" bIns="0" rIns="0">
            <a:spAutoFit/>
          </a:bodyPr>
          <a:lstStyle/>
          <a:p>
            <a:pPr algn="l" marL="457519" indent="-228759" lvl="1">
              <a:lnSpc>
                <a:spcPts val="2924"/>
              </a:lnSpc>
              <a:buFont typeface="Arial"/>
              <a:buChar char="•"/>
            </a:pPr>
            <a:r>
              <a:rPr lang="en-US" sz="2119" spc="207">
                <a:solidFill>
                  <a:srgbClr val="231F20"/>
                </a:solidFill>
                <a:latin typeface="DM Sans"/>
                <a:ea typeface="DM Sans"/>
                <a:cs typeface="DM Sans"/>
                <a:sym typeface="DM Sans"/>
              </a:rPr>
              <a:t>CUSTOMERID: HAS NO SIGNIFICANT CORRELATION WITH OTHER VARIABLES.</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Age: Shows a weak positive correlation with Income and Click Through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Income: Exhibits a weak positive correlation with Click Through Rate, Conversion Rate, and Loyalty Points.</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AdSpend: Has a strong positive correlation with Click Through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Click Through Rate: Shows a strong positive correlation with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Conversion Rate: Shows a weak positive correlation with Website Visits and Pages Per Visit.</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Website Visits: Has a weak positive correlation with Pages Per Visit, Time On Site,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Pages Per Visit: Exhibits a weak positive correlation with Time On Site, Social Shares,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Time On Site: Shows a weak positive correlation with Social Shares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Social Shares: Shows a weak positive correlation with Email Opens, Email Clicks,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Email Opens: Has a weak positive correlation with Email Clicks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Email Clicks: Shows a weak positive correlation with Previous Purchases, Loyalty Points,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Previous Purchases: Has a weak positive correlation with Loyalty Points and Conversion Rate.</a:t>
            </a:r>
          </a:p>
          <a:p>
            <a:pPr algn="l" marL="457519" indent="-228759" lvl="1">
              <a:lnSpc>
                <a:spcPts val="2924"/>
              </a:lnSpc>
              <a:buFont typeface="Arial"/>
              <a:buChar char="•"/>
            </a:pPr>
            <a:r>
              <a:rPr lang="en-US" sz="2119" spc="207">
                <a:solidFill>
                  <a:srgbClr val="231F20"/>
                </a:solidFill>
                <a:latin typeface="DM Sans"/>
                <a:ea typeface="DM Sans"/>
                <a:cs typeface="DM Sans"/>
                <a:sym typeface="DM Sans"/>
              </a:rPr>
              <a:t>Loyalty Points: Shows a strong positive correlation with Conversion Rate</a:t>
            </a:r>
          </a:p>
          <a:p>
            <a:pPr algn="l">
              <a:lnSpc>
                <a:spcPts val="292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720747" y="1527332"/>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1" id="11"/>
          <p:cNvGrpSpPr/>
          <p:nvPr/>
        </p:nvGrpSpPr>
        <p:grpSpPr>
          <a:xfrm rot="0">
            <a:off x="720747" y="3714455"/>
            <a:ext cx="9610044" cy="1948998"/>
            <a:chOff x="0" y="0"/>
            <a:chExt cx="3682024" cy="746746"/>
          </a:xfrm>
        </p:grpSpPr>
        <p:sp>
          <p:nvSpPr>
            <p:cNvPr name="Freeform 12" id="12"/>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3" id="13"/>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720747" y="6099852"/>
            <a:ext cx="9610044" cy="1948998"/>
            <a:chOff x="0" y="0"/>
            <a:chExt cx="3682024" cy="746746"/>
          </a:xfrm>
        </p:grpSpPr>
        <p:sp>
          <p:nvSpPr>
            <p:cNvPr name="Freeform 15" id="15"/>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6" id="16"/>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7" id="17"/>
          <p:cNvSpPr/>
          <p:nvPr/>
        </p:nvSpPr>
        <p:spPr>
          <a:xfrm flipH="false" flipV="false" rot="0">
            <a:off x="-4893721" y="-5653616"/>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1136330" y="1394229"/>
            <a:ext cx="6075679" cy="7498542"/>
          </a:xfrm>
          <a:custGeom>
            <a:avLst/>
            <a:gdLst/>
            <a:ahLst/>
            <a:cxnLst/>
            <a:rect r="r" b="b" t="t" l="l"/>
            <a:pathLst>
              <a:path h="7498542" w="6075679">
                <a:moveTo>
                  <a:pt x="0" y="0"/>
                </a:moveTo>
                <a:lnTo>
                  <a:pt x="6075678" y="0"/>
                </a:lnTo>
                <a:lnTo>
                  <a:pt x="6075678" y="7498542"/>
                </a:lnTo>
                <a:lnTo>
                  <a:pt x="0" y="7498542"/>
                </a:lnTo>
                <a:lnTo>
                  <a:pt x="0" y="0"/>
                </a:lnTo>
                <a:close/>
              </a:path>
            </a:pathLst>
          </a:custGeom>
          <a:blipFill>
            <a:blip r:embed="rId6"/>
            <a:stretch>
              <a:fillRect l="-13053" t="-7494" r="-6629" b="-7137"/>
            </a:stretch>
          </a:blipFill>
        </p:spPr>
      </p:sp>
      <p:grpSp>
        <p:nvGrpSpPr>
          <p:cNvPr name="Group 19" id="19"/>
          <p:cNvGrpSpPr/>
          <p:nvPr/>
        </p:nvGrpSpPr>
        <p:grpSpPr>
          <a:xfrm rot="0">
            <a:off x="720747" y="8242869"/>
            <a:ext cx="9610044" cy="1948998"/>
            <a:chOff x="0" y="0"/>
            <a:chExt cx="3682024" cy="746746"/>
          </a:xfrm>
        </p:grpSpPr>
        <p:sp>
          <p:nvSpPr>
            <p:cNvPr name="Freeform 20" id="20"/>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21" id="21"/>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404518" y="1733171"/>
            <a:ext cx="1003361" cy="428709"/>
          </a:xfrm>
          <a:custGeom>
            <a:avLst/>
            <a:gdLst/>
            <a:ahLst/>
            <a:cxnLst/>
            <a:rect r="r" b="b" t="t" l="l"/>
            <a:pathLst>
              <a:path h="428709" w="1003361">
                <a:moveTo>
                  <a:pt x="0" y="0"/>
                </a:moveTo>
                <a:lnTo>
                  <a:pt x="1003362" y="0"/>
                </a:lnTo>
                <a:lnTo>
                  <a:pt x="1003362" y="428709"/>
                </a:lnTo>
                <a:lnTo>
                  <a:pt x="0" y="4287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720747" y="3733505"/>
            <a:ext cx="8751951"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Missing Value Treatment:</a:t>
            </a:r>
          </a:p>
          <a:p>
            <a:pPr algn="l" marL="954458" indent="-318153" lvl="2">
              <a:lnSpc>
                <a:spcPts val="3050"/>
              </a:lnSpc>
              <a:spcBef>
                <a:spcPct val="0"/>
              </a:spcBef>
              <a:buFont typeface="Arial"/>
              <a:buChar char="⚬"/>
            </a:pPr>
            <a:r>
              <a:rPr lang="en-US" sz="2210" spc="216">
                <a:solidFill>
                  <a:srgbClr val="231F20"/>
                </a:solidFill>
                <a:latin typeface="DM Sans"/>
                <a:ea typeface="DM Sans"/>
                <a:cs typeface="DM Sans"/>
                <a:sym typeface="DM Sans"/>
              </a:rPr>
              <a:t>In our dataset there is no any missing values, but when missing values appears we fill them with mean, median and mode.</a:t>
            </a:r>
          </a:p>
          <a:p>
            <a:pPr algn="l" marL="0" indent="0" lvl="0">
              <a:lnSpc>
                <a:spcPts val="3050"/>
              </a:lnSpc>
              <a:spcBef>
                <a:spcPct val="0"/>
              </a:spcBef>
            </a:pPr>
          </a:p>
        </p:txBody>
      </p:sp>
      <p:sp>
        <p:nvSpPr>
          <p:cNvPr name="TextBox 24" id="24"/>
          <p:cNvSpPr txBox="true"/>
          <p:nvPr/>
        </p:nvSpPr>
        <p:spPr>
          <a:xfrm rot="0">
            <a:off x="874724" y="242224"/>
            <a:ext cx="8994138"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PREPROCESSING</a:t>
            </a:r>
          </a:p>
        </p:txBody>
      </p:sp>
      <p:sp>
        <p:nvSpPr>
          <p:cNvPr name="TextBox 25" id="25"/>
          <p:cNvSpPr txBox="true"/>
          <p:nvPr/>
        </p:nvSpPr>
        <p:spPr>
          <a:xfrm rot="0">
            <a:off x="720747" y="1551031"/>
            <a:ext cx="9302091"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 Irrelevant Feature Removal:</a:t>
            </a:r>
          </a:p>
          <a:p>
            <a:pPr algn="l" marL="954458" indent="-318153" lvl="2">
              <a:lnSpc>
                <a:spcPts val="3050"/>
              </a:lnSpc>
              <a:spcBef>
                <a:spcPct val="0"/>
              </a:spcBef>
              <a:buFont typeface="Arial"/>
              <a:buChar char="⚬"/>
            </a:pPr>
            <a:r>
              <a:rPr lang="en-US" sz="2210" spc="216">
                <a:solidFill>
                  <a:srgbClr val="231F20"/>
                </a:solidFill>
                <a:latin typeface="DM Sans"/>
                <a:ea typeface="DM Sans"/>
                <a:cs typeface="DM Sans"/>
                <a:sym typeface="DM Sans"/>
              </a:rPr>
              <a:t>All features in the dataset appears to be relevant based on EDA, CustomerId and Conversionrate So I removed this Column.</a:t>
            </a:r>
          </a:p>
          <a:p>
            <a:pPr algn="l" marL="0" indent="0" lvl="0">
              <a:lnSpc>
                <a:spcPts val="3050"/>
              </a:lnSpc>
              <a:spcBef>
                <a:spcPct val="0"/>
              </a:spcBef>
            </a:pPr>
          </a:p>
        </p:txBody>
      </p:sp>
      <p:sp>
        <p:nvSpPr>
          <p:cNvPr name="TextBox 26" id="26"/>
          <p:cNvSpPr txBox="true"/>
          <p:nvPr/>
        </p:nvSpPr>
        <p:spPr>
          <a:xfrm rot="0">
            <a:off x="720747" y="6052227"/>
            <a:ext cx="8751951"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Outlier Treatment:</a:t>
            </a:r>
          </a:p>
          <a:p>
            <a:pPr algn="l" marL="954458" indent="-318153" lvl="2">
              <a:lnSpc>
                <a:spcPts val="3050"/>
              </a:lnSpc>
              <a:spcBef>
                <a:spcPct val="0"/>
              </a:spcBef>
              <a:buFont typeface="Arial"/>
              <a:buChar char="⚬"/>
            </a:pPr>
            <a:r>
              <a:rPr lang="en-US" sz="2210" spc="216">
                <a:solidFill>
                  <a:srgbClr val="231F20"/>
                </a:solidFill>
                <a:latin typeface="DM Sans"/>
                <a:ea typeface="DM Sans"/>
                <a:cs typeface="DM Sans"/>
                <a:sym typeface="DM Sans"/>
              </a:rPr>
              <a:t>In our dataset there is not any outlies available, we can handle outlier with z-score method, IQR etc.</a:t>
            </a:r>
          </a:p>
          <a:p>
            <a:pPr algn="l" marL="0" indent="0" lvl="0">
              <a:lnSpc>
                <a:spcPts val="3050"/>
              </a:lnSpc>
              <a:spcBef>
                <a:spcPct val="0"/>
              </a:spcBef>
            </a:pPr>
          </a:p>
        </p:txBody>
      </p:sp>
      <p:sp>
        <p:nvSpPr>
          <p:cNvPr name="TextBox 27" id="27"/>
          <p:cNvSpPr txBox="true"/>
          <p:nvPr/>
        </p:nvSpPr>
        <p:spPr>
          <a:xfrm rot="0">
            <a:off x="720747" y="8195244"/>
            <a:ext cx="9610044" cy="231094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 create a dummies:</a:t>
            </a:r>
          </a:p>
          <a:p>
            <a:pPr algn="l" marL="954458" indent="-318153" lvl="2">
              <a:lnSpc>
                <a:spcPts val="3050"/>
              </a:lnSpc>
              <a:spcBef>
                <a:spcPct val="0"/>
              </a:spcBef>
              <a:buFont typeface="Arial"/>
              <a:buChar char="⚬"/>
            </a:pPr>
            <a:r>
              <a:rPr lang="en-US" sz="2210" spc="216">
                <a:solidFill>
                  <a:srgbClr val="231F20"/>
                </a:solidFill>
                <a:latin typeface="DM Sans"/>
                <a:ea typeface="DM Sans"/>
                <a:cs typeface="DM Sans"/>
                <a:sym typeface="DM Sans"/>
              </a:rPr>
              <a:t>To use a standardization to transform data into binary first we need to convert categorical columns data using dummy function so I created dummies for that columns and then done standard scaler.</a:t>
            </a:r>
          </a:p>
          <a:p>
            <a:pPr algn="l" marL="0" indent="0" lvl="0">
              <a:lnSpc>
                <a:spcPts val="3050"/>
              </a:lnSpc>
              <a:spcBef>
                <a:spcPct val="0"/>
              </a:spcBef>
            </a:pPr>
          </a:p>
        </p:txBody>
      </p:sp>
      <p:sp>
        <p:nvSpPr>
          <p:cNvPr name="Freeform 28" id="28"/>
          <p:cNvSpPr/>
          <p:nvPr/>
        </p:nvSpPr>
        <p:spPr>
          <a:xfrm flipH="false" flipV="false" rot="0">
            <a:off x="-404518" y="3916512"/>
            <a:ext cx="1003361" cy="428709"/>
          </a:xfrm>
          <a:custGeom>
            <a:avLst/>
            <a:gdLst/>
            <a:ahLst/>
            <a:cxnLst/>
            <a:rect r="r" b="b" t="t" l="l"/>
            <a:pathLst>
              <a:path h="428709" w="1003361">
                <a:moveTo>
                  <a:pt x="0" y="0"/>
                </a:moveTo>
                <a:lnTo>
                  <a:pt x="1003362" y="0"/>
                </a:lnTo>
                <a:lnTo>
                  <a:pt x="1003362" y="428709"/>
                </a:lnTo>
                <a:lnTo>
                  <a:pt x="0" y="4287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9" id="29"/>
          <p:cNvSpPr/>
          <p:nvPr/>
        </p:nvSpPr>
        <p:spPr>
          <a:xfrm flipH="false" flipV="false" rot="0">
            <a:off x="-404518" y="6134400"/>
            <a:ext cx="1003361" cy="428709"/>
          </a:xfrm>
          <a:custGeom>
            <a:avLst/>
            <a:gdLst/>
            <a:ahLst/>
            <a:cxnLst/>
            <a:rect r="r" b="b" t="t" l="l"/>
            <a:pathLst>
              <a:path h="428709" w="1003361">
                <a:moveTo>
                  <a:pt x="0" y="0"/>
                </a:moveTo>
                <a:lnTo>
                  <a:pt x="1003362" y="0"/>
                </a:lnTo>
                <a:lnTo>
                  <a:pt x="1003362" y="428709"/>
                </a:lnTo>
                <a:lnTo>
                  <a:pt x="0" y="4287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404518" y="8464062"/>
            <a:ext cx="1003361" cy="428709"/>
          </a:xfrm>
          <a:custGeom>
            <a:avLst/>
            <a:gdLst/>
            <a:ahLst/>
            <a:cxnLst/>
            <a:rect r="r" b="b" t="t" l="l"/>
            <a:pathLst>
              <a:path h="428709" w="1003361">
                <a:moveTo>
                  <a:pt x="0" y="0"/>
                </a:moveTo>
                <a:lnTo>
                  <a:pt x="1003362" y="0"/>
                </a:lnTo>
                <a:lnTo>
                  <a:pt x="1003362" y="428709"/>
                </a:lnTo>
                <a:lnTo>
                  <a:pt x="0" y="4287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453585" y="928244"/>
            <a:ext cx="12471670" cy="5351480"/>
          </a:xfrm>
          <a:custGeom>
            <a:avLst/>
            <a:gdLst/>
            <a:ahLst/>
            <a:cxnLst/>
            <a:rect r="r" b="b" t="t" l="l"/>
            <a:pathLst>
              <a:path h="5351480" w="12471670">
                <a:moveTo>
                  <a:pt x="0" y="0"/>
                </a:moveTo>
                <a:lnTo>
                  <a:pt x="12471669" y="0"/>
                </a:lnTo>
                <a:lnTo>
                  <a:pt x="12471669"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687115" y="10551877"/>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61401" y="395937"/>
            <a:ext cx="10934696" cy="828675"/>
          </a:xfrm>
          <a:prstGeom prst="rect">
            <a:avLst/>
          </a:prstGeom>
        </p:spPr>
        <p:txBody>
          <a:bodyPr anchor="t" rtlCol="false" tIns="0" lIns="0" bIns="0" rIns="0">
            <a:spAutoFit/>
          </a:bodyPr>
          <a:lstStyle/>
          <a:p>
            <a:pPr algn="l" marL="0" indent="0" lvl="0">
              <a:lnSpc>
                <a:spcPts val="6300"/>
              </a:lnSpc>
            </a:pPr>
            <a:r>
              <a:rPr lang="en-US" b="true" sz="6000" spc="588">
                <a:solidFill>
                  <a:srgbClr val="231F20"/>
                </a:solidFill>
                <a:latin typeface="Oswald Bold"/>
                <a:ea typeface="Oswald Bold"/>
                <a:cs typeface="Oswald Bold"/>
                <a:sym typeface="Oswald Bold"/>
              </a:rPr>
              <a:t>6.MODEL TRAINING</a:t>
            </a:r>
          </a:p>
        </p:txBody>
      </p:sp>
      <p:sp>
        <p:nvSpPr>
          <p:cNvPr name="TextBox 5" id="5"/>
          <p:cNvSpPr txBox="true"/>
          <p:nvPr/>
        </p:nvSpPr>
        <p:spPr>
          <a:xfrm rot="0">
            <a:off x="1028700" y="1642380"/>
            <a:ext cx="14994093" cy="7792706"/>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ea typeface="DM Sans"/>
                <a:cs typeface="DM Sans"/>
                <a:sym typeface="DM Sans"/>
              </a:rPr>
              <a:t>Logistic Regression: logistic Regression is commonly used for binary classification problems. it's preferred because it provides a simple an efficient way to model the relationship between the independent variables and the probability of a certain outcome.</a:t>
            </a:r>
          </a:p>
          <a:p>
            <a:pPr algn="l">
              <a:lnSpc>
                <a:spcPts val="3160"/>
              </a:lnSpc>
            </a:pP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Decision Tree: Decision Tree algorithms are used for classification because they are simple, computationally efficient, and effective in handling high-dimensional data.</a:t>
            </a:r>
          </a:p>
          <a:p>
            <a:pPr algn="l">
              <a:lnSpc>
                <a:spcPts val="3160"/>
              </a:lnSpc>
            </a:pP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 Works best for categorical independent columns.</a:t>
            </a:r>
          </a:p>
          <a:p>
            <a:pPr algn="l">
              <a:lnSpc>
                <a:spcPts val="3160"/>
              </a:lnSpc>
            </a:pP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Random Forest Algorithm: Random Forest: Random Forest is a robust supervised algorithm suitable for both regression and classification tasks.</a:t>
            </a:r>
          </a:p>
          <a:p>
            <a:pPr algn="l">
              <a:lnSpc>
                <a:spcPts val="3160"/>
              </a:lnSpc>
            </a:pP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Gradient Boosting: Gradient boosting is a machine learning algorithm that builds multiple decision trees sequentially, where each tree corrects the errors of the previous one to improve model’s accuracy.</a:t>
            </a:r>
          </a:p>
          <a:p>
            <a:pPr algn="l">
              <a:lnSpc>
                <a:spcPts val="3160"/>
              </a:lnSpc>
            </a:pP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XGBoost: XGBoost is an optimized version of gradient boosting that improves speed, accuracy, and efficiency, often used for classification and regression tasks.</a:t>
            </a:r>
          </a:p>
          <a:p>
            <a:pPr algn="l">
              <a:lnSpc>
                <a:spcPts val="316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aphicFrame>
        <p:nvGraphicFramePr>
          <p:cNvPr name="Table 3" id="3"/>
          <p:cNvGraphicFramePr>
            <a:graphicFrameLocks noGrp="true"/>
          </p:cNvGraphicFramePr>
          <p:nvPr/>
        </p:nvGraphicFramePr>
        <p:xfrm>
          <a:off x="2952782" y="2380010"/>
          <a:ext cx="12382437" cy="6197041"/>
        </p:xfrm>
        <a:graphic>
          <a:graphicData uri="http://schemas.openxmlformats.org/drawingml/2006/table">
            <a:tbl>
              <a:tblPr/>
              <a:tblGrid>
                <a:gridCol w="3204462"/>
                <a:gridCol w="2465115"/>
                <a:gridCol w="2147350"/>
                <a:gridCol w="1834878"/>
                <a:gridCol w="2730631"/>
              </a:tblGrid>
              <a:tr h="1025480">
                <a:tc>
                  <a:txBody>
                    <a:bodyPr anchor="t" rtlCol="false"/>
                    <a:lstStyle/>
                    <a:p>
                      <a:pPr algn="ctr">
                        <a:lnSpc>
                          <a:spcPts val="3919"/>
                        </a:lnSpc>
                        <a:defRPr/>
                      </a:pPr>
                      <a:r>
                        <a:rPr lang="en-US" sz="2799" b="true">
                          <a:solidFill>
                            <a:srgbClr val="FFFFFF"/>
                          </a:solidFill>
                          <a:latin typeface="Open Sauce Bold"/>
                          <a:ea typeface="Open Sauce Bold"/>
                          <a:cs typeface="Open Sauce Bold"/>
                          <a:sym typeface="Open Sauce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Open Sauce Bold"/>
                          <a:ea typeface="Open Sauce Bold"/>
                          <a:cs typeface="Open Sauce Bold"/>
                          <a:sym typeface="Open Sauce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Open Sauce Bold"/>
                          <a:ea typeface="Open Sauce Bold"/>
                          <a:cs typeface="Open Sauce Bold"/>
                          <a:sym typeface="Open Sauce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Open Sauce Bold"/>
                          <a:ea typeface="Open Sauce Bold"/>
                          <a:cs typeface="Open Sauce Bold"/>
                          <a:sym typeface="Open Sauce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Open Sauce Bold"/>
                          <a:ea typeface="Open Sauce Bold"/>
                          <a:cs typeface="Open Sauce Bold"/>
                          <a:sym typeface="Open Sauce Bold"/>
                        </a:rPr>
                        <a:t>F1-Score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069642">
                <a:tc>
                  <a:txBody>
                    <a:bodyPr anchor="t" rtlCol="false"/>
                    <a:lstStyle/>
                    <a:p>
                      <a:pPr algn="ctr">
                        <a:lnSpc>
                          <a:spcPts val="2520"/>
                        </a:lnSpc>
                        <a:defRPr/>
                      </a:pPr>
                      <a:r>
                        <a:rPr lang="en-US" sz="1800" b="true">
                          <a:solidFill>
                            <a:srgbClr val="000000"/>
                          </a:solidFill>
                          <a:latin typeface="Open Sauce Bold"/>
                          <a:ea typeface="Open Sauce Bold"/>
                          <a:cs typeface="Open Sauce Bold"/>
                          <a:sym typeface="Open Sauce Bold"/>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80">
                <a:tc>
                  <a:txBody>
                    <a:bodyPr anchor="t" rtlCol="false"/>
                    <a:lstStyle/>
                    <a:p>
                      <a:pPr algn="ctr">
                        <a:lnSpc>
                          <a:spcPts val="2520"/>
                        </a:lnSpc>
                        <a:defRPr/>
                      </a:pPr>
                      <a:r>
                        <a:rPr lang="en-US" sz="1800" b="true">
                          <a:solidFill>
                            <a:srgbClr val="000000"/>
                          </a:solidFill>
                          <a:latin typeface="Open Sauce Bold"/>
                          <a:ea typeface="Open Sauce Bold"/>
                          <a:cs typeface="Open Sauce Bold"/>
                          <a:sym typeface="Open Sauce Bold"/>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80">
                <a:tc>
                  <a:txBody>
                    <a:bodyPr anchor="t" rtlCol="false"/>
                    <a:lstStyle/>
                    <a:p>
                      <a:pPr algn="ctr">
                        <a:lnSpc>
                          <a:spcPts val="2520"/>
                        </a:lnSpc>
                        <a:defRPr/>
                      </a:pPr>
                      <a:r>
                        <a:rPr lang="en-US" sz="1800" b="true">
                          <a:solidFill>
                            <a:srgbClr val="000000"/>
                          </a:solidFill>
                          <a:latin typeface="Open Sauce Bold"/>
                          <a:ea typeface="Open Sauce Bold"/>
                          <a:cs typeface="Open Sauce Bold"/>
                          <a:sym typeface="Open Sauce Bold"/>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80">
                <a:tc>
                  <a:txBody>
                    <a:bodyPr anchor="t" rtlCol="false"/>
                    <a:lstStyle/>
                    <a:p>
                      <a:pPr algn="ctr">
                        <a:lnSpc>
                          <a:spcPts val="2520"/>
                        </a:lnSpc>
                        <a:defRPr/>
                      </a:pPr>
                      <a:r>
                        <a:rPr lang="en-US" sz="1800" b="true">
                          <a:solidFill>
                            <a:srgbClr val="000000"/>
                          </a:solidFill>
                          <a:latin typeface="Open Sauce Bold"/>
                          <a:ea typeface="Open Sauce Bold"/>
                          <a:cs typeface="Open Sauce Bold"/>
                          <a:sym typeface="Open Sauce Bold"/>
                        </a:rPr>
                        <a:t>GRADIENT BOOSTING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0.88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480">
                <a:tc>
                  <a:txBody>
                    <a:bodyPr anchor="t" rtlCol="false"/>
                    <a:lstStyle/>
                    <a:p>
                      <a:pPr algn="ctr">
                        <a:lnSpc>
                          <a:spcPts val="2520"/>
                        </a:lnSpc>
                        <a:defRPr/>
                      </a:pPr>
                      <a:r>
                        <a:rPr lang="en-US" sz="1800" b="true">
                          <a:solidFill>
                            <a:srgbClr val="000000"/>
                          </a:solidFill>
                          <a:latin typeface="Open Sauce Bold"/>
                          <a:ea typeface="Open Sauce Bold"/>
                          <a:cs typeface="Open Sauce Bold"/>
                          <a:sym typeface="Open Sauce Bold"/>
                        </a:rPr>
                        <a:t>XGBoost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Open Sauce"/>
                          <a:ea typeface="Open Sauce"/>
                          <a:cs typeface="Open Sauce"/>
                          <a:sym typeface="Open Sauce"/>
                        </a:rPr>
                        <a:t>0.98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595216" y="478155"/>
            <a:ext cx="9439513" cy="1005840"/>
          </a:xfrm>
          <a:prstGeom prst="rect">
            <a:avLst/>
          </a:prstGeom>
        </p:spPr>
        <p:txBody>
          <a:bodyPr anchor="t" rtlCol="false" tIns="0" lIns="0" bIns="0" rIns="0">
            <a:spAutoFit/>
          </a:bodyPr>
          <a:lstStyle/>
          <a:p>
            <a:pPr algn="ctr" marL="0" indent="0" lvl="0">
              <a:lnSpc>
                <a:spcPts val="8280"/>
              </a:lnSpc>
              <a:spcBef>
                <a:spcPct val="0"/>
              </a:spcBef>
            </a:pPr>
            <a:r>
              <a:rPr lang="en-US" b="true" sz="6000" spc="588">
                <a:solidFill>
                  <a:srgbClr val="231F20"/>
                </a:solidFill>
                <a:latin typeface="Oswald Bold"/>
                <a:ea typeface="Oswald Bold"/>
                <a:cs typeface="Oswald Bold"/>
                <a:sym typeface="Oswald Bold"/>
              </a:rPr>
              <a:t>7. MODEL SELECTION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00001" y="478155"/>
            <a:ext cx="9439513" cy="1005840"/>
          </a:xfrm>
          <a:prstGeom prst="rect">
            <a:avLst/>
          </a:prstGeom>
        </p:spPr>
        <p:txBody>
          <a:bodyPr anchor="t" rtlCol="false" tIns="0" lIns="0" bIns="0" rIns="0">
            <a:spAutoFit/>
          </a:bodyPr>
          <a:lstStyle/>
          <a:p>
            <a:pPr algn="ctr" marL="0" indent="0" lvl="0">
              <a:lnSpc>
                <a:spcPts val="8280"/>
              </a:lnSpc>
              <a:spcBef>
                <a:spcPct val="0"/>
              </a:spcBef>
            </a:pPr>
            <a:r>
              <a:rPr lang="en-US" b="true" sz="6000" spc="588">
                <a:solidFill>
                  <a:srgbClr val="231F20"/>
                </a:solidFill>
                <a:latin typeface="Oswald Bold"/>
                <a:ea typeface="Oswald Bold"/>
                <a:cs typeface="Oswald Bold"/>
                <a:sym typeface="Oswald Bold"/>
              </a:rPr>
              <a:t>MODEL COMPARISON</a:t>
            </a:r>
          </a:p>
        </p:txBody>
      </p:sp>
      <p:pic>
        <p:nvPicPr>
          <p:cNvPr name="Picture 3" id="3"/>
          <p:cNvPicPr>
            <a:picLocks noChangeAspect="true"/>
          </p:cNvPicPr>
          <p:nvPr/>
        </p:nvPicPr>
        <p:blipFill>
          <a:blip r:embed="rId2"/>
          <a:stretch>
            <a:fillRect/>
          </a:stretch>
        </p:blipFill>
        <p:spPr>
          <a:xfrm rot="0">
            <a:off x="-504137" y="498010"/>
            <a:ext cx="19296274" cy="10368313"/>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90836" y="478155"/>
            <a:ext cx="10374044" cy="1005840"/>
          </a:xfrm>
          <a:prstGeom prst="rect">
            <a:avLst/>
          </a:prstGeom>
        </p:spPr>
        <p:txBody>
          <a:bodyPr anchor="t" rtlCol="false" tIns="0" lIns="0" bIns="0" rIns="0">
            <a:spAutoFit/>
          </a:bodyPr>
          <a:lstStyle/>
          <a:p>
            <a:pPr algn="ctr" marL="0" indent="0" lvl="0">
              <a:lnSpc>
                <a:spcPts val="8280"/>
              </a:lnSpc>
              <a:spcBef>
                <a:spcPct val="0"/>
              </a:spcBef>
            </a:pPr>
            <a:r>
              <a:rPr lang="en-US" b="true" sz="6000" spc="588">
                <a:solidFill>
                  <a:srgbClr val="231F20"/>
                </a:solidFill>
                <a:latin typeface="Oswald Bold"/>
                <a:ea typeface="Oswald Bold"/>
                <a:cs typeface="Oswald Bold"/>
                <a:sym typeface="Oswald Bold"/>
              </a:rPr>
              <a:t>8. MODEL DEPLOYMENT</a:t>
            </a:r>
          </a:p>
        </p:txBody>
      </p:sp>
      <p:sp>
        <p:nvSpPr>
          <p:cNvPr name="TextBox 3" id="3"/>
          <p:cNvSpPr txBox="true"/>
          <p:nvPr/>
        </p:nvSpPr>
        <p:spPr>
          <a:xfrm rot="0">
            <a:off x="1143204" y="2324973"/>
            <a:ext cx="16001592" cy="7030215"/>
          </a:xfrm>
          <a:prstGeom prst="rect">
            <a:avLst/>
          </a:prstGeom>
        </p:spPr>
        <p:txBody>
          <a:bodyPr anchor="t" rtlCol="false" tIns="0" lIns="0" bIns="0" rIns="0">
            <a:spAutoFit/>
          </a:bodyPr>
          <a:lstStyle/>
          <a:p>
            <a:pPr algn="l">
              <a:lnSpc>
                <a:spcPts val="4038"/>
              </a:lnSpc>
            </a:pPr>
            <a:r>
              <a:rPr lang="en-US" sz="2926" spc="286">
                <a:solidFill>
                  <a:srgbClr val="231F20"/>
                </a:solidFill>
                <a:latin typeface="DM Sans"/>
                <a:ea typeface="DM Sans"/>
                <a:cs typeface="DM Sans"/>
                <a:sym typeface="DM Sans"/>
              </a:rPr>
              <a:t> </a:t>
            </a:r>
            <a:r>
              <a:rPr lang="en-US" sz="2926" spc="286" b="true">
                <a:solidFill>
                  <a:srgbClr val="231F20"/>
                </a:solidFill>
                <a:latin typeface="DM Sans Bold"/>
                <a:ea typeface="DM Sans Bold"/>
                <a:cs typeface="DM Sans Bold"/>
                <a:sym typeface="DM Sans Bold"/>
              </a:rPr>
              <a:t> Digital Marketing Campaign Classification Web App</a:t>
            </a:r>
          </a:p>
          <a:p>
            <a:pPr algn="l">
              <a:lnSpc>
                <a:spcPts val="2661"/>
              </a:lnSpc>
            </a:pPr>
          </a:p>
          <a:p>
            <a:pPr algn="l" marL="519661" indent="-259831" lvl="1">
              <a:lnSpc>
                <a:spcPts val="3321"/>
              </a:lnSpc>
              <a:buFont typeface="Arial"/>
              <a:buChar char="•"/>
            </a:pPr>
            <a:r>
              <a:rPr lang="en-US" sz="2406" spc="235">
                <a:solidFill>
                  <a:srgbClr val="231F20"/>
                </a:solidFill>
                <a:latin typeface="DM Sans"/>
                <a:ea typeface="DM Sans"/>
                <a:cs typeface="DM Sans"/>
                <a:sym typeface="DM Sans"/>
              </a:rPr>
              <a:t>Built an interactive web application using Streamlit to classify digital marketing campaign outcomes.</a:t>
            </a:r>
          </a:p>
          <a:p>
            <a:pPr algn="l">
              <a:lnSpc>
                <a:spcPts val="3321"/>
              </a:lnSpc>
            </a:pPr>
          </a:p>
          <a:p>
            <a:pPr algn="l" marL="519661" indent="-259831" lvl="1">
              <a:lnSpc>
                <a:spcPts val="3321"/>
              </a:lnSpc>
              <a:buFont typeface="Arial"/>
              <a:buChar char="•"/>
            </a:pPr>
            <a:r>
              <a:rPr lang="en-US" sz="2406" spc="235">
                <a:solidFill>
                  <a:srgbClr val="231F20"/>
                </a:solidFill>
                <a:latin typeface="DM Sans"/>
                <a:ea typeface="DM Sans"/>
                <a:cs typeface="DM Sans"/>
                <a:sym typeface="DM Sans"/>
              </a:rPr>
              <a:t>Allows users to upload a CSV file and explore the dataset with summary statistics, data visualizations, and feature engineering.</a:t>
            </a:r>
          </a:p>
          <a:p>
            <a:pPr algn="l">
              <a:lnSpc>
                <a:spcPts val="3321"/>
              </a:lnSpc>
            </a:pPr>
          </a:p>
          <a:p>
            <a:pPr algn="l" marL="519661" indent="-259831" lvl="1">
              <a:lnSpc>
                <a:spcPts val="3321"/>
              </a:lnSpc>
              <a:buFont typeface="Arial"/>
              <a:buChar char="•"/>
            </a:pPr>
            <a:r>
              <a:rPr lang="en-US" sz="2406" spc="235">
                <a:solidFill>
                  <a:srgbClr val="231F20"/>
                </a:solidFill>
                <a:latin typeface="DM Sans"/>
                <a:ea typeface="DM Sans"/>
                <a:cs typeface="DM Sans"/>
                <a:sym typeface="DM Sans"/>
              </a:rPr>
              <a:t>Displays preprocessing steps like handling missing values, feature scaling, and encoding categorical variables.</a:t>
            </a:r>
          </a:p>
          <a:p>
            <a:pPr algn="l">
              <a:lnSpc>
                <a:spcPts val="3321"/>
              </a:lnSpc>
            </a:pPr>
          </a:p>
          <a:p>
            <a:pPr algn="l" marL="519661" indent="-259831" lvl="1">
              <a:lnSpc>
                <a:spcPts val="3321"/>
              </a:lnSpc>
              <a:buFont typeface="Arial"/>
              <a:buChar char="•"/>
            </a:pPr>
            <a:r>
              <a:rPr lang="en-US" sz="2406" spc="235">
                <a:solidFill>
                  <a:srgbClr val="231F20"/>
                </a:solidFill>
                <a:latin typeface="DM Sans"/>
                <a:ea typeface="DM Sans"/>
                <a:cs typeface="DM Sans"/>
                <a:sym typeface="DM Sans"/>
              </a:rPr>
              <a:t>Users can choose from five machine learning models: Decision Tree, Random Forest, Gradient Boosting, XGBoost, and Logistic Regression.</a:t>
            </a:r>
          </a:p>
          <a:p>
            <a:pPr algn="l">
              <a:lnSpc>
                <a:spcPts val="3321"/>
              </a:lnSpc>
            </a:pPr>
          </a:p>
          <a:p>
            <a:pPr algn="l" marL="519661" indent="-259831" lvl="1">
              <a:lnSpc>
                <a:spcPts val="3321"/>
              </a:lnSpc>
              <a:buFont typeface="Arial"/>
              <a:buChar char="•"/>
            </a:pPr>
            <a:r>
              <a:rPr lang="en-US" sz="2406" spc="235">
                <a:solidFill>
                  <a:srgbClr val="231F20"/>
                </a:solidFill>
                <a:latin typeface="DM Sans"/>
                <a:ea typeface="DM Sans"/>
                <a:cs typeface="DM Sans"/>
                <a:sym typeface="DM Sans"/>
              </a:rPr>
              <a:t>Displays performance metrics such as accuracy, classification report, and confusion matrix for the selected model.</a:t>
            </a:r>
          </a:p>
          <a:p>
            <a:pPr algn="l">
              <a:lnSpc>
                <a:spcPts val="276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503371" y="366732"/>
            <a:ext cx="6903203" cy="3737075"/>
          </a:xfrm>
          <a:custGeom>
            <a:avLst/>
            <a:gdLst/>
            <a:ahLst/>
            <a:cxnLst/>
            <a:rect r="r" b="b" t="t" l="l"/>
            <a:pathLst>
              <a:path h="3737075" w="6903203">
                <a:moveTo>
                  <a:pt x="0" y="0"/>
                </a:moveTo>
                <a:lnTo>
                  <a:pt x="6903203" y="0"/>
                </a:lnTo>
                <a:lnTo>
                  <a:pt x="6903203" y="3737076"/>
                </a:lnTo>
                <a:lnTo>
                  <a:pt x="0" y="3737076"/>
                </a:lnTo>
                <a:lnTo>
                  <a:pt x="0" y="0"/>
                </a:lnTo>
                <a:close/>
              </a:path>
            </a:pathLst>
          </a:custGeom>
          <a:blipFill>
            <a:blip r:embed="rId2"/>
            <a:stretch>
              <a:fillRect l="0" t="0" r="0" b="-37788"/>
            </a:stretch>
          </a:blipFill>
        </p:spPr>
      </p:sp>
      <p:sp>
        <p:nvSpPr>
          <p:cNvPr name="Freeform 3" id="3"/>
          <p:cNvSpPr/>
          <p:nvPr/>
        </p:nvSpPr>
        <p:spPr>
          <a:xfrm flipH="false" flipV="false" rot="0">
            <a:off x="10170664" y="366732"/>
            <a:ext cx="6413815" cy="4485161"/>
          </a:xfrm>
          <a:custGeom>
            <a:avLst/>
            <a:gdLst/>
            <a:ahLst/>
            <a:cxnLst/>
            <a:rect r="r" b="b" t="t" l="l"/>
            <a:pathLst>
              <a:path h="4485161" w="6413815">
                <a:moveTo>
                  <a:pt x="0" y="0"/>
                </a:moveTo>
                <a:lnTo>
                  <a:pt x="6413815" y="0"/>
                </a:lnTo>
                <a:lnTo>
                  <a:pt x="6413815" y="4485161"/>
                </a:lnTo>
                <a:lnTo>
                  <a:pt x="0" y="4485161"/>
                </a:lnTo>
                <a:lnTo>
                  <a:pt x="0" y="0"/>
                </a:lnTo>
                <a:close/>
              </a:path>
            </a:pathLst>
          </a:custGeom>
          <a:blipFill>
            <a:blip r:embed="rId3"/>
            <a:stretch>
              <a:fillRect l="-9606" t="0" r="-17" b="0"/>
            </a:stretch>
          </a:blipFill>
        </p:spPr>
      </p:sp>
      <p:sp>
        <p:nvSpPr>
          <p:cNvPr name="Freeform 4" id="4"/>
          <p:cNvSpPr/>
          <p:nvPr/>
        </p:nvSpPr>
        <p:spPr>
          <a:xfrm flipH="false" flipV="false" rot="0">
            <a:off x="1028700" y="4851893"/>
            <a:ext cx="8622762" cy="4660311"/>
          </a:xfrm>
          <a:custGeom>
            <a:avLst/>
            <a:gdLst/>
            <a:ahLst/>
            <a:cxnLst/>
            <a:rect r="r" b="b" t="t" l="l"/>
            <a:pathLst>
              <a:path h="4660311" w="8622762">
                <a:moveTo>
                  <a:pt x="0" y="0"/>
                </a:moveTo>
                <a:lnTo>
                  <a:pt x="8622762" y="0"/>
                </a:lnTo>
                <a:lnTo>
                  <a:pt x="8622762" y="4660311"/>
                </a:lnTo>
                <a:lnTo>
                  <a:pt x="0" y="4660311"/>
                </a:lnTo>
                <a:lnTo>
                  <a:pt x="0" y="0"/>
                </a:lnTo>
                <a:close/>
              </a:path>
            </a:pathLst>
          </a:custGeom>
          <a:blipFill>
            <a:blip r:embed="rId4"/>
            <a:stretch>
              <a:fillRect l="0" t="-38769" r="0" b="0"/>
            </a:stretch>
          </a:blipFill>
        </p:spPr>
      </p:sp>
      <p:sp>
        <p:nvSpPr>
          <p:cNvPr name="Freeform 5" id="5"/>
          <p:cNvSpPr/>
          <p:nvPr/>
        </p:nvSpPr>
        <p:spPr>
          <a:xfrm flipH="false" flipV="false" rot="0">
            <a:off x="10170664" y="4905322"/>
            <a:ext cx="6138974" cy="4606881"/>
          </a:xfrm>
          <a:custGeom>
            <a:avLst/>
            <a:gdLst/>
            <a:ahLst/>
            <a:cxnLst/>
            <a:rect r="r" b="b" t="t" l="l"/>
            <a:pathLst>
              <a:path h="4606881" w="6138974">
                <a:moveTo>
                  <a:pt x="0" y="0"/>
                </a:moveTo>
                <a:lnTo>
                  <a:pt x="6138974" y="0"/>
                </a:lnTo>
                <a:lnTo>
                  <a:pt x="6138974" y="4606882"/>
                </a:lnTo>
                <a:lnTo>
                  <a:pt x="0" y="4606882"/>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91914" y="3081632"/>
            <a:ext cx="9471482" cy="5305260"/>
          </a:xfrm>
          <a:custGeom>
            <a:avLst/>
            <a:gdLst/>
            <a:ahLst/>
            <a:cxnLst/>
            <a:rect r="r" b="b" t="t" l="l"/>
            <a:pathLst>
              <a:path h="5305260" w="9471482">
                <a:moveTo>
                  <a:pt x="0" y="0"/>
                </a:moveTo>
                <a:lnTo>
                  <a:pt x="9471482" y="0"/>
                </a:lnTo>
                <a:lnTo>
                  <a:pt x="9471482" y="5305261"/>
                </a:lnTo>
                <a:lnTo>
                  <a:pt x="0" y="5305261"/>
                </a:lnTo>
                <a:lnTo>
                  <a:pt x="0" y="0"/>
                </a:lnTo>
                <a:close/>
              </a:path>
            </a:pathLst>
          </a:custGeom>
          <a:blipFill>
            <a:blip r:embed="rId2"/>
            <a:stretch>
              <a:fillRect l="-394" t="0" r="-394" b="0"/>
            </a:stretch>
          </a:blipFill>
        </p:spPr>
      </p:sp>
      <p:sp>
        <p:nvSpPr>
          <p:cNvPr name="TextBox 3" id="3"/>
          <p:cNvSpPr txBox="true"/>
          <p:nvPr/>
        </p:nvSpPr>
        <p:spPr>
          <a:xfrm rot="0">
            <a:off x="-1525259" y="478155"/>
            <a:ext cx="10374044" cy="1005840"/>
          </a:xfrm>
          <a:prstGeom prst="rect">
            <a:avLst/>
          </a:prstGeom>
        </p:spPr>
        <p:txBody>
          <a:bodyPr anchor="t" rtlCol="false" tIns="0" lIns="0" bIns="0" rIns="0">
            <a:spAutoFit/>
          </a:bodyPr>
          <a:lstStyle/>
          <a:p>
            <a:pPr algn="ctr" marL="0" indent="0" lvl="0">
              <a:lnSpc>
                <a:spcPts val="8280"/>
              </a:lnSpc>
              <a:spcBef>
                <a:spcPct val="0"/>
              </a:spcBef>
            </a:pPr>
            <a:r>
              <a:rPr lang="en-US" b="true" sz="6000" spc="588">
                <a:solidFill>
                  <a:srgbClr val="231F20"/>
                </a:solidFill>
                <a:latin typeface="Oswald Bold"/>
                <a:ea typeface="Oswald Bold"/>
                <a:cs typeface="Oswald Bold"/>
                <a:sym typeface="Oswald Bold"/>
              </a:rPr>
              <a:t>9. DASHBOARD</a:t>
            </a:r>
          </a:p>
        </p:txBody>
      </p:sp>
      <p:sp>
        <p:nvSpPr>
          <p:cNvPr name="TextBox 4" id="4"/>
          <p:cNvSpPr txBox="true"/>
          <p:nvPr/>
        </p:nvSpPr>
        <p:spPr>
          <a:xfrm rot="0">
            <a:off x="675655" y="2080212"/>
            <a:ext cx="7787818" cy="6631142"/>
          </a:xfrm>
          <a:prstGeom prst="rect">
            <a:avLst/>
          </a:prstGeom>
        </p:spPr>
        <p:txBody>
          <a:bodyPr anchor="t" rtlCol="false" tIns="0" lIns="0" bIns="0" rIns="0">
            <a:spAutoFit/>
          </a:bodyPr>
          <a:lstStyle/>
          <a:p>
            <a:pPr algn="l">
              <a:lnSpc>
                <a:spcPts val="4126"/>
              </a:lnSpc>
            </a:pPr>
            <a:r>
              <a:rPr lang="en-US" sz="2990" spc="293" b="true">
                <a:solidFill>
                  <a:srgbClr val="231F20"/>
                </a:solidFill>
                <a:latin typeface="DM Sans Bold"/>
                <a:ea typeface="DM Sans Bold"/>
                <a:cs typeface="DM Sans Bold"/>
                <a:sym typeface="DM Sans Bold"/>
              </a:rPr>
              <a:t>Digital Marketing Campaign Conversion Dashboard</a:t>
            </a:r>
          </a:p>
          <a:p>
            <a:pPr algn="l">
              <a:lnSpc>
                <a:spcPts val="4126"/>
              </a:lnSpc>
            </a:pPr>
          </a:p>
          <a:p>
            <a:pPr algn="l">
              <a:lnSpc>
                <a:spcPts val="3712"/>
              </a:lnSpc>
            </a:pPr>
            <a:r>
              <a:rPr lang="en-US" sz="2690" spc="263" b="true">
                <a:solidFill>
                  <a:srgbClr val="231F20"/>
                </a:solidFill>
                <a:latin typeface="DM Sans Bold"/>
                <a:ea typeface="DM Sans Bold"/>
                <a:cs typeface="DM Sans Bold"/>
                <a:sym typeface="DM Sans Bold"/>
              </a:rPr>
              <a:t>Objective</a:t>
            </a:r>
            <a:r>
              <a:rPr lang="en-US" sz="2690" spc="263">
                <a:solidFill>
                  <a:srgbClr val="231F20"/>
                </a:solidFill>
                <a:latin typeface="DM Sans"/>
                <a:ea typeface="DM Sans"/>
                <a:cs typeface="DM Sans"/>
                <a:sym typeface="DM Sans"/>
              </a:rPr>
              <a:t>: </a:t>
            </a:r>
            <a:r>
              <a:rPr lang="en-US" sz="2690" spc="263">
                <a:solidFill>
                  <a:srgbClr val="231F20"/>
                </a:solidFill>
                <a:latin typeface="DM Sans"/>
                <a:ea typeface="DM Sans"/>
                <a:cs typeface="DM Sans"/>
                <a:sym typeface="DM Sans"/>
              </a:rPr>
              <a:t>To analyze and visualize the performance of various digital marketing campaigns, their conversion rates, and key influencing factors.</a:t>
            </a:r>
          </a:p>
          <a:p>
            <a:pPr algn="l">
              <a:lnSpc>
                <a:spcPts val="3160"/>
              </a:lnSpc>
            </a:pPr>
          </a:p>
          <a:p>
            <a:pPr algn="l">
              <a:lnSpc>
                <a:spcPts val="3712"/>
              </a:lnSpc>
            </a:pPr>
            <a:r>
              <a:rPr lang="en-US" b="true" sz="2690" spc="263">
                <a:solidFill>
                  <a:srgbClr val="231F20"/>
                </a:solidFill>
                <a:latin typeface="DM Sans Bold"/>
                <a:ea typeface="DM Sans Bold"/>
                <a:cs typeface="DM Sans Bold"/>
                <a:sym typeface="DM Sans Bold"/>
              </a:rPr>
              <a:t>Use Case:</a:t>
            </a:r>
            <a:r>
              <a:rPr lang="en-US" sz="2690" spc="263">
                <a:solidFill>
                  <a:srgbClr val="231F20"/>
                </a:solidFill>
                <a:latin typeface="DM Sans"/>
                <a:ea typeface="DM Sans"/>
                <a:cs typeface="DM Sans"/>
                <a:sym typeface="DM Sans"/>
              </a:rPr>
              <a:t>This dashboard provides actionable insights to optimize campaign strategies, prioritize high-performing channels, and tailor campaigns based on demographic and income data for improved ROI.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678" r="0" b="-14654"/>
            </a:stretch>
          </a:blipFill>
        </p:spPr>
      </p:sp>
      <p:sp>
        <p:nvSpPr>
          <p:cNvPr name="Freeform 3" id="3"/>
          <p:cNvSpPr/>
          <p:nvPr/>
        </p:nvSpPr>
        <p:spPr>
          <a:xfrm flipH="false" flipV="false" rot="0">
            <a:off x="1028700" y="1714266"/>
            <a:ext cx="8075039" cy="7243765"/>
          </a:xfrm>
          <a:custGeom>
            <a:avLst/>
            <a:gdLst/>
            <a:ahLst/>
            <a:cxnLst/>
            <a:rect r="r" b="b" t="t" l="l"/>
            <a:pathLst>
              <a:path h="7243765" w="8075039">
                <a:moveTo>
                  <a:pt x="0" y="0"/>
                </a:moveTo>
                <a:lnTo>
                  <a:pt x="8075039" y="0"/>
                </a:lnTo>
                <a:lnTo>
                  <a:pt x="8075039" y="7243765"/>
                </a:lnTo>
                <a:lnTo>
                  <a:pt x="0" y="7243765"/>
                </a:lnTo>
                <a:lnTo>
                  <a:pt x="0" y="0"/>
                </a:lnTo>
                <a:close/>
              </a:path>
            </a:pathLst>
          </a:custGeom>
          <a:blipFill>
            <a:blip r:embed="rId3">
              <a:alphaModFix amt="92000"/>
            </a:blip>
            <a:stretch>
              <a:fillRect l="-44312" t="0" r="-16030" b="-3755"/>
            </a:stretch>
          </a:blipFill>
          <a:ln w="190500" cap="rnd">
            <a:solidFill>
              <a:srgbClr val="000000">
                <a:alpha val="91765"/>
              </a:srgbClr>
            </a:solidFill>
            <a:prstDash val="solid"/>
            <a:round/>
          </a:ln>
        </p:spPr>
      </p:sp>
      <p:sp>
        <p:nvSpPr>
          <p:cNvPr name="TextBox 4" id="4"/>
          <p:cNvSpPr txBox="true"/>
          <p:nvPr/>
        </p:nvSpPr>
        <p:spPr>
          <a:xfrm rot="0">
            <a:off x="10159969" y="971550"/>
            <a:ext cx="7691548" cy="8672047"/>
          </a:xfrm>
          <a:prstGeom prst="rect">
            <a:avLst/>
          </a:prstGeom>
        </p:spPr>
        <p:txBody>
          <a:bodyPr anchor="t" rtlCol="false" tIns="0" lIns="0" bIns="0" rIns="0">
            <a:spAutoFit/>
          </a:bodyPr>
          <a:lstStyle/>
          <a:p>
            <a:pPr algn="just" marL="0" indent="0" lvl="0">
              <a:lnSpc>
                <a:spcPts val="4340"/>
              </a:lnSpc>
              <a:spcBef>
                <a:spcPct val="0"/>
              </a:spcBef>
            </a:pPr>
            <a:r>
              <a:rPr lang="en-US" b="true" sz="3145" spc="308">
                <a:solidFill>
                  <a:srgbClr val="231F20"/>
                </a:solidFill>
                <a:latin typeface="DM Sans Bold"/>
                <a:ea typeface="DM Sans Bold"/>
                <a:cs typeface="DM Sans Bold"/>
                <a:sym typeface="DM Sans Bold"/>
              </a:rPr>
              <a:t>This project aims to develop a machine learning model to predict customer conversions in digital marketing campaigns. By analyzing demographic and engagement data, the model will enhance campaign targeting, increase conversion rates, and maximize ROAS. Through data exploration, feature engineering, and applying various classification models, the project will provide insights to optimize marketing strategies and improve campaign performance.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453585" y="928244"/>
            <a:ext cx="12471670" cy="5351480"/>
          </a:xfrm>
          <a:custGeom>
            <a:avLst/>
            <a:gdLst/>
            <a:ahLst/>
            <a:cxnLst/>
            <a:rect r="r" b="b" t="t" l="l"/>
            <a:pathLst>
              <a:path h="5351480" w="12471670">
                <a:moveTo>
                  <a:pt x="0" y="0"/>
                </a:moveTo>
                <a:lnTo>
                  <a:pt x="12471669" y="0"/>
                </a:lnTo>
                <a:lnTo>
                  <a:pt x="12471669"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687115" y="10551877"/>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01503" y="956958"/>
            <a:ext cx="10934696" cy="828675"/>
          </a:xfrm>
          <a:prstGeom prst="rect">
            <a:avLst/>
          </a:prstGeom>
        </p:spPr>
        <p:txBody>
          <a:bodyPr anchor="t" rtlCol="false" tIns="0" lIns="0" bIns="0" rIns="0">
            <a:spAutoFit/>
          </a:bodyPr>
          <a:lstStyle/>
          <a:p>
            <a:pPr algn="l" marL="0" indent="0" lvl="0">
              <a:lnSpc>
                <a:spcPts val="6300"/>
              </a:lnSpc>
            </a:pPr>
            <a:r>
              <a:rPr lang="en-US" b="true" sz="6000" spc="588">
                <a:solidFill>
                  <a:srgbClr val="231F20"/>
                </a:solidFill>
                <a:latin typeface="Oswald Bold"/>
                <a:ea typeface="Oswald Bold"/>
                <a:cs typeface="Oswald Bold"/>
                <a:sym typeface="Oswald Bold"/>
              </a:rPr>
              <a:t>10. CONCLUSION</a:t>
            </a:r>
          </a:p>
        </p:txBody>
      </p:sp>
      <p:sp>
        <p:nvSpPr>
          <p:cNvPr name="TextBox 5" id="5"/>
          <p:cNvSpPr txBox="true"/>
          <p:nvPr/>
        </p:nvSpPr>
        <p:spPr>
          <a:xfrm rot="0">
            <a:off x="1501503" y="2692563"/>
            <a:ext cx="14994093" cy="5586820"/>
          </a:xfrm>
          <a:prstGeom prst="rect">
            <a:avLst/>
          </a:prstGeom>
        </p:spPr>
        <p:txBody>
          <a:bodyPr anchor="t" rtlCol="false" tIns="0" lIns="0" bIns="0" rIns="0">
            <a:spAutoFit/>
          </a:bodyPr>
          <a:lstStyle/>
          <a:p>
            <a:pPr algn="l" marL="580877" indent="-290438" lvl="1">
              <a:lnSpc>
                <a:spcPts val="3712"/>
              </a:lnSpc>
              <a:buFont typeface="Arial"/>
              <a:buChar char="•"/>
            </a:pPr>
            <a:r>
              <a:rPr lang="en-US" sz="2690" spc="263">
                <a:solidFill>
                  <a:srgbClr val="231F20"/>
                </a:solidFill>
                <a:latin typeface="DM Sans"/>
                <a:ea typeface="DM Sans"/>
                <a:cs typeface="DM Sans"/>
                <a:sym typeface="DM Sans"/>
              </a:rPr>
              <a:t>Various machine learning algorithms were applied to predict customer conversion based on the given dataset.</a:t>
            </a:r>
          </a:p>
          <a:p>
            <a:pPr algn="l" marL="580877" indent="-290438" lvl="1">
              <a:lnSpc>
                <a:spcPts val="3712"/>
              </a:lnSpc>
              <a:buFont typeface="Arial"/>
              <a:buChar char="•"/>
            </a:pPr>
            <a:r>
              <a:rPr lang="en-US" sz="2690" spc="263">
                <a:solidFill>
                  <a:srgbClr val="231F20"/>
                </a:solidFill>
                <a:latin typeface="DM Sans"/>
                <a:ea typeface="DM Sans"/>
                <a:cs typeface="DM Sans"/>
                <a:sym typeface="DM Sans"/>
              </a:rPr>
              <a:t>The models tested include Logistic Regression, Decision Tree, Random Forest, Gradient Boosting, XGBoost.</a:t>
            </a:r>
          </a:p>
          <a:p>
            <a:pPr algn="l" marL="580877" indent="-290438" lvl="1">
              <a:lnSpc>
                <a:spcPts val="3712"/>
              </a:lnSpc>
              <a:buFont typeface="Arial"/>
              <a:buChar char="•"/>
            </a:pPr>
            <a:r>
              <a:rPr lang="en-US" sz="2690" spc="263">
                <a:solidFill>
                  <a:srgbClr val="231F20"/>
                </a:solidFill>
                <a:latin typeface="DM Sans"/>
                <a:ea typeface="DM Sans"/>
                <a:cs typeface="DM Sans"/>
                <a:sym typeface="DM Sans"/>
              </a:rPr>
              <a:t>Among these, the Decision Tree model, Gradient Boosting and XGBoost demonstrated the highest performance in terms of accuracy and robustness. This suggests that these both models particularly effective in capturing the complex relationships within the data, making it a suitable choice for this classification task.</a:t>
            </a:r>
          </a:p>
          <a:p>
            <a:pPr algn="l" marL="580877" indent="-290438" lvl="1">
              <a:lnSpc>
                <a:spcPts val="3712"/>
              </a:lnSpc>
              <a:buFont typeface="Arial"/>
              <a:buChar char="•"/>
            </a:pPr>
            <a:r>
              <a:rPr lang="en-US" sz="2690" spc="263">
                <a:solidFill>
                  <a:srgbClr val="231F20"/>
                </a:solidFill>
                <a:latin typeface="DM Sans"/>
                <a:ea typeface="DM Sans"/>
                <a:cs typeface="DM Sans"/>
                <a:sym typeface="DM Sans"/>
              </a:rPr>
              <a:t>The superior performance of these models highlights its capability to handle the nuances of customer conversion data.</a:t>
            </a:r>
          </a:p>
          <a:p>
            <a:pPr algn="l">
              <a:lnSpc>
                <a:spcPts val="3712"/>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561733" y="2105045"/>
            <a:ext cx="8097687" cy="3241963"/>
          </a:xfrm>
          <a:prstGeom prst="rect">
            <a:avLst/>
          </a:prstGeom>
        </p:spPr>
        <p:txBody>
          <a:bodyPr anchor="t" rtlCol="false" tIns="0" lIns="0" bIns="0" rIns="0">
            <a:spAutoFit/>
          </a:bodyPr>
          <a:lstStyle/>
          <a:p>
            <a:pPr algn="l">
              <a:lnSpc>
                <a:spcPts val="13015"/>
              </a:lnSpc>
            </a:pPr>
            <a:r>
              <a:rPr lang="en-US" b="true" sz="9431" spc="924">
                <a:solidFill>
                  <a:srgbClr val="231F20"/>
                </a:solidFill>
                <a:latin typeface="Oswald Bold"/>
                <a:ea typeface="Oswald Bold"/>
                <a:cs typeface="Oswald Bold"/>
                <a:sym typeface="Oswald Bold"/>
              </a:rPr>
              <a:t>THANK </a:t>
            </a:r>
          </a:p>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     YOU</a:t>
            </a:r>
          </a:p>
        </p:txBody>
      </p:sp>
      <p:sp>
        <p:nvSpPr>
          <p:cNvPr name="Freeform 4" id="4"/>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971207" y="696482"/>
            <a:ext cx="10092133" cy="6779579"/>
          </a:xfrm>
          <a:custGeom>
            <a:avLst/>
            <a:gdLst/>
            <a:ahLst/>
            <a:cxnLst/>
            <a:rect r="r" b="b" t="t" l="l"/>
            <a:pathLst>
              <a:path h="6779579" w="10092133">
                <a:moveTo>
                  <a:pt x="0" y="0"/>
                </a:moveTo>
                <a:lnTo>
                  <a:pt x="10092133" y="0"/>
                </a:lnTo>
                <a:lnTo>
                  <a:pt x="10092133" y="6779579"/>
                </a:lnTo>
                <a:lnTo>
                  <a:pt x="0" y="6779579"/>
                </a:lnTo>
                <a:lnTo>
                  <a:pt x="0" y="0"/>
                </a:lnTo>
                <a:close/>
              </a:path>
            </a:pathLst>
          </a:custGeom>
          <a:blipFill>
            <a:blip r:embed="rId5"/>
            <a:stretch>
              <a:fillRect l="0" t="-8999" r="0" b="-8999"/>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761994" y="572196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77704" y="441861"/>
            <a:ext cx="8066296" cy="1584352"/>
          </a:xfrm>
          <a:prstGeom prst="rect">
            <a:avLst/>
          </a:prstGeom>
        </p:spPr>
        <p:txBody>
          <a:bodyPr anchor="t" rtlCol="false" tIns="0" lIns="0" bIns="0" rIns="0">
            <a:spAutoFit/>
          </a:bodyPr>
          <a:lstStyle/>
          <a:p>
            <a:pPr algn="ctr">
              <a:lnSpc>
                <a:spcPts val="12956"/>
              </a:lnSpc>
            </a:pPr>
            <a:r>
              <a:rPr lang="en-US" b="true" sz="9388" spc="920">
                <a:solidFill>
                  <a:srgbClr val="231F20"/>
                </a:solidFill>
                <a:latin typeface="Oswald Bold"/>
                <a:ea typeface="Oswald Bold"/>
                <a:cs typeface="Oswald Bold"/>
                <a:sym typeface="Oswald Bold"/>
              </a:rPr>
              <a:t>OBJECTIVES:</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354112" y="2527846"/>
            <a:ext cx="13060538" cy="6866707"/>
          </a:xfrm>
          <a:prstGeom prst="rect">
            <a:avLst/>
          </a:prstGeom>
        </p:spPr>
        <p:txBody>
          <a:bodyPr anchor="t" rtlCol="false" tIns="0" lIns="0" bIns="0" rIns="0">
            <a:spAutoFit/>
          </a:bodyPr>
          <a:lstStyle/>
          <a:p>
            <a:pPr algn="l" marL="457519" indent="-228760" lvl="1">
              <a:lnSpc>
                <a:spcPts val="2924"/>
              </a:lnSpc>
              <a:buFont typeface="Arial"/>
              <a:buChar char="•"/>
            </a:pPr>
            <a:r>
              <a:rPr lang="en-US" b="true" sz="2119" spc="207">
                <a:solidFill>
                  <a:srgbClr val="231F20"/>
                </a:solidFill>
                <a:latin typeface="DM Sans Bold"/>
                <a:ea typeface="DM Sans Bold"/>
                <a:cs typeface="DM Sans Bold"/>
                <a:sym typeface="DM Sans Bold"/>
              </a:rPr>
              <a:t>DATA EXPLORATION:</a:t>
            </a:r>
            <a:r>
              <a:rPr lang="en-US" sz="2119" spc="207">
                <a:solidFill>
                  <a:srgbClr val="231F20"/>
                </a:solidFill>
                <a:latin typeface="DM Sans"/>
                <a:ea typeface="DM Sans"/>
                <a:cs typeface="DM Sans"/>
                <a:sym typeface="DM Sans"/>
              </a:rPr>
              <a:t> CONDUCT COMPREHENSIVE EDA USING VISUALIZATION TECHNIQUES TO UNDERSTAND FEATURE DISTRIBUTIONS AND RELATIONSHIPS WITH SURVIVAL OUTCOMES.  </a:t>
            </a:r>
          </a:p>
          <a:p>
            <a:pPr algn="l">
              <a:lnSpc>
                <a:spcPts val="2924"/>
              </a:lnSpc>
            </a:pPr>
          </a:p>
          <a:p>
            <a:pPr algn="l" marL="457519" indent="-228760" lvl="1">
              <a:lnSpc>
                <a:spcPts val="2924"/>
              </a:lnSpc>
              <a:buFont typeface="Arial"/>
              <a:buChar char="•"/>
            </a:pPr>
            <a:r>
              <a:rPr lang="en-US" b="true" sz="2119" spc="207">
                <a:solidFill>
                  <a:srgbClr val="231F20"/>
                </a:solidFill>
                <a:latin typeface="DM Sans Bold"/>
                <a:ea typeface="DM Sans Bold"/>
                <a:cs typeface="DM Sans Bold"/>
                <a:sym typeface="DM Sans Bold"/>
              </a:rPr>
              <a:t>Feature Engineering:</a:t>
            </a:r>
            <a:r>
              <a:rPr lang="en-US" sz="2119" spc="207">
                <a:solidFill>
                  <a:srgbClr val="231F20"/>
                </a:solidFill>
                <a:latin typeface="DM Sans"/>
                <a:ea typeface="DM Sans"/>
                <a:cs typeface="DM Sans"/>
                <a:sym typeface="DM Sans"/>
              </a:rPr>
              <a:t> Apply appropriate scaling techniques for numerical variables and consider feature importance analysis. And adding new features with using of dataset columns for better performance.</a:t>
            </a:r>
          </a:p>
          <a:p>
            <a:pPr algn="l">
              <a:lnSpc>
                <a:spcPts val="2924"/>
              </a:lnSpc>
            </a:pPr>
          </a:p>
          <a:p>
            <a:pPr algn="l" marL="457519" indent="-228760" lvl="1">
              <a:lnSpc>
                <a:spcPts val="2924"/>
              </a:lnSpc>
              <a:buFont typeface="Arial"/>
              <a:buChar char="•"/>
            </a:pPr>
            <a:r>
              <a:rPr lang="en-US" b="true" sz="2119" spc="207">
                <a:solidFill>
                  <a:srgbClr val="231F20"/>
                </a:solidFill>
                <a:latin typeface="DM Sans Bold"/>
                <a:ea typeface="DM Sans Bold"/>
                <a:cs typeface="DM Sans Bold"/>
                <a:sym typeface="DM Sans Bold"/>
              </a:rPr>
              <a:t>Model Selection:</a:t>
            </a:r>
            <a:r>
              <a:rPr lang="en-US" sz="2119" spc="207">
                <a:solidFill>
                  <a:srgbClr val="231F20"/>
                </a:solidFill>
                <a:latin typeface="DM Sans"/>
                <a:ea typeface="DM Sans"/>
                <a:cs typeface="DM Sans"/>
                <a:sym typeface="DM Sans"/>
              </a:rPr>
              <a:t> Evaluate various classification algorithms including Logistic Regression, Decision Tree, Random Forest, Gradient Boosting and XGBoost.</a:t>
            </a:r>
          </a:p>
          <a:p>
            <a:pPr algn="l">
              <a:lnSpc>
                <a:spcPts val="2924"/>
              </a:lnSpc>
            </a:pPr>
          </a:p>
          <a:p>
            <a:pPr algn="l" marL="457519" indent="-228760" lvl="1">
              <a:lnSpc>
                <a:spcPts val="2924"/>
              </a:lnSpc>
              <a:buFont typeface="Arial"/>
              <a:buChar char="•"/>
            </a:pPr>
            <a:r>
              <a:rPr lang="en-US" b="true" sz="2119" spc="207">
                <a:solidFill>
                  <a:srgbClr val="231F20"/>
                </a:solidFill>
                <a:latin typeface="DM Sans Bold"/>
                <a:ea typeface="DM Sans Bold"/>
                <a:cs typeface="DM Sans Bold"/>
                <a:sym typeface="DM Sans Bold"/>
              </a:rPr>
              <a:t>Performance Evaluation: </a:t>
            </a:r>
            <a:r>
              <a:rPr lang="en-US" sz="2119" spc="207">
                <a:solidFill>
                  <a:srgbClr val="231F20"/>
                </a:solidFill>
                <a:latin typeface="DM Sans"/>
                <a:ea typeface="DM Sans"/>
                <a:cs typeface="DM Sans"/>
                <a:sym typeface="DM Sans"/>
              </a:rPr>
              <a:t>Use appropriate metrics such as accuracy, Classification Report, Confusion Mstrix to assess model performance. </a:t>
            </a:r>
          </a:p>
          <a:p>
            <a:pPr algn="l">
              <a:lnSpc>
                <a:spcPts val="2924"/>
              </a:lnSpc>
            </a:pPr>
          </a:p>
          <a:p>
            <a:pPr algn="l" marL="457519" indent="-228760" lvl="1">
              <a:lnSpc>
                <a:spcPts val="2924"/>
              </a:lnSpc>
              <a:buFont typeface="Arial"/>
              <a:buChar char="•"/>
            </a:pPr>
            <a:r>
              <a:rPr lang="en-US" b="true" sz="2119" spc="207">
                <a:solidFill>
                  <a:srgbClr val="231F20"/>
                </a:solidFill>
                <a:latin typeface="DM Sans Bold"/>
                <a:ea typeface="DM Sans Bold"/>
                <a:cs typeface="DM Sans Bold"/>
                <a:sym typeface="DM Sans Bold"/>
              </a:rPr>
              <a:t>Visualization:</a:t>
            </a:r>
            <a:r>
              <a:rPr lang="en-US" sz="2119" spc="207">
                <a:solidFill>
                  <a:srgbClr val="231F20"/>
                </a:solidFill>
                <a:latin typeface="DM Sans"/>
                <a:ea typeface="DM Sans"/>
                <a:cs typeface="DM Sans"/>
                <a:sym typeface="DM Sans"/>
              </a:rPr>
              <a:t> Create clear and informative visualizations using libraries like matplotlib and seaborn to communicate survival analysis results and model performance.</a:t>
            </a:r>
          </a:p>
          <a:p>
            <a:pPr algn="l">
              <a:lnSpc>
                <a:spcPts val="292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2328628" y="2196959"/>
            <a:ext cx="961558" cy="940643"/>
            <a:chOff x="0" y="0"/>
            <a:chExt cx="845788" cy="827392"/>
          </a:xfrm>
        </p:grpSpPr>
        <p:sp>
          <p:nvSpPr>
            <p:cNvPr name="Freeform 4" id="4"/>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5" id="5"/>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1</a:t>
              </a:r>
            </a:p>
          </p:txBody>
        </p:sp>
      </p:grpSp>
      <p:sp>
        <p:nvSpPr>
          <p:cNvPr name="TextBox 6" id="6"/>
          <p:cNvSpPr txBox="true"/>
          <p:nvPr/>
        </p:nvSpPr>
        <p:spPr>
          <a:xfrm rot="0">
            <a:off x="2060650" y="4326625"/>
            <a:ext cx="1497515" cy="791239"/>
          </a:xfrm>
          <a:prstGeom prst="rect">
            <a:avLst/>
          </a:prstGeom>
        </p:spPr>
        <p:txBody>
          <a:bodyPr anchor="t" rtlCol="false" tIns="0" lIns="0" bIns="0" rIns="0">
            <a:spAutoFit/>
          </a:bodyPr>
          <a:lstStyle/>
          <a:p>
            <a:pPr algn="ctr">
              <a:lnSpc>
                <a:spcPts val="6488"/>
              </a:lnSpc>
            </a:pPr>
            <a:r>
              <a:rPr lang="en-US" b="true" sz="4701" spc="460">
                <a:solidFill>
                  <a:srgbClr val="FFFBFB"/>
                </a:solidFill>
                <a:latin typeface="DM Sans Bold"/>
                <a:ea typeface="DM Sans Bold"/>
                <a:cs typeface="DM Sans Bold"/>
                <a:sym typeface="DM Sans Bold"/>
              </a:rPr>
              <a:t>2</a:t>
            </a:r>
          </a:p>
        </p:txBody>
      </p:sp>
      <p:sp>
        <p:nvSpPr>
          <p:cNvPr name="Freeform 7" id="7"/>
          <p:cNvSpPr/>
          <p:nvPr/>
        </p:nvSpPr>
        <p:spPr>
          <a:xfrm flipH="false" flipV="false" rot="0">
            <a:off x="6039658" y="189729"/>
            <a:ext cx="1302818" cy="838971"/>
          </a:xfrm>
          <a:custGeom>
            <a:avLst/>
            <a:gdLst/>
            <a:ahLst/>
            <a:cxnLst/>
            <a:rect r="r" b="b" t="t" l="l"/>
            <a:pathLst>
              <a:path h="838971" w="1302818">
                <a:moveTo>
                  <a:pt x="0" y="0"/>
                </a:moveTo>
                <a:lnTo>
                  <a:pt x="1302819" y="0"/>
                </a:lnTo>
                <a:lnTo>
                  <a:pt x="1302819" y="838971"/>
                </a:lnTo>
                <a:lnTo>
                  <a:pt x="0" y="8389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5605539" y="-6240648"/>
            <a:ext cx="6231941" cy="9709823"/>
          </a:xfrm>
          <a:custGeom>
            <a:avLst/>
            <a:gdLst/>
            <a:ahLst/>
            <a:cxnLst/>
            <a:rect r="r" b="b" t="t" l="l"/>
            <a:pathLst>
              <a:path h="9709823" w="6231941">
                <a:moveTo>
                  <a:pt x="0" y="0"/>
                </a:moveTo>
                <a:lnTo>
                  <a:pt x="6231941" y="0"/>
                </a:lnTo>
                <a:lnTo>
                  <a:pt x="6231941" y="9709823"/>
                </a:lnTo>
                <a:lnTo>
                  <a:pt x="0" y="97098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418599" y="2269544"/>
            <a:ext cx="5242118" cy="636032"/>
          </a:xfrm>
          <a:prstGeom prst="rect">
            <a:avLst/>
          </a:prstGeom>
        </p:spPr>
        <p:txBody>
          <a:bodyPr anchor="t" rtlCol="false" tIns="0" lIns="0" bIns="0" rIns="0">
            <a:spAutoFit/>
          </a:bodyPr>
          <a:lstStyle/>
          <a:p>
            <a:pPr algn="ctr">
              <a:lnSpc>
                <a:spcPts val="5209"/>
              </a:lnSpc>
            </a:pPr>
            <a:r>
              <a:rPr lang="en-US" b="true" sz="3774" spc="369">
                <a:solidFill>
                  <a:srgbClr val="231F20"/>
                </a:solidFill>
                <a:latin typeface="DM Sans Bold"/>
                <a:ea typeface="DM Sans Bold"/>
                <a:cs typeface="DM Sans Bold"/>
                <a:sym typeface="DM Sans Bold"/>
              </a:rPr>
              <a:t>INTRODUCTION</a:t>
            </a:r>
          </a:p>
        </p:txBody>
      </p:sp>
      <p:sp>
        <p:nvSpPr>
          <p:cNvPr name="TextBox 10" id="10"/>
          <p:cNvSpPr txBox="true"/>
          <p:nvPr/>
        </p:nvSpPr>
        <p:spPr>
          <a:xfrm rot="0">
            <a:off x="7342477" y="-33227"/>
            <a:ext cx="3603047" cy="872198"/>
          </a:xfrm>
          <a:prstGeom prst="rect">
            <a:avLst/>
          </a:prstGeom>
        </p:spPr>
        <p:txBody>
          <a:bodyPr anchor="t" rtlCol="false" tIns="0" lIns="0" bIns="0" rIns="0">
            <a:spAutoFit/>
          </a:bodyPr>
          <a:lstStyle/>
          <a:p>
            <a:pPr algn="ctr">
              <a:lnSpc>
                <a:spcPts val="7051"/>
              </a:lnSpc>
            </a:pPr>
            <a:r>
              <a:rPr lang="en-US" sz="5036" b="true">
                <a:solidFill>
                  <a:srgbClr val="737373"/>
                </a:solidFill>
                <a:latin typeface="Canva Sans Bold"/>
                <a:ea typeface="Canva Sans Bold"/>
                <a:cs typeface="Canva Sans Bold"/>
                <a:sym typeface="Canva Sans Bold"/>
              </a:rPr>
              <a:t>Work-Flow</a:t>
            </a:r>
          </a:p>
        </p:txBody>
      </p:sp>
      <p:grpSp>
        <p:nvGrpSpPr>
          <p:cNvPr name="Group 11" id="11"/>
          <p:cNvGrpSpPr/>
          <p:nvPr/>
        </p:nvGrpSpPr>
        <p:grpSpPr>
          <a:xfrm rot="0">
            <a:off x="10040994" y="7825407"/>
            <a:ext cx="961558" cy="981033"/>
            <a:chOff x="0" y="0"/>
            <a:chExt cx="845788" cy="862919"/>
          </a:xfrm>
        </p:grpSpPr>
        <p:sp>
          <p:nvSpPr>
            <p:cNvPr name="Freeform 12" id="12"/>
            <p:cNvSpPr/>
            <p:nvPr/>
          </p:nvSpPr>
          <p:spPr>
            <a:xfrm flipH="false" flipV="false" rot="0">
              <a:off x="0" y="0"/>
              <a:ext cx="845788" cy="862919"/>
            </a:xfrm>
            <a:custGeom>
              <a:avLst/>
              <a:gdLst/>
              <a:ahLst/>
              <a:cxnLst/>
              <a:rect r="r" b="b" t="t" l="l"/>
              <a:pathLst>
                <a:path h="862919" w="845788">
                  <a:moveTo>
                    <a:pt x="422894" y="0"/>
                  </a:moveTo>
                  <a:cubicBezTo>
                    <a:pt x="189336" y="0"/>
                    <a:pt x="0" y="193171"/>
                    <a:pt x="0" y="431459"/>
                  </a:cubicBezTo>
                  <a:cubicBezTo>
                    <a:pt x="0" y="669748"/>
                    <a:pt x="189336" y="862919"/>
                    <a:pt x="422894" y="862919"/>
                  </a:cubicBezTo>
                  <a:cubicBezTo>
                    <a:pt x="656452" y="862919"/>
                    <a:pt x="845788" y="669748"/>
                    <a:pt x="845788" y="431459"/>
                  </a:cubicBezTo>
                  <a:cubicBezTo>
                    <a:pt x="845788" y="193171"/>
                    <a:pt x="656452" y="0"/>
                    <a:pt x="422894" y="0"/>
                  </a:cubicBezTo>
                  <a:close/>
                </a:path>
              </a:pathLst>
            </a:custGeom>
            <a:solidFill>
              <a:srgbClr val="131211"/>
            </a:solidFill>
          </p:spPr>
        </p:sp>
        <p:sp>
          <p:nvSpPr>
            <p:cNvPr name="TextBox 13" id="13"/>
            <p:cNvSpPr txBox="true"/>
            <p:nvPr/>
          </p:nvSpPr>
          <p:spPr>
            <a:xfrm>
              <a:off x="79293" y="42799"/>
              <a:ext cx="687203" cy="739222"/>
            </a:xfrm>
            <a:prstGeom prst="rect">
              <a:avLst/>
            </a:prstGeom>
          </p:spPr>
          <p:txBody>
            <a:bodyPr anchor="ctr" rtlCol="false" tIns="50800" lIns="50800" bIns="50800" rIns="50800"/>
            <a:lstStyle/>
            <a:p>
              <a:pPr algn="ctr">
                <a:lnSpc>
                  <a:spcPts val="5069"/>
                </a:lnSpc>
              </a:pPr>
              <a:r>
                <a:rPr lang="en-US" sz="3899">
                  <a:solidFill>
                    <a:srgbClr val="FFFFFF"/>
                  </a:solidFill>
                  <a:latin typeface="Open Sauce"/>
                  <a:ea typeface="Open Sauce"/>
                  <a:cs typeface="Open Sauce"/>
                  <a:sym typeface="Open Sauce"/>
                </a:rPr>
                <a:t>10</a:t>
              </a:r>
            </a:p>
          </p:txBody>
        </p:sp>
      </p:grpSp>
      <p:grpSp>
        <p:nvGrpSpPr>
          <p:cNvPr name="Group 14" id="14"/>
          <p:cNvGrpSpPr/>
          <p:nvPr/>
        </p:nvGrpSpPr>
        <p:grpSpPr>
          <a:xfrm rot="0">
            <a:off x="2340426" y="3603303"/>
            <a:ext cx="961558" cy="940643"/>
            <a:chOff x="0" y="0"/>
            <a:chExt cx="845788" cy="827392"/>
          </a:xfrm>
        </p:grpSpPr>
        <p:sp>
          <p:nvSpPr>
            <p:cNvPr name="Freeform 15" id="15"/>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16" id="16"/>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2</a:t>
              </a:r>
            </a:p>
          </p:txBody>
        </p:sp>
      </p:grpSp>
      <p:grpSp>
        <p:nvGrpSpPr>
          <p:cNvPr name="Group 17" id="17"/>
          <p:cNvGrpSpPr/>
          <p:nvPr/>
        </p:nvGrpSpPr>
        <p:grpSpPr>
          <a:xfrm rot="0">
            <a:off x="2328628" y="5010671"/>
            <a:ext cx="961558" cy="940643"/>
            <a:chOff x="0" y="0"/>
            <a:chExt cx="845788" cy="827392"/>
          </a:xfrm>
        </p:grpSpPr>
        <p:sp>
          <p:nvSpPr>
            <p:cNvPr name="Freeform 18" id="18"/>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19" id="19"/>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3</a:t>
              </a:r>
            </a:p>
          </p:txBody>
        </p:sp>
      </p:grpSp>
      <p:grpSp>
        <p:nvGrpSpPr>
          <p:cNvPr name="Group 20" id="20"/>
          <p:cNvGrpSpPr/>
          <p:nvPr/>
        </p:nvGrpSpPr>
        <p:grpSpPr>
          <a:xfrm rot="0">
            <a:off x="2340426" y="6418039"/>
            <a:ext cx="961558" cy="940643"/>
            <a:chOff x="0" y="0"/>
            <a:chExt cx="845788" cy="827392"/>
          </a:xfrm>
        </p:grpSpPr>
        <p:sp>
          <p:nvSpPr>
            <p:cNvPr name="Freeform 21" id="21"/>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22" id="22"/>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4</a:t>
              </a:r>
            </a:p>
          </p:txBody>
        </p:sp>
      </p:grpSp>
      <p:grpSp>
        <p:nvGrpSpPr>
          <p:cNvPr name="Group 23" id="23"/>
          <p:cNvGrpSpPr/>
          <p:nvPr/>
        </p:nvGrpSpPr>
        <p:grpSpPr>
          <a:xfrm rot="0">
            <a:off x="2340426" y="7827141"/>
            <a:ext cx="961558" cy="940643"/>
            <a:chOff x="0" y="0"/>
            <a:chExt cx="845788" cy="827392"/>
          </a:xfrm>
        </p:grpSpPr>
        <p:sp>
          <p:nvSpPr>
            <p:cNvPr name="Freeform 24" id="24"/>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25" id="25"/>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5</a:t>
              </a:r>
            </a:p>
          </p:txBody>
        </p:sp>
      </p:grpSp>
      <p:grpSp>
        <p:nvGrpSpPr>
          <p:cNvPr name="Group 26" id="26"/>
          <p:cNvGrpSpPr/>
          <p:nvPr/>
        </p:nvGrpSpPr>
        <p:grpSpPr>
          <a:xfrm rot="0">
            <a:off x="10040994" y="2196959"/>
            <a:ext cx="961558" cy="940643"/>
            <a:chOff x="0" y="0"/>
            <a:chExt cx="845788" cy="827392"/>
          </a:xfrm>
        </p:grpSpPr>
        <p:sp>
          <p:nvSpPr>
            <p:cNvPr name="Freeform 27" id="27"/>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28" id="28"/>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6</a:t>
              </a:r>
            </a:p>
          </p:txBody>
        </p:sp>
      </p:grpSp>
      <p:grpSp>
        <p:nvGrpSpPr>
          <p:cNvPr name="Group 29" id="29"/>
          <p:cNvGrpSpPr/>
          <p:nvPr/>
        </p:nvGrpSpPr>
        <p:grpSpPr>
          <a:xfrm rot="0">
            <a:off x="10040994" y="3603303"/>
            <a:ext cx="961558" cy="940643"/>
            <a:chOff x="0" y="0"/>
            <a:chExt cx="845788" cy="827392"/>
          </a:xfrm>
        </p:grpSpPr>
        <p:sp>
          <p:nvSpPr>
            <p:cNvPr name="Freeform 30" id="30"/>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31" id="31"/>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7</a:t>
              </a:r>
            </a:p>
          </p:txBody>
        </p:sp>
      </p:grpSp>
      <p:grpSp>
        <p:nvGrpSpPr>
          <p:cNvPr name="Group 32" id="32"/>
          <p:cNvGrpSpPr/>
          <p:nvPr/>
        </p:nvGrpSpPr>
        <p:grpSpPr>
          <a:xfrm rot="0">
            <a:off x="10040994" y="5010671"/>
            <a:ext cx="961558" cy="940643"/>
            <a:chOff x="0" y="0"/>
            <a:chExt cx="845788" cy="827392"/>
          </a:xfrm>
        </p:grpSpPr>
        <p:sp>
          <p:nvSpPr>
            <p:cNvPr name="Freeform 33" id="33"/>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34" id="34"/>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8</a:t>
              </a:r>
            </a:p>
          </p:txBody>
        </p:sp>
      </p:grpSp>
      <p:grpSp>
        <p:nvGrpSpPr>
          <p:cNvPr name="Group 35" id="35"/>
          <p:cNvGrpSpPr/>
          <p:nvPr/>
        </p:nvGrpSpPr>
        <p:grpSpPr>
          <a:xfrm rot="0">
            <a:off x="10040994" y="6418039"/>
            <a:ext cx="961558" cy="940643"/>
            <a:chOff x="0" y="0"/>
            <a:chExt cx="845788" cy="827392"/>
          </a:xfrm>
        </p:grpSpPr>
        <p:sp>
          <p:nvSpPr>
            <p:cNvPr name="Freeform 36" id="36"/>
            <p:cNvSpPr/>
            <p:nvPr/>
          </p:nvSpPr>
          <p:spPr>
            <a:xfrm flipH="false" flipV="false" rot="0">
              <a:off x="0" y="0"/>
              <a:ext cx="845788" cy="827392"/>
            </a:xfrm>
            <a:custGeom>
              <a:avLst/>
              <a:gdLst/>
              <a:ahLst/>
              <a:cxnLst/>
              <a:rect r="r" b="b" t="t" l="l"/>
              <a:pathLst>
                <a:path h="827392" w="845788">
                  <a:moveTo>
                    <a:pt x="422894" y="0"/>
                  </a:moveTo>
                  <a:cubicBezTo>
                    <a:pt x="189336" y="0"/>
                    <a:pt x="0" y="185218"/>
                    <a:pt x="0" y="413696"/>
                  </a:cubicBezTo>
                  <a:cubicBezTo>
                    <a:pt x="0" y="642174"/>
                    <a:pt x="189336" y="827392"/>
                    <a:pt x="422894" y="827392"/>
                  </a:cubicBezTo>
                  <a:cubicBezTo>
                    <a:pt x="656452" y="827392"/>
                    <a:pt x="845788" y="642174"/>
                    <a:pt x="845788" y="413696"/>
                  </a:cubicBezTo>
                  <a:cubicBezTo>
                    <a:pt x="845788" y="185218"/>
                    <a:pt x="656452" y="0"/>
                    <a:pt x="422894" y="0"/>
                  </a:cubicBezTo>
                  <a:close/>
                </a:path>
              </a:pathLst>
            </a:custGeom>
            <a:solidFill>
              <a:srgbClr val="131211"/>
            </a:solidFill>
          </p:spPr>
        </p:sp>
        <p:sp>
          <p:nvSpPr>
            <p:cNvPr name="TextBox 37" id="37"/>
            <p:cNvSpPr txBox="true"/>
            <p:nvPr/>
          </p:nvSpPr>
          <p:spPr>
            <a:xfrm>
              <a:off x="79293" y="29943"/>
              <a:ext cx="687203" cy="719881"/>
            </a:xfrm>
            <a:prstGeom prst="rect">
              <a:avLst/>
            </a:prstGeom>
          </p:spPr>
          <p:txBody>
            <a:bodyPr anchor="ctr" rtlCol="false" tIns="50800" lIns="50800" bIns="50800" rIns="50800"/>
            <a:lstStyle/>
            <a:p>
              <a:pPr algn="ctr">
                <a:lnSpc>
                  <a:spcPts val="4809"/>
                </a:lnSpc>
              </a:pPr>
              <a:r>
                <a:rPr lang="en-US" b="true" sz="3699">
                  <a:solidFill>
                    <a:srgbClr val="FFFFFF"/>
                  </a:solidFill>
                  <a:latin typeface="Open Sauce Bold"/>
                  <a:ea typeface="Open Sauce Bold"/>
                  <a:cs typeface="Open Sauce Bold"/>
                  <a:sym typeface="Open Sauce Bold"/>
                </a:rPr>
                <a:t>9</a:t>
              </a:r>
            </a:p>
          </p:txBody>
        </p:sp>
      </p:grpSp>
      <p:sp>
        <p:nvSpPr>
          <p:cNvPr name="AutoShape 38" id="38"/>
          <p:cNvSpPr/>
          <p:nvPr/>
        </p:nvSpPr>
        <p:spPr>
          <a:xfrm>
            <a:off x="1760612" y="2382588"/>
            <a:ext cx="0" cy="6218028"/>
          </a:xfrm>
          <a:prstGeom prst="line">
            <a:avLst/>
          </a:prstGeom>
          <a:ln cap="flat" w="28575">
            <a:solidFill>
              <a:srgbClr val="000000"/>
            </a:solidFill>
            <a:prstDash val="solid"/>
            <a:headEnd type="none" len="sm" w="sm"/>
            <a:tailEnd type="none" len="sm" w="sm"/>
          </a:ln>
        </p:spPr>
      </p:sp>
      <p:sp>
        <p:nvSpPr>
          <p:cNvPr name="TextBox 39" id="39"/>
          <p:cNvSpPr txBox="true"/>
          <p:nvPr/>
        </p:nvSpPr>
        <p:spPr>
          <a:xfrm rot="0">
            <a:off x="3587734" y="3733055"/>
            <a:ext cx="4244031"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QUESTION</a:t>
            </a:r>
          </a:p>
        </p:txBody>
      </p:sp>
      <p:sp>
        <p:nvSpPr>
          <p:cNvPr name="AutoShape 40" id="40"/>
          <p:cNvSpPr/>
          <p:nvPr/>
        </p:nvSpPr>
        <p:spPr>
          <a:xfrm>
            <a:off x="9531978" y="2382588"/>
            <a:ext cx="0" cy="6218028"/>
          </a:xfrm>
          <a:prstGeom prst="line">
            <a:avLst/>
          </a:prstGeom>
          <a:ln cap="flat" w="28575">
            <a:solidFill>
              <a:srgbClr val="000000"/>
            </a:solidFill>
            <a:prstDash val="solid"/>
            <a:headEnd type="none" len="sm" w="sm"/>
            <a:tailEnd type="none" len="sm" w="sm"/>
          </a:ln>
        </p:spPr>
      </p:sp>
      <p:sp>
        <p:nvSpPr>
          <p:cNvPr name="TextBox 41" id="41"/>
          <p:cNvSpPr txBox="true"/>
          <p:nvPr/>
        </p:nvSpPr>
        <p:spPr>
          <a:xfrm rot="0">
            <a:off x="3114545" y="5129842"/>
            <a:ext cx="6417433"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DATASET OVERVIEW</a:t>
            </a:r>
          </a:p>
        </p:txBody>
      </p:sp>
      <p:sp>
        <p:nvSpPr>
          <p:cNvPr name="TextBox 42" id="42"/>
          <p:cNvSpPr txBox="true"/>
          <p:nvPr/>
        </p:nvSpPr>
        <p:spPr>
          <a:xfrm rot="0">
            <a:off x="3623561" y="6528474"/>
            <a:ext cx="2699701"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EDA</a:t>
            </a:r>
          </a:p>
        </p:txBody>
      </p:sp>
      <p:sp>
        <p:nvSpPr>
          <p:cNvPr name="TextBox 43" id="43"/>
          <p:cNvSpPr txBox="true"/>
          <p:nvPr/>
        </p:nvSpPr>
        <p:spPr>
          <a:xfrm rot="0">
            <a:off x="3623561" y="7945305"/>
            <a:ext cx="5398829"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PREPROCESSING</a:t>
            </a:r>
          </a:p>
        </p:txBody>
      </p:sp>
      <p:sp>
        <p:nvSpPr>
          <p:cNvPr name="TextBox 44" id="44"/>
          <p:cNvSpPr txBox="true"/>
          <p:nvPr/>
        </p:nvSpPr>
        <p:spPr>
          <a:xfrm rot="0">
            <a:off x="11232497" y="2315123"/>
            <a:ext cx="5729645"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MODEL TRAINING</a:t>
            </a:r>
          </a:p>
        </p:txBody>
      </p:sp>
      <p:sp>
        <p:nvSpPr>
          <p:cNvPr name="TextBox 45" id="45"/>
          <p:cNvSpPr txBox="true"/>
          <p:nvPr/>
        </p:nvSpPr>
        <p:spPr>
          <a:xfrm rot="0">
            <a:off x="11232497" y="5129842"/>
            <a:ext cx="6456328"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MODEL DEPLOYMENT</a:t>
            </a:r>
          </a:p>
        </p:txBody>
      </p:sp>
      <p:sp>
        <p:nvSpPr>
          <p:cNvPr name="TextBox 46" id="46"/>
          <p:cNvSpPr txBox="true"/>
          <p:nvPr/>
        </p:nvSpPr>
        <p:spPr>
          <a:xfrm rot="0">
            <a:off x="11232497" y="6528474"/>
            <a:ext cx="4765781"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DASHBOARD</a:t>
            </a:r>
          </a:p>
        </p:txBody>
      </p:sp>
      <p:sp>
        <p:nvSpPr>
          <p:cNvPr name="TextBox 47" id="47"/>
          <p:cNvSpPr txBox="true"/>
          <p:nvPr/>
        </p:nvSpPr>
        <p:spPr>
          <a:xfrm rot="0">
            <a:off x="11232497" y="7963766"/>
            <a:ext cx="5331474"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CONCLUSION</a:t>
            </a:r>
          </a:p>
        </p:txBody>
      </p:sp>
      <p:sp>
        <p:nvSpPr>
          <p:cNvPr name="TextBox 48" id="48"/>
          <p:cNvSpPr txBox="true"/>
          <p:nvPr/>
        </p:nvSpPr>
        <p:spPr>
          <a:xfrm rot="0">
            <a:off x="11232497" y="3721467"/>
            <a:ext cx="6026803" cy="637639"/>
          </a:xfrm>
          <a:prstGeom prst="rect">
            <a:avLst/>
          </a:prstGeom>
        </p:spPr>
        <p:txBody>
          <a:bodyPr anchor="t" rtlCol="false" tIns="0" lIns="0" bIns="0" rIns="0">
            <a:spAutoFit/>
          </a:bodyPr>
          <a:lstStyle/>
          <a:p>
            <a:pPr algn="ctr">
              <a:lnSpc>
                <a:spcPts val="5207"/>
              </a:lnSpc>
              <a:spcBef>
                <a:spcPct val="0"/>
              </a:spcBef>
            </a:pPr>
            <a:r>
              <a:rPr lang="en-US" b="true" sz="3773" spc="369">
                <a:solidFill>
                  <a:srgbClr val="000000"/>
                </a:solidFill>
                <a:latin typeface="DM Sans Bold"/>
                <a:ea typeface="DM Sans Bold"/>
                <a:cs typeface="DM Sans Bold"/>
                <a:sym typeface="DM Sans Bold"/>
              </a:rPr>
              <a:t>MODEL SELECTION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814932" y="2911195"/>
            <a:ext cx="14611498" cy="6347105"/>
            <a:chOff x="0" y="0"/>
            <a:chExt cx="5359226" cy="2328000"/>
          </a:xfrm>
        </p:grpSpPr>
        <p:sp>
          <p:nvSpPr>
            <p:cNvPr name="Freeform 4" id="4"/>
            <p:cNvSpPr/>
            <p:nvPr/>
          </p:nvSpPr>
          <p:spPr>
            <a:xfrm flipH="false" flipV="false" rot="0">
              <a:off x="0" y="0"/>
              <a:ext cx="5359226" cy="2328000"/>
            </a:xfrm>
            <a:custGeom>
              <a:avLst/>
              <a:gdLst/>
              <a:ahLst/>
              <a:cxnLst/>
              <a:rect r="r" b="b" t="t" l="l"/>
              <a:pathLst>
                <a:path h="2328000" w="5359226">
                  <a:moveTo>
                    <a:pt x="16425" y="0"/>
                  </a:moveTo>
                  <a:lnTo>
                    <a:pt x="5342801" y="0"/>
                  </a:lnTo>
                  <a:cubicBezTo>
                    <a:pt x="5347157" y="0"/>
                    <a:pt x="5351335" y="1731"/>
                    <a:pt x="5354415" y="4811"/>
                  </a:cubicBezTo>
                  <a:cubicBezTo>
                    <a:pt x="5357495" y="7891"/>
                    <a:pt x="5359226" y="12069"/>
                    <a:pt x="5359226" y="16425"/>
                  </a:cubicBezTo>
                  <a:lnTo>
                    <a:pt x="5359226" y="2311575"/>
                  </a:lnTo>
                  <a:cubicBezTo>
                    <a:pt x="5359226" y="2315931"/>
                    <a:pt x="5357495" y="2320109"/>
                    <a:pt x="5354415" y="2323189"/>
                  </a:cubicBezTo>
                  <a:cubicBezTo>
                    <a:pt x="5351335" y="2326270"/>
                    <a:pt x="5347157" y="2328000"/>
                    <a:pt x="5342801" y="2328000"/>
                  </a:cubicBezTo>
                  <a:lnTo>
                    <a:pt x="16425" y="2328000"/>
                  </a:lnTo>
                  <a:cubicBezTo>
                    <a:pt x="12069" y="2328000"/>
                    <a:pt x="7891" y="2326270"/>
                    <a:pt x="4811" y="2323189"/>
                  </a:cubicBezTo>
                  <a:cubicBezTo>
                    <a:pt x="1731" y="2320109"/>
                    <a:pt x="0" y="2315931"/>
                    <a:pt x="0" y="2311575"/>
                  </a:cubicBezTo>
                  <a:lnTo>
                    <a:pt x="0" y="16425"/>
                  </a:lnTo>
                  <a:cubicBezTo>
                    <a:pt x="0" y="12069"/>
                    <a:pt x="1731" y="7891"/>
                    <a:pt x="4811" y="4811"/>
                  </a:cubicBezTo>
                  <a:cubicBezTo>
                    <a:pt x="7891" y="1731"/>
                    <a:pt x="12069" y="0"/>
                    <a:pt x="16425" y="0"/>
                  </a:cubicBezTo>
                  <a:close/>
                </a:path>
              </a:pathLst>
            </a:custGeom>
            <a:solidFill>
              <a:srgbClr val="FFFFFF">
                <a:alpha val="98824"/>
              </a:srgbClr>
            </a:solidFill>
          </p:spPr>
        </p:sp>
        <p:sp>
          <p:nvSpPr>
            <p:cNvPr name="TextBox 5" id="5"/>
            <p:cNvSpPr txBox="true"/>
            <p:nvPr/>
          </p:nvSpPr>
          <p:spPr>
            <a:xfrm>
              <a:off x="0" y="-19050"/>
              <a:ext cx="5359226" cy="23470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650147" y="630812"/>
            <a:ext cx="11507424" cy="1594138"/>
          </a:xfrm>
          <a:prstGeom prst="rect">
            <a:avLst/>
          </a:prstGeom>
        </p:spPr>
        <p:txBody>
          <a:bodyPr anchor="t" rtlCol="false" tIns="0" lIns="0" bIns="0" rIns="0">
            <a:spAutoFit/>
          </a:bodyPr>
          <a:lstStyle/>
          <a:p>
            <a:pPr algn="ctr" marL="2036336" indent="-1018168" lvl="1">
              <a:lnSpc>
                <a:spcPts val="13015"/>
              </a:lnSpc>
              <a:spcBef>
                <a:spcPct val="0"/>
              </a:spcBef>
              <a:buAutoNum type="arabicPeriod" startAt="1"/>
            </a:pPr>
            <a:r>
              <a:rPr lang="en-US" b="true" sz="9431" spc="924">
                <a:solidFill>
                  <a:srgbClr val="231F20"/>
                </a:solidFill>
                <a:latin typeface="Oswald Bold"/>
                <a:ea typeface="Oswald Bold"/>
                <a:cs typeface="Oswald Bold"/>
                <a:sym typeface="Oswald Bold"/>
              </a:rPr>
              <a:t>INTRODUCTION</a:t>
            </a:r>
          </a:p>
        </p:txBody>
      </p:sp>
      <p:sp>
        <p:nvSpPr>
          <p:cNvPr name="TextBox 7" id="7"/>
          <p:cNvSpPr txBox="true"/>
          <p:nvPr/>
        </p:nvSpPr>
        <p:spPr>
          <a:xfrm rot="0">
            <a:off x="2378348" y="3065580"/>
            <a:ext cx="13484666" cy="5971660"/>
          </a:xfrm>
          <a:prstGeom prst="rect">
            <a:avLst/>
          </a:prstGeom>
        </p:spPr>
        <p:txBody>
          <a:bodyPr anchor="t" rtlCol="false" tIns="0" lIns="0" bIns="0" rIns="0">
            <a:spAutoFit/>
          </a:bodyPr>
          <a:lstStyle/>
          <a:p>
            <a:pPr algn="just">
              <a:lnSpc>
                <a:spcPts val="5278"/>
              </a:lnSpc>
            </a:pPr>
            <a:r>
              <a:rPr lang="en-US" sz="3770">
                <a:solidFill>
                  <a:srgbClr val="100F0D"/>
                </a:solidFill>
                <a:latin typeface="Montserrat Light"/>
                <a:ea typeface="Montserrat Light"/>
                <a:cs typeface="Montserrat Light"/>
                <a:sym typeface="Montserrat Light"/>
              </a:rPr>
              <a:t>This project leverages machine learning to predict customer conversions in digital marketing campaigns. By analyzing demographic and engagement factors, the model aims to improve targeting, increase conversion rates, and optimize Return on Advertising Spend (ROAS). Through data exploration, feature engineering, and model evaluation, the project provides actionable insights to enhance campaign performance and maximize marketing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96419" y="2844627"/>
            <a:ext cx="10969363" cy="4353929"/>
            <a:chOff x="0" y="0"/>
            <a:chExt cx="2047782" cy="812800"/>
          </a:xfrm>
        </p:grpSpPr>
        <p:sp>
          <p:nvSpPr>
            <p:cNvPr name="Freeform 3" id="3"/>
            <p:cNvSpPr/>
            <p:nvPr/>
          </p:nvSpPr>
          <p:spPr>
            <a:xfrm flipH="false" flipV="false" rot="0">
              <a:off x="0" y="0"/>
              <a:ext cx="2047782" cy="812800"/>
            </a:xfrm>
            <a:custGeom>
              <a:avLst/>
              <a:gdLst/>
              <a:ahLst/>
              <a:cxnLst/>
              <a:rect r="r" b="b" t="t" l="l"/>
              <a:pathLst>
                <a:path h="812800" w="2047782">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name="TextBox 4" id="4"/>
            <p:cNvSpPr txBox="true"/>
            <p:nvPr/>
          </p:nvSpPr>
          <p:spPr>
            <a:xfrm>
              <a:off x="0" y="-38100"/>
              <a:ext cx="2047782" cy="660400"/>
            </a:xfrm>
            <a:prstGeom prst="rect">
              <a:avLst/>
            </a:prstGeom>
          </p:spPr>
          <p:txBody>
            <a:bodyPr anchor="ctr" rtlCol="false" tIns="50800" lIns="50800" bIns="50800" rIns="50800"/>
            <a:lstStyle/>
            <a:p>
              <a:pPr algn="ctr">
                <a:lnSpc>
                  <a:spcPts val="4549"/>
                </a:lnSpc>
              </a:pPr>
              <a:r>
                <a:rPr lang="en-US" sz="3499">
                  <a:solidFill>
                    <a:srgbClr val="737373"/>
                  </a:solidFill>
                  <a:latin typeface="Open Sauce"/>
                  <a:ea typeface="Open Sauce"/>
                  <a:cs typeface="Open Sauce"/>
                  <a:sym typeface="Open Sauce"/>
                </a:rPr>
                <a:t>Does the model predict of a customer will convert(desired action in campaign like making purchase, subscribing newsletter, signing up for service, download app) or not?</a:t>
              </a:r>
            </a:p>
          </p:txBody>
        </p:sp>
      </p:grpSp>
      <p:grpSp>
        <p:nvGrpSpPr>
          <p:cNvPr name="Group 5" id="5"/>
          <p:cNvGrpSpPr>
            <a:grpSpLocks noChangeAspect="true"/>
          </p:cNvGrpSpPr>
          <p:nvPr/>
        </p:nvGrpSpPr>
        <p:grpSpPr>
          <a:xfrm rot="0">
            <a:off x="792045" y="4506924"/>
            <a:ext cx="5404374" cy="5383263"/>
            <a:chOff x="0" y="0"/>
            <a:chExt cx="6502400" cy="6477000"/>
          </a:xfrm>
        </p:grpSpPr>
        <p:sp>
          <p:nvSpPr>
            <p:cNvPr name="Freeform 6" id="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69809" t="0" r="-64827" b="0"/>
              </a:stretch>
            </a:blipFill>
          </p:spPr>
        </p:sp>
        <p:sp>
          <p:nvSpPr>
            <p:cNvPr name="Freeform 7" id="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100F0D"/>
            </a:solidFill>
          </p:spPr>
        </p:sp>
      </p:grpSp>
      <p:sp>
        <p:nvSpPr>
          <p:cNvPr name="Freeform 8" id="8"/>
          <p:cNvSpPr/>
          <p:nvPr/>
        </p:nvSpPr>
        <p:spPr>
          <a:xfrm flipH="false" flipV="false" rot="887923">
            <a:off x="15520653" y="-4957155"/>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425936" y="497251"/>
            <a:ext cx="9537014"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2. QUESTION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328588" y="2772998"/>
            <a:ext cx="4364449" cy="998944"/>
            <a:chOff x="0" y="0"/>
            <a:chExt cx="1149485" cy="263096"/>
          </a:xfrm>
        </p:grpSpPr>
        <p:sp>
          <p:nvSpPr>
            <p:cNvPr name="Freeform 4" id="4"/>
            <p:cNvSpPr/>
            <p:nvPr/>
          </p:nvSpPr>
          <p:spPr>
            <a:xfrm flipH="false" flipV="false" rot="0">
              <a:off x="0" y="0"/>
              <a:ext cx="1149485" cy="263096"/>
            </a:xfrm>
            <a:custGeom>
              <a:avLst/>
              <a:gdLst/>
              <a:ahLst/>
              <a:cxnLst/>
              <a:rect r="r" b="b" t="t" l="l"/>
              <a:pathLst>
                <a:path h="263096" w="1149485">
                  <a:moveTo>
                    <a:pt x="54990" y="0"/>
                  </a:moveTo>
                  <a:lnTo>
                    <a:pt x="1094495" y="0"/>
                  </a:lnTo>
                  <a:cubicBezTo>
                    <a:pt x="1109079" y="0"/>
                    <a:pt x="1123066" y="5794"/>
                    <a:pt x="1133378" y="16106"/>
                  </a:cubicBezTo>
                  <a:cubicBezTo>
                    <a:pt x="1143691" y="26419"/>
                    <a:pt x="1149485" y="40405"/>
                    <a:pt x="1149485" y="54990"/>
                  </a:cubicBezTo>
                  <a:lnTo>
                    <a:pt x="1149485" y="208107"/>
                  </a:lnTo>
                  <a:cubicBezTo>
                    <a:pt x="1149485" y="238477"/>
                    <a:pt x="1124865" y="263096"/>
                    <a:pt x="1094495" y="263096"/>
                  </a:cubicBezTo>
                  <a:lnTo>
                    <a:pt x="54990" y="263096"/>
                  </a:lnTo>
                  <a:cubicBezTo>
                    <a:pt x="40405" y="263096"/>
                    <a:pt x="26419" y="257303"/>
                    <a:pt x="16106" y="246990"/>
                  </a:cubicBezTo>
                  <a:cubicBezTo>
                    <a:pt x="5794" y="236678"/>
                    <a:pt x="0" y="222691"/>
                    <a:pt x="0" y="208107"/>
                  </a:cubicBezTo>
                  <a:lnTo>
                    <a:pt x="0" y="54990"/>
                  </a:lnTo>
                  <a:cubicBezTo>
                    <a:pt x="0" y="24620"/>
                    <a:pt x="24620" y="0"/>
                    <a:pt x="54990" y="0"/>
                  </a:cubicBezTo>
                  <a:close/>
                </a:path>
              </a:pathLst>
            </a:custGeom>
            <a:solidFill>
              <a:srgbClr val="1A1A1A"/>
            </a:solidFill>
          </p:spPr>
        </p:sp>
        <p:sp>
          <p:nvSpPr>
            <p:cNvPr name="TextBox 5" id="5"/>
            <p:cNvSpPr txBox="true"/>
            <p:nvPr/>
          </p:nvSpPr>
          <p:spPr>
            <a:xfrm>
              <a:off x="0" y="-76200"/>
              <a:ext cx="1149485" cy="339296"/>
            </a:xfrm>
            <a:prstGeom prst="rect">
              <a:avLst/>
            </a:prstGeom>
          </p:spPr>
          <p:txBody>
            <a:bodyPr anchor="ctr" rtlCol="false" tIns="50800" lIns="50800" bIns="50800" rIns="50800"/>
            <a:lstStyle/>
            <a:p>
              <a:pPr algn="ctr" marL="0" indent="0" lvl="0">
                <a:lnSpc>
                  <a:spcPts val="6046"/>
                </a:lnSpc>
                <a:spcBef>
                  <a:spcPct val="0"/>
                </a:spcBef>
              </a:pPr>
              <a:r>
                <a:rPr lang="en-US" b="true" sz="4381" spc="43">
                  <a:solidFill>
                    <a:srgbClr val="FFFFFF"/>
                  </a:solidFill>
                  <a:latin typeface="DM Sans Bold"/>
                  <a:ea typeface="DM Sans Bold"/>
                  <a:cs typeface="DM Sans Bold"/>
                  <a:sym typeface="DM Sans Bold"/>
                </a:rPr>
                <a:t>Data set</a:t>
              </a:r>
            </a:p>
          </p:txBody>
        </p:sp>
      </p:gr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6748466" y="1982803"/>
            <a:ext cx="4364449" cy="998944"/>
            <a:chOff x="0" y="0"/>
            <a:chExt cx="1149485" cy="263096"/>
          </a:xfrm>
        </p:grpSpPr>
        <p:sp>
          <p:nvSpPr>
            <p:cNvPr name="Freeform 8" id="8"/>
            <p:cNvSpPr/>
            <p:nvPr/>
          </p:nvSpPr>
          <p:spPr>
            <a:xfrm flipH="false" flipV="false" rot="0">
              <a:off x="0" y="0"/>
              <a:ext cx="1149485" cy="263096"/>
            </a:xfrm>
            <a:custGeom>
              <a:avLst/>
              <a:gdLst/>
              <a:ahLst/>
              <a:cxnLst/>
              <a:rect r="r" b="b" t="t" l="l"/>
              <a:pathLst>
                <a:path h="263096" w="1149485">
                  <a:moveTo>
                    <a:pt x="131548" y="0"/>
                  </a:moveTo>
                  <a:lnTo>
                    <a:pt x="1017936" y="0"/>
                  </a:lnTo>
                  <a:cubicBezTo>
                    <a:pt x="1090588" y="0"/>
                    <a:pt x="1149485" y="58896"/>
                    <a:pt x="1149485" y="131548"/>
                  </a:cubicBezTo>
                  <a:lnTo>
                    <a:pt x="1149485" y="131548"/>
                  </a:lnTo>
                  <a:cubicBezTo>
                    <a:pt x="1149485" y="204200"/>
                    <a:pt x="1090588" y="263096"/>
                    <a:pt x="1017936" y="263096"/>
                  </a:cubicBezTo>
                  <a:lnTo>
                    <a:pt x="131548" y="263096"/>
                  </a:lnTo>
                  <a:cubicBezTo>
                    <a:pt x="58896" y="263096"/>
                    <a:pt x="0" y="204200"/>
                    <a:pt x="0" y="131548"/>
                  </a:cubicBezTo>
                  <a:lnTo>
                    <a:pt x="0" y="131548"/>
                  </a:lnTo>
                  <a:cubicBezTo>
                    <a:pt x="0" y="58896"/>
                    <a:pt x="58896" y="0"/>
                    <a:pt x="131548" y="0"/>
                  </a:cubicBezTo>
                  <a:close/>
                </a:path>
              </a:pathLst>
            </a:custGeom>
            <a:solidFill>
              <a:srgbClr val="1A1A1A"/>
            </a:solidFill>
          </p:spPr>
        </p:sp>
        <p:sp>
          <p:nvSpPr>
            <p:cNvPr name="TextBox 9" id="9"/>
            <p:cNvSpPr txBox="true"/>
            <p:nvPr/>
          </p:nvSpPr>
          <p:spPr>
            <a:xfrm>
              <a:off x="0" y="-76200"/>
              <a:ext cx="1149485" cy="339296"/>
            </a:xfrm>
            <a:prstGeom prst="rect">
              <a:avLst/>
            </a:prstGeom>
          </p:spPr>
          <p:txBody>
            <a:bodyPr anchor="ctr" rtlCol="false" tIns="50800" lIns="50800" bIns="50800" rIns="50800"/>
            <a:lstStyle/>
            <a:p>
              <a:pPr algn="ctr" marL="0" indent="0" lvl="0">
                <a:lnSpc>
                  <a:spcPts val="6046"/>
                </a:lnSpc>
                <a:spcBef>
                  <a:spcPct val="0"/>
                </a:spcBef>
              </a:pPr>
              <a:r>
                <a:rPr lang="en-US" b="true" sz="4381" spc="43">
                  <a:solidFill>
                    <a:srgbClr val="FFFFFF"/>
                  </a:solidFill>
                  <a:latin typeface="DM Sans Bold"/>
                  <a:ea typeface="DM Sans Bold"/>
                  <a:cs typeface="DM Sans Bold"/>
                  <a:sym typeface="DM Sans Bold"/>
                </a:rPr>
                <a:t>8000 rows</a:t>
              </a:r>
            </a:p>
          </p:txBody>
        </p:sp>
      </p:grpSp>
      <p:sp>
        <p:nvSpPr>
          <p:cNvPr name="AutoShape 10" id="10"/>
          <p:cNvSpPr/>
          <p:nvPr/>
        </p:nvSpPr>
        <p:spPr>
          <a:xfrm flipV="true">
            <a:off x="4693037" y="2482275"/>
            <a:ext cx="2055430" cy="790195"/>
          </a:xfrm>
          <a:prstGeom prst="line">
            <a:avLst/>
          </a:prstGeom>
          <a:ln cap="rnd" w="123825">
            <a:solidFill>
              <a:srgbClr val="ACB8C0"/>
            </a:solidFill>
            <a:prstDash val="solid"/>
            <a:headEnd type="none" len="sm" w="sm"/>
            <a:tailEnd type="arrow" len="sm" w="med"/>
          </a:ln>
        </p:spPr>
      </p:sp>
      <p:grpSp>
        <p:nvGrpSpPr>
          <p:cNvPr name="Group 11" id="11"/>
          <p:cNvGrpSpPr/>
          <p:nvPr/>
        </p:nvGrpSpPr>
        <p:grpSpPr>
          <a:xfrm rot="0">
            <a:off x="6748466" y="3771942"/>
            <a:ext cx="4364449" cy="998944"/>
            <a:chOff x="0" y="0"/>
            <a:chExt cx="1149485" cy="263096"/>
          </a:xfrm>
        </p:grpSpPr>
        <p:sp>
          <p:nvSpPr>
            <p:cNvPr name="Freeform 12" id="12"/>
            <p:cNvSpPr/>
            <p:nvPr/>
          </p:nvSpPr>
          <p:spPr>
            <a:xfrm flipH="false" flipV="false" rot="0">
              <a:off x="0" y="0"/>
              <a:ext cx="1149485" cy="263096"/>
            </a:xfrm>
            <a:custGeom>
              <a:avLst/>
              <a:gdLst/>
              <a:ahLst/>
              <a:cxnLst/>
              <a:rect r="r" b="b" t="t" l="l"/>
              <a:pathLst>
                <a:path h="263096" w="1149485">
                  <a:moveTo>
                    <a:pt x="131548" y="0"/>
                  </a:moveTo>
                  <a:lnTo>
                    <a:pt x="1017936" y="0"/>
                  </a:lnTo>
                  <a:cubicBezTo>
                    <a:pt x="1090588" y="0"/>
                    <a:pt x="1149485" y="58896"/>
                    <a:pt x="1149485" y="131548"/>
                  </a:cubicBezTo>
                  <a:lnTo>
                    <a:pt x="1149485" y="131548"/>
                  </a:lnTo>
                  <a:cubicBezTo>
                    <a:pt x="1149485" y="204200"/>
                    <a:pt x="1090588" y="263096"/>
                    <a:pt x="1017936" y="263096"/>
                  </a:cubicBezTo>
                  <a:lnTo>
                    <a:pt x="131548" y="263096"/>
                  </a:lnTo>
                  <a:cubicBezTo>
                    <a:pt x="58896" y="263096"/>
                    <a:pt x="0" y="204200"/>
                    <a:pt x="0" y="131548"/>
                  </a:cubicBezTo>
                  <a:lnTo>
                    <a:pt x="0" y="131548"/>
                  </a:lnTo>
                  <a:cubicBezTo>
                    <a:pt x="0" y="58896"/>
                    <a:pt x="58896" y="0"/>
                    <a:pt x="131548" y="0"/>
                  </a:cubicBezTo>
                  <a:close/>
                </a:path>
              </a:pathLst>
            </a:custGeom>
            <a:solidFill>
              <a:srgbClr val="1A1A1A"/>
            </a:solidFill>
          </p:spPr>
        </p:sp>
        <p:sp>
          <p:nvSpPr>
            <p:cNvPr name="TextBox 13" id="13"/>
            <p:cNvSpPr txBox="true"/>
            <p:nvPr/>
          </p:nvSpPr>
          <p:spPr>
            <a:xfrm>
              <a:off x="0" y="-76200"/>
              <a:ext cx="1149485" cy="339296"/>
            </a:xfrm>
            <a:prstGeom prst="rect">
              <a:avLst/>
            </a:prstGeom>
          </p:spPr>
          <p:txBody>
            <a:bodyPr anchor="ctr" rtlCol="false" tIns="50800" lIns="50800" bIns="50800" rIns="50800"/>
            <a:lstStyle/>
            <a:p>
              <a:pPr algn="ctr" marL="0" indent="0" lvl="0">
                <a:lnSpc>
                  <a:spcPts val="6046"/>
                </a:lnSpc>
                <a:spcBef>
                  <a:spcPct val="0"/>
                </a:spcBef>
              </a:pPr>
              <a:r>
                <a:rPr lang="en-US" b="true" sz="4381" spc="43">
                  <a:solidFill>
                    <a:srgbClr val="FFFFFF"/>
                  </a:solidFill>
                  <a:latin typeface="DM Sans Bold"/>
                  <a:ea typeface="DM Sans Bold"/>
                  <a:cs typeface="DM Sans Bold"/>
                  <a:sym typeface="DM Sans Bold"/>
                </a:rPr>
                <a:t>20 columns</a:t>
              </a:r>
            </a:p>
          </p:txBody>
        </p:sp>
      </p:grpSp>
      <p:sp>
        <p:nvSpPr>
          <p:cNvPr name="AutoShape 14" id="14"/>
          <p:cNvSpPr/>
          <p:nvPr/>
        </p:nvSpPr>
        <p:spPr>
          <a:xfrm>
            <a:off x="4693037" y="3291520"/>
            <a:ext cx="2055430" cy="979894"/>
          </a:xfrm>
          <a:prstGeom prst="line">
            <a:avLst/>
          </a:prstGeom>
          <a:ln cap="rnd" w="123825">
            <a:solidFill>
              <a:srgbClr val="ACB8C0"/>
            </a:solidFill>
            <a:prstDash val="solid"/>
            <a:headEnd type="none" len="sm" w="sm"/>
            <a:tailEnd type="arrow" len="sm" w="med"/>
          </a:ln>
        </p:spPr>
      </p:sp>
      <p:grpSp>
        <p:nvGrpSpPr>
          <p:cNvPr name="Group 15" id="15"/>
          <p:cNvGrpSpPr/>
          <p:nvPr/>
        </p:nvGrpSpPr>
        <p:grpSpPr>
          <a:xfrm rot="0">
            <a:off x="328588" y="4930135"/>
            <a:ext cx="4364449" cy="1668089"/>
            <a:chOff x="0" y="0"/>
            <a:chExt cx="1149485" cy="439332"/>
          </a:xfrm>
        </p:grpSpPr>
        <p:sp>
          <p:nvSpPr>
            <p:cNvPr name="Freeform 16" id="16"/>
            <p:cNvSpPr/>
            <p:nvPr/>
          </p:nvSpPr>
          <p:spPr>
            <a:xfrm flipH="false" flipV="false" rot="0">
              <a:off x="0" y="0"/>
              <a:ext cx="1149485" cy="439332"/>
            </a:xfrm>
            <a:custGeom>
              <a:avLst/>
              <a:gdLst/>
              <a:ahLst/>
              <a:cxnLst/>
              <a:rect r="r" b="b" t="t" l="l"/>
              <a:pathLst>
                <a:path h="439332" w="1149485">
                  <a:moveTo>
                    <a:pt x="54990" y="0"/>
                  </a:moveTo>
                  <a:lnTo>
                    <a:pt x="1094495" y="0"/>
                  </a:lnTo>
                  <a:cubicBezTo>
                    <a:pt x="1109079" y="0"/>
                    <a:pt x="1123066" y="5794"/>
                    <a:pt x="1133378" y="16106"/>
                  </a:cubicBezTo>
                  <a:cubicBezTo>
                    <a:pt x="1143691" y="26419"/>
                    <a:pt x="1149485" y="40405"/>
                    <a:pt x="1149485" y="54990"/>
                  </a:cubicBezTo>
                  <a:lnTo>
                    <a:pt x="1149485" y="384342"/>
                  </a:lnTo>
                  <a:cubicBezTo>
                    <a:pt x="1149485" y="414712"/>
                    <a:pt x="1124865" y="439332"/>
                    <a:pt x="1094495" y="439332"/>
                  </a:cubicBezTo>
                  <a:lnTo>
                    <a:pt x="54990" y="439332"/>
                  </a:lnTo>
                  <a:cubicBezTo>
                    <a:pt x="24620" y="439332"/>
                    <a:pt x="0" y="414712"/>
                    <a:pt x="0" y="384342"/>
                  </a:cubicBezTo>
                  <a:lnTo>
                    <a:pt x="0" y="54990"/>
                  </a:lnTo>
                  <a:cubicBezTo>
                    <a:pt x="0" y="24620"/>
                    <a:pt x="24620" y="0"/>
                    <a:pt x="54990" y="0"/>
                  </a:cubicBezTo>
                  <a:close/>
                </a:path>
              </a:pathLst>
            </a:custGeom>
            <a:solidFill>
              <a:srgbClr val="1A1A1A"/>
            </a:solidFill>
          </p:spPr>
        </p:sp>
        <p:sp>
          <p:nvSpPr>
            <p:cNvPr name="TextBox 17" id="17"/>
            <p:cNvSpPr txBox="true"/>
            <p:nvPr/>
          </p:nvSpPr>
          <p:spPr>
            <a:xfrm>
              <a:off x="0" y="-76200"/>
              <a:ext cx="1149485" cy="515532"/>
            </a:xfrm>
            <a:prstGeom prst="rect">
              <a:avLst/>
            </a:prstGeom>
          </p:spPr>
          <p:txBody>
            <a:bodyPr anchor="ctr" rtlCol="false" tIns="50800" lIns="50800" bIns="50800" rIns="50800"/>
            <a:lstStyle/>
            <a:p>
              <a:pPr algn="ctr">
                <a:lnSpc>
                  <a:spcPts val="6046"/>
                </a:lnSpc>
              </a:pPr>
              <a:r>
                <a:rPr lang="en-US" b="true" sz="4381" spc="43">
                  <a:solidFill>
                    <a:srgbClr val="FFFFFF"/>
                  </a:solidFill>
                  <a:latin typeface="DM Sans Bold"/>
                  <a:ea typeface="DM Sans Bold"/>
                  <a:cs typeface="DM Sans Bold"/>
                  <a:sym typeface="DM Sans Bold"/>
                </a:rPr>
                <a:t>Features</a:t>
              </a:r>
            </a:p>
            <a:p>
              <a:pPr algn="ctr" marL="0" indent="0" lvl="0">
                <a:lnSpc>
                  <a:spcPts val="6046"/>
                </a:lnSpc>
                <a:spcBef>
                  <a:spcPct val="0"/>
                </a:spcBef>
              </a:pPr>
              <a:r>
                <a:rPr lang="en-US" b="true" sz="4381" spc="43">
                  <a:solidFill>
                    <a:srgbClr val="FFFFFF"/>
                  </a:solidFill>
                  <a:latin typeface="DM Sans Bold"/>
                  <a:ea typeface="DM Sans Bold"/>
                  <a:cs typeface="DM Sans Bold"/>
                  <a:sym typeface="DM Sans Bold"/>
                </a:rPr>
                <a:t>(columns)</a:t>
              </a:r>
            </a:p>
          </p:txBody>
        </p:sp>
      </p:grpSp>
      <p:sp>
        <p:nvSpPr>
          <p:cNvPr name="AutoShape 18" id="18"/>
          <p:cNvSpPr/>
          <p:nvPr/>
        </p:nvSpPr>
        <p:spPr>
          <a:xfrm>
            <a:off x="2510812" y="3771942"/>
            <a:ext cx="567196" cy="998944"/>
          </a:xfrm>
          <a:prstGeom prst="line">
            <a:avLst/>
          </a:prstGeom>
          <a:ln cap="rnd" w="123825">
            <a:solidFill>
              <a:srgbClr val="ACB8C0"/>
            </a:solidFill>
            <a:prstDash val="solid"/>
            <a:headEnd type="none" len="sm" w="sm"/>
            <a:tailEnd type="arrow" len="sm" w="med"/>
          </a:ln>
        </p:spPr>
      </p:sp>
      <p:grpSp>
        <p:nvGrpSpPr>
          <p:cNvPr name="Group 19" id="19"/>
          <p:cNvGrpSpPr/>
          <p:nvPr/>
        </p:nvGrpSpPr>
        <p:grpSpPr>
          <a:xfrm rot="0">
            <a:off x="6849673" y="6564886"/>
            <a:ext cx="4763083" cy="1195227"/>
            <a:chOff x="0" y="0"/>
            <a:chExt cx="1254475" cy="314792"/>
          </a:xfrm>
        </p:grpSpPr>
        <p:sp>
          <p:nvSpPr>
            <p:cNvPr name="Freeform 20" id="20"/>
            <p:cNvSpPr/>
            <p:nvPr/>
          </p:nvSpPr>
          <p:spPr>
            <a:xfrm flipH="false" flipV="false" rot="0">
              <a:off x="0" y="0"/>
              <a:ext cx="1254475" cy="314792"/>
            </a:xfrm>
            <a:custGeom>
              <a:avLst/>
              <a:gdLst/>
              <a:ahLst/>
              <a:cxnLst/>
              <a:rect r="r" b="b" t="t" l="l"/>
              <a:pathLst>
                <a:path h="314792" w="1254475">
                  <a:moveTo>
                    <a:pt x="157396" y="0"/>
                  </a:moveTo>
                  <a:lnTo>
                    <a:pt x="1097078" y="0"/>
                  </a:lnTo>
                  <a:cubicBezTo>
                    <a:pt x="1138822" y="0"/>
                    <a:pt x="1178857" y="16583"/>
                    <a:pt x="1208374" y="46100"/>
                  </a:cubicBezTo>
                  <a:cubicBezTo>
                    <a:pt x="1237892" y="75618"/>
                    <a:pt x="1254475" y="115652"/>
                    <a:pt x="1254475" y="157396"/>
                  </a:cubicBezTo>
                  <a:lnTo>
                    <a:pt x="1254475" y="157396"/>
                  </a:lnTo>
                  <a:cubicBezTo>
                    <a:pt x="1254475" y="199140"/>
                    <a:pt x="1237892" y="239175"/>
                    <a:pt x="1208374" y="268692"/>
                  </a:cubicBezTo>
                  <a:cubicBezTo>
                    <a:pt x="1178857" y="298210"/>
                    <a:pt x="1138822" y="314792"/>
                    <a:pt x="1097078" y="314792"/>
                  </a:cubicBezTo>
                  <a:lnTo>
                    <a:pt x="157396" y="314792"/>
                  </a:lnTo>
                  <a:cubicBezTo>
                    <a:pt x="115652" y="314792"/>
                    <a:pt x="75618" y="298210"/>
                    <a:pt x="46100" y="268692"/>
                  </a:cubicBezTo>
                  <a:cubicBezTo>
                    <a:pt x="16583" y="239175"/>
                    <a:pt x="0" y="199140"/>
                    <a:pt x="0" y="157396"/>
                  </a:cubicBezTo>
                  <a:lnTo>
                    <a:pt x="0" y="157396"/>
                  </a:lnTo>
                  <a:cubicBezTo>
                    <a:pt x="0" y="115652"/>
                    <a:pt x="16583" y="75618"/>
                    <a:pt x="46100" y="46100"/>
                  </a:cubicBezTo>
                  <a:cubicBezTo>
                    <a:pt x="75618" y="16583"/>
                    <a:pt x="115652" y="0"/>
                    <a:pt x="157396" y="0"/>
                  </a:cubicBezTo>
                  <a:close/>
                </a:path>
              </a:pathLst>
            </a:custGeom>
            <a:solidFill>
              <a:srgbClr val="1A1A1A"/>
            </a:solidFill>
          </p:spPr>
        </p:sp>
        <p:sp>
          <p:nvSpPr>
            <p:cNvPr name="TextBox 21" id="21"/>
            <p:cNvSpPr txBox="true"/>
            <p:nvPr/>
          </p:nvSpPr>
          <p:spPr>
            <a:xfrm>
              <a:off x="0" y="-76200"/>
              <a:ext cx="1254475" cy="390992"/>
            </a:xfrm>
            <a:prstGeom prst="rect">
              <a:avLst/>
            </a:prstGeom>
          </p:spPr>
          <p:txBody>
            <a:bodyPr anchor="ctr" rtlCol="false" tIns="50800" lIns="50800" bIns="50800" rIns="50800"/>
            <a:lstStyle/>
            <a:p>
              <a:pPr algn="ctr" marL="0" indent="0" lvl="0">
                <a:lnSpc>
                  <a:spcPts val="6046"/>
                </a:lnSpc>
                <a:spcBef>
                  <a:spcPct val="0"/>
                </a:spcBef>
              </a:pPr>
              <a:r>
                <a:rPr lang="en-US" b="true" sz="4381" spc="43">
                  <a:solidFill>
                    <a:srgbClr val="FFFFFF"/>
                  </a:solidFill>
                  <a:latin typeface="DM Sans Bold"/>
                  <a:ea typeface="DM Sans Bold"/>
                  <a:cs typeface="DM Sans Bold"/>
                  <a:sym typeface="DM Sans Bold"/>
                </a:rPr>
                <a:t>Input Features</a:t>
              </a:r>
            </a:p>
          </p:txBody>
        </p:sp>
      </p:grpSp>
      <p:grpSp>
        <p:nvGrpSpPr>
          <p:cNvPr name="Group 22" id="22"/>
          <p:cNvGrpSpPr/>
          <p:nvPr/>
        </p:nvGrpSpPr>
        <p:grpSpPr>
          <a:xfrm rot="0">
            <a:off x="6849673" y="8090732"/>
            <a:ext cx="4763083" cy="1167568"/>
            <a:chOff x="0" y="0"/>
            <a:chExt cx="1254475" cy="307508"/>
          </a:xfrm>
        </p:grpSpPr>
        <p:sp>
          <p:nvSpPr>
            <p:cNvPr name="Freeform 23" id="23"/>
            <p:cNvSpPr/>
            <p:nvPr/>
          </p:nvSpPr>
          <p:spPr>
            <a:xfrm flipH="false" flipV="false" rot="0">
              <a:off x="0" y="0"/>
              <a:ext cx="1254475" cy="307508"/>
            </a:xfrm>
            <a:custGeom>
              <a:avLst/>
              <a:gdLst/>
              <a:ahLst/>
              <a:cxnLst/>
              <a:rect r="r" b="b" t="t" l="l"/>
              <a:pathLst>
                <a:path h="307508" w="1254475">
                  <a:moveTo>
                    <a:pt x="153754" y="0"/>
                  </a:moveTo>
                  <a:lnTo>
                    <a:pt x="1100721" y="0"/>
                  </a:lnTo>
                  <a:cubicBezTo>
                    <a:pt x="1141499" y="0"/>
                    <a:pt x="1180607" y="16199"/>
                    <a:pt x="1209441" y="45033"/>
                  </a:cubicBezTo>
                  <a:cubicBezTo>
                    <a:pt x="1238276" y="73868"/>
                    <a:pt x="1254475" y="112976"/>
                    <a:pt x="1254475" y="153754"/>
                  </a:cubicBezTo>
                  <a:lnTo>
                    <a:pt x="1254475" y="153754"/>
                  </a:lnTo>
                  <a:cubicBezTo>
                    <a:pt x="1254475" y="238670"/>
                    <a:pt x="1185637" y="307508"/>
                    <a:pt x="1100721" y="307508"/>
                  </a:cubicBezTo>
                  <a:lnTo>
                    <a:pt x="153754" y="307508"/>
                  </a:lnTo>
                  <a:cubicBezTo>
                    <a:pt x="68838" y="307508"/>
                    <a:pt x="0" y="238670"/>
                    <a:pt x="0" y="153754"/>
                  </a:cubicBezTo>
                  <a:lnTo>
                    <a:pt x="0" y="153754"/>
                  </a:lnTo>
                  <a:cubicBezTo>
                    <a:pt x="0" y="68838"/>
                    <a:pt x="68838" y="0"/>
                    <a:pt x="153754" y="0"/>
                  </a:cubicBezTo>
                  <a:close/>
                </a:path>
              </a:pathLst>
            </a:custGeom>
            <a:solidFill>
              <a:srgbClr val="1A1A1A"/>
            </a:solidFill>
          </p:spPr>
        </p:sp>
        <p:sp>
          <p:nvSpPr>
            <p:cNvPr name="TextBox 24" id="24"/>
            <p:cNvSpPr txBox="true"/>
            <p:nvPr/>
          </p:nvSpPr>
          <p:spPr>
            <a:xfrm>
              <a:off x="0" y="-76200"/>
              <a:ext cx="1254475" cy="383708"/>
            </a:xfrm>
            <a:prstGeom prst="rect">
              <a:avLst/>
            </a:prstGeom>
          </p:spPr>
          <p:txBody>
            <a:bodyPr anchor="ctr" rtlCol="false" tIns="50800" lIns="50800" bIns="50800" rIns="50800"/>
            <a:lstStyle/>
            <a:p>
              <a:pPr algn="ctr">
                <a:lnSpc>
                  <a:spcPts val="6046"/>
                </a:lnSpc>
              </a:pPr>
              <a:r>
                <a:rPr lang="en-US" b="true" sz="4381" spc="43">
                  <a:solidFill>
                    <a:srgbClr val="FFFFFF"/>
                  </a:solidFill>
                  <a:latin typeface="DM Sans Bold"/>
                  <a:ea typeface="DM Sans Bold"/>
                  <a:cs typeface="DM Sans Bold"/>
                  <a:sym typeface="DM Sans Bold"/>
                </a:rPr>
                <a:t>Output variables</a:t>
              </a:r>
            </a:p>
          </p:txBody>
        </p:sp>
      </p:grpSp>
      <p:sp>
        <p:nvSpPr>
          <p:cNvPr name="AutoShape 25" id="25"/>
          <p:cNvSpPr/>
          <p:nvPr/>
        </p:nvSpPr>
        <p:spPr>
          <a:xfrm>
            <a:off x="2510812" y="6598224"/>
            <a:ext cx="2630535" cy="597614"/>
          </a:xfrm>
          <a:prstGeom prst="line">
            <a:avLst/>
          </a:prstGeom>
          <a:ln cap="rnd" w="123825">
            <a:solidFill>
              <a:srgbClr val="ACB8C0"/>
            </a:solidFill>
            <a:prstDash val="solid"/>
            <a:headEnd type="none" len="sm" w="sm"/>
            <a:tailEnd type="arrow" len="sm" w="med"/>
          </a:ln>
        </p:spPr>
      </p:sp>
      <p:sp>
        <p:nvSpPr>
          <p:cNvPr name="AutoShape 26" id="26"/>
          <p:cNvSpPr/>
          <p:nvPr/>
        </p:nvSpPr>
        <p:spPr>
          <a:xfrm>
            <a:off x="2191905" y="6598224"/>
            <a:ext cx="2949442" cy="2076292"/>
          </a:xfrm>
          <a:prstGeom prst="line">
            <a:avLst/>
          </a:prstGeom>
          <a:ln cap="rnd" w="123825">
            <a:solidFill>
              <a:srgbClr val="ACB8C0"/>
            </a:solidFill>
            <a:prstDash val="solid"/>
            <a:headEnd type="none" len="sm" w="sm"/>
            <a:tailEnd type="arrow" len="sm" w="med"/>
          </a:ln>
        </p:spPr>
      </p:sp>
      <p:sp>
        <p:nvSpPr>
          <p:cNvPr name="TextBox 27" id="27"/>
          <p:cNvSpPr txBox="true"/>
          <p:nvPr/>
        </p:nvSpPr>
        <p:spPr>
          <a:xfrm rot="0">
            <a:off x="5141347" y="6676090"/>
            <a:ext cx="1015738" cy="887095"/>
          </a:xfrm>
          <a:prstGeom prst="rect">
            <a:avLst/>
          </a:prstGeom>
        </p:spPr>
        <p:txBody>
          <a:bodyPr anchor="t" rtlCol="false" tIns="0" lIns="0" bIns="0" rIns="0">
            <a:spAutoFit/>
          </a:bodyPr>
          <a:lstStyle/>
          <a:p>
            <a:pPr algn="ctr">
              <a:lnSpc>
                <a:spcPts val="7279"/>
              </a:lnSpc>
            </a:pPr>
            <a:r>
              <a:rPr lang="en-US" sz="5199" b="true">
                <a:solidFill>
                  <a:srgbClr val="231F20"/>
                </a:solidFill>
                <a:latin typeface="Canva Sans Bold"/>
                <a:ea typeface="Canva Sans Bold"/>
                <a:cs typeface="Canva Sans Bold"/>
                <a:sym typeface="Canva Sans Bold"/>
              </a:rPr>
              <a:t>X</a:t>
            </a:r>
          </a:p>
        </p:txBody>
      </p:sp>
      <p:sp>
        <p:nvSpPr>
          <p:cNvPr name="TextBox 28" id="28"/>
          <p:cNvSpPr txBox="true"/>
          <p:nvPr/>
        </p:nvSpPr>
        <p:spPr>
          <a:xfrm rot="0">
            <a:off x="5141347" y="8183343"/>
            <a:ext cx="1015738" cy="887095"/>
          </a:xfrm>
          <a:prstGeom prst="rect">
            <a:avLst/>
          </a:prstGeom>
        </p:spPr>
        <p:txBody>
          <a:bodyPr anchor="t" rtlCol="false" tIns="0" lIns="0" bIns="0" rIns="0">
            <a:spAutoFit/>
          </a:bodyPr>
          <a:lstStyle/>
          <a:p>
            <a:pPr algn="ctr">
              <a:lnSpc>
                <a:spcPts val="7279"/>
              </a:lnSpc>
            </a:pPr>
            <a:r>
              <a:rPr lang="en-US" sz="5199" b="true">
                <a:solidFill>
                  <a:srgbClr val="231F20"/>
                </a:solidFill>
                <a:latin typeface="Canva Sans Bold"/>
                <a:ea typeface="Canva Sans Bold"/>
                <a:cs typeface="Canva Sans Bold"/>
                <a:sym typeface="Canva Sans Bold"/>
              </a:rPr>
              <a:t>Y</a:t>
            </a:r>
          </a:p>
        </p:txBody>
      </p:sp>
      <p:sp>
        <p:nvSpPr>
          <p:cNvPr name="AutoShape 29" id="29"/>
          <p:cNvSpPr/>
          <p:nvPr/>
        </p:nvSpPr>
        <p:spPr>
          <a:xfrm>
            <a:off x="5941145" y="7186312"/>
            <a:ext cx="777364" cy="0"/>
          </a:xfrm>
          <a:prstGeom prst="line">
            <a:avLst/>
          </a:prstGeom>
          <a:ln cap="flat" w="66675">
            <a:solidFill>
              <a:srgbClr val="ACB8C0"/>
            </a:solidFill>
            <a:prstDash val="solid"/>
            <a:headEnd type="none" len="sm" w="sm"/>
            <a:tailEnd type="triangle" len="med" w="lg"/>
          </a:ln>
        </p:spPr>
      </p:sp>
      <p:sp>
        <p:nvSpPr>
          <p:cNvPr name="AutoShape 30" id="30"/>
          <p:cNvSpPr/>
          <p:nvPr/>
        </p:nvSpPr>
        <p:spPr>
          <a:xfrm>
            <a:off x="5971102" y="8674516"/>
            <a:ext cx="777364" cy="0"/>
          </a:xfrm>
          <a:prstGeom prst="line">
            <a:avLst/>
          </a:prstGeom>
          <a:ln cap="flat" w="66675">
            <a:solidFill>
              <a:srgbClr val="ACB8C0"/>
            </a:solidFill>
            <a:prstDash val="solid"/>
            <a:headEnd type="none" len="sm" w="sm"/>
            <a:tailEnd type="triangle" len="med" w="lg"/>
          </a:ln>
        </p:spPr>
      </p:sp>
      <p:sp>
        <p:nvSpPr>
          <p:cNvPr name="AutoShape 31" id="31"/>
          <p:cNvSpPr/>
          <p:nvPr/>
        </p:nvSpPr>
        <p:spPr>
          <a:xfrm flipV="true">
            <a:off x="11612756" y="6925605"/>
            <a:ext cx="832765" cy="507126"/>
          </a:xfrm>
          <a:prstGeom prst="line">
            <a:avLst/>
          </a:prstGeom>
          <a:ln cap="rnd" w="66675">
            <a:solidFill>
              <a:srgbClr val="ACB8C0"/>
            </a:solidFill>
            <a:prstDash val="solid"/>
            <a:headEnd type="none" len="sm" w="sm"/>
            <a:tailEnd type="arrow" len="sm" w="med"/>
          </a:ln>
        </p:spPr>
      </p:sp>
      <p:sp>
        <p:nvSpPr>
          <p:cNvPr name="AutoShape 32" id="32"/>
          <p:cNvSpPr/>
          <p:nvPr/>
        </p:nvSpPr>
        <p:spPr>
          <a:xfrm flipV="true">
            <a:off x="11612756" y="8437622"/>
            <a:ext cx="832765" cy="507126"/>
          </a:xfrm>
          <a:prstGeom prst="line">
            <a:avLst/>
          </a:prstGeom>
          <a:ln cap="rnd" w="66675">
            <a:solidFill>
              <a:srgbClr val="ACB8C0"/>
            </a:solidFill>
            <a:prstDash val="solid"/>
            <a:headEnd type="none" len="sm" w="sm"/>
            <a:tailEnd type="arrow" len="sm" w="med"/>
          </a:ln>
        </p:spPr>
      </p:sp>
      <p:grpSp>
        <p:nvGrpSpPr>
          <p:cNvPr name="Group 33" id="33"/>
          <p:cNvGrpSpPr/>
          <p:nvPr/>
        </p:nvGrpSpPr>
        <p:grpSpPr>
          <a:xfrm rot="0">
            <a:off x="12412856" y="6691925"/>
            <a:ext cx="4775720" cy="988774"/>
            <a:chOff x="0" y="0"/>
            <a:chExt cx="1257803" cy="260418"/>
          </a:xfrm>
        </p:grpSpPr>
        <p:sp>
          <p:nvSpPr>
            <p:cNvPr name="Freeform 34" id="34"/>
            <p:cNvSpPr/>
            <p:nvPr/>
          </p:nvSpPr>
          <p:spPr>
            <a:xfrm flipH="false" flipV="false" rot="0">
              <a:off x="0" y="0"/>
              <a:ext cx="1257803" cy="260418"/>
            </a:xfrm>
            <a:custGeom>
              <a:avLst/>
              <a:gdLst/>
              <a:ahLst/>
              <a:cxnLst/>
              <a:rect r="r" b="b" t="t" l="l"/>
              <a:pathLst>
                <a:path h="260418" w="1257803">
                  <a:moveTo>
                    <a:pt x="130209" y="0"/>
                  </a:moveTo>
                  <a:lnTo>
                    <a:pt x="1127594" y="0"/>
                  </a:lnTo>
                  <a:cubicBezTo>
                    <a:pt x="1162128" y="0"/>
                    <a:pt x="1195247" y="13718"/>
                    <a:pt x="1219666" y="38137"/>
                  </a:cubicBezTo>
                  <a:cubicBezTo>
                    <a:pt x="1244085" y="62556"/>
                    <a:pt x="1257803" y="95675"/>
                    <a:pt x="1257803" y="130209"/>
                  </a:cubicBezTo>
                  <a:lnTo>
                    <a:pt x="1257803" y="130209"/>
                  </a:lnTo>
                  <a:cubicBezTo>
                    <a:pt x="1257803" y="164742"/>
                    <a:pt x="1244085" y="197862"/>
                    <a:pt x="1219666" y="222280"/>
                  </a:cubicBezTo>
                  <a:cubicBezTo>
                    <a:pt x="1195247" y="246699"/>
                    <a:pt x="1162128" y="260418"/>
                    <a:pt x="1127594" y="260418"/>
                  </a:cubicBezTo>
                  <a:lnTo>
                    <a:pt x="130209" y="260418"/>
                  </a:lnTo>
                  <a:cubicBezTo>
                    <a:pt x="95675" y="260418"/>
                    <a:pt x="62556" y="246699"/>
                    <a:pt x="38137" y="222280"/>
                  </a:cubicBezTo>
                  <a:cubicBezTo>
                    <a:pt x="13718" y="197862"/>
                    <a:pt x="0" y="164742"/>
                    <a:pt x="0" y="130209"/>
                  </a:cubicBezTo>
                  <a:lnTo>
                    <a:pt x="0" y="130209"/>
                  </a:lnTo>
                  <a:cubicBezTo>
                    <a:pt x="0" y="95675"/>
                    <a:pt x="13718" y="62556"/>
                    <a:pt x="38137" y="38137"/>
                  </a:cubicBezTo>
                  <a:cubicBezTo>
                    <a:pt x="62556" y="13718"/>
                    <a:pt x="95675" y="0"/>
                    <a:pt x="130209" y="0"/>
                  </a:cubicBezTo>
                  <a:close/>
                </a:path>
              </a:pathLst>
            </a:custGeom>
            <a:solidFill>
              <a:srgbClr val="010101"/>
            </a:solidFill>
          </p:spPr>
        </p:sp>
        <p:sp>
          <p:nvSpPr>
            <p:cNvPr name="TextBox 35" id="35"/>
            <p:cNvSpPr txBox="true"/>
            <p:nvPr/>
          </p:nvSpPr>
          <p:spPr>
            <a:xfrm>
              <a:off x="0" y="-28575"/>
              <a:ext cx="1257803" cy="288993"/>
            </a:xfrm>
            <a:prstGeom prst="rect">
              <a:avLst/>
            </a:prstGeom>
          </p:spPr>
          <p:txBody>
            <a:bodyPr anchor="ctr" rtlCol="false" tIns="50800" lIns="50800" bIns="50800" rIns="50800"/>
            <a:lstStyle/>
            <a:p>
              <a:pPr algn="ctr">
                <a:lnSpc>
                  <a:spcPts val="4549"/>
                </a:lnSpc>
              </a:pPr>
              <a:r>
                <a:rPr lang="en-US" b="true" sz="3499">
                  <a:solidFill>
                    <a:srgbClr val="FFFFFF"/>
                  </a:solidFill>
                  <a:latin typeface="Oswald Bold"/>
                  <a:ea typeface="Oswald Bold"/>
                  <a:cs typeface="Oswald Bold"/>
                  <a:sym typeface="Oswald Bold"/>
                </a:rPr>
                <a:t>19 COLUMNS</a:t>
              </a:r>
            </a:p>
          </p:txBody>
        </p:sp>
      </p:grpSp>
      <p:grpSp>
        <p:nvGrpSpPr>
          <p:cNvPr name="Group 36" id="36"/>
          <p:cNvGrpSpPr/>
          <p:nvPr/>
        </p:nvGrpSpPr>
        <p:grpSpPr>
          <a:xfrm rot="0">
            <a:off x="12441431" y="8180129"/>
            <a:ext cx="5094628" cy="988774"/>
            <a:chOff x="0" y="0"/>
            <a:chExt cx="1341795" cy="260418"/>
          </a:xfrm>
        </p:grpSpPr>
        <p:sp>
          <p:nvSpPr>
            <p:cNvPr name="Freeform 37" id="37"/>
            <p:cNvSpPr/>
            <p:nvPr/>
          </p:nvSpPr>
          <p:spPr>
            <a:xfrm flipH="false" flipV="false" rot="0">
              <a:off x="0" y="0"/>
              <a:ext cx="1341795" cy="260418"/>
            </a:xfrm>
            <a:custGeom>
              <a:avLst/>
              <a:gdLst/>
              <a:ahLst/>
              <a:cxnLst/>
              <a:rect r="r" b="b" t="t" l="l"/>
              <a:pathLst>
                <a:path h="260418" w="1341795">
                  <a:moveTo>
                    <a:pt x="130209" y="0"/>
                  </a:moveTo>
                  <a:lnTo>
                    <a:pt x="1211586" y="0"/>
                  </a:lnTo>
                  <a:cubicBezTo>
                    <a:pt x="1246120" y="0"/>
                    <a:pt x="1279239" y="13718"/>
                    <a:pt x="1303658" y="38137"/>
                  </a:cubicBezTo>
                  <a:cubicBezTo>
                    <a:pt x="1328077" y="62556"/>
                    <a:pt x="1341795" y="95675"/>
                    <a:pt x="1341795" y="130209"/>
                  </a:cubicBezTo>
                  <a:lnTo>
                    <a:pt x="1341795" y="130209"/>
                  </a:lnTo>
                  <a:cubicBezTo>
                    <a:pt x="1341795" y="164742"/>
                    <a:pt x="1328077" y="197862"/>
                    <a:pt x="1303658" y="222280"/>
                  </a:cubicBezTo>
                  <a:cubicBezTo>
                    <a:pt x="1279239" y="246699"/>
                    <a:pt x="1246120" y="260418"/>
                    <a:pt x="1211586" y="260418"/>
                  </a:cubicBezTo>
                  <a:lnTo>
                    <a:pt x="130209" y="260418"/>
                  </a:lnTo>
                  <a:cubicBezTo>
                    <a:pt x="95675" y="260418"/>
                    <a:pt x="62556" y="246699"/>
                    <a:pt x="38137" y="222280"/>
                  </a:cubicBezTo>
                  <a:cubicBezTo>
                    <a:pt x="13718" y="197862"/>
                    <a:pt x="0" y="164742"/>
                    <a:pt x="0" y="130209"/>
                  </a:cubicBezTo>
                  <a:lnTo>
                    <a:pt x="0" y="130209"/>
                  </a:lnTo>
                  <a:cubicBezTo>
                    <a:pt x="0" y="95675"/>
                    <a:pt x="13718" y="62556"/>
                    <a:pt x="38137" y="38137"/>
                  </a:cubicBezTo>
                  <a:cubicBezTo>
                    <a:pt x="62556" y="13718"/>
                    <a:pt x="95675" y="0"/>
                    <a:pt x="130209" y="0"/>
                  </a:cubicBezTo>
                  <a:close/>
                </a:path>
              </a:pathLst>
            </a:custGeom>
            <a:solidFill>
              <a:srgbClr val="010101"/>
            </a:solidFill>
          </p:spPr>
        </p:sp>
        <p:sp>
          <p:nvSpPr>
            <p:cNvPr name="TextBox 38" id="38"/>
            <p:cNvSpPr txBox="true"/>
            <p:nvPr/>
          </p:nvSpPr>
          <p:spPr>
            <a:xfrm>
              <a:off x="0" y="-28575"/>
              <a:ext cx="1341795" cy="288993"/>
            </a:xfrm>
            <a:prstGeom prst="rect">
              <a:avLst/>
            </a:prstGeom>
          </p:spPr>
          <p:txBody>
            <a:bodyPr anchor="ctr" rtlCol="false" tIns="50800" lIns="50800" bIns="50800" rIns="50800"/>
            <a:lstStyle/>
            <a:p>
              <a:pPr algn="ctr">
                <a:lnSpc>
                  <a:spcPts val="4549"/>
                </a:lnSpc>
              </a:pPr>
              <a:r>
                <a:rPr lang="en-US" b="true" sz="3499">
                  <a:solidFill>
                    <a:srgbClr val="FFFFFF"/>
                  </a:solidFill>
                  <a:latin typeface="Oswald Bold"/>
                  <a:ea typeface="Oswald Bold"/>
                  <a:cs typeface="Oswald Bold"/>
                  <a:sym typeface="Oswald Bold"/>
                </a:rPr>
                <a:t>Overall Conversion Status</a:t>
              </a:r>
            </a:p>
          </p:txBody>
        </p:sp>
      </p:grpSp>
      <p:sp>
        <p:nvSpPr>
          <p:cNvPr name="Freeform 39" id="39"/>
          <p:cNvSpPr/>
          <p:nvPr/>
        </p:nvSpPr>
        <p:spPr>
          <a:xfrm flipH="false" flipV="false" rot="0">
            <a:off x="13493445" y="383438"/>
            <a:ext cx="2990599" cy="5778062"/>
          </a:xfrm>
          <a:custGeom>
            <a:avLst/>
            <a:gdLst/>
            <a:ahLst/>
            <a:cxnLst/>
            <a:rect r="r" b="b" t="t" l="l"/>
            <a:pathLst>
              <a:path h="5778062" w="2990599">
                <a:moveTo>
                  <a:pt x="0" y="0"/>
                </a:moveTo>
                <a:lnTo>
                  <a:pt x="2990599" y="0"/>
                </a:lnTo>
                <a:lnTo>
                  <a:pt x="2990599" y="5778063"/>
                </a:lnTo>
                <a:lnTo>
                  <a:pt x="0" y="5778063"/>
                </a:lnTo>
                <a:lnTo>
                  <a:pt x="0" y="0"/>
                </a:lnTo>
                <a:close/>
              </a:path>
            </a:pathLst>
          </a:custGeom>
          <a:blipFill>
            <a:blip r:embed="rId5"/>
            <a:stretch>
              <a:fillRect l="0" t="0" r="0" b="0"/>
            </a:stretch>
          </a:blipFill>
        </p:spPr>
      </p:sp>
      <p:sp>
        <p:nvSpPr>
          <p:cNvPr name="TextBox 40" id="40"/>
          <p:cNvSpPr txBox="true"/>
          <p:nvPr/>
        </p:nvSpPr>
        <p:spPr>
          <a:xfrm rot="0">
            <a:off x="553338" y="391582"/>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3. DATASET OVERVIEW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1969947"/>
            <a:ext cx="16041303" cy="7781925"/>
            <a:chOff x="0" y="0"/>
            <a:chExt cx="5883652" cy="2854266"/>
          </a:xfrm>
        </p:grpSpPr>
        <p:sp>
          <p:nvSpPr>
            <p:cNvPr name="Freeform 4" id="4"/>
            <p:cNvSpPr/>
            <p:nvPr/>
          </p:nvSpPr>
          <p:spPr>
            <a:xfrm flipH="false" flipV="false" rot="0">
              <a:off x="0" y="0"/>
              <a:ext cx="5883652" cy="2854266"/>
            </a:xfrm>
            <a:custGeom>
              <a:avLst/>
              <a:gdLst/>
              <a:ahLst/>
              <a:cxnLst/>
              <a:rect r="r" b="b" t="t" l="l"/>
              <a:pathLst>
                <a:path h="2854266" w="5883652">
                  <a:moveTo>
                    <a:pt x="27510" y="0"/>
                  </a:moveTo>
                  <a:lnTo>
                    <a:pt x="5856143" y="0"/>
                  </a:lnTo>
                  <a:cubicBezTo>
                    <a:pt x="5871336" y="0"/>
                    <a:pt x="5883652" y="12316"/>
                    <a:pt x="5883652" y="27510"/>
                  </a:cubicBezTo>
                  <a:lnTo>
                    <a:pt x="5883652" y="2826756"/>
                  </a:lnTo>
                  <a:cubicBezTo>
                    <a:pt x="5883652" y="2841949"/>
                    <a:pt x="5871336" y="2854266"/>
                    <a:pt x="5856143" y="2854266"/>
                  </a:cubicBezTo>
                  <a:lnTo>
                    <a:pt x="27510" y="2854266"/>
                  </a:lnTo>
                  <a:cubicBezTo>
                    <a:pt x="12316" y="2854266"/>
                    <a:pt x="0" y="2841949"/>
                    <a:pt x="0" y="2826756"/>
                  </a:cubicBezTo>
                  <a:lnTo>
                    <a:pt x="0" y="27510"/>
                  </a:lnTo>
                  <a:cubicBezTo>
                    <a:pt x="0" y="12316"/>
                    <a:pt x="12316" y="0"/>
                    <a:pt x="27510" y="0"/>
                  </a:cubicBezTo>
                  <a:close/>
                </a:path>
              </a:pathLst>
            </a:custGeom>
            <a:solidFill>
              <a:srgbClr val="FDFBFB">
                <a:alpha val="98824"/>
              </a:srgbClr>
            </a:solidFill>
          </p:spPr>
        </p:sp>
        <p:sp>
          <p:nvSpPr>
            <p:cNvPr name="TextBox 5" id="5"/>
            <p:cNvSpPr txBox="true"/>
            <p:nvPr/>
          </p:nvSpPr>
          <p:spPr>
            <a:xfrm>
              <a:off x="0" y="-19050"/>
              <a:ext cx="5883652" cy="287331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2644127" y="160194"/>
            <a:ext cx="11507424" cy="1518285"/>
          </a:xfrm>
          <a:prstGeom prst="rect">
            <a:avLst/>
          </a:prstGeom>
        </p:spPr>
        <p:txBody>
          <a:bodyPr anchor="t" rtlCol="false" tIns="0" lIns="0" bIns="0" rIns="0">
            <a:spAutoFit/>
          </a:bodyPr>
          <a:lstStyle/>
          <a:p>
            <a:pPr algn="ctr">
              <a:lnSpc>
                <a:spcPts val="12419"/>
              </a:lnSpc>
              <a:spcBef>
                <a:spcPct val="0"/>
              </a:spcBef>
            </a:pPr>
            <a:r>
              <a:rPr lang="en-US" b="true" sz="9000" spc="882">
                <a:solidFill>
                  <a:srgbClr val="231F20"/>
                </a:solidFill>
                <a:latin typeface="Oswald Bold"/>
                <a:ea typeface="Oswald Bold"/>
                <a:cs typeface="Oswald Bold"/>
                <a:sym typeface="Oswald Bold"/>
              </a:rPr>
              <a:t>4. EDA</a:t>
            </a:r>
          </a:p>
        </p:txBody>
      </p:sp>
      <p:sp>
        <p:nvSpPr>
          <p:cNvPr name="TextBox 7" id="7"/>
          <p:cNvSpPr txBox="true"/>
          <p:nvPr/>
        </p:nvSpPr>
        <p:spPr>
          <a:xfrm rot="0">
            <a:off x="1268732" y="2128215"/>
            <a:ext cx="15561239" cy="6910617"/>
          </a:xfrm>
          <a:prstGeom prst="rect">
            <a:avLst/>
          </a:prstGeom>
        </p:spPr>
        <p:txBody>
          <a:bodyPr anchor="t" rtlCol="false" tIns="0" lIns="0" bIns="0" rIns="0">
            <a:spAutoFit/>
          </a:bodyPr>
          <a:lstStyle/>
          <a:p>
            <a:pPr algn="just">
              <a:lnSpc>
                <a:spcPts val="3924"/>
              </a:lnSpc>
            </a:pPr>
            <a:r>
              <a:rPr lang="en-US" sz="2803">
                <a:solidFill>
                  <a:srgbClr val="100F0D"/>
                </a:solidFill>
                <a:latin typeface="Montserrat Light"/>
                <a:ea typeface="Montserrat Light"/>
                <a:cs typeface="Montserrat Light"/>
                <a:sym typeface="Montserrat Light"/>
              </a:rPr>
              <a:t>For our Exploratory Data Analysis (EDA), we'll take it in two main steps:</a:t>
            </a:r>
          </a:p>
          <a:p>
            <a:pPr algn="just">
              <a:lnSpc>
                <a:spcPts val="3924"/>
              </a:lnSpc>
            </a:pPr>
          </a:p>
          <a:p>
            <a:pPr algn="just">
              <a:lnSpc>
                <a:spcPts val="3924"/>
              </a:lnSpc>
            </a:pPr>
            <a:r>
              <a:rPr lang="en-US" sz="2803">
                <a:solidFill>
                  <a:srgbClr val="100F0D"/>
                </a:solidFill>
                <a:latin typeface="Montserrat Light"/>
                <a:ea typeface="Montserrat Light"/>
                <a:cs typeface="Montserrat Light"/>
                <a:sym typeface="Montserrat Light"/>
              </a:rPr>
              <a:t>1. Univariate Analysis:</a:t>
            </a:r>
          </a:p>
          <a:p>
            <a:pPr algn="just" marL="1815812" indent="-453953" lvl="3">
              <a:lnSpc>
                <a:spcPts val="3924"/>
              </a:lnSpc>
              <a:buFont typeface="Arial"/>
              <a:buChar char="￭"/>
            </a:pPr>
            <a:r>
              <a:rPr lang="en-US" sz="2803">
                <a:solidFill>
                  <a:srgbClr val="100F0D"/>
                </a:solidFill>
                <a:latin typeface="Montserrat Light"/>
                <a:ea typeface="Montserrat Light"/>
                <a:cs typeface="Montserrat Light"/>
                <a:sym typeface="Montserrat Light"/>
              </a:rPr>
              <a:t>Here, we'll focus on one feature at a time to understand its distribution and range.</a:t>
            </a:r>
          </a:p>
          <a:p>
            <a:pPr algn="just">
              <a:lnSpc>
                <a:spcPts val="3924"/>
              </a:lnSpc>
            </a:pPr>
            <a:r>
              <a:rPr lang="en-US" sz="2803">
                <a:solidFill>
                  <a:srgbClr val="100F0D"/>
                </a:solidFill>
                <a:latin typeface="Montserrat Light"/>
                <a:ea typeface="Montserrat Light"/>
                <a:cs typeface="Montserrat Light"/>
                <a:sym typeface="Montserrat Light"/>
              </a:rPr>
              <a:t>      </a:t>
            </a:r>
          </a:p>
          <a:p>
            <a:pPr algn="just">
              <a:lnSpc>
                <a:spcPts val="3924"/>
              </a:lnSpc>
            </a:pPr>
            <a:r>
              <a:rPr lang="en-US" sz="2803">
                <a:solidFill>
                  <a:srgbClr val="100F0D"/>
                </a:solidFill>
                <a:latin typeface="Montserrat Light"/>
                <a:ea typeface="Montserrat Light"/>
                <a:cs typeface="Montserrat Light"/>
                <a:sym typeface="Montserrat Light"/>
              </a:rPr>
              <a:t>2. Bivariate Analysis:</a:t>
            </a:r>
          </a:p>
          <a:p>
            <a:pPr algn="just" marL="1815812" indent="-453953" lvl="3">
              <a:lnSpc>
                <a:spcPts val="3924"/>
              </a:lnSpc>
              <a:buFont typeface="Arial"/>
              <a:buChar char="￭"/>
            </a:pPr>
            <a:r>
              <a:rPr lang="en-US" sz="2803">
                <a:solidFill>
                  <a:srgbClr val="100F0D"/>
                </a:solidFill>
                <a:latin typeface="Montserrat Light"/>
                <a:ea typeface="Montserrat Light"/>
                <a:cs typeface="Montserrat Light"/>
                <a:sym typeface="Montserrat Light"/>
              </a:rPr>
              <a:t>In this step, we'll explore the relationship between each feature and the target variable. This helps us figure out the importance and influence of each feature on the target outcome.</a:t>
            </a:r>
          </a:p>
          <a:p>
            <a:pPr algn="just">
              <a:lnSpc>
                <a:spcPts val="3924"/>
              </a:lnSpc>
            </a:pPr>
          </a:p>
          <a:p>
            <a:pPr algn="just">
              <a:lnSpc>
                <a:spcPts val="3924"/>
              </a:lnSpc>
            </a:pPr>
            <a:r>
              <a:rPr lang="en-US" sz="2803">
                <a:solidFill>
                  <a:srgbClr val="100F0D"/>
                </a:solidFill>
                <a:latin typeface="Montserrat Light"/>
                <a:ea typeface="Montserrat Light"/>
                <a:cs typeface="Montserrat Light"/>
                <a:sym typeface="Montserrat Light"/>
              </a:rPr>
              <a:t>---&gt; </a:t>
            </a:r>
            <a:r>
              <a:rPr lang="en-US" sz="2803">
                <a:solidFill>
                  <a:srgbClr val="100F0D"/>
                </a:solidFill>
                <a:latin typeface="Montserrat Light"/>
                <a:ea typeface="Montserrat Light"/>
                <a:cs typeface="Montserrat Light"/>
                <a:sym typeface="Montserrat Light"/>
              </a:rPr>
              <a:t>With these two steps, we aim to gain insights into the individual characteristics of the  data and also how each feature relates to our main goal: predicting the target variable.</a:t>
            </a:r>
          </a:p>
          <a:p>
            <a:pPr algn="just">
              <a:lnSpc>
                <a:spcPts val="392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68424"/>
            <a:chOff x="0" y="0"/>
            <a:chExt cx="4816593" cy="650120"/>
          </a:xfrm>
        </p:grpSpPr>
        <p:sp>
          <p:nvSpPr>
            <p:cNvPr name="Freeform 3" id="3"/>
            <p:cNvSpPr/>
            <p:nvPr/>
          </p:nvSpPr>
          <p:spPr>
            <a:xfrm flipH="false" flipV="false" rot="0">
              <a:off x="0" y="0"/>
              <a:ext cx="4816592" cy="650120"/>
            </a:xfrm>
            <a:custGeom>
              <a:avLst/>
              <a:gdLst/>
              <a:ahLst/>
              <a:cxnLst/>
              <a:rect r="r" b="b" t="t" l="l"/>
              <a:pathLst>
                <a:path h="650120" w="4816592">
                  <a:moveTo>
                    <a:pt x="0" y="0"/>
                  </a:moveTo>
                  <a:lnTo>
                    <a:pt x="4816592" y="0"/>
                  </a:lnTo>
                  <a:lnTo>
                    <a:pt x="4816592" y="650120"/>
                  </a:lnTo>
                  <a:lnTo>
                    <a:pt x="0" y="650120"/>
                  </a:lnTo>
                  <a:close/>
                </a:path>
              </a:pathLst>
            </a:custGeom>
            <a:solidFill>
              <a:srgbClr val="D9D9D9"/>
            </a:solidFill>
          </p:spPr>
        </p:sp>
        <p:sp>
          <p:nvSpPr>
            <p:cNvPr name="TextBox 4" id="4"/>
            <p:cNvSpPr txBox="true"/>
            <p:nvPr/>
          </p:nvSpPr>
          <p:spPr>
            <a:xfrm>
              <a:off x="0" y="-19050"/>
              <a:ext cx="4816593" cy="66917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7006678" y="-390774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567118" y="-5234559"/>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982275" y="2653818"/>
            <a:ext cx="11936905" cy="7174640"/>
            <a:chOff x="0" y="0"/>
            <a:chExt cx="2305211" cy="1385540"/>
          </a:xfrm>
        </p:grpSpPr>
        <p:sp>
          <p:nvSpPr>
            <p:cNvPr name="Freeform 8" id="8"/>
            <p:cNvSpPr/>
            <p:nvPr/>
          </p:nvSpPr>
          <p:spPr>
            <a:xfrm flipH="false" flipV="false" rot="0">
              <a:off x="0" y="0"/>
              <a:ext cx="2305211" cy="1385540"/>
            </a:xfrm>
            <a:custGeom>
              <a:avLst/>
              <a:gdLst/>
              <a:ahLst/>
              <a:cxnLst/>
              <a:rect r="r" b="b" t="t" l="l"/>
              <a:pathLst>
                <a:path h="1385540" w="2305211">
                  <a:moveTo>
                    <a:pt x="0" y="0"/>
                  </a:moveTo>
                  <a:lnTo>
                    <a:pt x="2305211" y="0"/>
                  </a:lnTo>
                  <a:lnTo>
                    <a:pt x="2305211" y="1385540"/>
                  </a:lnTo>
                  <a:lnTo>
                    <a:pt x="0" y="1385540"/>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305211" cy="140459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5996109" y="2930639"/>
            <a:ext cx="5909236" cy="6620997"/>
          </a:xfrm>
          <a:custGeom>
            <a:avLst/>
            <a:gdLst/>
            <a:ahLst/>
            <a:cxnLst/>
            <a:rect r="r" b="b" t="t" l="l"/>
            <a:pathLst>
              <a:path h="6620997" w="5909236">
                <a:moveTo>
                  <a:pt x="0" y="0"/>
                </a:moveTo>
                <a:lnTo>
                  <a:pt x="5909236" y="0"/>
                </a:lnTo>
                <a:lnTo>
                  <a:pt x="5909236" y="6620997"/>
                </a:lnTo>
                <a:lnTo>
                  <a:pt x="0" y="6620997"/>
                </a:lnTo>
                <a:lnTo>
                  <a:pt x="0" y="0"/>
                </a:lnTo>
                <a:close/>
              </a:path>
            </a:pathLst>
          </a:custGeom>
          <a:blipFill>
            <a:blip r:embed="rId4"/>
            <a:stretch>
              <a:fillRect l="-588" t="0" r="-1878" b="0"/>
            </a:stretch>
          </a:blipFill>
        </p:spPr>
      </p:sp>
      <p:sp>
        <p:nvSpPr>
          <p:cNvPr name="TextBox 11" id="11"/>
          <p:cNvSpPr txBox="true"/>
          <p:nvPr/>
        </p:nvSpPr>
        <p:spPr>
          <a:xfrm rot="0">
            <a:off x="3279196" y="614609"/>
            <a:ext cx="10906040" cy="1349947"/>
          </a:xfrm>
          <a:prstGeom prst="rect">
            <a:avLst/>
          </a:prstGeom>
        </p:spPr>
        <p:txBody>
          <a:bodyPr anchor="t" rtlCol="false" tIns="0" lIns="0" bIns="0" rIns="0">
            <a:spAutoFit/>
          </a:bodyPr>
          <a:lstStyle/>
          <a:p>
            <a:pPr algn="ctr">
              <a:lnSpc>
                <a:spcPts val="11082"/>
              </a:lnSpc>
            </a:pPr>
            <a:r>
              <a:rPr lang="en-US" b="true" sz="8030" spc="786">
                <a:solidFill>
                  <a:srgbClr val="333333"/>
                </a:solidFill>
                <a:latin typeface="Oswald Bold"/>
                <a:ea typeface="Oswald Bold"/>
                <a:cs typeface="Oswald Bold"/>
                <a:sym typeface="Oswald Bold"/>
              </a:rPr>
              <a:t>UNIVERSAL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DAGaYZwE14w</dc:identifier>
  <dcterms:modified xsi:type="dcterms:W3CDTF">2011-08-01T06:04:30Z</dcterms:modified>
  <cp:revision>1</cp:revision>
  <dc:title>Objectives:</dc:title>
</cp:coreProperties>
</file>