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4" r:id="rId1"/>
  </p:sldMasterIdLst>
  <p:notesMasterIdLst>
    <p:notesMasterId r:id="rId12"/>
  </p:notesMasterIdLst>
  <p:sldIdLst>
    <p:sldId id="256" r:id="rId2"/>
    <p:sldId id="257" r:id="rId3"/>
    <p:sldId id="258" r:id="rId4"/>
    <p:sldId id="271" r:id="rId5"/>
    <p:sldId id="259" r:id="rId6"/>
    <p:sldId id="260" r:id="rId7"/>
    <p:sldId id="261" r:id="rId8"/>
    <p:sldId id="268" r:id="rId9"/>
    <p:sldId id="269" r:id="rId10"/>
    <p:sldId id="263" r:id="rId11"/>
  </p:sldIdLst>
  <p:sldSz cx="18288000" cy="10287000"/>
  <p:notesSz cx="6858000" cy="9144000"/>
  <p:embeddedFontLst>
    <p:embeddedFont>
      <p:font typeface="Cocomat Pro Heavy" panose="020B0604020202020204" charset="0"/>
      <p:regular r:id="rId13"/>
    </p:embeddedFont>
    <p:embeddedFont>
      <p:font typeface="Calibri" panose="020F0502020204030204" pitchFamily="34" charset="0"/>
      <p:regular r:id="rId14"/>
      <p:bold r:id="rId15"/>
      <p:italic r:id="rId16"/>
      <p:boldItalic r:id="rId17"/>
    </p:embeddedFont>
    <p:embeddedFont>
      <p:font typeface="Montserrat Medium" panose="020B0604020202020204" charset="0"/>
      <p:regular r:id="rId18"/>
    </p:embeddedFont>
    <p:embeddedFont>
      <p:font typeface="Rockwell" panose="02060603020205020403" pitchFamily="18" charset="0"/>
      <p:regular r:id="rId19"/>
      <p:bold r:id="rId20"/>
      <p:italic r:id="rId21"/>
      <p:boldItalic r:id="rId22"/>
    </p:embeddedFont>
    <p:embeddedFont>
      <p:font typeface="Rockwell Condensed" panose="02060603050405020104" pitchFamily="18" charset="0"/>
      <p:regular r:id="rId23"/>
      <p:bold r:id="rId24"/>
    </p:embeddedFont>
    <p:embeddedFont>
      <p:font typeface="Montserrat" panose="020B0604020202020204" charset="0"/>
      <p:regular r:id="rId25"/>
    </p:embeddedFont>
    <p:embeddedFont>
      <p:font typeface="Montserrat Medium Italics" panose="020B0604020202020204" charset="0"/>
      <p:regular r:id="rId26"/>
    </p:embeddedFont>
    <p:embeddedFont>
      <p:font typeface="Montserrat Classic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68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3CFDD-1AFE-4684-928C-BEC2794A71F1}"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40C7D-74D1-4B83-8599-36958B5BFDD1}" type="slidenum">
              <a:rPr lang="en-US" smtClean="0"/>
              <a:t>‹#›</a:t>
            </a:fld>
            <a:endParaRPr lang="en-US"/>
          </a:p>
        </p:txBody>
      </p:sp>
    </p:spTree>
    <p:extLst>
      <p:ext uri="{BB962C8B-B14F-4D97-AF65-F5344CB8AC3E}">
        <p14:creationId xmlns:p14="http://schemas.microsoft.com/office/powerpoint/2010/main" val="2865281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140C7D-74D1-4B83-8599-36958B5BFDD1}" type="slidenum">
              <a:rPr lang="en-US" smtClean="0"/>
              <a:t>7</a:t>
            </a:fld>
            <a:endParaRPr lang="en-US"/>
          </a:p>
        </p:txBody>
      </p:sp>
    </p:spTree>
    <p:extLst>
      <p:ext uri="{BB962C8B-B14F-4D97-AF65-F5344CB8AC3E}">
        <p14:creationId xmlns:p14="http://schemas.microsoft.com/office/powerpoint/2010/main" val="101635020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381251" y="2020420"/>
            <a:ext cx="15334488" cy="12102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381251" y="6449545"/>
            <a:ext cx="15334488" cy="12102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381251" y="2227169"/>
            <a:ext cx="15334488" cy="41148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4473823" y="6103385"/>
            <a:ext cx="1621356" cy="1621353"/>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577340" y="2148335"/>
            <a:ext cx="14950440" cy="4553712"/>
          </a:xfrm>
        </p:spPr>
        <p:txBody>
          <a:bodyPr anchor="ctr">
            <a:noAutofit/>
          </a:bodyPr>
          <a:lstStyle>
            <a:lvl1pPr algn="l">
              <a:lnSpc>
                <a:spcPct val="80000"/>
              </a:lnSpc>
              <a:defRPr sz="144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604772" y="6583680"/>
            <a:ext cx="11836908" cy="1604772"/>
          </a:xfrm>
        </p:spPr>
        <p:txBody>
          <a:bodyPr>
            <a:normAutofit/>
          </a:bodyPr>
          <a:lstStyle>
            <a:lvl1pPr marL="0" indent="0" algn="l">
              <a:buNone/>
              <a:defRPr sz="3300">
                <a:solidFill>
                  <a:schemeClr val="tx1"/>
                </a:solidFill>
              </a:defRPr>
            </a:lvl1pPr>
            <a:lvl2pPr marL="685800" indent="0" algn="ctr">
              <a:buNone/>
              <a:defRPr sz="3300"/>
            </a:lvl2pPr>
            <a:lvl3pPr marL="1371600" indent="0" algn="ctr">
              <a:buNone/>
              <a:defRPr sz="33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4389100" y="6434001"/>
            <a:ext cx="1790802" cy="960120"/>
          </a:xfrm>
        </p:spPr>
        <p:txBody>
          <a:bodyPr/>
          <a:lstStyle>
            <a:lvl1pPr>
              <a:defRPr sz="42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01669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19985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800100"/>
            <a:ext cx="3829050" cy="8458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600200" y="800100"/>
            <a:ext cx="11258550" cy="845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284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9207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7376984"/>
            <a:ext cx="18288000" cy="291001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250692" y="1837944"/>
            <a:ext cx="13921740" cy="5280660"/>
          </a:xfrm>
        </p:spPr>
        <p:txBody>
          <a:bodyPr anchor="ctr">
            <a:normAutofit/>
          </a:bodyPr>
          <a:lstStyle>
            <a:lvl1pPr>
              <a:lnSpc>
                <a:spcPct val="80000"/>
              </a:lnSpc>
              <a:defRPr sz="12000" b="0"/>
            </a:lvl1pPr>
          </a:lstStyle>
          <a:p>
            <a:r>
              <a:rPr lang="en-US" smtClean="0"/>
              <a:t>Click to edit Master title style</a:t>
            </a:r>
            <a:endParaRPr lang="en-US" dirty="0"/>
          </a:p>
        </p:txBody>
      </p:sp>
      <p:sp>
        <p:nvSpPr>
          <p:cNvPr id="3" name="Text Placeholder 2"/>
          <p:cNvSpPr>
            <a:spLocks noGrp="1"/>
          </p:cNvSpPr>
          <p:nvPr>
            <p:ph type="body" idx="1"/>
          </p:nvPr>
        </p:nvSpPr>
        <p:spPr>
          <a:xfrm>
            <a:off x="3248661" y="7530084"/>
            <a:ext cx="13578840" cy="1600200"/>
          </a:xfrm>
        </p:spPr>
        <p:txBody>
          <a:bodyPr anchor="t">
            <a:normAutofit/>
          </a:bodyPr>
          <a:lstStyle>
            <a:lvl1pPr marL="0" indent="0">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12890501" y="9409177"/>
            <a:ext cx="3966464" cy="547688"/>
          </a:xfrm>
        </p:spPr>
        <p:txBody>
          <a:bodyPr/>
          <a:lstStyle/>
          <a:p>
            <a:fld id="{1D8BD707-D9CF-40AE-B4C6-C98DA3205C09}" type="datetimeFigureOut">
              <a:rPr lang="en-US" smtClean="0"/>
              <a:pPr/>
              <a:t>12/13/2023</a:t>
            </a:fld>
            <a:endParaRPr lang="en-US"/>
          </a:p>
        </p:txBody>
      </p:sp>
      <p:sp>
        <p:nvSpPr>
          <p:cNvPr id="5" name="Footer Placeholder 4"/>
          <p:cNvSpPr>
            <a:spLocks noGrp="1"/>
          </p:cNvSpPr>
          <p:nvPr>
            <p:ph type="ftr" sz="quarter" idx="11"/>
          </p:nvPr>
        </p:nvSpPr>
        <p:spPr>
          <a:xfrm>
            <a:off x="3274062" y="9409177"/>
            <a:ext cx="9491472" cy="547688"/>
          </a:xfrm>
        </p:spPr>
        <p:txBody>
          <a:bodyPr/>
          <a:lstStyle/>
          <a:p>
            <a:endParaRPr lang="en-US"/>
          </a:p>
        </p:txBody>
      </p:sp>
      <p:grpSp>
        <p:nvGrpSpPr>
          <p:cNvPr id="8" name="Group 7"/>
          <p:cNvGrpSpPr/>
          <p:nvPr/>
        </p:nvGrpSpPr>
        <p:grpSpPr>
          <a:xfrm>
            <a:off x="1346099" y="3488772"/>
            <a:ext cx="1621356" cy="1621353"/>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265553" y="3759200"/>
            <a:ext cx="1782447" cy="1080498"/>
          </a:xfrm>
        </p:spPr>
        <p:txBody>
          <a:bodyPr/>
          <a:lstStyle>
            <a:lvl1pPr>
              <a:defRPr sz="42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25643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604772" y="3291840"/>
            <a:ext cx="7132320" cy="5966460"/>
          </a:xfrm>
        </p:spPr>
        <p:txBody>
          <a:bodyPr/>
          <a:lstStyle>
            <a:lvl1pPr>
              <a:defRPr sz="3000"/>
            </a:lvl1pPr>
            <a:lvl2pPr>
              <a:defRPr sz="27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9546336" y="3291840"/>
            <a:ext cx="7132320" cy="5966460"/>
          </a:xfrm>
        </p:spPr>
        <p:txBody>
          <a:bodyPr/>
          <a:lstStyle>
            <a:lvl1pPr>
              <a:defRPr sz="3000"/>
            </a:lvl1pPr>
            <a:lvl2pPr>
              <a:defRPr sz="27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938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600200" y="3072384"/>
            <a:ext cx="7132320" cy="960120"/>
          </a:xfrm>
        </p:spPr>
        <p:txBody>
          <a:bodyPr anchor="ctr">
            <a:normAutofit/>
          </a:bodyPr>
          <a:lstStyle>
            <a:lvl1pPr marL="0" indent="0">
              <a:buNone/>
              <a:defRPr sz="3000" b="1">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4" name="Content Placeholder 3"/>
          <p:cNvSpPr>
            <a:spLocks noGrp="1"/>
          </p:cNvSpPr>
          <p:nvPr>
            <p:ph sz="half" idx="2"/>
          </p:nvPr>
        </p:nvSpPr>
        <p:spPr>
          <a:xfrm>
            <a:off x="1604772" y="4114800"/>
            <a:ext cx="7132320" cy="4937760"/>
          </a:xfrm>
        </p:spPr>
        <p:txBody>
          <a:bodyPr/>
          <a:lstStyle>
            <a:lvl1pPr>
              <a:defRPr sz="3000"/>
            </a:lvl1pPr>
            <a:lvl2pPr>
              <a:defRPr sz="27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9546336" y="3072384"/>
            <a:ext cx="7132320" cy="960120"/>
          </a:xfrm>
        </p:spPr>
        <p:txBody>
          <a:bodyPr anchor="ctr">
            <a:normAutofit/>
          </a:bodyPr>
          <a:lstStyle>
            <a:lvl1pPr marL="0" indent="0">
              <a:buNone/>
              <a:defRPr sz="3000" b="1">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p>
        </p:txBody>
      </p:sp>
      <p:sp>
        <p:nvSpPr>
          <p:cNvPr id="6" name="Content Placeholder 5"/>
          <p:cNvSpPr>
            <a:spLocks noGrp="1"/>
          </p:cNvSpPr>
          <p:nvPr>
            <p:ph sz="quarter" idx="4"/>
          </p:nvPr>
        </p:nvSpPr>
        <p:spPr>
          <a:xfrm>
            <a:off x="9546336" y="4114800"/>
            <a:ext cx="7132320" cy="4937760"/>
          </a:xfrm>
        </p:spPr>
        <p:txBody>
          <a:bodyPr/>
          <a:lstStyle>
            <a:lvl1pPr>
              <a:defRPr sz="3000"/>
            </a:lvl1pPr>
            <a:lvl2pPr>
              <a:defRPr sz="27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6688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893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208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2455611" y="1"/>
            <a:ext cx="5832389" cy="10286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824460" y="1028700"/>
            <a:ext cx="4800600" cy="2606040"/>
          </a:xfrm>
        </p:spPr>
        <p:txBody>
          <a:bodyPr anchor="b">
            <a:normAutofit/>
          </a:bodyPr>
          <a:lstStyle>
            <a:lvl1pPr>
              <a:defRPr sz="4800" b="1"/>
            </a:lvl1pPr>
          </a:lstStyle>
          <a:p>
            <a:r>
              <a:rPr lang="en-US" smtClean="0"/>
              <a:t>Click to edit Master title style</a:t>
            </a:r>
            <a:endParaRPr lang="en-US" dirty="0"/>
          </a:p>
        </p:txBody>
      </p:sp>
      <p:sp>
        <p:nvSpPr>
          <p:cNvPr id="3" name="Content Placeholder 2"/>
          <p:cNvSpPr>
            <a:spLocks noGrp="1"/>
          </p:cNvSpPr>
          <p:nvPr>
            <p:ph idx="1"/>
          </p:nvPr>
        </p:nvSpPr>
        <p:spPr>
          <a:xfrm>
            <a:off x="1257300" y="1028700"/>
            <a:ext cx="10067544" cy="7530084"/>
          </a:xfrm>
        </p:spPr>
        <p:txBody>
          <a:bodyPr/>
          <a:lstStyle>
            <a:lvl1pPr>
              <a:defRPr sz="3000"/>
            </a:lvl1pPr>
            <a:lvl2pPr>
              <a:defRPr sz="27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824460" y="3634740"/>
            <a:ext cx="4800600" cy="4937760"/>
          </a:xfrm>
        </p:spPr>
        <p:txBody>
          <a:bodyPr>
            <a:normAutofit/>
          </a:bodyPr>
          <a:lstStyle>
            <a:lvl1pPr marL="0" indent="0">
              <a:lnSpc>
                <a:spcPct val="100000"/>
              </a:lnSpc>
              <a:spcBef>
                <a:spcPts val="1500"/>
              </a:spcBef>
              <a:buNone/>
              <a:defRPr sz="2100">
                <a:solidFill>
                  <a:schemeClr val="accent1">
                    <a:lumMod val="75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7102588" y="9344522"/>
            <a:ext cx="685800" cy="6858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74572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12455611" y="1"/>
            <a:ext cx="5832389" cy="10286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824460" y="1028700"/>
            <a:ext cx="4800600" cy="2606040"/>
          </a:xfrm>
        </p:spPr>
        <p:txBody>
          <a:bodyPr anchor="b">
            <a:normAutofit/>
          </a:bodyPr>
          <a:lstStyle>
            <a:lvl1pPr>
              <a:defRPr sz="48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455610" cy="10287000"/>
          </a:xfrm>
          <a:solidFill>
            <a:schemeClr val="tx2">
              <a:lumMod val="20000"/>
              <a:lumOff val="80000"/>
            </a:schemeClr>
          </a:solidFill>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smtClean="0"/>
              <a:t>Click icon to add picture</a:t>
            </a:r>
            <a:endParaRPr lang="en-US" dirty="0"/>
          </a:p>
        </p:txBody>
      </p:sp>
      <p:sp>
        <p:nvSpPr>
          <p:cNvPr id="4" name="Text Placeholder 3"/>
          <p:cNvSpPr>
            <a:spLocks noGrp="1"/>
          </p:cNvSpPr>
          <p:nvPr>
            <p:ph type="body" sz="half" idx="2"/>
          </p:nvPr>
        </p:nvSpPr>
        <p:spPr>
          <a:xfrm>
            <a:off x="12824460" y="3634740"/>
            <a:ext cx="4800600" cy="4937760"/>
          </a:xfrm>
        </p:spPr>
        <p:txBody>
          <a:bodyPr>
            <a:normAutofit/>
          </a:bodyPr>
          <a:lstStyle>
            <a:lvl1pPr marL="0" indent="0">
              <a:lnSpc>
                <a:spcPct val="100000"/>
              </a:lnSpc>
              <a:spcBef>
                <a:spcPts val="1500"/>
              </a:spcBef>
              <a:buNone/>
              <a:defRPr sz="2100">
                <a:solidFill>
                  <a:schemeClr val="accent1">
                    <a:lumMod val="75000"/>
                  </a:schemeClr>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12/13/2023</a:t>
            </a:fld>
            <a:endParaRPr lang="en-US"/>
          </a:p>
        </p:txBody>
      </p:sp>
      <p:grpSp>
        <p:nvGrpSpPr>
          <p:cNvPr id="8" name="Group 7"/>
          <p:cNvGrpSpPr>
            <a:grpSpLocks noChangeAspect="1"/>
          </p:cNvGrpSpPr>
          <p:nvPr/>
        </p:nvGrpSpPr>
        <p:grpSpPr>
          <a:xfrm>
            <a:off x="17102588" y="9344522"/>
            <a:ext cx="685800" cy="6858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028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4772" y="726948"/>
            <a:ext cx="15087600" cy="24140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604772" y="3182112"/>
            <a:ext cx="15087600" cy="60761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946636" y="9409177"/>
            <a:ext cx="4910328" cy="547688"/>
          </a:xfrm>
          <a:prstGeom prst="rect">
            <a:avLst/>
          </a:prstGeom>
        </p:spPr>
        <p:txBody>
          <a:bodyPr vert="horz" lIns="91440" tIns="45720" rIns="91440" bIns="45720" rtlCol="0" anchor="ctr"/>
          <a:lstStyle>
            <a:lvl1pPr algn="r">
              <a:defRPr sz="1650">
                <a:solidFill>
                  <a:schemeClr val="tx2"/>
                </a:solidFill>
              </a:defRPr>
            </a:lvl1pPr>
          </a:lstStyle>
          <a:p>
            <a:fld id="{1D8BD707-D9CF-40AE-B4C6-C98DA3205C09}" type="datetimeFigureOut">
              <a:rPr lang="en-US" smtClean="0"/>
              <a:pPr/>
              <a:t>12/13/2023</a:t>
            </a:fld>
            <a:endParaRPr lang="en-US"/>
          </a:p>
        </p:txBody>
      </p:sp>
      <p:sp>
        <p:nvSpPr>
          <p:cNvPr id="5" name="Footer Placeholder 4"/>
          <p:cNvSpPr>
            <a:spLocks noGrp="1"/>
          </p:cNvSpPr>
          <p:nvPr>
            <p:ph type="ftr" sz="quarter" idx="3"/>
          </p:nvPr>
        </p:nvSpPr>
        <p:spPr>
          <a:xfrm>
            <a:off x="1632204" y="9409177"/>
            <a:ext cx="9491472" cy="547688"/>
          </a:xfrm>
          <a:prstGeom prst="rect">
            <a:avLst/>
          </a:prstGeom>
        </p:spPr>
        <p:txBody>
          <a:bodyPr vert="horz" lIns="91440" tIns="45720" rIns="91440" bIns="45720" rtlCol="0" anchor="ctr"/>
          <a:lstStyle>
            <a:lvl1pPr algn="l">
              <a:defRPr sz="1650">
                <a:solidFill>
                  <a:schemeClr val="tx2"/>
                </a:solidFill>
              </a:defRPr>
            </a:lvl1pPr>
          </a:lstStyle>
          <a:p>
            <a:endParaRPr lang="en-US"/>
          </a:p>
        </p:txBody>
      </p:sp>
      <p:grpSp>
        <p:nvGrpSpPr>
          <p:cNvPr id="7" name="Group 6"/>
          <p:cNvGrpSpPr>
            <a:grpSpLocks noChangeAspect="1"/>
          </p:cNvGrpSpPr>
          <p:nvPr/>
        </p:nvGrpSpPr>
        <p:grpSpPr>
          <a:xfrm>
            <a:off x="17102588" y="9344522"/>
            <a:ext cx="685800" cy="6858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6966692" y="9409177"/>
            <a:ext cx="960120" cy="547688"/>
          </a:xfrm>
          <a:prstGeom prst="rect">
            <a:avLst/>
          </a:prstGeom>
        </p:spPr>
        <p:txBody>
          <a:bodyPr vert="horz" lIns="91440" tIns="45720" rIns="91440" bIns="45720" rtlCol="0" anchor="ctr"/>
          <a:lstStyle>
            <a:lvl1pPr algn="ctr">
              <a:defRPr sz="2100" b="1">
                <a:solidFill>
                  <a:srgbClr val="FFFFFF"/>
                </a:solidFill>
                <a:latin typeface="+mj-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296518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371600" rtl="0" eaLnBrk="1" latinLnBrk="0" hangingPunct="1">
        <a:lnSpc>
          <a:spcPct val="90000"/>
        </a:lnSpc>
        <a:spcBef>
          <a:spcPct val="0"/>
        </a:spcBef>
        <a:buNone/>
        <a:defRPr sz="81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74320" indent="-274320" algn="l" defTabSz="1371600" rtl="0" eaLnBrk="1" latinLnBrk="0" hangingPunct="1">
        <a:lnSpc>
          <a:spcPct val="90000"/>
        </a:lnSpc>
        <a:spcBef>
          <a:spcPts val="1800"/>
        </a:spcBef>
        <a:buClr>
          <a:schemeClr val="accent1">
            <a:lumMod val="75000"/>
          </a:schemeClr>
        </a:buClr>
        <a:buSzPct val="85000"/>
        <a:buFont typeface="Wingdings" pitchFamily="2" charset="2"/>
        <a:buChar char="§"/>
        <a:defRPr sz="3000" kern="1200">
          <a:solidFill>
            <a:schemeClr val="tx1"/>
          </a:solidFill>
          <a:latin typeface="+mn-lt"/>
          <a:ea typeface="+mn-ea"/>
          <a:cs typeface="+mn-cs"/>
        </a:defRPr>
      </a:lvl1pPr>
      <a:lvl2pPr marL="685800" indent="-274320" algn="l" defTabSz="1371600" rtl="0" eaLnBrk="1" latinLnBrk="0" hangingPunct="1">
        <a:lnSpc>
          <a:spcPct val="90000"/>
        </a:lnSpc>
        <a:spcBef>
          <a:spcPts val="600"/>
        </a:spcBef>
        <a:spcAft>
          <a:spcPts val="300"/>
        </a:spcAft>
        <a:buClr>
          <a:schemeClr val="accent1">
            <a:lumMod val="75000"/>
          </a:schemeClr>
        </a:buClr>
        <a:buSzPct val="85000"/>
        <a:buFont typeface="Wingdings" pitchFamily="2" charset="2"/>
        <a:buChar char="§"/>
        <a:defRPr sz="2700" kern="1200">
          <a:solidFill>
            <a:schemeClr val="tx1"/>
          </a:solidFill>
          <a:latin typeface="+mn-lt"/>
          <a:ea typeface="+mn-ea"/>
          <a:cs typeface="+mn-cs"/>
        </a:defRPr>
      </a:lvl2pPr>
      <a:lvl3pPr marL="1097280" indent="-274320" algn="l" defTabSz="1371600" rtl="0" eaLnBrk="1" latinLnBrk="0" hangingPunct="1">
        <a:lnSpc>
          <a:spcPct val="90000"/>
        </a:lnSpc>
        <a:spcBef>
          <a:spcPts val="600"/>
        </a:spcBef>
        <a:spcAft>
          <a:spcPts val="300"/>
        </a:spcAft>
        <a:buClr>
          <a:schemeClr val="accent1">
            <a:lumMod val="75000"/>
          </a:schemeClr>
        </a:buClr>
        <a:buSzPct val="85000"/>
        <a:buFont typeface="Wingdings" pitchFamily="2" charset="2"/>
        <a:buChar char="§"/>
        <a:defRPr sz="2400" kern="1200">
          <a:solidFill>
            <a:schemeClr val="tx1"/>
          </a:solidFill>
          <a:latin typeface="+mn-lt"/>
          <a:ea typeface="+mn-ea"/>
          <a:cs typeface="+mn-cs"/>
        </a:defRPr>
      </a:lvl3pPr>
      <a:lvl4pPr marL="1508760" indent="-274320" algn="l" defTabSz="1371600" rtl="0" eaLnBrk="1" latinLnBrk="0" hangingPunct="1">
        <a:lnSpc>
          <a:spcPct val="90000"/>
        </a:lnSpc>
        <a:spcBef>
          <a:spcPts val="600"/>
        </a:spcBef>
        <a:spcAft>
          <a:spcPts val="300"/>
        </a:spcAft>
        <a:buClr>
          <a:schemeClr val="accent1">
            <a:lumMod val="75000"/>
          </a:schemeClr>
        </a:buClr>
        <a:buSzPct val="85000"/>
        <a:buFont typeface="Wingdings" pitchFamily="2" charset="2"/>
        <a:buChar char="§"/>
        <a:defRPr sz="2400" kern="1200">
          <a:solidFill>
            <a:schemeClr val="tx1"/>
          </a:solidFill>
          <a:latin typeface="+mn-lt"/>
          <a:ea typeface="+mn-ea"/>
          <a:cs typeface="+mn-cs"/>
        </a:defRPr>
      </a:lvl4pPr>
      <a:lvl5pPr marL="1920240" indent="-274320" algn="l" defTabSz="1371600" rtl="0" eaLnBrk="1" latinLnBrk="0" hangingPunct="1">
        <a:lnSpc>
          <a:spcPct val="90000"/>
        </a:lnSpc>
        <a:spcBef>
          <a:spcPts val="600"/>
        </a:spcBef>
        <a:spcAft>
          <a:spcPts val="300"/>
        </a:spcAft>
        <a:buClr>
          <a:schemeClr val="accent1">
            <a:lumMod val="75000"/>
          </a:schemeClr>
        </a:buClr>
        <a:buSzPct val="85000"/>
        <a:buFont typeface="Wingdings" pitchFamily="2" charset="2"/>
        <a:buChar char="§"/>
        <a:defRPr sz="2400" kern="1200">
          <a:solidFill>
            <a:schemeClr val="tx1"/>
          </a:solidFill>
          <a:latin typeface="+mn-lt"/>
          <a:ea typeface="+mn-ea"/>
          <a:cs typeface="+mn-cs"/>
        </a:defRPr>
      </a:lvl5pPr>
      <a:lvl6pPr marL="2400000" indent="-342900" algn="l" defTabSz="1371600" rtl="0" eaLnBrk="1" latinLnBrk="0" hangingPunct="1">
        <a:lnSpc>
          <a:spcPct val="90000"/>
        </a:lnSpc>
        <a:spcBef>
          <a:spcPts val="600"/>
        </a:spcBef>
        <a:spcAft>
          <a:spcPts val="300"/>
        </a:spcAft>
        <a:buClr>
          <a:schemeClr val="accent1">
            <a:lumMod val="75000"/>
          </a:schemeClr>
        </a:buClr>
        <a:buSzPct val="85000"/>
        <a:buFont typeface="Wingdings" pitchFamily="2" charset="2"/>
        <a:buChar char="§"/>
        <a:defRPr sz="2400" kern="1200">
          <a:solidFill>
            <a:schemeClr val="tx1"/>
          </a:solidFill>
          <a:latin typeface="+mn-lt"/>
          <a:ea typeface="+mn-ea"/>
          <a:cs typeface="+mn-cs"/>
        </a:defRPr>
      </a:lvl6pPr>
      <a:lvl7pPr marL="2850000" indent="-342900" algn="l" defTabSz="1371600" rtl="0" eaLnBrk="1" latinLnBrk="0" hangingPunct="1">
        <a:lnSpc>
          <a:spcPct val="90000"/>
        </a:lnSpc>
        <a:spcBef>
          <a:spcPts val="600"/>
        </a:spcBef>
        <a:spcAft>
          <a:spcPts val="300"/>
        </a:spcAft>
        <a:buClr>
          <a:schemeClr val="accent1">
            <a:lumMod val="75000"/>
          </a:schemeClr>
        </a:buClr>
        <a:buSzPct val="85000"/>
        <a:buFont typeface="Wingdings" pitchFamily="2" charset="2"/>
        <a:buChar char="§"/>
        <a:defRPr sz="2400" kern="1200">
          <a:solidFill>
            <a:schemeClr val="tx1"/>
          </a:solidFill>
          <a:latin typeface="+mn-lt"/>
          <a:ea typeface="+mn-ea"/>
          <a:cs typeface="+mn-cs"/>
        </a:defRPr>
      </a:lvl7pPr>
      <a:lvl8pPr marL="3300000" indent="-342900" algn="l" defTabSz="1371600" rtl="0" eaLnBrk="1" latinLnBrk="0" hangingPunct="1">
        <a:lnSpc>
          <a:spcPct val="90000"/>
        </a:lnSpc>
        <a:spcBef>
          <a:spcPts val="600"/>
        </a:spcBef>
        <a:spcAft>
          <a:spcPts val="300"/>
        </a:spcAft>
        <a:buClr>
          <a:schemeClr val="accent1">
            <a:lumMod val="75000"/>
          </a:schemeClr>
        </a:buClr>
        <a:buSzPct val="85000"/>
        <a:buFont typeface="Wingdings" pitchFamily="2" charset="2"/>
        <a:buChar char="§"/>
        <a:defRPr sz="2400" kern="1200">
          <a:solidFill>
            <a:schemeClr val="tx1"/>
          </a:solidFill>
          <a:latin typeface="+mn-lt"/>
          <a:ea typeface="+mn-ea"/>
          <a:cs typeface="+mn-cs"/>
        </a:defRPr>
      </a:lvl8pPr>
      <a:lvl9pPr marL="3750000" indent="-342900" algn="l" defTabSz="1371600" rtl="0" eaLnBrk="1" latinLnBrk="0" hangingPunct="1">
        <a:lnSpc>
          <a:spcPct val="90000"/>
        </a:lnSpc>
        <a:spcBef>
          <a:spcPts val="600"/>
        </a:spcBef>
        <a:spcAft>
          <a:spcPts val="300"/>
        </a:spcAft>
        <a:buClr>
          <a:schemeClr val="accent1">
            <a:lumMod val="75000"/>
          </a:schemeClr>
        </a:buClr>
        <a:buSzPct val="85000"/>
        <a:buFont typeface="Wingdings" pitchFamily="2" charset="2"/>
        <a:buChar char="§"/>
        <a:defRPr sz="24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33.svg"/><Relationship Id="rId12"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7.xml"/><Relationship Id="rId11" Type="http://schemas.openxmlformats.org/officeDocument/2006/relationships/image" Target="../media/image2.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7"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560112" y="-6700322"/>
            <a:ext cx="13398375" cy="12377222"/>
          </a:xfrm>
          <a:custGeom>
            <a:avLst/>
            <a:gdLst/>
            <a:ahLst/>
            <a:cxnLst/>
            <a:rect l="l" t="t" r="r" b="b"/>
            <a:pathLst>
              <a:path w="13398375" h="12377222">
                <a:moveTo>
                  <a:pt x="0" y="0"/>
                </a:moveTo>
                <a:lnTo>
                  <a:pt x="13398376" y="0"/>
                </a:lnTo>
                <a:lnTo>
                  <a:pt x="13398376" y="12377222"/>
                </a:lnTo>
                <a:lnTo>
                  <a:pt x="0" y="12377222"/>
                </a:lnTo>
                <a:lnTo>
                  <a:pt x="0" y="0"/>
                </a:lnTo>
                <a:close/>
              </a:path>
            </a:pathLst>
          </a:custGeom>
          <a:blipFill>
            <a:blip r:embed="rId2">
              <a:alphaModFix amt="43999"/>
              <a:extLst>
                <a:ext uri="{96DAC541-7B7A-43D3-8B79-37D633B846F1}">
                  <asvg:svgBlip xmlns="" xmlns:asvg="http://schemas.microsoft.com/office/drawing/2016/SVG/main" r:embed="rId3"/>
                </a:ext>
              </a:extLst>
            </a:blip>
            <a:stretch>
              <a:fillRect t="-6179" r="-211836"/>
            </a:stretch>
          </a:blipFill>
        </p:spPr>
      </p:sp>
      <p:sp>
        <p:nvSpPr>
          <p:cNvPr id="4" name="TextBox 4"/>
          <p:cNvSpPr txBox="1"/>
          <p:nvPr/>
        </p:nvSpPr>
        <p:spPr>
          <a:xfrm>
            <a:off x="1895907" y="7353300"/>
            <a:ext cx="7767463" cy="1523494"/>
          </a:xfrm>
          <a:prstGeom prst="rect">
            <a:avLst/>
          </a:prstGeom>
        </p:spPr>
        <p:txBody>
          <a:bodyPr wrap="square" lIns="0" tIns="0" rIns="0" bIns="0" rtlCol="0" anchor="t">
            <a:spAutoFit/>
          </a:bodyPr>
          <a:lstStyle/>
          <a:p>
            <a:r>
              <a:rPr lang="en-US" sz="3200" dirty="0"/>
              <a:t>Team Member : Sartaj Ahmed Malik (BSCS-VII)</a:t>
            </a:r>
          </a:p>
          <a:p>
            <a:r>
              <a:rPr lang="en-US" sz="3200" dirty="0"/>
              <a:t>Team Member : Irfan Ali Narejo (BSCS-V)</a:t>
            </a:r>
          </a:p>
          <a:p>
            <a:pPr marL="0" lvl="0" indent="0">
              <a:lnSpc>
                <a:spcPts val="4161"/>
              </a:lnSpc>
              <a:spcBef>
                <a:spcPct val="0"/>
              </a:spcBef>
            </a:pPr>
            <a:endParaRPr lang="en-US" sz="2972" dirty="0">
              <a:solidFill>
                <a:srgbClr val="05066D"/>
              </a:solidFill>
              <a:latin typeface="Montserrat Medium Italics"/>
            </a:endParaRPr>
          </a:p>
        </p:txBody>
      </p:sp>
      <p:sp>
        <p:nvSpPr>
          <p:cNvPr id="5" name="TextBox 5"/>
          <p:cNvSpPr txBox="1"/>
          <p:nvPr/>
        </p:nvSpPr>
        <p:spPr>
          <a:xfrm>
            <a:off x="4114800" y="3961014"/>
            <a:ext cx="10058400" cy="1372171"/>
          </a:xfrm>
          <a:prstGeom prst="rect">
            <a:avLst/>
          </a:prstGeom>
        </p:spPr>
        <p:txBody>
          <a:bodyPr wrap="square" lIns="0" tIns="0" rIns="0" bIns="0" rtlCol="0" anchor="t">
            <a:spAutoFit/>
          </a:bodyPr>
          <a:lstStyle/>
          <a:p>
            <a:pPr>
              <a:lnSpc>
                <a:spcPts val="10736"/>
              </a:lnSpc>
            </a:pPr>
            <a:r>
              <a:rPr lang="en-US" sz="8800" dirty="0"/>
              <a:t>Group Name </a:t>
            </a:r>
            <a:r>
              <a:rPr lang="en-US" sz="8800" dirty="0" smtClean="0"/>
              <a:t>: A </a:t>
            </a:r>
            <a:endParaRPr lang="en-US" sz="8800" dirty="0">
              <a:solidFill>
                <a:srgbClr val="05066D"/>
              </a:solidFill>
              <a:latin typeface="Cocomat Pro Heavy"/>
            </a:endParaRPr>
          </a:p>
        </p:txBody>
      </p:sp>
      <p:sp>
        <p:nvSpPr>
          <p:cNvPr id="6" name="Freeform 6"/>
          <p:cNvSpPr/>
          <p:nvPr/>
        </p:nvSpPr>
        <p:spPr>
          <a:xfrm>
            <a:off x="200891" y="6088092"/>
            <a:ext cx="18288000" cy="6906869"/>
          </a:xfrm>
          <a:custGeom>
            <a:avLst/>
            <a:gdLst/>
            <a:ahLst/>
            <a:cxnLst/>
            <a:rect l="l" t="t" r="r" b="b"/>
            <a:pathLst>
              <a:path w="18288000" h="6906869">
                <a:moveTo>
                  <a:pt x="0" y="0"/>
                </a:moveTo>
                <a:lnTo>
                  <a:pt x="18288000" y="0"/>
                </a:lnTo>
                <a:lnTo>
                  <a:pt x="18288000" y="6906869"/>
                </a:lnTo>
                <a:lnTo>
                  <a:pt x="0" y="6906869"/>
                </a:lnTo>
                <a:lnTo>
                  <a:pt x="0" y="0"/>
                </a:lnTo>
                <a:close/>
              </a:path>
            </a:pathLst>
          </a:custGeom>
          <a:blipFill>
            <a:blip r:embed="rId4">
              <a:extLst>
                <a:ext uri="{96DAC541-7B7A-43D3-8B79-37D633B846F1}">
                  <asvg:svgBlip xmlns="" xmlns:asvg="http://schemas.microsoft.com/office/drawing/2016/SVG/main" r:embed="rId7"/>
                </a:ext>
              </a:extLst>
            </a:blip>
            <a:stretch>
              <a:fillRect/>
            </a:stretch>
          </a:blipFill>
        </p:spPr>
      </p:sp>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8600" y="190500"/>
            <a:ext cx="2143125" cy="21431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4"/>
          <p:cNvSpPr/>
          <p:nvPr/>
        </p:nvSpPr>
        <p:spPr>
          <a:xfrm>
            <a:off x="2667815" y="4803647"/>
            <a:ext cx="859218" cy="1693041"/>
          </a:xfrm>
          <a:custGeom>
            <a:avLst/>
            <a:gdLst/>
            <a:ahLst/>
            <a:cxnLst/>
            <a:rect l="l" t="t" r="r" b="b"/>
            <a:pathLst>
              <a:path w="859218" h="1693041">
                <a:moveTo>
                  <a:pt x="0" y="0"/>
                </a:moveTo>
                <a:lnTo>
                  <a:pt x="859218" y="0"/>
                </a:lnTo>
                <a:lnTo>
                  <a:pt x="859218" y="1693040"/>
                </a:lnTo>
                <a:lnTo>
                  <a:pt x="0" y="169304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8" name="Freeform 18"/>
          <p:cNvSpPr/>
          <p:nvPr/>
        </p:nvSpPr>
        <p:spPr>
          <a:xfrm>
            <a:off x="-2973818" y="-6635355"/>
            <a:ext cx="28212405" cy="8874084"/>
          </a:xfrm>
          <a:custGeom>
            <a:avLst/>
            <a:gdLst/>
            <a:ahLst/>
            <a:cxnLst/>
            <a:rect l="l" t="t" r="r" b="b"/>
            <a:pathLst>
              <a:path w="28212405" h="8874084">
                <a:moveTo>
                  <a:pt x="0" y="0"/>
                </a:moveTo>
                <a:lnTo>
                  <a:pt x="28212405" y="0"/>
                </a:lnTo>
                <a:lnTo>
                  <a:pt x="28212405" y="8874083"/>
                </a:lnTo>
                <a:lnTo>
                  <a:pt x="0" y="8874083"/>
                </a:lnTo>
                <a:lnTo>
                  <a:pt x="0" y="0"/>
                </a:lnTo>
                <a:close/>
              </a:path>
            </a:pathLst>
          </a:custGeom>
          <a:blipFill>
            <a:blip r:embed="rId4">
              <a:alphaModFix amt="43999"/>
              <a:extLst>
                <a:ext uri="{96DAC541-7B7A-43D3-8B79-37D633B846F1}">
                  <asvg:svgBlip xmlns="" xmlns:asvg="http://schemas.microsoft.com/office/drawing/2016/SVG/main" r:embed="rId11"/>
                </a:ext>
              </a:extLst>
            </a:blip>
            <a:stretch>
              <a:fillRect/>
            </a:stretch>
          </a:blipFill>
        </p:spPr>
      </p:sp>
      <p:sp>
        <p:nvSpPr>
          <p:cNvPr id="19" name="TextBox 19"/>
          <p:cNvSpPr txBox="1"/>
          <p:nvPr/>
        </p:nvSpPr>
        <p:spPr>
          <a:xfrm>
            <a:off x="457200" y="5868311"/>
            <a:ext cx="14916747" cy="1256754"/>
          </a:xfrm>
          <a:prstGeom prst="rect">
            <a:avLst/>
          </a:prstGeom>
        </p:spPr>
        <p:txBody>
          <a:bodyPr lIns="0" tIns="0" rIns="0" bIns="0" rtlCol="0" anchor="t">
            <a:spAutoFit/>
          </a:bodyPr>
          <a:lstStyle/>
          <a:p>
            <a:pPr marL="0" lvl="0" indent="0" algn="ctr">
              <a:lnSpc>
                <a:spcPts val="9796"/>
              </a:lnSpc>
              <a:spcBef>
                <a:spcPct val="0"/>
              </a:spcBef>
            </a:pPr>
            <a:r>
              <a:rPr lang="en-US" sz="6997" dirty="0" smtClean="0">
                <a:solidFill>
                  <a:srgbClr val="05066D"/>
                </a:solidFill>
                <a:latin typeface="Cocomat Pro Heavy"/>
              </a:rPr>
              <a:t>Thank you</a:t>
            </a:r>
            <a:endParaRPr lang="en-US" sz="6997" dirty="0">
              <a:solidFill>
                <a:srgbClr val="05066D"/>
              </a:solidFill>
              <a:latin typeface="Cocomat Pro Heavy"/>
            </a:endParaRPr>
          </a:p>
        </p:txBody>
      </p:sp>
      <p:sp>
        <p:nvSpPr>
          <p:cNvPr id="22" name="TextBox 22"/>
          <p:cNvSpPr txBox="1"/>
          <p:nvPr/>
        </p:nvSpPr>
        <p:spPr>
          <a:xfrm>
            <a:off x="1684521" y="6996997"/>
            <a:ext cx="2825807" cy="1033681"/>
          </a:xfrm>
          <a:prstGeom prst="rect">
            <a:avLst/>
          </a:prstGeom>
        </p:spPr>
        <p:txBody>
          <a:bodyPr lIns="50800" tIns="50800" rIns="50800" bIns="50800" rtlCol="0" anchor="ctr"/>
          <a:lstStyle/>
          <a:p>
            <a:pPr algn="ctr">
              <a:lnSpc>
                <a:spcPts val="3716"/>
              </a:lnSpc>
            </a:pPr>
            <a:endParaRPr lang="en-US" sz="2693" spc="263" dirty="0">
              <a:solidFill>
                <a:srgbClr val="FBFAF8"/>
              </a:solidFill>
              <a:latin typeface="Montserrat"/>
            </a:endParaRPr>
          </a:p>
        </p:txBody>
      </p:sp>
      <p:sp>
        <p:nvSpPr>
          <p:cNvPr id="25" name="TextBox 25"/>
          <p:cNvSpPr txBox="1"/>
          <p:nvPr/>
        </p:nvSpPr>
        <p:spPr>
          <a:xfrm>
            <a:off x="5715156" y="6967274"/>
            <a:ext cx="2825807" cy="1033681"/>
          </a:xfrm>
          <a:prstGeom prst="rect">
            <a:avLst/>
          </a:prstGeom>
        </p:spPr>
        <p:txBody>
          <a:bodyPr lIns="50800" tIns="50800" rIns="50800" bIns="50800" rtlCol="0" anchor="ctr"/>
          <a:lstStyle/>
          <a:p>
            <a:pPr algn="ctr">
              <a:lnSpc>
                <a:spcPts val="3716"/>
              </a:lnSpc>
            </a:pPr>
            <a:endParaRPr lang="en-US" sz="2693" spc="263" dirty="0">
              <a:solidFill>
                <a:srgbClr val="FBFAF8"/>
              </a:solidFill>
              <a:latin typeface="Montserrat Medium"/>
            </a:endParaRPr>
          </a:p>
        </p:txBody>
      </p:sp>
      <p:sp>
        <p:nvSpPr>
          <p:cNvPr id="28" name="TextBox 28"/>
          <p:cNvSpPr txBox="1"/>
          <p:nvPr/>
        </p:nvSpPr>
        <p:spPr>
          <a:xfrm>
            <a:off x="9719481" y="6967274"/>
            <a:ext cx="2825807" cy="1033681"/>
          </a:xfrm>
          <a:prstGeom prst="rect">
            <a:avLst/>
          </a:prstGeom>
        </p:spPr>
        <p:txBody>
          <a:bodyPr lIns="50800" tIns="50800" rIns="50800" bIns="50800" rtlCol="0" anchor="ctr"/>
          <a:lstStyle/>
          <a:p>
            <a:pPr algn="ctr">
              <a:lnSpc>
                <a:spcPts val="3716"/>
              </a:lnSpc>
            </a:pPr>
            <a:endParaRPr lang="en-US" sz="2693" spc="263" dirty="0">
              <a:solidFill>
                <a:srgbClr val="FBFAF8"/>
              </a:solidFill>
              <a:latin typeface="Montserrat Medium"/>
            </a:endParaRPr>
          </a:p>
        </p:txBody>
      </p:sp>
      <p:sp>
        <p:nvSpPr>
          <p:cNvPr id="31" name="TextBox 31"/>
          <p:cNvSpPr txBox="1"/>
          <p:nvPr/>
        </p:nvSpPr>
        <p:spPr>
          <a:xfrm>
            <a:off x="13750117" y="6937551"/>
            <a:ext cx="2825807" cy="1033681"/>
          </a:xfrm>
          <a:prstGeom prst="rect">
            <a:avLst/>
          </a:prstGeom>
        </p:spPr>
        <p:txBody>
          <a:bodyPr lIns="50800" tIns="50800" rIns="50800" bIns="50800" rtlCol="0" anchor="ctr"/>
          <a:lstStyle/>
          <a:p>
            <a:pPr algn="ctr">
              <a:lnSpc>
                <a:spcPts val="3716"/>
              </a:lnSpc>
            </a:pPr>
            <a:endParaRPr lang="en-US" sz="2693" spc="263" dirty="0">
              <a:solidFill>
                <a:srgbClr val="FBFAF8"/>
              </a:solidFill>
              <a:latin typeface="Montserrat Medium"/>
            </a:endParaRPr>
          </a:p>
        </p:txBody>
      </p:sp>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8600" y="190500"/>
            <a:ext cx="2143125" cy="214312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35272" y="-889902"/>
            <a:ext cx="4991149" cy="7541571"/>
          </a:xfrm>
          <a:custGeom>
            <a:avLst/>
            <a:gdLst/>
            <a:ahLst/>
            <a:cxnLst/>
            <a:rect l="l" t="t" r="r" b="b"/>
            <a:pathLst>
              <a:path w="4991149" h="7541571">
                <a:moveTo>
                  <a:pt x="0" y="0"/>
                </a:moveTo>
                <a:lnTo>
                  <a:pt x="4991149" y="0"/>
                </a:lnTo>
                <a:lnTo>
                  <a:pt x="4991149" y="7541572"/>
                </a:lnTo>
                <a:lnTo>
                  <a:pt x="0" y="7541572"/>
                </a:lnTo>
                <a:lnTo>
                  <a:pt x="0" y="0"/>
                </a:lnTo>
                <a:close/>
              </a:path>
            </a:pathLst>
          </a:custGeom>
          <a:blipFill>
            <a:blip r:embed="rId2">
              <a:alphaModFix amt="43999"/>
              <a:extLst>
                <a:ext uri="{96DAC541-7B7A-43D3-8B79-37D633B846F1}">
                  <asvg:svgBlip xmlns="" xmlns:asvg="http://schemas.microsoft.com/office/drawing/2016/SVG/main" r:embed="rId3"/>
                </a:ext>
              </a:extLst>
            </a:blip>
            <a:stretch>
              <a:fillRect/>
            </a:stretch>
          </a:blipFill>
        </p:spPr>
      </p:sp>
      <p:sp>
        <p:nvSpPr>
          <p:cNvPr id="9" name="TextBox 9"/>
          <p:cNvSpPr txBox="1"/>
          <p:nvPr/>
        </p:nvSpPr>
        <p:spPr>
          <a:xfrm>
            <a:off x="4572198" y="1779224"/>
            <a:ext cx="7334185" cy="2795637"/>
          </a:xfrm>
          <a:prstGeom prst="rect">
            <a:avLst/>
          </a:prstGeom>
        </p:spPr>
        <p:txBody>
          <a:bodyPr wrap="square" lIns="0" tIns="0" rIns="0" bIns="0" rtlCol="0" anchor="t">
            <a:spAutoFit/>
          </a:bodyPr>
          <a:lstStyle/>
          <a:p>
            <a:pPr>
              <a:lnSpc>
                <a:spcPts val="10898"/>
              </a:lnSpc>
              <a:spcBef>
                <a:spcPct val="0"/>
              </a:spcBef>
            </a:pPr>
            <a:r>
              <a:rPr lang="en-US" sz="6600" b="1" dirty="0" smtClean="0">
                <a:solidFill>
                  <a:schemeClr val="tx2">
                    <a:lumMod val="60000"/>
                    <a:lumOff val="40000"/>
                  </a:schemeClr>
                </a:solidFill>
              </a:rPr>
              <a:t> </a:t>
            </a:r>
            <a:r>
              <a:rPr lang="en-US" sz="6600" dirty="0" smtClean="0">
                <a:solidFill>
                  <a:schemeClr val="tx2">
                    <a:lumMod val="60000"/>
                    <a:lumOff val="40000"/>
                  </a:schemeClr>
                </a:solidFill>
              </a:rPr>
              <a:t> </a:t>
            </a:r>
            <a:endParaRPr lang="en-US" sz="6600" dirty="0">
              <a:solidFill>
                <a:schemeClr val="tx2">
                  <a:lumMod val="60000"/>
                  <a:lumOff val="40000"/>
                </a:schemeClr>
              </a:solidFill>
            </a:endParaRPr>
          </a:p>
          <a:p>
            <a:pPr marL="0" lvl="0" indent="0">
              <a:lnSpc>
                <a:spcPts val="10898"/>
              </a:lnSpc>
              <a:spcBef>
                <a:spcPct val="0"/>
              </a:spcBef>
            </a:pPr>
            <a:endParaRPr lang="en-US" sz="7784" dirty="0">
              <a:solidFill>
                <a:srgbClr val="05066D"/>
              </a:solidFill>
              <a:latin typeface="Cocomat Pro Heavy"/>
            </a:endParaRPr>
          </a:p>
        </p:txBody>
      </p:sp>
      <p:sp>
        <p:nvSpPr>
          <p:cNvPr id="14" name="Rectangle 13"/>
          <p:cNvSpPr/>
          <p:nvPr/>
        </p:nvSpPr>
        <p:spPr>
          <a:xfrm>
            <a:off x="1981200" y="5328230"/>
            <a:ext cx="10668000" cy="1323439"/>
          </a:xfrm>
          <a:prstGeom prst="rect">
            <a:avLst/>
          </a:prstGeom>
        </p:spPr>
        <p:txBody>
          <a:bodyPr wrap="square">
            <a:spAutoFit/>
          </a:bodyPr>
          <a:lstStyle/>
          <a:p>
            <a:r>
              <a:rPr lang="en-US" sz="8000" dirty="0"/>
              <a:t>Heart Disease Prediction</a:t>
            </a: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96800" y="2933700"/>
            <a:ext cx="5356396" cy="5170472"/>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 y="190500"/>
            <a:ext cx="2143125" cy="21431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30093" y="5625717"/>
            <a:ext cx="22473900" cy="7069063"/>
          </a:xfrm>
          <a:custGeom>
            <a:avLst/>
            <a:gdLst/>
            <a:ahLst/>
            <a:cxnLst/>
            <a:rect l="l" t="t" r="r" b="b"/>
            <a:pathLst>
              <a:path w="22473900" h="7069063">
                <a:moveTo>
                  <a:pt x="0" y="0"/>
                </a:moveTo>
                <a:lnTo>
                  <a:pt x="22473899" y="0"/>
                </a:lnTo>
                <a:lnTo>
                  <a:pt x="22473899" y="7069063"/>
                </a:lnTo>
                <a:lnTo>
                  <a:pt x="0" y="7069063"/>
                </a:lnTo>
                <a:lnTo>
                  <a:pt x="0" y="0"/>
                </a:lnTo>
                <a:close/>
              </a:path>
            </a:pathLst>
          </a:custGeom>
          <a:blipFill>
            <a:blip r:embed="rId2">
              <a:alphaModFix amt="43999"/>
              <a:extLst>
                <a:ext uri="{96DAC541-7B7A-43D3-8B79-37D633B846F1}">
                  <asvg:svgBlip xmlns="" xmlns:asvg="http://schemas.microsoft.com/office/drawing/2016/SVG/main" r:embed="rId3"/>
                </a:ext>
              </a:extLst>
            </a:blip>
            <a:stretch>
              <a:fillRect/>
            </a:stretch>
          </a:blipFill>
        </p:spPr>
      </p:sp>
      <p:sp>
        <p:nvSpPr>
          <p:cNvPr id="11" name="TextBox 11"/>
          <p:cNvSpPr txBox="1"/>
          <p:nvPr/>
        </p:nvSpPr>
        <p:spPr>
          <a:xfrm>
            <a:off x="1710938" y="1560954"/>
            <a:ext cx="11235803" cy="1289840"/>
          </a:xfrm>
          <a:prstGeom prst="rect">
            <a:avLst/>
          </a:prstGeom>
        </p:spPr>
        <p:txBody>
          <a:bodyPr lIns="0" tIns="0" rIns="0" bIns="0" rtlCol="0" anchor="t">
            <a:spAutoFit/>
          </a:bodyPr>
          <a:lstStyle/>
          <a:p>
            <a:pPr lvl="0">
              <a:lnSpc>
                <a:spcPts val="10599"/>
              </a:lnSpc>
              <a:spcBef>
                <a:spcPct val="0"/>
              </a:spcBef>
            </a:pPr>
            <a:r>
              <a:rPr lang="en-US" sz="8000" b="1" dirty="0" smtClean="0"/>
              <a:t>Libraries </a:t>
            </a:r>
            <a:endParaRPr lang="en-US" sz="7570" dirty="0">
              <a:solidFill>
                <a:srgbClr val="05066D"/>
              </a:solidFill>
              <a:latin typeface="Cocomat Pro Heavy"/>
            </a:endParaRPr>
          </a:p>
        </p:txBody>
      </p:sp>
      <p:sp>
        <p:nvSpPr>
          <p:cNvPr id="16" name="Rectangle 15"/>
          <p:cNvSpPr/>
          <p:nvPr/>
        </p:nvSpPr>
        <p:spPr>
          <a:xfrm>
            <a:off x="4734857" y="3314700"/>
            <a:ext cx="9144000" cy="6247864"/>
          </a:xfrm>
          <a:prstGeom prst="rect">
            <a:avLst/>
          </a:prstGeom>
        </p:spPr>
        <p:txBody>
          <a:bodyPr>
            <a:spAutoFit/>
          </a:bodyPr>
          <a:lstStyle/>
          <a:p>
            <a:pPr marL="571500" indent="-571500">
              <a:buFont typeface="Wingdings" panose="05000000000000000000" pitchFamily="2" charset="2"/>
              <a:buChar char="q"/>
            </a:pPr>
            <a:r>
              <a:rPr lang="en-US" sz="4000" dirty="0"/>
              <a:t>Pandas</a:t>
            </a:r>
          </a:p>
          <a:p>
            <a:pPr marL="571500" indent="-571500">
              <a:buFont typeface="Wingdings" panose="05000000000000000000" pitchFamily="2" charset="2"/>
              <a:buChar char="q"/>
            </a:pPr>
            <a:r>
              <a:rPr lang="en-US" sz="4000" dirty="0"/>
              <a:t>Numpy</a:t>
            </a:r>
          </a:p>
          <a:p>
            <a:pPr marL="571500" indent="-571500">
              <a:buFont typeface="Wingdings" panose="05000000000000000000" pitchFamily="2" charset="2"/>
              <a:buChar char="q"/>
            </a:pPr>
            <a:r>
              <a:rPr lang="en-US" sz="4000" dirty="0"/>
              <a:t>Matplotlib</a:t>
            </a:r>
          </a:p>
          <a:p>
            <a:pPr marL="571500" indent="-571500">
              <a:buFont typeface="Wingdings" panose="05000000000000000000" pitchFamily="2" charset="2"/>
              <a:buChar char="q"/>
            </a:pPr>
            <a:r>
              <a:rPr lang="en-US" sz="4000" dirty="0"/>
              <a:t>Seaborn</a:t>
            </a:r>
          </a:p>
          <a:p>
            <a:pPr marL="571500" indent="-571500">
              <a:buFont typeface="Wingdings" panose="05000000000000000000" pitchFamily="2" charset="2"/>
              <a:buChar char="q"/>
            </a:pPr>
            <a:r>
              <a:rPr lang="en-US" sz="4000" dirty="0"/>
              <a:t>AdaBoostClassifier</a:t>
            </a:r>
          </a:p>
          <a:p>
            <a:pPr marL="571500" indent="-571500">
              <a:buFont typeface="Wingdings" panose="05000000000000000000" pitchFamily="2" charset="2"/>
              <a:buChar char="q"/>
            </a:pPr>
            <a:r>
              <a:rPr lang="en-US" sz="4000" dirty="0"/>
              <a:t>sklearn.ensemble</a:t>
            </a:r>
          </a:p>
          <a:p>
            <a:pPr marL="571500" indent="-571500">
              <a:buFont typeface="Wingdings" panose="05000000000000000000" pitchFamily="2" charset="2"/>
              <a:buChar char="q"/>
            </a:pPr>
            <a:r>
              <a:rPr lang="en-US" sz="4000" dirty="0"/>
              <a:t>ConfusionMatrixDisplay</a:t>
            </a:r>
          </a:p>
          <a:p>
            <a:pPr marL="571500" indent="-571500">
              <a:buFont typeface="Wingdings" panose="05000000000000000000" pitchFamily="2" charset="2"/>
              <a:buChar char="q"/>
            </a:pPr>
            <a:r>
              <a:rPr lang="en-US" sz="4000" dirty="0"/>
              <a:t>train_test_split</a:t>
            </a:r>
          </a:p>
          <a:p>
            <a:pPr marL="571500" indent="-571500">
              <a:buFont typeface="Wingdings" panose="05000000000000000000" pitchFamily="2" charset="2"/>
              <a:buChar char="q"/>
            </a:pPr>
            <a:endParaRPr lang="en-US" sz="4000" dirty="0"/>
          </a:p>
          <a:p>
            <a:pPr marL="571500" indent="-571500">
              <a:buFont typeface="Wingdings" panose="05000000000000000000" pitchFamily="2" charset="2"/>
              <a:buChar char="q"/>
            </a:pPr>
            <a:endParaRPr lang="en-US" sz="4000"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1" y="190501"/>
            <a:ext cx="1828800" cy="18288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30093" y="5625717"/>
            <a:ext cx="22473900" cy="7069063"/>
          </a:xfrm>
          <a:custGeom>
            <a:avLst/>
            <a:gdLst/>
            <a:ahLst/>
            <a:cxnLst/>
            <a:rect l="l" t="t" r="r" b="b"/>
            <a:pathLst>
              <a:path w="22473900" h="7069063">
                <a:moveTo>
                  <a:pt x="0" y="0"/>
                </a:moveTo>
                <a:lnTo>
                  <a:pt x="22473899" y="0"/>
                </a:lnTo>
                <a:lnTo>
                  <a:pt x="22473899" y="7069063"/>
                </a:lnTo>
                <a:lnTo>
                  <a:pt x="0" y="7069063"/>
                </a:lnTo>
                <a:lnTo>
                  <a:pt x="0" y="0"/>
                </a:lnTo>
                <a:close/>
              </a:path>
            </a:pathLst>
          </a:custGeom>
          <a:blipFill>
            <a:blip r:embed="rId2">
              <a:alphaModFix amt="43999"/>
              <a:extLst>
                <a:ext uri="{96DAC541-7B7A-43D3-8B79-37D633B846F1}">
                  <asvg:svgBlip xmlns="" xmlns:asvg="http://schemas.microsoft.com/office/drawing/2016/SVG/main" r:embed="rId3"/>
                </a:ext>
              </a:extLst>
            </a:blip>
            <a:stretch>
              <a:fillRect/>
            </a:stretch>
          </a:blipFill>
        </p:spPr>
      </p:sp>
      <p:sp>
        <p:nvSpPr>
          <p:cNvPr id="11" name="TextBox 11"/>
          <p:cNvSpPr txBox="1"/>
          <p:nvPr/>
        </p:nvSpPr>
        <p:spPr>
          <a:xfrm>
            <a:off x="1710938" y="1560954"/>
            <a:ext cx="11235803" cy="1289840"/>
          </a:xfrm>
          <a:prstGeom prst="rect">
            <a:avLst/>
          </a:prstGeom>
        </p:spPr>
        <p:txBody>
          <a:bodyPr lIns="0" tIns="0" rIns="0" bIns="0" rtlCol="0" anchor="t">
            <a:spAutoFit/>
          </a:bodyPr>
          <a:lstStyle/>
          <a:p>
            <a:pPr lvl="0">
              <a:lnSpc>
                <a:spcPts val="10599"/>
              </a:lnSpc>
              <a:spcBef>
                <a:spcPct val="0"/>
              </a:spcBef>
            </a:pPr>
            <a:r>
              <a:rPr lang="en-US" sz="8000" b="1" dirty="0" smtClean="0"/>
              <a:t>GUI-Libraries </a:t>
            </a:r>
            <a:endParaRPr lang="en-US" sz="7570" dirty="0">
              <a:solidFill>
                <a:srgbClr val="05066D"/>
              </a:solidFill>
              <a:latin typeface="Cocomat Pro Heavy"/>
            </a:endParaRPr>
          </a:p>
        </p:txBody>
      </p:sp>
      <p:sp>
        <p:nvSpPr>
          <p:cNvPr id="16" name="Rectangle 15"/>
          <p:cNvSpPr/>
          <p:nvPr/>
        </p:nvSpPr>
        <p:spPr>
          <a:xfrm>
            <a:off x="685800" y="3009900"/>
            <a:ext cx="15699379" cy="8463855"/>
          </a:xfrm>
          <a:prstGeom prst="rect">
            <a:avLst/>
          </a:prstGeom>
        </p:spPr>
        <p:txBody>
          <a:bodyPr wrap="square">
            <a:spAutoFit/>
          </a:bodyPr>
          <a:lstStyle/>
          <a:p>
            <a:pPr marL="571500" indent="-571500">
              <a:buFont typeface="Wingdings" panose="05000000000000000000" pitchFamily="2" charset="2"/>
              <a:buChar char="ü"/>
            </a:pPr>
            <a:r>
              <a:rPr lang="en-US" sz="4000" dirty="0"/>
              <a:t>tkinter </a:t>
            </a:r>
            <a:endParaRPr lang="en-US" sz="4000" dirty="0" smtClean="0"/>
          </a:p>
          <a:p>
            <a:r>
              <a:rPr lang="en-US" sz="3200" dirty="0" smtClean="0"/>
              <a:t>       Tkinter </a:t>
            </a:r>
            <a:r>
              <a:rPr lang="en-US" sz="3200" dirty="0"/>
              <a:t>is a popular choice for building graphical user interfaces (GUIs) in </a:t>
            </a:r>
            <a:r>
              <a:rPr lang="en-US" sz="3200" dirty="0" smtClean="0"/>
              <a:t>Python.</a:t>
            </a:r>
          </a:p>
          <a:p>
            <a:pPr marL="571500" indent="-571500">
              <a:buFont typeface="Wingdings" panose="05000000000000000000" pitchFamily="2" charset="2"/>
              <a:buChar char="ü"/>
            </a:pPr>
            <a:r>
              <a:rPr lang="en-US" sz="4000" dirty="0"/>
              <a:t>preprocessing import </a:t>
            </a:r>
            <a:r>
              <a:rPr lang="en-US" sz="4000" dirty="0" smtClean="0"/>
              <a:t>StandardScaler</a:t>
            </a:r>
          </a:p>
          <a:p>
            <a:r>
              <a:rPr lang="en-US" sz="3200" dirty="0" smtClean="0"/>
              <a:t>     StandardScaler </a:t>
            </a:r>
            <a:r>
              <a:rPr lang="en-US" sz="3200" dirty="0"/>
              <a:t>from the preprocessing module in scikit-learn scales features to have a mean of 0 and a variance of 1, </a:t>
            </a:r>
            <a:r>
              <a:rPr lang="en-US" sz="3200" dirty="0" smtClean="0"/>
              <a:t> </a:t>
            </a:r>
            <a:r>
              <a:rPr lang="en-US" sz="3200" dirty="0" smtClean="0"/>
              <a:t>aiding algorithms sensitive to feature scaling.</a:t>
            </a:r>
          </a:p>
          <a:p>
            <a:pPr marL="571500" indent="-571500">
              <a:buFont typeface="Wingdings" panose="05000000000000000000" pitchFamily="2" charset="2"/>
              <a:buChar char="ü"/>
            </a:pPr>
            <a:r>
              <a:rPr lang="en-US" sz="4000" dirty="0" smtClean="0"/>
              <a:t>sklearn.ensemble</a:t>
            </a:r>
          </a:p>
          <a:p>
            <a:r>
              <a:rPr lang="en-US" sz="3200" dirty="0" smtClean="0"/>
              <a:t>    sklearn.ensemble offers ensemble learning methods (e.g., Random Forest, Gradient Boosting) </a:t>
            </a:r>
          </a:p>
          <a:p>
            <a:r>
              <a:rPr lang="en-US" sz="3200" dirty="0" smtClean="0"/>
              <a:t>combining </a:t>
            </a:r>
            <a:r>
              <a:rPr lang="en-US" sz="3200" dirty="0"/>
              <a:t>multiple models for improved predictions and robustness</a:t>
            </a:r>
            <a:r>
              <a:rPr lang="en-US" sz="3200" dirty="0" smtClean="0"/>
              <a:t>.</a:t>
            </a:r>
            <a:r>
              <a:rPr lang="en-US" sz="4000" dirty="0" smtClean="0"/>
              <a:t> sklearn.preprocessing</a:t>
            </a:r>
          </a:p>
          <a:p>
            <a:r>
              <a:rPr lang="en-US" sz="3200" dirty="0" smtClean="0"/>
              <a:t>    klearn.preprocessing normalizes, scales, encodes data for ML models, enhancing performance by prepping input features.</a:t>
            </a:r>
          </a:p>
          <a:p>
            <a:r>
              <a:rPr lang="en-US" sz="2400" dirty="0"/>
              <a:t/>
            </a:r>
            <a:br>
              <a:rPr lang="en-US" sz="2400" dirty="0"/>
            </a:br>
            <a:endParaRPr lang="en-US" sz="2400" dirty="0"/>
          </a:p>
          <a:p>
            <a:pPr marL="571500" indent="-571500">
              <a:buFont typeface="Wingdings" panose="05000000000000000000" pitchFamily="2" charset="2"/>
              <a:buChar char="q"/>
            </a:pPr>
            <a:endParaRPr lang="en-US" sz="4000" dirty="0"/>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1" y="190501"/>
            <a:ext cx="1828800" cy="1828800"/>
          </a:xfrm>
          <a:prstGeom prst="rect">
            <a:avLst/>
          </a:prstGeom>
        </p:spPr>
      </p:pic>
    </p:spTree>
    <p:extLst>
      <p:ext uri="{BB962C8B-B14F-4D97-AF65-F5344CB8AC3E}">
        <p14:creationId xmlns:p14="http://schemas.microsoft.com/office/powerpoint/2010/main" val="2740254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2082516" y="1247051"/>
            <a:ext cx="9036227" cy="1185837"/>
          </a:xfrm>
          <a:prstGeom prst="rect">
            <a:avLst/>
          </a:prstGeom>
        </p:spPr>
        <p:txBody>
          <a:bodyPr lIns="0" tIns="0" rIns="0" bIns="0" rtlCol="0" anchor="t">
            <a:spAutoFit/>
          </a:bodyPr>
          <a:lstStyle/>
          <a:p>
            <a:pPr lvl="0">
              <a:lnSpc>
                <a:spcPts val="9770"/>
              </a:lnSpc>
              <a:spcBef>
                <a:spcPct val="0"/>
              </a:spcBef>
            </a:pPr>
            <a:r>
              <a:rPr lang="en-US" sz="7200" dirty="0" smtClean="0">
                <a:ln w="0"/>
                <a:solidFill>
                  <a:schemeClr val="accent1"/>
                </a:solidFill>
                <a:effectLst>
                  <a:outerShdw blurRad="38100" dist="25400" dir="5400000" algn="ctr" rotWithShape="0">
                    <a:srgbClr val="6E747A">
                      <a:alpha val="43000"/>
                    </a:srgbClr>
                  </a:outerShdw>
                </a:effectLst>
              </a:rPr>
              <a:t>Algorithm</a:t>
            </a:r>
            <a:endParaRPr lang="en-US" sz="6978" dirty="0">
              <a:solidFill>
                <a:srgbClr val="05066D"/>
              </a:solidFill>
              <a:latin typeface="Cocomat Pro Heavy"/>
            </a:endParaRPr>
          </a:p>
        </p:txBody>
      </p:sp>
      <p:sp>
        <p:nvSpPr>
          <p:cNvPr id="16" name="Rectangle 15"/>
          <p:cNvSpPr/>
          <p:nvPr/>
        </p:nvSpPr>
        <p:spPr>
          <a:xfrm>
            <a:off x="2082516" y="4457700"/>
            <a:ext cx="9220200" cy="830997"/>
          </a:xfrm>
          <a:prstGeom prst="rect">
            <a:avLst/>
          </a:prstGeom>
        </p:spPr>
        <p:txBody>
          <a:bodyPr wrap="square">
            <a:spAutoFit/>
          </a:bodyPr>
          <a:lstStyle/>
          <a:p>
            <a:r>
              <a:rPr lang="en-US" sz="4800" b="1" dirty="0"/>
              <a:t>adaboost classifier algorithm</a:t>
            </a: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0" y="2043722"/>
            <a:ext cx="6901761" cy="6478484"/>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190501"/>
            <a:ext cx="1853916" cy="185391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1" y="1318685"/>
            <a:ext cx="9410700" cy="3116238"/>
          </a:xfrm>
          <a:prstGeom prst="rect">
            <a:avLst/>
          </a:prstGeom>
        </p:spPr>
        <p:txBody>
          <a:bodyPr wrap="square" lIns="0" tIns="0" rIns="0" bIns="0" rtlCol="0" anchor="t">
            <a:spAutoFit/>
          </a:bodyPr>
          <a:lstStyle/>
          <a:p>
            <a:pPr lvl="0" algn="ctr">
              <a:lnSpc>
                <a:spcPts val="8124"/>
              </a:lnSpc>
              <a:spcBef>
                <a:spcPct val="0"/>
              </a:spcBef>
            </a:pPr>
            <a:r>
              <a:rPr lang="en-US" sz="6000" dirty="0"/>
              <a:t>Why we use </a:t>
            </a:r>
            <a:r>
              <a:rPr lang="en-US" sz="6000" b="1" dirty="0"/>
              <a:t>adaboost classifier </a:t>
            </a:r>
            <a:br>
              <a:rPr lang="en-US" sz="6000" b="1" dirty="0"/>
            </a:br>
            <a:endParaRPr lang="en-US" sz="5803" dirty="0">
              <a:solidFill>
                <a:srgbClr val="05066D"/>
              </a:solidFill>
              <a:latin typeface="Cocomat Pro Heavy"/>
            </a:endParaRPr>
          </a:p>
        </p:txBody>
      </p:sp>
      <p:grpSp>
        <p:nvGrpSpPr>
          <p:cNvPr id="4" name="Group 4"/>
          <p:cNvGrpSpPr/>
          <p:nvPr/>
        </p:nvGrpSpPr>
        <p:grpSpPr>
          <a:xfrm>
            <a:off x="1846595" y="3707434"/>
            <a:ext cx="8102351" cy="2429709"/>
            <a:chOff x="0" y="0"/>
            <a:chExt cx="1118886" cy="335528"/>
          </a:xfrm>
        </p:grpSpPr>
        <p:sp>
          <p:nvSpPr>
            <p:cNvPr id="5" name="Freeform 5"/>
            <p:cNvSpPr/>
            <p:nvPr/>
          </p:nvSpPr>
          <p:spPr>
            <a:xfrm>
              <a:off x="0" y="0"/>
              <a:ext cx="1118886" cy="335528"/>
            </a:xfrm>
            <a:custGeom>
              <a:avLst/>
              <a:gdLst/>
              <a:ahLst/>
              <a:cxnLst/>
              <a:rect l="l" t="t" r="r" b="b"/>
              <a:pathLst>
                <a:path w="1118886" h="335528">
                  <a:moveTo>
                    <a:pt x="16244" y="0"/>
                  </a:moveTo>
                  <a:lnTo>
                    <a:pt x="1102643" y="0"/>
                  </a:lnTo>
                  <a:cubicBezTo>
                    <a:pt x="1111614" y="0"/>
                    <a:pt x="1118886" y="7273"/>
                    <a:pt x="1118886" y="16244"/>
                  </a:cubicBezTo>
                  <a:lnTo>
                    <a:pt x="1118886" y="319285"/>
                  </a:lnTo>
                  <a:cubicBezTo>
                    <a:pt x="1118886" y="323593"/>
                    <a:pt x="1117175" y="327724"/>
                    <a:pt x="1114129" y="330771"/>
                  </a:cubicBezTo>
                  <a:cubicBezTo>
                    <a:pt x="1111082" y="333817"/>
                    <a:pt x="1106951" y="335528"/>
                    <a:pt x="1102643" y="335528"/>
                  </a:cubicBezTo>
                  <a:lnTo>
                    <a:pt x="16244" y="335528"/>
                  </a:lnTo>
                  <a:cubicBezTo>
                    <a:pt x="11936" y="335528"/>
                    <a:pt x="7804" y="333817"/>
                    <a:pt x="4758" y="330771"/>
                  </a:cubicBezTo>
                  <a:cubicBezTo>
                    <a:pt x="1711" y="327724"/>
                    <a:pt x="0" y="323593"/>
                    <a:pt x="0" y="319285"/>
                  </a:cubicBezTo>
                  <a:lnTo>
                    <a:pt x="0" y="16244"/>
                  </a:lnTo>
                  <a:cubicBezTo>
                    <a:pt x="0" y="11936"/>
                    <a:pt x="1711" y="7804"/>
                    <a:pt x="4758" y="4758"/>
                  </a:cubicBezTo>
                  <a:cubicBezTo>
                    <a:pt x="7804" y="1711"/>
                    <a:pt x="11936" y="0"/>
                    <a:pt x="16244" y="0"/>
                  </a:cubicBezTo>
                  <a:close/>
                </a:path>
              </a:pathLst>
            </a:custGeom>
            <a:solidFill>
              <a:srgbClr val="E4EEFF">
                <a:alpha val="56863"/>
              </a:srgbClr>
            </a:solidFill>
            <a:ln cap="sq">
              <a:noFill/>
              <a:prstDash val="solid"/>
              <a:miter/>
            </a:ln>
          </p:spPr>
        </p:sp>
        <p:sp>
          <p:nvSpPr>
            <p:cNvPr id="6" name="TextBox 6"/>
            <p:cNvSpPr txBox="1"/>
            <p:nvPr/>
          </p:nvSpPr>
          <p:spPr>
            <a:xfrm>
              <a:off x="0" y="-57150"/>
              <a:ext cx="1118886" cy="392678"/>
            </a:xfrm>
            <a:prstGeom prst="rect">
              <a:avLst/>
            </a:prstGeom>
          </p:spPr>
          <p:txBody>
            <a:bodyPr lIns="50800" tIns="50800" rIns="50800" bIns="50800" rtlCol="0" anchor="ctr"/>
            <a:lstStyle/>
            <a:p>
              <a:pPr algn="ctr">
                <a:lnSpc>
                  <a:spcPts val="4682"/>
                </a:lnSpc>
              </a:pPr>
              <a:endParaRPr/>
            </a:p>
          </p:txBody>
        </p:sp>
      </p:grpSp>
      <p:sp>
        <p:nvSpPr>
          <p:cNvPr id="7" name="TextBox 7"/>
          <p:cNvSpPr txBox="1"/>
          <p:nvPr/>
        </p:nvSpPr>
        <p:spPr>
          <a:xfrm>
            <a:off x="2249477" y="4300938"/>
            <a:ext cx="7547341" cy="1969578"/>
          </a:xfrm>
          <a:prstGeom prst="rect">
            <a:avLst/>
          </a:prstGeom>
        </p:spPr>
        <p:txBody>
          <a:bodyPr lIns="0" tIns="0" rIns="0" bIns="0" rtlCol="0" anchor="t">
            <a:spAutoFit/>
          </a:bodyPr>
          <a:lstStyle/>
          <a:p>
            <a:pPr algn="ctr">
              <a:lnSpc>
                <a:spcPts val="3121"/>
              </a:lnSpc>
              <a:spcBef>
                <a:spcPct val="0"/>
              </a:spcBef>
            </a:pPr>
            <a:r>
              <a:rPr lang="en-US" sz="2400" dirty="0"/>
              <a:t>AdaBoost is an ensemble learning method, meaning it combines the results of multiple weak learners to improve overall performance. This often leads to more robust and accurate models compared to individual models.</a:t>
            </a:r>
          </a:p>
          <a:p>
            <a:pPr algn="ctr">
              <a:lnSpc>
                <a:spcPts val="3121"/>
              </a:lnSpc>
              <a:spcBef>
                <a:spcPct val="0"/>
              </a:spcBef>
            </a:pPr>
            <a:endParaRPr lang="en-US" sz="2400" b="1" dirty="0"/>
          </a:p>
        </p:txBody>
      </p:sp>
      <p:sp>
        <p:nvSpPr>
          <p:cNvPr id="8" name="TextBox 8"/>
          <p:cNvSpPr txBox="1"/>
          <p:nvPr/>
        </p:nvSpPr>
        <p:spPr>
          <a:xfrm>
            <a:off x="3830536" y="3841840"/>
            <a:ext cx="4134469" cy="502702"/>
          </a:xfrm>
          <a:prstGeom prst="rect">
            <a:avLst/>
          </a:prstGeom>
        </p:spPr>
        <p:txBody>
          <a:bodyPr lIns="0" tIns="0" rIns="0" bIns="0" rtlCol="0" anchor="t">
            <a:spAutoFit/>
          </a:bodyPr>
          <a:lstStyle/>
          <a:p>
            <a:pPr algn="ctr">
              <a:lnSpc>
                <a:spcPts val="4125"/>
              </a:lnSpc>
              <a:spcBef>
                <a:spcPct val="0"/>
              </a:spcBef>
            </a:pPr>
            <a:r>
              <a:rPr lang="en-US" sz="3200" b="1" dirty="0">
                <a:solidFill>
                  <a:schemeClr val="tx2">
                    <a:lumMod val="50000"/>
                  </a:schemeClr>
                </a:solidFill>
              </a:rPr>
              <a:t>Ensemble </a:t>
            </a:r>
            <a:r>
              <a:rPr lang="en-US" sz="3200" b="1" dirty="0" smtClean="0">
                <a:solidFill>
                  <a:schemeClr val="tx2">
                    <a:lumMod val="50000"/>
                  </a:schemeClr>
                </a:solidFill>
              </a:rPr>
              <a:t>Learning</a:t>
            </a:r>
            <a:endParaRPr lang="en-US" sz="3200" b="1" dirty="0">
              <a:solidFill>
                <a:schemeClr val="tx2">
                  <a:lumMod val="50000"/>
                </a:schemeClr>
              </a:solidFill>
            </a:endParaRPr>
          </a:p>
        </p:txBody>
      </p:sp>
      <p:grpSp>
        <p:nvGrpSpPr>
          <p:cNvPr id="9" name="Group 9"/>
          <p:cNvGrpSpPr/>
          <p:nvPr/>
        </p:nvGrpSpPr>
        <p:grpSpPr>
          <a:xfrm>
            <a:off x="1846595" y="6440562"/>
            <a:ext cx="8102351" cy="2429709"/>
            <a:chOff x="0" y="0"/>
            <a:chExt cx="1118886" cy="335528"/>
          </a:xfrm>
        </p:grpSpPr>
        <p:sp>
          <p:nvSpPr>
            <p:cNvPr id="10" name="Freeform 10"/>
            <p:cNvSpPr/>
            <p:nvPr/>
          </p:nvSpPr>
          <p:spPr>
            <a:xfrm>
              <a:off x="0" y="0"/>
              <a:ext cx="1118886" cy="335528"/>
            </a:xfrm>
            <a:custGeom>
              <a:avLst/>
              <a:gdLst/>
              <a:ahLst/>
              <a:cxnLst/>
              <a:rect l="l" t="t" r="r" b="b"/>
              <a:pathLst>
                <a:path w="1118886" h="335528">
                  <a:moveTo>
                    <a:pt x="16244" y="0"/>
                  </a:moveTo>
                  <a:lnTo>
                    <a:pt x="1102643" y="0"/>
                  </a:lnTo>
                  <a:cubicBezTo>
                    <a:pt x="1111614" y="0"/>
                    <a:pt x="1118886" y="7273"/>
                    <a:pt x="1118886" y="16244"/>
                  </a:cubicBezTo>
                  <a:lnTo>
                    <a:pt x="1118886" y="319285"/>
                  </a:lnTo>
                  <a:cubicBezTo>
                    <a:pt x="1118886" y="323593"/>
                    <a:pt x="1117175" y="327724"/>
                    <a:pt x="1114129" y="330771"/>
                  </a:cubicBezTo>
                  <a:cubicBezTo>
                    <a:pt x="1111082" y="333817"/>
                    <a:pt x="1106951" y="335528"/>
                    <a:pt x="1102643" y="335528"/>
                  </a:cubicBezTo>
                  <a:lnTo>
                    <a:pt x="16244" y="335528"/>
                  </a:lnTo>
                  <a:cubicBezTo>
                    <a:pt x="11936" y="335528"/>
                    <a:pt x="7804" y="333817"/>
                    <a:pt x="4758" y="330771"/>
                  </a:cubicBezTo>
                  <a:cubicBezTo>
                    <a:pt x="1711" y="327724"/>
                    <a:pt x="0" y="323593"/>
                    <a:pt x="0" y="319285"/>
                  </a:cubicBezTo>
                  <a:lnTo>
                    <a:pt x="0" y="16244"/>
                  </a:lnTo>
                  <a:cubicBezTo>
                    <a:pt x="0" y="11936"/>
                    <a:pt x="1711" y="7804"/>
                    <a:pt x="4758" y="4758"/>
                  </a:cubicBezTo>
                  <a:cubicBezTo>
                    <a:pt x="7804" y="1711"/>
                    <a:pt x="11936" y="0"/>
                    <a:pt x="16244" y="0"/>
                  </a:cubicBezTo>
                  <a:close/>
                </a:path>
              </a:pathLst>
            </a:custGeom>
            <a:solidFill>
              <a:srgbClr val="E4EEFF">
                <a:alpha val="56863"/>
              </a:srgbClr>
            </a:solidFill>
            <a:ln cap="sq">
              <a:noFill/>
              <a:prstDash val="solid"/>
              <a:miter/>
            </a:ln>
          </p:spPr>
        </p:sp>
        <p:sp>
          <p:nvSpPr>
            <p:cNvPr id="11" name="TextBox 11"/>
            <p:cNvSpPr txBox="1"/>
            <p:nvPr/>
          </p:nvSpPr>
          <p:spPr>
            <a:xfrm>
              <a:off x="0" y="-57150"/>
              <a:ext cx="1118886" cy="392678"/>
            </a:xfrm>
            <a:prstGeom prst="rect">
              <a:avLst/>
            </a:prstGeom>
          </p:spPr>
          <p:txBody>
            <a:bodyPr lIns="50800" tIns="50800" rIns="50800" bIns="50800" rtlCol="0" anchor="ctr"/>
            <a:lstStyle/>
            <a:p>
              <a:pPr algn="ctr">
                <a:lnSpc>
                  <a:spcPts val="4682"/>
                </a:lnSpc>
              </a:pPr>
              <a:endParaRPr/>
            </a:p>
          </p:txBody>
        </p:sp>
      </p:grpSp>
      <p:sp>
        <p:nvSpPr>
          <p:cNvPr id="12" name="TextBox 12"/>
          <p:cNvSpPr txBox="1"/>
          <p:nvPr/>
        </p:nvSpPr>
        <p:spPr>
          <a:xfrm>
            <a:off x="2249477" y="7034066"/>
            <a:ext cx="7547341" cy="1561453"/>
          </a:xfrm>
          <a:prstGeom prst="rect">
            <a:avLst/>
          </a:prstGeom>
        </p:spPr>
        <p:txBody>
          <a:bodyPr lIns="0" tIns="0" rIns="0" bIns="0" rtlCol="0" anchor="t">
            <a:spAutoFit/>
          </a:bodyPr>
          <a:lstStyle/>
          <a:p>
            <a:pPr algn="ctr">
              <a:lnSpc>
                <a:spcPts val="3121"/>
              </a:lnSpc>
              <a:spcBef>
                <a:spcPct val="0"/>
              </a:spcBef>
            </a:pPr>
            <a:r>
              <a:rPr lang="en-US" sz="2400" dirty="0"/>
              <a:t>AdaBoost has been shown to be effective in practice across a wide range of applications. It has been successfully used in both binary and multiclass classification problems.</a:t>
            </a:r>
          </a:p>
          <a:p>
            <a:pPr algn="ctr">
              <a:lnSpc>
                <a:spcPts val="3121"/>
              </a:lnSpc>
              <a:spcBef>
                <a:spcPct val="0"/>
              </a:spcBef>
            </a:pPr>
            <a:endParaRPr lang="en-US" sz="2229" dirty="0">
              <a:solidFill>
                <a:srgbClr val="000000"/>
              </a:solidFill>
              <a:latin typeface="Montserrat"/>
            </a:endParaRPr>
          </a:p>
        </p:txBody>
      </p:sp>
      <p:sp>
        <p:nvSpPr>
          <p:cNvPr id="13" name="TextBox 13"/>
          <p:cNvSpPr txBox="1"/>
          <p:nvPr/>
        </p:nvSpPr>
        <p:spPr>
          <a:xfrm>
            <a:off x="3830536" y="6574968"/>
            <a:ext cx="4134469" cy="993413"/>
          </a:xfrm>
          <a:prstGeom prst="rect">
            <a:avLst/>
          </a:prstGeom>
        </p:spPr>
        <p:txBody>
          <a:bodyPr lIns="0" tIns="0" rIns="0" bIns="0" rtlCol="0" anchor="t">
            <a:spAutoFit/>
          </a:bodyPr>
          <a:lstStyle/>
          <a:p>
            <a:pPr algn="ctr">
              <a:lnSpc>
                <a:spcPts val="4125"/>
              </a:lnSpc>
              <a:spcBef>
                <a:spcPct val="0"/>
              </a:spcBef>
            </a:pPr>
            <a:r>
              <a:rPr lang="en-US" sz="3200" b="1" dirty="0">
                <a:solidFill>
                  <a:schemeClr val="tx2">
                    <a:lumMod val="50000"/>
                  </a:schemeClr>
                </a:solidFill>
              </a:rPr>
              <a:t>Effective in </a:t>
            </a:r>
            <a:r>
              <a:rPr lang="en-US" sz="3200" b="1" dirty="0" smtClean="0">
                <a:solidFill>
                  <a:schemeClr val="tx2">
                    <a:lumMod val="50000"/>
                  </a:schemeClr>
                </a:solidFill>
              </a:rPr>
              <a:t>Practice</a:t>
            </a:r>
            <a:endParaRPr lang="en-US" sz="3200" b="1" dirty="0">
              <a:solidFill>
                <a:schemeClr val="tx2">
                  <a:lumMod val="50000"/>
                </a:schemeClr>
              </a:solidFill>
            </a:endParaRPr>
          </a:p>
          <a:p>
            <a:pPr algn="ctr">
              <a:lnSpc>
                <a:spcPts val="4125"/>
              </a:lnSpc>
              <a:spcBef>
                <a:spcPct val="0"/>
              </a:spcBef>
            </a:pPr>
            <a:endParaRPr lang="en-US" sz="2946" dirty="0">
              <a:solidFill>
                <a:srgbClr val="1F2B5B"/>
              </a:solidFill>
              <a:latin typeface="Montserrat Classic Bold"/>
            </a:endParaRPr>
          </a:p>
        </p:txBody>
      </p:sp>
      <p:sp>
        <p:nvSpPr>
          <p:cNvPr id="14" name="Freeform 14"/>
          <p:cNvSpPr/>
          <p:nvPr/>
        </p:nvSpPr>
        <p:spPr>
          <a:xfrm>
            <a:off x="-735272" y="-889902"/>
            <a:ext cx="2630125" cy="3974090"/>
          </a:xfrm>
          <a:custGeom>
            <a:avLst/>
            <a:gdLst/>
            <a:ahLst/>
            <a:cxnLst/>
            <a:rect l="l" t="t" r="r" b="b"/>
            <a:pathLst>
              <a:path w="2630125" h="3974090">
                <a:moveTo>
                  <a:pt x="0" y="0"/>
                </a:moveTo>
                <a:lnTo>
                  <a:pt x="2630126" y="0"/>
                </a:lnTo>
                <a:lnTo>
                  <a:pt x="2630126" y="3974091"/>
                </a:lnTo>
                <a:lnTo>
                  <a:pt x="0" y="3974091"/>
                </a:lnTo>
                <a:lnTo>
                  <a:pt x="0" y="0"/>
                </a:lnTo>
                <a:close/>
              </a:path>
            </a:pathLst>
          </a:custGeom>
          <a:blipFill>
            <a:blip r:embed="rId2">
              <a:alphaModFix amt="43999"/>
              <a:extLst>
                <a:ext uri="{96DAC541-7B7A-43D3-8B79-37D633B846F1}">
                  <asvg:svgBlip xmlns="" xmlns:asvg="http://schemas.microsoft.com/office/drawing/2016/SVG/main" r:embed="rId5"/>
                </a:ext>
              </a:extLst>
            </a:blip>
            <a:stretch>
              <a:fillRect/>
            </a:stretch>
          </a:blipFill>
        </p:spPr>
      </p:sp>
      <p:sp>
        <p:nvSpPr>
          <p:cNvPr id="15" name="Freeform 15"/>
          <p:cNvSpPr/>
          <p:nvPr/>
        </p:nvSpPr>
        <p:spPr>
          <a:xfrm rot="1704061" flipH="1" flipV="1">
            <a:off x="13824431" y="5385399"/>
            <a:ext cx="4991149" cy="7541571"/>
          </a:xfrm>
          <a:custGeom>
            <a:avLst/>
            <a:gdLst/>
            <a:ahLst/>
            <a:cxnLst/>
            <a:rect l="l" t="t" r="r" b="b"/>
            <a:pathLst>
              <a:path w="4991149" h="7541571">
                <a:moveTo>
                  <a:pt x="4991149" y="7541572"/>
                </a:moveTo>
                <a:lnTo>
                  <a:pt x="0" y="7541572"/>
                </a:lnTo>
                <a:lnTo>
                  <a:pt x="0" y="0"/>
                </a:lnTo>
                <a:lnTo>
                  <a:pt x="4991149" y="0"/>
                </a:lnTo>
                <a:lnTo>
                  <a:pt x="4991149" y="7541572"/>
                </a:lnTo>
                <a:close/>
              </a:path>
            </a:pathLst>
          </a:custGeom>
          <a:blipFill>
            <a:blip r:embed="rId2">
              <a:alphaModFix amt="43999"/>
              <a:extLst>
                <a:ext uri="{96DAC541-7B7A-43D3-8B79-37D633B846F1}">
                  <asvg:svgBlip xmlns="" xmlns:asvg="http://schemas.microsoft.com/office/drawing/2016/SVG/main" r:embed="rId5"/>
                </a:ext>
              </a:extLst>
            </a:blip>
            <a:stretch>
              <a:fillRect/>
            </a:stretch>
          </a:blipFill>
        </p:spPr>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47321" y="1243473"/>
            <a:ext cx="7072884" cy="4100223"/>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601" y="190501"/>
            <a:ext cx="1925144" cy="192514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704061" flipH="1" flipV="1">
            <a:off x="13824431" y="5385399"/>
            <a:ext cx="4991149" cy="7541571"/>
          </a:xfrm>
          <a:custGeom>
            <a:avLst/>
            <a:gdLst/>
            <a:ahLst/>
            <a:cxnLst/>
            <a:rect l="l" t="t" r="r" b="b"/>
            <a:pathLst>
              <a:path w="4991149" h="7541571">
                <a:moveTo>
                  <a:pt x="4991149" y="7541572"/>
                </a:moveTo>
                <a:lnTo>
                  <a:pt x="0" y="7541572"/>
                </a:lnTo>
                <a:lnTo>
                  <a:pt x="0" y="0"/>
                </a:lnTo>
                <a:lnTo>
                  <a:pt x="4991149" y="0"/>
                </a:lnTo>
                <a:lnTo>
                  <a:pt x="4991149" y="7541572"/>
                </a:lnTo>
                <a:close/>
              </a:path>
            </a:pathLst>
          </a:custGeom>
          <a:blipFill>
            <a:blip r:embed="rId3">
              <a:alphaModFix amt="43999"/>
              <a:extLst>
                <a:ext uri="{96DAC541-7B7A-43D3-8B79-37D633B846F1}">
                  <asvg:svgBlip xmlns="" xmlns:asvg="http://schemas.microsoft.com/office/drawing/2016/SVG/main" r:embed="rId4"/>
                </a:ext>
              </a:extLst>
            </a:blip>
            <a:stretch>
              <a:fillRect/>
            </a:stretch>
          </a:blipFill>
        </p:spPr>
      </p:sp>
      <p:sp>
        <p:nvSpPr>
          <p:cNvPr id="3" name="Freeform 3"/>
          <p:cNvSpPr/>
          <p:nvPr/>
        </p:nvSpPr>
        <p:spPr>
          <a:xfrm rot="1704061" flipH="1" flipV="1">
            <a:off x="12517595" y="1189680"/>
            <a:ext cx="8220239" cy="12420690"/>
          </a:xfrm>
          <a:custGeom>
            <a:avLst/>
            <a:gdLst/>
            <a:ahLst/>
            <a:cxnLst/>
            <a:rect l="l" t="t" r="r" b="b"/>
            <a:pathLst>
              <a:path w="8220239" h="12420690">
                <a:moveTo>
                  <a:pt x="8220239" y="12420690"/>
                </a:moveTo>
                <a:lnTo>
                  <a:pt x="0" y="12420690"/>
                </a:lnTo>
                <a:lnTo>
                  <a:pt x="0" y="0"/>
                </a:lnTo>
                <a:lnTo>
                  <a:pt x="8220239" y="0"/>
                </a:lnTo>
                <a:lnTo>
                  <a:pt x="8220239" y="12420690"/>
                </a:lnTo>
                <a:close/>
              </a:path>
            </a:pathLst>
          </a:custGeom>
          <a:blipFill>
            <a:blip r:embed="rId3">
              <a:alphaModFix amt="43999"/>
              <a:extLst>
                <a:ext uri="{96DAC541-7B7A-43D3-8B79-37D633B846F1}">
                  <asvg:svgBlip xmlns="" xmlns:asvg="http://schemas.microsoft.com/office/drawing/2016/SVG/main" r:embed="rId4"/>
                </a:ext>
              </a:extLst>
            </a:blip>
            <a:stretch>
              <a:fillRect/>
            </a:stretch>
          </a:blipFill>
        </p:spPr>
      </p:sp>
      <p:sp>
        <p:nvSpPr>
          <p:cNvPr id="4" name="TextBox 4"/>
          <p:cNvSpPr txBox="1"/>
          <p:nvPr/>
        </p:nvSpPr>
        <p:spPr>
          <a:xfrm>
            <a:off x="3276600" y="617413"/>
            <a:ext cx="9846501" cy="1699824"/>
          </a:xfrm>
          <a:prstGeom prst="rect">
            <a:avLst/>
          </a:prstGeom>
        </p:spPr>
        <p:txBody>
          <a:bodyPr lIns="0" tIns="0" rIns="0" bIns="0" rtlCol="0" anchor="t">
            <a:spAutoFit/>
          </a:bodyPr>
          <a:lstStyle/>
          <a:p>
            <a:pPr lvl="0">
              <a:lnSpc>
                <a:spcPts val="14330"/>
              </a:lnSpc>
              <a:spcBef>
                <a:spcPct val="0"/>
              </a:spcBef>
            </a:pPr>
            <a:r>
              <a:rPr lang="en-US" sz="9600" dirty="0" smtClean="0"/>
              <a:t>Technology</a:t>
            </a:r>
            <a:endParaRPr lang="en-US" sz="10236" dirty="0">
              <a:solidFill>
                <a:srgbClr val="FFFFFF"/>
              </a:solidFill>
              <a:latin typeface="Cocomat Pro Heavy"/>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7400" y="3690792"/>
            <a:ext cx="3252787" cy="487674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8000" y="3597380"/>
            <a:ext cx="3797674" cy="5063565"/>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8600" y="190500"/>
            <a:ext cx="2143125" cy="2143125"/>
          </a:xfrm>
          <a:prstGeom prst="rect">
            <a:avLst/>
          </a:prstGeom>
        </p:spPr>
      </p:pic>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708620" y="4457700"/>
            <a:ext cx="5715000" cy="304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1725" y="1528314"/>
            <a:ext cx="14312420" cy="1981560"/>
          </a:xfrm>
        </p:spPr>
        <p:txBody>
          <a:bodyPr>
            <a:normAutofit fontScale="90000"/>
          </a:bodyPr>
          <a:lstStyle/>
          <a:p>
            <a:r>
              <a:rPr lang="en-US" dirty="0" smtClean="0"/>
              <a:t>Features on which we predict disease </a:t>
            </a:r>
            <a:endParaRPr lang="en-US" dirty="0"/>
          </a:p>
        </p:txBody>
      </p:sp>
      <p:sp>
        <p:nvSpPr>
          <p:cNvPr id="3" name="Content Placeholder 2"/>
          <p:cNvSpPr>
            <a:spLocks noGrp="1"/>
          </p:cNvSpPr>
          <p:nvPr>
            <p:ph idx="1"/>
          </p:nvPr>
        </p:nvSpPr>
        <p:spPr>
          <a:xfrm>
            <a:off x="794500" y="2704563"/>
            <a:ext cx="7512374" cy="5776176"/>
          </a:xfrm>
        </p:spPr>
        <p:txBody>
          <a:bodyPr>
            <a:normAutofit/>
          </a:bodyPr>
          <a:lstStyle/>
          <a:p>
            <a:pPr>
              <a:buFont typeface="Wingdings" panose="05000000000000000000" pitchFamily="2" charset="2"/>
              <a:buChar char="ü"/>
            </a:pPr>
            <a:r>
              <a:rPr lang="en-US" dirty="0" smtClean="0"/>
              <a:t>Age</a:t>
            </a:r>
          </a:p>
          <a:p>
            <a:pPr>
              <a:buFont typeface="Wingdings" panose="05000000000000000000" pitchFamily="2" charset="2"/>
              <a:buChar char="ü"/>
            </a:pPr>
            <a:r>
              <a:rPr lang="en-US" dirty="0" smtClean="0"/>
              <a:t>Sex</a:t>
            </a:r>
          </a:p>
          <a:p>
            <a:pPr>
              <a:buFont typeface="Wingdings" panose="05000000000000000000" pitchFamily="2" charset="2"/>
              <a:buChar char="ü"/>
            </a:pPr>
            <a:r>
              <a:rPr lang="en-US" i="1" dirty="0"/>
              <a:t>Chest pain </a:t>
            </a:r>
            <a:r>
              <a:rPr lang="en-US" i="1" dirty="0" smtClean="0"/>
              <a:t>type</a:t>
            </a:r>
          </a:p>
          <a:p>
            <a:pPr>
              <a:buFont typeface="Wingdings" panose="05000000000000000000" pitchFamily="2" charset="2"/>
              <a:buChar char="ü"/>
            </a:pPr>
            <a:r>
              <a:rPr lang="en-US" i="1" dirty="0" smtClean="0"/>
              <a:t>BP</a:t>
            </a:r>
          </a:p>
          <a:p>
            <a:pPr>
              <a:buFont typeface="Wingdings" panose="05000000000000000000" pitchFamily="2" charset="2"/>
              <a:buChar char="ü"/>
            </a:pPr>
            <a:r>
              <a:rPr lang="en-US" i="1" dirty="0"/>
              <a:t>Max </a:t>
            </a:r>
            <a:r>
              <a:rPr lang="en-US" i="1" dirty="0" smtClean="0"/>
              <a:t>HR</a:t>
            </a:r>
          </a:p>
          <a:p>
            <a:pPr>
              <a:buFont typeface="Wingdings" panose="05000000000000000000" pitchFamily="2" charset="2"/>
              <a:buChar char="ü"/>
            </a:pPr>
            <a:r>
              <a:rPr lang="en-US" i="1" dirty="0"/>
              <a:t>ST </a:t>
            </a:r>
            <a:r>
              <a:rPr lang="en-US" i="1" dirty="0" smtClean="0"/>
              <a:t>depression</a:t>
            </a:r>
          </a:p>
          <a:p>
            <a:pPr>
              <a:buFont typeface="Wingdings" panose="05000000000000000000" pitchFamily="2" charset="2"/>
              <a:buChar char="ü"/>
            </a:pPr>
            <a:r>
              <a:rPr lang="en-US" i="1" dirty="0"/>
              <a:t>Slope of </a:t>
            </a:r>
            <a:r>
              <a:rPr lang="en-US" i="1" dirty="0" smtClean="0"/>
              <a:t>ST</a:t>
            </a:r>
          </a:p>
          <a:p>
            <a:pPr>
              <a:buFont typeface="Wingdings" panose="05000000000000000000" pitchFamily="2" charset="2"/>
              <a:buChar char="ü"/>
            </a:pPr>
            <a:endParaRPr lang="en-US" i="1" dirty="0" smtClean="0"/>
          </a:p>
          <a:p>
            <a:pPr>
              <a:buFont typeface="Wingdings" panose="05000000000000000000" pitchFamily="2" charset="2"/>
              <a:buChar char="ü"/>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4245"/>
            <a:ext cx="2143125" cy="2143125"/>
          </a:xfrm>
          <a:prstGeom prst="rect">
            <a:avLst/>
          </a:prstGeom>
        </p:spPr>
      </p:pic>
    </p:spTree>
    <p:extLst>
      <p:ext uri="{BB962C8B-B14F-4D97-AF65-F5344CB8AC3E}">
        <p14:creationId xmlns:p14="http://schemas.microsoft.com/office/powerpoint/2010/main" val="27142759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7626" y="1371822"/>
            <a:ext cx="8748747" cy="1923605"/>
          </a:xfrm>
        </p:spPr>
        <p:txBody>
          <a:bodyPr/>
          <a:lstStyle/>
          <a:p>
            <a:r>
              <a:rPr lang="en-US" dirty="0" smtClean="0"/>
              <a:t>Summary</a:t>
            </a:r>
            <a:endParaRPr lang="en-US" dirty="0"/>
          </a:p>
        </p:txBody>
      </p:sp>
      <p:sp>
        <p:nvSpPr>
          <p:cNvPr id="3" name="Content Placeholder 2"/>
          <p:cNvSpPr>
            <a:spLocks noGrp="1"/>
          </p:cNvSpPr>
          <p:nvPr>
            <p:ph idx="1"/>
          </p:nvPr>
        </p:nvSpPr>
        <p:spPr>
          <a:xfrm>
            <a:off x="2743200" y="3619500"/>
            <a:ext cx="13411200" cy="5334000"/>
          </a:xfrm>
        </p:spPr>
        <p:txBody>
          <a:bodyPr>
            <a:normAutofit/>
          </a:bodyPr>
          <a:lstStyle/>
          <a:p>
            <a:pPr marL="0" indent="0">
              <a:buNone/>
            </a:pPr>
            <a:r>
              <a:rPr lang="en-US" dirty="0"/>
              <a:t>A Heart Disease Prediction project involves utilizing machine learning to analyze medical data, including factors like age, blood pressure, and cholesterol levels, to predict the likelihood of an individual having heart disease. After cleaning and exploring the data, a suitable machine learning algorithm is chosen and trained on a dataset. The model's performance is evaluated, fine-tuned for optimal results, and then deployed for predictions. Regular monitoring and collaboration with healthcare professionals ensure ongoing accuracy and adherence to ethical and regulatory considerations.</a:t>
            </a:r>
          </a:p>
          <a:p>
            <a:pPr marL="0" indent="0">
              <a:buNone/>
            </a:pPr>
            <a:endParaRPr lang="en-US" dirty="0"/>
          </a:p>
          <a:p>
            <a:pPr marL="0" indent="0">
              <a:buNone/>
            </a:pPr>
            <a:r>
              <a:rPr lang="en-US" dirty="0"/>
              <a:t>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90500"/>
            <a:ext cx="2143125" cy="2143125"/>
          </a:xfrm>
          <a:prstGeom prst="rect">
            <a:avLst/>
          </a:prstGeom>
        </p:spPr>
      </p:pic>
    </p:spTree>
    <p:extLst>
      <p:ext uri="{BB962C8B-B14F-4D97-AF65-F5344CB8AC3E}">
        <p14:creationId xmlns:p14="http://schemas.microsoft.com/office/powerpoint/2010/main" val="2541260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162</TotalTime>
  <Words>231</Words>
  <Application>Microsoft Office PowerPoint</Application>
  <PresentationFormat>Custom</PresentationFormat>
  <Paragraphs>46</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Cocomat Pro Heavy</vt:lpstr>
      <vt:lpstr>Calibri</vt:lpstr>
      <vt:lpstr>Montserrat Medium</vt:lpstr>
      <vt:lpstr>Rockwell</vt:lpstr>
      <vt:lpstr>Rockwell Condensed</vt:lpstr>
      <vt:lpstr>Montserrat</vt:lpstr>
      <vt:lpstr>Montserrat Medium Italics</vt:lpstr>
      <vt:lpstr>Wingdings</vt:lpstr>
      <vt:lpstr>Montserrat Classic Bold</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Features on which we predict disease </vt:lpstr>
      <vt:lpstr>Summary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blue creative modern medical clinic presentation</dc:title>
  <cp:lastModifiedBy>zohaib Bhai</cp:lastModifiedBy>
  <cp:revision>17</cp:revision>
  <dcterms:created xsi:type="dcterms:W3CDTF">2006-08-16T00:00:00Z</dcterms:created>
  <dcterms:modified xsi:type="dcterms:W3CDTF">2023-12-13T08:31:37Z</dcterms:modified>
  <dc:identifier>DAF0S3Q3pWo</dc:identifier>
</cp:coreProperties>
</file>