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6327"/>
  </p:normalViewPr>
  <p:slideViewPr>
    <p:cSldViewPr snapToGrid="0" snapToObjects="1">
      <p:cViewPr varScale="1">
        <p:scale>
          <a:sx n="144" d="100"/>
          <a:sy n="144"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6/11/20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kokkalis/Coursera_Capsto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C9CA-36EB-E645-8207-562DCC08C68B}"/>
              </a:ext>
            </a:extLst>
          </p:cNvPr>
          <p:cNvSpPr>
            <a:spLocks noGrp="1"/>
          </p:cNvSpPr>
          <p:nvPr>
            <p:ph type="ctrTitle"/>
          </p:nvPr>
        </p:nvSpPr>
        <p:spPr/>
        <p:txBody>
          <a:bodyPr/>
          <a:lstStyle/>
          <a:p>
            <a:r>
              <a:rPr lang="en-US" dirty="0"/>
              <a:t>Sports Facilities in Thessaloniki, Greece</a:t>
            </a:r>
            <a:endParaRPr lang="en-GR" dirty="0"/>
          </a:p>
        </p:txBody>
      </p:sp>
      <p:sp>
        <p:nvSpPr>
          <p:cNvPr id="3" name="Subtitle 2">
            <a:extLst>
              <a:ext uri="{FF2B5EF4-FFF2-40B4-BE49-F238E27FC236}">
                <a16:creationId xmlns:a16="http://schemas.microsoft.com/office/drawing/2014/main" id="{59FF589A-52EF-DE45-8B89-B03222EC2E72}"/>
              </a:ext>
            </a:extLst>
          </p:cNvPr>
          <p:cNvSpPr>
            <a:spLocks noGrp="1"/>
          </p:cNvSpPr>
          <p:nvPr>
            <p:ph type="subTitle" idx="1"/>
          </p:nvPr>
        </p:nvSpPr>
        <p:spPr/>
        <p:txBody>
          <a:bodyPr/>
          <a:lstStyle/>
          <a:p>
            <a:r>
              <a:rPr lang="en-GR" dirty="0"/>
              <a:t>Charalampos Kokkalis</a:t>
            </a:r>
          </a:p>
        </p:txBody>
      </p:sp>
    </p:spTree>
    <p:extLst>
      <p:ext uri="{BB962C8B-B14F-4D97-AF65-F5344CB8AC3E}">
        <p14:creationId xmlns:p14="http://schemas.microsoft.com/office/powerpoint/2010/main" val="228175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DF82-4E34-4648-B0BD-B40C2C02521D}"/>
              </a:ext>
            </a:extLst>
          </p:cNvPr>
          <p:cNvSpPr>
            <a:spLocks noGrp="1"/>
          </p:cNvSpPr>
          <p:nvPr>
            <p:ph type="title"/>
          </p:nvPr>
        </p:nvSpPr>
        <p:spPr/>
        <p:txBody>
          <a:bodyPr/>
          <a:lstStyle/>
          <a:p>
            <a:r>
              <a:rPr lang="en-GR" dirty="0"/>
              <a:t>Results</a:t>
            </a:r>
          </a:p>
        </p:txBody>
      </p:sp>
      <p:sp>
        <p:nvSpPr>
          <p:cNvPr id="3" name="Content Placeholder 2">
            <a:extLst>
              <a:ext uri="{FF2B5EF4-FFF2-40B4-BE49-F238E27FC236}">
                <a16:creationId xmlns:a16="http://schemas.microsoft.com/office/drawing/2014/main" id="{2C1E9F6B-D97C-3A42-8D44-C8B89088AE6F}"/>
              </a:ext>
            </a:extLst>
          </p:cNvPr>
          <p:cNvSpPr>
            <a:spLocks noGrp="1"/>
          </p:cNvSpPr>
          <p:nvPr>
            <p:ph idx="1"/>
          </p:nvPr>
        </p:nvSpPr>
        <p:spPr/>
        <p:txBody>
          <a:bodyPr/>
          <a:lstStyle/>
          <a:p>
            <a:r>
              <a:rPr lang="en-GB" dirty="0"/>
              <a:t>The map that we ended up with after the analysis of the data, makes it obvious that some parts of the city have a greater need for sports facilities than others:</a:t>
            </a:r>
          </a:p>
          <a:p>
            <a:endParaRPr lang="en-GR" dirty="0"/>
          </a:p>
        </p:txBody>
      </p:sp>
      <p:pic>
        <p:nvPicPr>
          <p:cNvPr id="5" name="Picture 4" descr="A picture containing text, map&#10;&#10;Description automatically generated">
            <a:extLst>
              <a:ext uri="{FF2B5EF4-FFF2-40B4-BE49-F238E27FC236}">
                <a16:creationId xmlns:a16="http://schemas.microsoft.com/office/drawing/2014/main" id="{EB902D01-81FF-7647-97FE-866051E3F682}"/>
              </a:ext>
            </a:extLst>
          </p:cNvPr>
          <p:cNvPicPr>
            <a:picLocks noChangeAspect="1"/>
          </p:cNvPicPr>
          <p:nvPr/>
        </p:nvPicPr>
        <p:blipFill>
          <a:blip r:embed="rId2"/>
          <a:stretch>
            <a:fillRect/>
          </a:stretch>
        </p:blipFill>
        <p:spPr>
          <a:xfrm>
            <a:off x="2917998" y="2781221"/>
            <a:ext cx="5114791" cy="3490330"/>
          </a:xfrm>
          <a:prstGeom prst="rect">
            <a:avLst/>
          </a:prstGeom>
        </p:spPr>
      </p:pic>
    </p:spTree>
    <p:extLst>
      <p:ext uri="{BB962C8B-B14F-4D97-AF65-F5344CB8AC3E}">
        <p14:creationId xmlns:p14="http://schemas.microsoft.com/office/powerpoint/2010/main" val="396812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FD4-0F88-C341-8801-793F5F0482C7}"/>
              </a:ext>
            </a:extLst>
          </p:cNvPr>
          <p:cNvSpPr>
            <a:spLocks noGrp="1"/>
          </p:cNvSpPr>
          <p:nvPr>
            <p:ph type="title"/>
          </p:nvPr>
        </p:nvSpPr>
        <p:spPr/>
        <p:txBody>
          <a:bodyPr/>
          <a:lstStyle/>
          <a:p>
            <a:r>
              <a:rPr lang="en-GR" dirty="0"/>
              <a:t>Results (continued)</a:t>
            </a:r>
          </a:p>
        </p:txBody>
      </p:sp>
      <p:sp>
        <p:nvSpPr>
          <p:cNvPr id="3" name="Content Placeholder 2">
            <a:extLst>
              <a:ext uri="{FF2B5EF4-FFF2-40B4-BE49-F238E27FC236}">
                <a16:creationId xmlns:a16="http://schemas.microsoft.com/office/drawing/2014/main" id="{480A2211-C7FD-EF4A-87C4-7C9206A3242F}"/>
              </a:ext>
            </a:extLst>
          </p:cNvPr>
          <p:cNvSpPr>
            <a:spLocks noGrp="1"/>
          </p:cNvSpPr>
          <p:nvPr>
            <p:ph idx="1"/>
          </p:nvPr>
        </p:nvSpPr>
        <p:spPr/>
        <p:txBody>
          <a:bodyPr/>
          <a:lstStyle/>
          <a:p>
            <a:r>
              <a:rPr lang="en-GB" dirty="0"/>
              <a:t>As we can see, although areas 1 and 2 in the map are quite central, they have zero sports </a:t>
            </a:r>
            <a:r>
              <a:rPr lang="en-GB" dirty="0" err="1"/>
              <a:t>centers</a:t>
            </a:r>
            <a:r>
              <a:rPr lang="en-GB" dirty="0"/>
              <a:t>. Therefore, a new related business in the area would be likely to be profitable, as there will be great demand for its services. Also, the Municipality of Thessaloniki could consider building open courts, accessible to everyone.</a:t>
            </a:r>
            <a:endParaRPr lang="en-GR" dirty="0"/>
          </a:p>
        </p:txBody>
      </p:sp>
      <p:pic>
        <p:nvPicPr>
          <p:cNvPr id="4" name="Picture 3" descr="A picture containing text, map&#10;&#10;Description automatically generated">
            <a:extLst>
              <a:ext uri="{FF2B5EF4-FFF2-40B4-BE49-F238E27FC236}">
                <a16:creationId xmlns:a16="http://schemas.microsoft.com/office/drawing/2014/main" id="{313E0E0A-57C6-0C48-B609-DA1FF4B8A3A4}"/>
              </a:ext>
            </a:extLst>
          </p:cNvPr>
          <p:cNvPicPr>
            <a:picLocks noChangeAspect="1"/>
          </p:cNvPicPr>
          <p:nvPr/>
        </p:nvPicPr>
        <p:blipFill>
          <a:blip r:embed="rId2"/>
          <a:stretch>
            <a:fillRect/>
          </a:stretch>
        </p:blipFill>
        <p:spPr>
          <a:xfrm>
            <a:off x="3860206" y="3429000"/>
            <a:ext cx="4471587" cy="3051408"/>
          </a:xfrm>
          <a:prstGeom prst="rect">
            <a:avLst/>
          </a:prstGeom>
        </p:spPr>
      </p:pic>
    </p:spTree>
    <p:extLst>
      <p:ext uri="{BB962C8B-B14F-4D97-AF65-F5344CB8AC3E}">
        <p14:creationId xmlns:p14="http://schemas.microsoft.com/office/powerpoint/2010/main" val="234733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11C8-DA27-094E-9876-60B7E2E35B35}"/>
              </a:ext>
            </a:extLst>
          </p:cNvPr>
          <p:cNvSpPr>
            <a:spLocks noGrp="1"/>
          </p:cNvSpPr>
          <p:nvPr>
            <p:ph type="title"/>
          </p:nvPr>
        </p:nvSpPr>
        <p:spPr/>
        <p:txBody>
          <a:bodyPr/>
          <a:lstStyle/>
          <a:p>
            <a:r>
              <a:rPr lang="en-GR" dirty="0"/>
              <a:t>Discussion and Conclusion</a:t>
            </a:r>
          </a:p>
        </p:txBody>
      </p:sp>
      <p:sp>
        <p:nvSpPr>
          <p:cNvPr id="3" name="Content Placeholder 2">
            <a:extLst>
              <a:ext uri="{FF2B5EF4-FFF2-40B4-BE49-F238E27FC236}">
                <a16:creationId xmlns:a16="http://schemas.microsoft.com/office/drawing/2014/main" id="{2D8E3471-7A82-A34D-8915-BE6833F2752C}"/>
              </a:ext>
            </a:extLst>
          </p:cNvPr>
          <p:cNvSpPr>
            <a:spLocks noGrp="1"/>
          </p:cNvSpPr>
          <p:nvPr>
            <p:ph idx="1"/>
          </p:nvPr>
        </p:nvSpPr>
        <p:spPr/>
        <p:txBody>
          <a:bodyPr/>
          <a:lstStyle/>
          <a:p>
            <a:r>
              <a:rPr lang="en-GB" dirty="0"/>
              <a:t>Even though the analysis came to a clear result, it could have been even more meaningful had there been enough data for the area. Unfortunately, lots of sports facilities were not identified by the Foursquare API. Also, not a single one of them had statistics about people that have visited the place, reviews, and rankings, which would have made it possible to classify "more complete" sports </a:t>
            </a:r>
            <a:r>
              <a:rPr lang="en-GB" dirty="0" err="1"/>
              <a:t>centers</a:t>
            </a:r>
            <a:r>
              <a:rPr lang="en-GB" dirty="0"/>
              <a:t> separately from simple courts. </a:t>
            </a:r>
          </a:p>
          <a:p>
            <a:r>
              <a:rPr lang="en-GB" dirty="0"/>
              <a:t>The outcome of this analysis suggests two big areas of the city that would support investment in the field of Sports </a:t>
            </a:r>
            <a:r>
              <a:rPr lang="en-GB" dirty="0" err="1"/>
              <a:t>Centers</a:t>
            </a:r>
            <a:r>
              <a:rPr lang="en-GB" dirty="0"/>
              <a:t>. Although there were some setbacks, mostly concerning the lack of detailed and complete data, the Foursquare API was still very helpful and allowed for us to get a resulting map making it obvious to the analyst where the courts should be built.</a:t>
            </a:r>
            <a:endParaRPr lang="en-GR" dirty="0"/>
          </a:p>
        </p:txBody>
      </p:sp>
    </p:spTree>
    <p:extLst>
      <p:ext uri="{BB962C8B-B14F-4D97-AF65-F5344CB8AC3E}">
        <p14:creationId xmlns:p14="http://schemas.microsoft.com/office/powerpoint/2010/main" val="131310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FFAA-0CDD-1548-8A3E-6A21CADFB77A}"/>
              </a:ext>
            </a:extLst>
          </p:cNvPr>
          <p:cNvSpPr>
            <a:spLocks noGrp="1"/>
          </p:cNvSpPr>
          <p:nvPr>
            <p:ph type="title"/>
          </p:nvPr>
        </p:nvSpPr>
        <p:spPr/>
        <p:txBody>
          <a:bodyPr/>
          <a:lstStyle/>
          <a:p>
            <a:r>
              <a:rPr lang="en-GR" dirty="0"/>
              <a:t>Thank you!</a:t>
            </a:r>
          </a:p>
        </p:txBody>
      </p:sp>
    </p:spTree>
    <p:extLst>
      <p:ext uri="{BB962C8B-B14F-4D97-AF65-F5344CB8AC3E}">
        <p14:creationId xmlns:p14="http://schemas.microsoft.com/office/powerpoint/2010/main" val="338326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EDC6-DD6F-334D-ADBB-006D79126220}"/>
              </a:ext>
            </a:extLst>
          </p:cNvPr>
          <p:cNvSpPr>
            <a:spLocks noGrp="1"/>
          </p:cNvSpPr>
          <p:nvPr>
            <p:ph type="title"/>
          </p:nvPr>
        </p:nvSpPr>
        <p:spPr/>
        <p:txBody>
          <a:bodyPr/>
          <a:lstStyle/>
          <a:p>
            <a:r>
              <a:rPr lang="en-GR" dirty="0"/>
              <a:t>Introduction/Business Plan</a:t>
            </a:r>
          </a:p>
        </p:txBody>
      </p:sp>
      <p:sp>
        <p:nvSpPr>
          <p:cNvPr id="3" name="Content Placeholder 2">
            <a:extLst>
              <a:ext uri="{FF2B5EF4-FFF2-40B4-BE49-F238E27FC236}">
                <a16:creationId xmlns:a16="http://schemas.microsoft.com/office/drawing/2014/main" id="{1AEDF55D-4148-8D40-AB21-680E78123661}"/>
              </a:ext>
            </a:extLst>
          </p:cNvPr>
          <p:cNvSpPr>
            <a:spLocks noGrp="1"/>
          </p:cNvSpPr>
          <p:nvPr>
            <p:ph idx="1"/>
          </p:nvPr>
        </p:nvSpPr>
        <p:spPr/>
        <p:txBody>
          <a:bodyPr/>
          <a:lstStyle/>
          <a:p>
            <a:r>
              <a:rPr lang="en-GB" dirty="0"/>
              <a:t>For the final project of the Applied Data Science Capstone, and since we were given the choice of our topic, I decided to do something related to my hometown, Thessaloniki, Greece, and to my main hobby, basketball (and sports in general). In the recent years, I have faced the challenge of finding proper sports facilities, in order to exercise, many times. Although there has been some movement in the market, there is still a great shortage of </a:t>
            </a:r>
            <a:r>
              <a:rPr lang="en-GB" dirty="0" err="1"/>
              <a:t>centers</a:t>
            </a:r>
            <a:r>
              <a:rPr lang="en-GB" dirty="0"/>
              <a:t> for sports, given the high demand due to the city being famous for its sports teams and thus motivating all its citizens to spend time trying different sports.</a:t>
            </a:r>
            <a:endParaRPr lang="en-GR" dirty="0"/>
          </a:p>
        </p:txBody>
      </p:sp>
    </p:spTree>
    <p:extLst>
      <p:ext uri="{BB962C8B-B14F-4D97-AF65-F5344CB8AC3E}">
        <p14:creationId xmlns:p14="http://schemas.microsoft.com/office/powerpoint/2010/main" val="414646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5E4E-CC87-F54E-BAFB-381424440EBA}"/>
              </a:ext>
            </a:extLst>
          </p:cNvPr>
          <p:cNvSpPr>
            <a:spLocks noGrp="1"/>
          </p:cNvSpPr>
          <p:nvPr>
            <p:ph type="title"/>
          </p:nvPr>
        </p:nvSpPr>
        <p:spPr/>
        <p:txBody>
          <a:bodyPr/>
          <a:lstStyle/>
          <a:p>
            <a:r>
              <a:rPr lang="en-GR" dirty="0"/>
              <a:t>Aim of the Analyis</a:t>
            </a:r>
          </a:p>
        </p:txBody>
      </p:sp>
      <p:sp>
        <p:nvSpPr>
          <p:cNvPr id="3" name="Content Placeholder 2">
            <a:extLst>
              <a:ext uri="{FF2B5EF4-FFF2-40B4-BE49-F238E27FC236}">
                <a16:creationId xmlns:a16="http://schemas.microsoft.com/office/drawing/2014/main" id="{A7EE511F-59DC-A14E-A175-34C4C70947BA}"/>
              </a:ext>
            </a:extLst>
          </p:cNvPr>
          <p:cNvSpPr>
            <a:spLocks noGrp="1"/>
          </p:cNvSpPr>
          <p:nvPr>
            <p:ph idx="1"/>
          </p:nvPr>
        </p:nvSpPr>
        <p:spPr/>
        <p:txBody>
          <a:bodyPr/>
          <a:lstStyle/>
          <a:p>
            <a:r>
              <a:rPr lang="en-GB" dirty="0"/>
              <a:t>The aim of the following analysis is to find suggested sub-areas in the city of Thessaloniki where it would be worth building sports facilities. The outcome of this analysis would be useful both to the Municipality, which could make public sports facilities, and to individuals looking to start their own businesses in the market.</a:t>
            </a:r>
            <a:endParaRPr lang="en-GR" dirty="0"/>
          </a:p>
        </p:txBody>
      </p:sp>
    </p:spTree>
    <p:extLst>
      <p:ext uri="{BB962C8B-B14F-4D97-AF65-F5344CB8AC3E}">
        <p14:creationId xmlns:p14="http://schemas.microsoft.com/office/powerpoint/2010/main" val="60332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7AC6-F7D6-234A-8F06-AE4EF157F7A6}"/>
              </a:ext>
            </a:extLst>
          </p:cNvPr>
          <p:cNvSpPr>
            <a:spLocks noGrp="1"/>
          </p:cNvSpPr>
          <p:nvPr>
            <p:ph type="title"/>
          </p:nvPr>
        </p:nvSpPr>
        <p:spPr/>
        <p:txBody>
          <a:bodyPr/>
          <a:lstStyle/>
          <a:p>
            <a:r>
              <a:rPr lang="en-GR" dirty="0"/>
              <a:t>Data and Resources Used</a:t>
            </a:r>
          </a:p>
        </p:txBody>
      </p:sp>
      <p:sp>
        <p:nvSpPr>
          <p:cNvPr id="3" name="Content Placeholder 2">
            <a:extLst>
              <a:ext uri="{FF2B5EF4-FFF2-40B4-BE49-F238E27FC236}">
                <a16:creationId xmlns:a16="http://schemas.microsoft.com/office/drawing/2014/main" id="{8825986C-D930-9546-B8DB-AC8BAE8C0D58}"/>
              </a:ext>
            </a:extLst>
          </p:cNvPr>
          <p:cNvSpPr>
            <a:spLocks noGrp="1"/>
          </p:cNvSpPr>
          <p:nvPr>
            <p:ph idx="1"/>
          </p:nvPr>
        </p:nvSpPr>
        <p:spPr/>
        <p:txBody>
          <a:bodyPr/>
          <a:lstStyle/>
          <a:p>
            <a:r>
              <a:rPr lang="en-GB" dirty="0"/>
              <a:t>To get access to a map of the city, I used the folium Python library.</a:t>
            </a:r>
          </a:p>
          <a:p>
            <a:r>
              <a:rPr lang="en-GB" dirty="0"/>
              <a:t>To search for sports facilities in the area, I used the Foursquare API.</a:t>
            </a:r>
            <a:endParaRPr lang="en-GR" dirty="0"/>
          </a:p>
        </p:txBody>
      </p:sp>
    </p:spTree>
    <p:extLst>
      <p:ext uri="{BB962C8B-B14F-4D97-AF65-F5344CB8AC3E}">
        <p14:creationId xmlns:p14="http://schemas.microsoft.com/office/powerpoint/2010/main" val="12252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F229-3B77-014D-8F9F-3CB33AD05715}"/>
              </a:ext>
            </a:extLst>
          </p:cNvPr>
          <p:cNvSpPr>
            <a:spLocks noGrp="1"/>
          </p:cNvSpPr>
          <p:nvPr>
            <p:ph type="title"/>
          </p:nvPr>
        </p:nvSpPr>
        <p:spPr/>
        <p:txBody>
          <a:bodyPr/>
          <a:lstStyle/>
          <a:p>
            <a:r>
              <a:rPr lang="en-GR" dirty="0"/>
              <a:t>Methodology</a:t>
            </a:r>
          </a:p>
        </p:txBody>
      </p:sp>
      <p:sp>
        <p:nvSpPr>
          <p:cNvPr id="3" name="Content Placeholder 2">
            <a:extLst>
              <a:ext uri="{FF2B5EF4-FFF2-40B4-BE49-F238E27FC236}">
                <a16:creationId xmlns:a16="http://schemas.microsoft.com/office/drawing/2014/main" id="{01F6127C-8570-1247-A293-C8516E962226}"/>
              </a:ext>
            </a:extLst>
          </p:cNvPr>
          <p:cNvSpPr>
            <a:spLocks noGrp="1"/>
          </p:cNvSpPr>
          <p:nvPr>
            <p:ph idx="1"/>
          </p:nvPr>
        </p:nvSpPr>
        <p:spPr/>
        <p:txBody>
          <a:bodyPr/>
          <a:lstStyle/>
          <a:p>
            <a:r>
              <a:rPr lang="en-GB" dirty="0"/>
              <a:t>All the following steps along with the code can be found in the </a:t>
            </a:r>
            <a:r>
              <a:rPr lang="en-GB" dirty="0" err="1"/>
              <a:t>Jupyter</a:t>
            </a:r>
            <a:r>
              <a:rPr lang="en-GB" dirty="0"/>
              <a:t> Notebook (file name: Final </a:t>
            </a:r>
            <a:r>
              <a:rPr lang="en-GB" dirty="0" err="1"/>
              <a:t>Project.</a:t>
            </a:r>
            <a:r>
              <a:rPr lang="en-GB" u="sng" dirty="0" err="1"/>
              <a:t>ipynb</a:t>
            </a:r>
            <a:r>
              <a:rPr lang="en-GB" dirty="0"/>
              <a:t>) in the </a:t>
            </a:r>
            <a:r>
              <a:rPr lang="en-GB" dirty="0">
                <a:hlinkClick r:id="rId2"/>
              </a:rPr>
              <a:t>repository of the project</a:t>
            </a:r>
            <a:r>
              <a:rPr lang="en-GB" dirty="0"/>
              <a:t>.</a:t>
            </a:r>
            <a:endParaRPr lang="en-GR" dirty="0"/>
          </a:p>
        </p:txBody>
      </p:sp>
    </p:spTree>
    <p:extLst>
      <p:ext uri="{BB962C8B-B14F-4D97-AF65-F5344CB8AC3E}">
        <p14:creationId xmlns:p14="http://schemas.microsoft.com/office/powerpoint/2010/main" val="378094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AB84-9A79-5F45-B964-8F0E7505BD58}"/>
              </a:ext>
            </a:extLst>
          </p:cNvPr>
          <p:cNvSpPr>
            <a:spLocks noGrp="1"/>
          </p:cNvSpPr>
          <p:nvPr>
            <p:ph type="title"/>
          </p:nvPr>
        </p:nvSpPr>
        <p:spPr/>
        <p:txBody>
          <a:bodyPr/>
          <a:lstStyle/>
          <a:p>
            <a:r>
              <a:rPr lang="en-GR" dirty="0"/>
              <a:t>Step one</a:t>
            </a:r>
          </a:p>
        </p:txBody>
      </p:sp>
      <p:sp>
        <p:nvSpPr>
          <p:cNvPr id="3" name="Content Placeholder 2">
            <a:extLst>
              <a:ext uri="{FF2B5EF4-FFF2-40B4-BE49-F238E27FC236}">
                <a16:creationId xmlns:a16="http://schemas.microsoft.com/office/drawing/2014/main" id="{A627EA54-61C8-6C4A-B4EC-BD586A71292E}"/>
              </a:ext>
            </a:extLst>
          </p:cNvPr>
          <p:cNvSpPr>
            <a:spLocks noGrp="1"/>
          </p:cNvSpPr>
          <p:nvPr>
            <p:ph idx="1"/>
          </p:nvPr>
        </p:nvSpPr>
        <p:spPr/>
        <p:txBody>
          <a:bodyPr/>
          <a:lstStyle/>
          <a:p>
            <a:r>
              <a:rPr lang="en-GR" dirty="0"/>
              <a:t>To begin the analysis in the Jupyter notebook, we need to import the following libraries:</a:t>
            </a:r>
          </a:p>
          <a:p>
            <a:endParaRPr lang="en-GR" dirty="0"/>
          </a:p>
          <a:p>
            <a:endParaRPr lang="en-GR" dirty="0"/>
          </a:p>
          <a:p>
            <a:endParaRPr lang="en-GR" dirty="0"/>
          </a:p>
          <a:p>
            <a:r>
              <a:rPr lang="en-GB" dirty="0"/>
              <a:t>json and requests are used to access the Foursquare API, pandas to store and access the data in </a:t>
            </a:r>
            <a:r>
              <a:rPr lang="en-GB" dirty="0" err="1"/>
              <a:t>Dataframes</a:t>
            </a:r>
            <a:r>
              <a:rPr lang="en-GB" dirty="0"/>
              <a:t>, and folium to display the resulting map.</a:t>
            </a:r>
            <a:endParaRPr lang="en-GR" dirty="0"/>
          </a:p>
        </p:txBody>
      </p:sp>
      <p:pic>
        <p:nvPicPr>
          <p:cNvPr id="7" name="Picture 6" descr="A close up of a logo&#10;&#10;Description automatically generated">
            <a:extLst>
              <a:ext uri="{FF2B5EF4-FFF2-40B4-BE49-F238E27FC236}">
                <a16:creationId xmlns:a16="http://schemas.microsoft.com/office/drawing/2014/main" id="{7720CBDC-0A47-964D-8C02-1E55BC26F691}"/>
              </a:ext>
            </a:extLst>
          </p:cNvPr>
          <p:cNvPicPr>
            <a:picLocks noChangeAspect="1"/>
          </p:cNvPicPr>
          <p:nvPr/>
        </p:nvPicPr>
        <p:blipFill>
          <a:blip r:embed="rId2"/>
          <a:stretch>
            <a:fillRect/>
          </a:stretch>
        </p:blipFill>
        <p:spPr>
          <a:xfrm>
            <a:off x="677334" y="2895600"/>
            <a:ext cx="8229600" cy="1066800"/>
          </a:xfrm>
          <a:prstGeom prst="rect">
            <a:avLst/>
          </a:prstGeom>
        </p:spPr>
      </p:pic>
    </p:spTree>
    <p:extLst>
      <p:ext uri="{BB962C8B-B14F-4D97-AF65-F5344CB8AC3E}">
        <p14:creationId xmlns:p14="http://schemas.microsoft.com/office/powerpoint/2010/main" val="233035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3B1A-396F-D04B-AB7F-86D54E62BFC6}"/>
              </a:ext>
            </a:extLst>
          </p:cNvPr>
          <p:cNvSpPr>
            <a:spLocks noGrp="1"/>
          </p:cNvSpPr>
          <p:nvPr>
            <p:ph type="title"/>
          </p:nvPr>
        </p:nvSpPr>
        <p:spPr/>
        <p:txBody>
          <a:bodyPr/>
          <a:lstStyle/>
          <a:p>
            <a:r>
              <a:rPr lang="en-GR" dirty="0"/>
              <a:t>Step two</a:t>
            </a:r>
          </a:p>
        </p:txBody>
      </p:sp>
      <p:sp>
        <p:nvSpPr>
          <p:cNvPr id="3" name="Content Placeholder 2">
            <a:extLst>
              <a:ext uri="{FF2B5EF4-FFF2-40B4-BE49-F238E27FC236}">
                <a16:creationId xmlns:a16="http://schemas.microsoft.com/office/drawing/2014/main" id="{385FA6FE-98D9-4B4A-AF4E-E16385C3CDDC}"/>
              </a:ext>
            </a:extLst>
          </p:cNvPr>
          <p:cNvSpPr>
            <a:spLocks noGrp="1"/>
          </p:cNvSpPr>
          <p:nvPr>
            <p:ph idx="1"/>
          </p:nvPr>
        </p:nvSpPr>
        <p:spPr/>
        <p:txBody>
          <a:bodyPr>
            <a:normAutofit/>
          </a:bodyPr>
          <a:lstStyle/>
          <a:p>
            <a:r>
              <a:rPr lang="en-GB" sz="1600" dirty="0"/>
              <a:t>We first make a request to the Foursquare </a:t>
            </a:r>
            <a:r>
              <a:rPr lang="en-GB" sz="1600" u="sng" dirty="0"/>
              <a:t>API</a:t>
            </a:r>
            <a:r>
              <a:rPr lang="en-GB" sz="1600" dirty="0"/>
              <a:t> to get the data for Thessaloniki. The parameters show, including others, where the </a:t>
            </a:r>
            <a:r>
              <a:rPr lang="en-GB" sz="1600" dirty="0" err="1"/>
              <a:t>center</a:t>
            </a:r>
            <a:r>
              <a:rPr lang="en-GB" sz="1600" dirty="0"/>
              <a:t> of the area we are searching is located, what radius we want to consider, and what we are looking for in the area. Here, I had to use the Greek word for Sports Courts, since it gave more results due to most data being in Greek, making the analysis more meaningful and successful.</a:t>
            </a:r>
          </a:p>
          <a:p>
            <a:endParaRPr lang="en-GR" sz="1400" dirty="0"/>
          </a:p>
        </p:txBody>
      </p:sp>
      <p:pic>
        <p:nvPicPr>
          <p:cNvPr id="5" name="Picture 4" descr="A screenshot of a cell phone&#10;&#10;Description automatically generated">
            <a:extLst>
              <a:ext uri="{FF2B5EF4-FFF2-40B4-BE49-F238E27FC236}">
                <a16:creationId xmlns:a16="http://schemas.microsoft.com/office/drawing/2014/main" id="{D6070F48-66F5-AE45-A7F2-35D82F59A28A}"/>
              </a:ext>
            </a:extLst>
          </p:cNvPr>
          <p:cNvPicPr>
            <a:picLocks noChangeAspect="1"/>
          </p:cNvPicPr>
          <p:nvPr/>
        </p:nvPicPr>
        <p:blipFill>
          <a:blip r:embed="rId2"/>
          <a:stretch>
            <a:fillRect/>
          </a:stretch>
        </p:blipFill>
        <p:spPr>
          <a:xfrm>
            <a:off x="2322046" y="3429000"/>
            <a:ext cx="5307244" cy="2142988"/>
          </a:xfrm>
          <a:prstGeom prst="rect">
            <a:avLst/>
          </a:prstGeom>
        </p:spPr>
      </p:pic>
    </p:spTree>
    <p:extLst>
      <p:ext uri="{BB962C8B-B14F-4D97-AF65-F5344CB8AC3E}">
        <p14:creationId xmlns:p14="http://schemas.microsoft.com/office/powerpoint/2010/main" val="171270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BC47-489A-9C42-BF4F-6FF83F5DD26E}"/>
              </a:ext>
            </a:extLst>
          </p:cNvPr>
          <p:cNvSpPr>
            <a:spLocks noGrp="1"/>
          </p:cNvSpPr>
          <p:nvPr>
            <p:ph type="title"/>
          </p:nvPr>
        </p:nvSpPr>
        <p:spPr/>
        <p:txBody>
          <a:bodyPr/>
          <a:lstStyle/>
          <a:p>
            <a:r>
              <a:rPr lang="en-GR" dirty="0"/>
              <a:t>Step three</a:t>
            </a:r>
          </a:p>
        </p:txBody>
      </p:sp>
      <p:sp>
        <p:nvSpPr>
          <p:cNvPr id="3" name="Content Placeholder 2">
            <a:extLst>
              <a:ext uri="{FF2B5EF4-FFF2-40B4-BE49-F238E27FC236}">
                <a16:creationId xmlns:a16="http://schemas.microsoft.com/office/drawing/2014/main" id="{3240F6C1-AE03-514E-929C-EED29F4241EA}"/>
              </a:ext>
            </a:extLst>
          </p:cNvPr>
          <p:cNvSpPr>
            <a:spLocks noGrp="1"/>
          </p:cNvSpPr>
          <p:nvPr>
            <p:ph idx="1"/>
          </p:nvPr>
        </p:nvSpPr>
        <p:spPr/>
        <p:txBody>
          <a:bodyPr/>
          <a:lstStyle/>
          <a:p>
            <a:r>
              <a:rPr lang="en-GB" dirty="0"/>
              <a:t>From the data returned in the previous step, we access the list of venues. We display the head() of these to get an idea about what our data look like:</a:t>
            </a:r>
          </a:p>
          <a:p>
            <a:endParaRPr lang="en-GR" dirty="0"/>
          </a:p>
        </p:txBody>
      </p:sp>
      <p:pic>
        <p:nvPicPr>
          <p:cNvPr id="5" name="Picture 4" descr="A screenshot of a social media post&#10;&#10;Description automatically generated">
            <a:extLst>
              <a:ext uri="{FF2B5EF4-FFF2-40B4-BE49-F238E27FC236}">
                <a16:creationId xmlns:a16="http://schemas.microsoft.com/office/drawing/2014/main" id="{04B36881-D5DE-E64A-A549-AA7DB3AB1B5E}"/>
              </a:ext>
            </a:extLst>
          </p:cNvPr>
          <p:cNvPicPr>
            <a:picLocks noChangeAspect="1"/>
          </p:cNvPicPr>
          <p:nvPr/>
        </p:nvPicPr>
        <p:blipFill>
          <a:blip r:embed="rId2"/>
          <a:stretch>
            <a:fillRect/>
          </a:stretch>
        </p:blipFill>
        <p:spPr>
          <a:xfrm>
            <a:off x="1809497" y="2806497"/>
            <a:ext cx="6332342" cy="3234865"/>
          </a:xfrm>
          <a:prstGeom prst="rect">
            <a:avLst/>
          </a:prstGeom>
        </p:spPr>
      </p:pic>
    </p:spTree>
    <p:extLst>
      <p:ext uri="{BB962C8B-B14F-4D97-AF65-F5344CB8AC3E}">
        <p14:creationId xmlns:p14="http://schemas.microsoft.com/office/powerpoint/2010/main" val="415158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7AC2-E7E6-AC41-A61F-C49EED31A75E}"/>
              </a:ext>
            </a:extLst>
          </p:cNvPr>
          <p:cNvSpPr>
            <a:spLocks noGrp="1"/>
          </p:cNvSpPr>
          <p:nvPr>
            <p:ph type="title"/>
          </p:nvPr>
        </p:nvSpPr>
        <p:spPr/>
        <p:txBody>
          <a:bodyPr/>
          <a:lstStyle/>
          <a:p>
            <a:r>
              <a:rPr lang="en-GR" dirty="0"/>
              <a:t>Step four</a:t>
            </a:r>
          </a:p>
        </p:txBody>
      </p:sp>
      <p:sp>
        <p:nvSpPr>
          <p:cNvPr id="3" name="Content Placeholder 2">
            <a:extLst>
              <a:ext uri="{FF2B5EF4-FFF2-40B4-BE49-F238E27FC236}">
                <a16:creationId xmlns:a16="http://schemas.microsoft.com/office/drawing/2014/main" id="{22E4B835-E315-1643-B57E-E22763ADBC49}"/>
              </a:ext>
            </a:extLst>
          </p:cNvPr>
          <p:cNvSpPr>
            <a:spLocks noGrp="1"/>
          </p:cNvSpPr>
          <p:nvPr>
            <p:ph idx="1"/>
          </p:nvPr>
        </p:nvSpPr>
        <p:spPr/>
        <p:txBody>
          <a:bodyPr/>
          <a:lstStyle/>
          <a:p>
            <a:r>
              <a:rPr lang="en-GB" dirty="0"/>
              <a:t>Finally, we access (using the folium Python library) the map of Thessaloniki, and add markers at all locations where we found sports </a:t>
            </a:r>
            <a:r>
              <a:rPr lang="en-GB" dirty="0" err="1"/>
              <a:t>centers</a:t>
            </a:r>
            <a:r>
              <a:rPr lang="en-GB" dirty="0"/>
              <a:t>. The result is the following:</a:t>
            </a:r>
          </a:p>
          <a:p>
            <a:endParaRPr lang="en-GR" dirty="0"/>
          </a:p>
        </p:txBody>
      </p:sp>
      <p:pic>
        <p:nvPicPr>
          <p:cNvPr id="5" name="Picture 4" descr="A close up of a map&#10;&#10;Description automatically generated">
            <a:extLst>
              <a:ext uri="{FF2B5EF4-FFF2-40B4-BE49-F238E27FC236}">
                <a16:creationId xmlns:a16="http://schemas.microsoft.com/office/drawing/2014/main" id="{AABBC8B2-7222-9945-9EDB-4E8F96F40120}"/>
              </a:ext>
            </a:extLst>
          </p:cNvPr>
          <p:cNvPicPr>
            <a:picLocks noChangeAspect="1"/>
          </p:cNvPicPr>
          <p:nvPr/>
        </p:nvPicPr>
        <p:blipFill>
          <a:blip r:embed="rId2"/>
          <a:stretch>
            <a:fillRect/>
          </a:stretch>
        </p:blipFill>
        <p:spPr>
          <a:xfrm>
            <a:off x="2563077" y="2955699"/>
            <a:ext cx="4825182" cy="3292701"/>
          </a:xfrm>
          <a:prstGeom prst="rect">
            <a:avLst/>
          </a:prstGeom>
        </p:spPr>
      </p:pic>
    </p:spTree>
    <p:extLst>
      <p:ext uri="{BB962C8B-B14F-4D97-AF65-F5344CB8AC3E}">
        <p14:creationId xmlns:p14="http://schemas.microsoft.com/office/powerpoint/2010/main" val="1772847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730</Words>
  <Application>Microsoft Macintosh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Sports Facilities in Thessaloniki, Greece</vt:lpstr>
      <vt:lpstr>Introduction/Business Plan</vt:lpstr>
      <vt:lpstr>Aim of the Analyis</vt:lpstr>
      <vt:lpstr>Data and Resources Used</vt:lpstr>
      <vt:lpstr>Methodology</vt:lpstr>
      <vt:lpstr>Step one</vt:lpstr>
      <vt:lpstr>Step two</vt:lpstr>
      <vt:lpstr>Step three</vt:lpstr>
      <vt:lpstr>Step four</vt:lpstr>
      <vt:lpstr>Results</vt:lpstr>
      <vt:lpstr>Results (continued)</vt:lpstr>
      <vt:lpstr>Discussion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Facilities in Thessaloniki, Greece</dc:title>
  <dc:creator>Charalampos Kokkalis</dc:creator>
  <cp:lastModifiedBy>Charalampos Kokkalis</cp:lastModifiedBy>
  <cp:revision>2</cp:revision>
  <dcterms:created xsi:type="dcterms:W3CDTF">2020-06-11T10:13:27Z</dcterms:created>
  <dcterms:modified xsi:type="dcterms:W3CDTF">2020-06-11T10:28:39Z</dcterms:modified>
</cp:coreProperties>
</file>