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1" r:id="rId6"/>
    <p:sldId id="283" r:id="rId7"/>
    <p:sldId id="284" r:id="rId8"/>
    <p:sldId id="287" r:id="rId9"/>
    <p:sldId id="285" r:id="rId10"/>
    <p:sldId id="286" r:id="rId11"/>
    <p:sldId id="288" r:id="rId12"/>
    <p:sldId id="300" r:id="rId13"/>
    <p:sldId id="290" r:id="rId14"/>
    <p:sldId id="299" r:id="rId15"/>
    <p:sldId id="291" r:id="rId16"/>
    <p:sldId id="296" r:id="rId17"/>
    <p:sldId id="297" r:id="rId18"/>
    <p:sldId id="298" r:id="rId19"/>
    <p:sldId id="301" r:id="rId20"/>
    <p:sldId id="30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83"/>
            <p14:sldId id="284"/>
            <p14:sldId id="287"/>
            <p14:sldId id="285"/>
            <p14:sldId id="286"/>
            <p14:sldId id="288"/>
            <p14:sldId id="300"/>
            <p14:sldId id="290"/>
            <p14:sldId id="299"/>
            <p14:sldId id="291"/>
            <p14:sldId id="296"/>
            <p14:sldId id="297"/>
            <p14:sldId id="298"/>
            <p14:sldId id="301"/>
            <p14:sldId id="302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B45"/>
    <a:srgbClr val="D24726"/>
    <a:srgbClr val="404040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3402E0-563A-BDAF-25B8-D97DD66E72A8}" v="24" dt="2022-03-03T19:00:48.8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241" autoAdjust="0"/>
  </p:normalViewPr>
  <p:slideViewPr>
    <p:cSldViewPr snapToGrid="0">
      <p:cViewPr varScale="1">
        <p:scale>
          <a:sx n="112" d="100"/>
          <a:sy n="112" d="100"/>
        </p:scale>
        <p:origin x="46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68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513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5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turingtrade.org/" TargetMode="External"/><Relationship Id="rId2" Type="http://schemas.openxmlformats.org/officeDocument/2006/relationships/hyperlink" Target="http://www.jabberwack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Artificial Intelligence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4"/>
            <a:ext cx="10895102" cy="3590525"/>
          </a:xfrm>
        </p:spPr>
        <p:txBody>
          <a:bodyPr>
            <a:normAutofit lnSpcReduction="10000"/>
          </a:bodyPr>
          <a:lstStyle/>
          <a:p>
            <a:r>
              <a:rPr lang="en-IN" sz="1600" b="1" dirty="0" smtClean="0">
                <a:solidFill>
                  <a:schemeClr val="bg1"/>
                </a:solidFill>
              </a:rPr>
              <a:t>Class: </a:t>
            </a:r>
            <a:r>
              <a:rPr lang="en-IN" sz="1600" b="1" dirty="0">
                <a:solidFill>
                  <a:schemeClr val="bg1"/>
                </a:solidFill>
              </a:rPr>
              <a:t>T</a:t>
            </a:r>
            <a:r>
              <a:rPr lang="en-IN" sz="1600" b="1" dirty="0" smtClean="0">
                <a:solidFill>
                  <a:schemeClr val="bg1"/>
                </a:solidFill>
              </a:rPr>
              <a:t>.Y. </a:t>
            </a:r>
            <a:r>
              <a:rPr lang="en-IN" sz="1600" b="1" dirty="0" err="1" smtClean="0">
                <a:solidFill>
                  <a:schemeClr val="bg1"/>
                </a:solidFill>
              </a:rPr>
              <a:t>B.Tech</a:t>
            </a:r>
            <a:r>
              <a:rPr lang="en-IN" sz="16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IN" sz="1600" b="1" dirty="0" smtClean="0">
                <a:solidFill>
                  <a:schemeClr val="bg1"/>
                </a:solidFill>
              </a:rPr>
              <a:t>Course Code:  DJ19CEC503</a:t>
            </a:r>
            <a:endParaRPr lang="en-IN" sz="1600" b="1" i="1" dirty="0" smtClean="0">
              <a:solidFill>
                <a:schemeClr val="bg1"/>
              </a:solidFill>
            </a:endParaRPr>
          </a:p>
          <a:p>
            <a:endParaRPr lang="en-IN" sz="1600" b="1" i="1" dirty="0">
              <a:solidFill>
                <a:schemeClr val="bg1"/>
              </a:solidFill>
            </a:endParaRPr>
          </a:p>
          <a:p>
            <a:r>
              <a:rPr lang="en-IN" sz="1600" b="1" i="1" dirty="0" smtClean="0">
                <a:solidFill>
                  <a:schemeClr val="bg1"/>
                </a:solidFill>
              </a:rPr>
              <a:t>					                             </a:t>
            </a:r>
          </a:p>
          <a:p>
            <a:r>
              <a:rPr lang="en-IN" sz="1600" b="1" i="1" dirty="0">
                <a:solidFill>
                  <a:schemeClr val="bg1"/>
                </a:solidFill>
              </a:rPr>
              <a:t>	</a:t>
            </a:r>
            <a:r>
              <a:rPr lang="en-IN" sz="1600" b="1" i="1" dirty="0" smtClean="0">
                <a:solidFill>
                  <a:schemeClr val="bg1"/>
                </a:solidFill>
              </a:rPr>
              <a:t>						</a:t>
            </a:r>
          </a:p>
          <a:p>
            <a:r>
              <a:rPr lang="en-IN" sz="1600" b="1" i="1" dirty="0">
                <a:solidFill>
                  <a:schemeClr val="bg1"/>
                </a:solidFill>
              </a:rPr>
              <a:t>	</a:t>
            </a:r>
            <a:r>
              <a:rPr lang="en-IN" sz="1600" b="1" i="1" dirty="0" smtClean="0">
                <a:solidFill>
                  <a:schemeClr val="bg1"/>
                </a:solidFill>
              </a:rPr>
              <a:t>						</a:t>
            </a:r>
            <a:r>
              <a:rPr lang="en-IN" b="1" i="1" dirty="0" smtClean="0">
                <a:solidFill>
                  <a:schemeClr val="bg1"/>
                </a:solidFill>
              </a:rPr>
              <a:t>An </a:t>
            </a:r>
            <a:r>
              <a:rPr lang="en-IN" b="1" i="1" dirty="0">
                <a:solidFill>
                  <a:schemeClr val="bg1"/>
                </a:solidFill>
              </a:rPr>
              <a:t>adaptation </a:t>
            </a:r>
            <a:r>
              <a:rPr lang="en-IN" b="1" i="1" dirty="0" smtClean="0">
                <a:solidFill>
                  <a:schemeClr val="bg1"/>
                </a:solidFill>
              </a:rPr>
              <a:t>of online resources for </a:t>
            </a:r>
            <a:r>
              <a:rPr lang="en-IN" b="1" i="1" dirty="0">
                <a:solidFill>
                  <a:schemeClr val="bg1"/>
                </a:solidFill>
              </a:rPr>
              <a:t>educational purpose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b="1" dirty="0">
                <a:solidFill>
                  <a:schemeClr val="accent2"/>
                </a:solidFill>
              </a:rPr>
              <a:t>What is artificial intelligence?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02551" y="1260303"/>
            <a:ext cx="6856716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2017" t="22125" r="25000" b="25946"/>
          <a:stretch/>
        </p:blipFill>
        <p:spPr>
          <a:xfrm>
            <a:off x="1360781" y="1371601"/>
            <a:ext cx="9016597" cy="509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2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b="1" dirty="0">
                <a:solidFill>
                  <a:schemeClr val="accent2"/>
                </a:solidFill>
              </a:rPr>
              <a:t>What is artificial intelligence?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02551" y="1260303"/>
            <a:ext cx="6856716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593301"/>
              </p:ext>
            </p:extLst>
          </p:nvPr>
        </p:nvGraphicFramePr>
        <p:xfrm>
          <a:off x="1232728" y="1231074"/>
          <a:ext cx="9792322" cy="587819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4896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145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Thinking</a:t>
                      </a:r>
                      <a:r>
                        <a:rPr lang="en-IN" sz="2000" b="1" baseline="0" dirty="0" smtClean="0"/>
                        <a:t> Humanly </a:t>
                      </a:r>
                    </a:p>
                    <a:p>
                      <a:r>
                        <a:rPr lang="en-IN" sz="2000" baseline="0" dirty="0" smtClean="0"/>
                        <a:t>(</a:t>
                      </a:r>
                      <a:r>
                        <a:rPr lang="en-IN" sz="2000" baseline="0" dirty="0" err="1" smtClean="0"/>
                        <a:t>Congnitive</a:t>
                      </a:r>
                      <a:r>
                        <a:rPr lang="en-IN" sz="2000" baseline="0" dirty="0" smtClean="0"/>
                        <a:t> Model Approach)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Thinking</a:t>
                      </a:r>
                      <a:r>
                        <a:rPr lang="en-IN" sz="2000" b="1" baseline="0" dirty="0" smtClean="0"/>
                        <a:t> Rationally </a:t>
                      </a:r>
                    </a:p>
                    <a:p>
                      <a:r>
                        <a:rPr lang="en-IN" sz="2000" baseline="0" dirty="0" smtClean="0"/>
                        <a:t>(Law of Thought approach)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8379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IN" sz="1600" dirty="0" smtClean="0"/>
                        <a:t>How humans think</a:t>
                      </a:r>
                    </a:p>
                    <a:p>
                      <a:pPr marL="358775" lvl="1" indent="-184150">
                        <a:buFontTx/>
                        <a:buChar char="-"/>
                      </a:pPr>
                      <a:r>
                        <a:rPr lang="en-IN" sz="1600" dirty="0" smtClean="0"/>
                        <a:t>Introspection</a:t>
                      </a:r>
                    </a:p>
                    <a:p>
                      <a:pPr marL="358775" lvl="1" indent="-184150">
                        <a:buFontTx/>
                        <a:buChar char="-"/>
                      </a:pPr>
                      <a:r>
                        <a:rPr lang="en-IN" sz="1600" dirty="0" smtClean="0"/>
                        <a:t>Psychological</a:t>
                      </a:r>
                      <a:r>
                        <a:rPr lang="en-IN" sz="1600" baseline="0" dirty="0" smtClean="0"/>
                        <a:t> experiments</a:t>
                      </a:r>
                    </a:p>
                    <a:p>
                      <a:pPr marL="358775" lvl="1" indent="-184150">
                        <a:buFontTx/>
                        <a:buChar char="-"/>
                      </a:pPr>
                      <a:r>
                        <a:rPr lang="en-IN" sz="1600" baseline="0" dirty="0" smtClean="0"/>
                        <a:t>Brain Imaging</a:t>
                      </a:r>
                      <a:endParaRPr lang="en-IN" sz="1600" dirty="0" smtClean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IN" sz="1600" dirty="0" smtClean="0"/>
                        <a:t>Cognitive science </a:t>
                      </a:r>
                    </a:p>
                    <a:p>
                      <a:pPr marL="358775" lvl="1" indent="-184150">
                        <a:buFontTx/>
                        <a:buChar char="-"/>
                      </a:pPr>
                      <a:r>
                        <a:rPr lang="en-IN" sz="1600" dirty="0" smtClean="0"/>
                        <a:t>AI + experimental techniques from</a:t>
                      </a:r>
                      <a:r>
                        <a:rPr lang="en-IN" sz="1600" baseline="0" dirty="0" smtClean="0"/>
                        <a:t> psychology</a:t>
                      </a:r>
                      <a:endParaRPr lang="en-IN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IN" sz="1600" dirty="0" smtClean="0"/>
                        <a:t>The Greek Philosopher </a:t>
                      </a:r>
                      <a:r>
                        <a:rPr lang="en-IN" sz="1600" b="1" dirty="0" smtClean="0"/>
                        <a:t>Aristotle</a:t>
                      </a:r>
                      <a:r>
                        <a:rPr lang="en-IN" sz="1600" dirty="0" smtClean="0"/>
                        <a:t>-</a:t>
                      </a:r>
                      <a:r>
                        <a:rPr lang="en-IN" sz="1600" baseline="0" dirty="0" smtClean="0"/>
                        <a:t> </a:t>
                      </a:r>
                      <a:r>
                        <a:rPr lang="en-IN" sz="1600" dirty="0" smtClean="0"/>
                        <a:t>“Right thinking”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IN" sz="1600" dirty="0" smtClean="0"/>
                        <a:t>Syllogisms – patterns</a:t>
                      </a:r>
                      <a:r>
                        <a:rPr lang="en-IN" sz="1600" baseline="0" dirty="0" smtClean="0"/>
                        <a:t> for argument structures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IN" sz="1600" baseline="0" dirty="0" err="1" smtClean="0"/>
                        <a:t>Eg</a:t>
                      </a:r>
                      <a:r>
                        <a:rPr lang="en-IN" sz="1600" baseline="0" dirty="0" smtClean="0"/>
                        <a:t>. Socrates is man; all men are mortal; therefore; Socrates is </a:t>
                      </a:r>
                      <a:r>
                        <a:rPr lang="en-IN" sz="1600" baseline="0" dirty="0" smtClean="0"/>
                        <a:t>mortal</a:t>
                      </a:r>
                      <a:endParaRPr lang="en-IN" sz="1600" baseline="0" dirty="0" smtClean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IN" sz="1600" baseline="0" dirty="0" smtClean="0"/>
                        <a:t>Laws of thoughts – “Logic”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IN" sz="1600" baseline="0" dirty="0" smtClean="0"/>
                        <a:t>Obstacles </a:t>
                      </a:r>
                    </a:p>
                    <a:p>
                      <a:pPr marL="358775" lvl="1" indent="-184150">
                        <a:buFontTx/>
                        <a:buChar char="-"/>
                      </a:pPr>
                      <a:r>
                        <a:rPr lang="en-IN" sz="1600" baseline="0" dirty="0" smtClean="0"/>
                        <a:t>Informal to formal knowledge is difficult</a:t>
                      </a:r>
                    </a:p>
                    <a:p>
                      <a:pPr marL="358775" lvl="1" indent="-184150">
                        <a:buFontTx/>
                        <a:buChar char="-"/>
                      </a:pPr>
                      <a:r>
                        <a:rPr lang="en-IN" sz="1600" baseline="0" dirty="0" smtClean="0"/>
                        <a:t>Solving logical problems “in principle” and “in practice” (computational constraint)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145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Acting Humanly </a:t>
                      </a:r>
                    </a:p>
                    <a:p>
                      <a:r>
                        <a:rPr lang="en-IN" sz="2000" dirty="0" smtClean="0"/>
                        <a:t>(Turing Test Approach)</a:t>
                      </a:r>
                      <a:endParaRPr lang="en-I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Acting Rationally</a:t>
                      </a:r>
                    </a:p>
                    <a:p>
                      <a:r>
                        <a:rPr lang="en-IN" sz="2000" dirty="0" smtClean="0"/>
                        <a:t>(Rational Agent Approach)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110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IN" sz="1600" dirty="0" smtClean="0"/>
                        <a:t>Capabilities of computer</a:t>
                      </a:r>
                    </a:p>
                    <a:p>
                      <a:pPr marL="358775" lvl="1" indent="-184150">
                        <a:buFontTx/>
                        <a:buChar char="-"/>
                      </a:pPr>
                      <a:r>
                        <a:rPr lang="en-IN" sz="1400" dirty="0" smtClean="0"/>
                        <a:t>NLP</a:t>
                      </a:r>
                    </a:p>
                    <a:p>
                      <a:pPr marL="358775" lvl="1" indent="-184150">
                        <a:buFontTx/>
                        <a:buChar char="-"/>
                      </a:pPr>
                      <a:r>
                        <a:rPr lang="en-I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Knowledge representation</a:t>
                      </a:r>
                    </a:p>
                    <a:p>
                      <a:pPr marL="358775" lvl="1" indent="-184150">
                        <a:buFontTx/>
                        <a:buChar char="-"/>
                      </a:pPr>
                      <a:r>
                        <a:rPr lang="en-I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Automated reasoning</a:t>
                      </a:r>
                    </a:p>
                    <a:p>
                      <a:pPr marL="358775" lvl="1" indent="-184150">
                        <a:buFontTx/>
                        <a:buChar char="-"/>
                      </a:pPr>
                      <a:r>
                        <a:rPr lang="en-I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Machine learning</a:t>
                      </a:r>
                    </a:p>
                    <a:p>
                      <a:pPr marL="358775" lvl="1" indent="-184150">
                        <a:buFontTx/>
                        <a:buChar char="-"/>
                      </a:pPr>
                      <a:r>
                        <a:rPr lang="en-I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Computer vision</a:t>
                      </a:r>
                    </a:p>
                    <a:p>
                      <a:pPr marL="358775" lvl="1" indent="-184150">
                        <a:buFontTx/>
                        <a:buChar char="-"/>
                      </a:pPr>
                      <a:r>
                        <a:rPr lang="en-I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Robotics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IN" sz="1600" dirty="0" smtClean="0"/>
                        <a:t>Agent that</a:t>
                      </a:r>
                      <a:r>
                        <a:rPr lang="en-IN" sz="1600" baseline="0" dirty="0" smtClean="0"/>
                        <a:t> acts to achieve best outcome when uncertainty – best expected outcome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IN" sz="1600" baseline="0" dirty="0" smtClean="0"/>
                        <a:t>Acting rationally vs acting correct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IN" sz="1600" baseline="0" dirty="0" smtClean="0"/>
                        <a:t>Two advantages</a:t>
                      </a:r>
                    </a:p>
                    <a:p>
                      <a:pPr marL="358775" lvl="1" indent="-184150">
                        <a:buFontTx/>
                        <a:buChar char="-"/>
                      </a:pPr>
                      <a:r>
                        <a:rPr lang="en-IN" sz="1600" baseline="0" dirty="0" smtClean="0"/>
                        <a:t>More general than “laws of thought” approach</a:t>
                      </a:r>
                    </a:p>
                    <a:p>
                      <a:pPr marL="358775" lvl="1" indent="-184150">
                        <a:buFontTx/>
                        <a:buChar char="-"/>
                      </a:pPr>
                      <a:r>
                        <a:rPr lang="en-IN" sz="1600" baseline="0" dirty="0" smtClean="0"/>
                        <a:t>More amenable to scientific development than human behaviour or human thought.</a:t>
                      </a:r>
                      <a:endParaRPr lang="en-IN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11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4094" y="406502"/>
            <a:ext cx="8709772" cy="672353"/>
          </a:xfrm>
        </p:spPr>
        <p:txBody>
          <a:bodyPr>
            <a:normAutofit fontScale="90000"/>
          </a:bodyPr>
          <a:lstStyle/>
          <a:p>
            <a:r>
              <a:rPr lang="en-US" altLang="en-US" sz="4853" dirty="0" smtClean="0">
                <a:solidFill>
                  <a:schemeClr val="accent2"/>
                </a:solidFill>
              </a:rPr>
              <a:t>Alan’s Turing </a:t>
            </a:r>
            <a:r>
              <a:rPr lang="en-US" altLang="en-US" sz="4853" dirty="0">
                <a:solidFill>
                  <a:schemeClr val="accent2"/>
                </a:solidFill>
              </a:rPr>
              <a:t>Test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2264" y="1297781"/>
            <a:ext cx="9987690" cy="4598614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00000"/>
              </a:lnSpc>
              <a:buAutoNum type="arabicPeriod"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(Human) judge communicates with a human and a machine over text-only channel,</a:t>
            </a:r>
          </a:p>
          <a:p>
            <a:pPr marL="342900" indent="-342900" algn="just">
              <a:lnSpc>
                <a:spcPct val="100000"/>
              </a:lnSpc>
              <a:buAutoNum type="arabicPeriod"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Both human and machine try to act like a human,</a:t>
            </a:r>
          </a:p>
          <a:p>
            <a:pPr marL="342900" indent="-342900" algn="just">
              <a:lnSpc>
                <a:spcPct val="100000"/>
              </a:lnSpc>
              <a:buAutoNum type="arabicPeriod"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Judge tries to tell which is which.</a:t>
            </a:r>
          </a:p>
          <a:p>
            <a:pPr marL="342900" indent="-342900" algn="just">
              <a:lnSpc>
                <a:spcPct val="100000"/>
              </a:lnSpc>
              <a:buAutoNum type="arabicPeriod"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Numerous variants</a:t>
            </a:r>
          </a:p>
          <a:p>
            <a:pPr marL="342900" indent="-342900" algn="just">
              <a:lnSpc>
                <a:spcPct val="100000"/>
              </a:lnSpc>
              <a:buAutoNum type="arabicPeriod"/>
            </a:pPr>
            <a:r>
              <a:rPr lang="en-US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Loebner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prize</a:t>
            </a:r>
          </a:p>
          <a:p>
            <a:pPr marL="342900" indent="-342900" algn="just">
              <a:lnSpc>
                <a:spcPct val="100000"/>
              </a:lnSpc>
              <a:buAutoNum type="arabicPeriod"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Current programs nowhere close to passing this</a:t>
            </a:r>
          </a:p>
          <a:p>
            <a:pPr marL="0" lvl="1" indent="0" algn="just">
              <a:lnSpc>
                <a:spcPct val="100000"/>
              </a:lnSpc>
              <a:buNone/>
            </a:pP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http://www.jabberwacky.com/</a:t>
            </a:r>
            <a:endParaRPr lang="en-US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 indent="0" algn="just">
              <a:lnSpc>
                <a:spcPct val="100000"/>
              </a:lnSpc>
              <a:buNone/>
            </a:pP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http://turingtrade.org/</a:t>
            </a:r>
            <a:endParaRPr lang="en-US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25398" t="34578" r="26020" b="19386"/>
          <a:stretch/>
        </p:blipFill>
        <p:spPr>
          <a:xfrm>
            <a:off x="6405349" y="2353263"/>
            <a:ext cx="5786651" cy="319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02321" y="456601"/>
            <a:ext cx="6877119" cy="640080"/>
          </a:xfrm>
        </p:spPr>
        <p:txBody>
          <a:bodyPr>
            <a:noAutofit/>
          </a:bodyPr>
          <a:lstStyle/>
          <a:p>
            <a:r>
              <a:rPr lang="en-US" altLang="en-US" b="1" dirty="0" smtClean="0">
                <a:solidFill>
                  <a:schemeClr val="accent2"/>
                </a:solidFill>
              </a:rPr>
              <a:t>AI History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02551" y="1260303"/>
            <a:ext cx="6856716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60303"/>
            <a:ext cx="10049691" cy="536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4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b="1" dirty="0">
                <a:solidFill>
                  <a:schemeClr val="accent2"/>
                </a:solidFill>
              </a:rPr>
              <a:t>What can AI today?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02551" y="1260303"/>
            <a:ext cx="6856716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600" dirty="0"/>
          </a:p>
        </p:txBody>
      </p:sp>
      <p:sp>
        <p:nvSpPr>
          <p:cNvPr id="2" name="Rectangle 1"/>
          <p:cNvSpPr/>
          <p:nvPr/>
        </p:nvSpPr>
        <p:spPr>
          <a:xfrm>
            <a:off x="911765" y="1575850"/>
            <a:ext cx="795022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Game playing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Autonomous control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Diagnosis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Logistics planning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Robotics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Language understanding and problem solving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Autonomous planning and scheduling</a:t>
            </a:r>
          </a:p>
        </p:txBody>
      </p:sp>
    </p:spTree>
    <p:extLst>
      <p:ext uri="{BB962C8B-B14F-4D97-AF65-F5344CB8AC3E}">
        <p14:creationId xmlns:p14="http://schemas.microsoft.com/office/powerpoint/2010/main" val="112433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9503010" cy="640080"/>
          </a:xfrm>
        </p:spPr>
        <p:txBody>
          <a:bodyPr>
            <a:noAutofit/>
          </a:bodyPr>
          <a:lstStyle/>
          <a:p>
            <a:r>
              <a:rPr lang="en-US" altLang="en-US" b="1" dirty="0" smtClean="0">
                <a:solidFill>
                  <a:schemeClr val="accent2"/>
                </a:solidFill>
              </a:rPr>
              <a:t>Some </a:t>
            </a:r>
            <a:r>
              <a:rPr lang="en-US" altLang="en-US" b="1" dirty="0">
                <a:solidFill>
                  <a:schemeClr val="accent2"/>
                </a:solidFill>
              </a:rPr>
              <a:t>applications of AI used today!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02551" y="1260303"/>
            <a:ext cx="6856716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600" dirty="0"/>
          </a:p>
        </p:txBody>
      </p:sp>
      <p:sp>
        <p:nvSpPr>
          <p:cNvPr id="2" name="Rectangle 1"/>
          <p:cNvSpPr/>
          <p:nvPr/>
        </p:nvSpPr>
        <p:spPr>
          <a:xfrm>
            <a:off x="911765" y="1575850"/>
            <a:ext cx="795022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Siri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Alexa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Tesla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Amazon.com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Netflix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Pandora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Etc etc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7971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563" y="2292368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Unit 1</a:t>
            </a:r>
            <a:r>
              <a:rPr lang="en-US" sz="4400" b="1" dirty="0">
                <a:solidFill>
                  <a:schemeClr val="bg1"/>
                </a:solidFill>
              </a:rPr>
              <a:t>: </a:t>
            </a:r>
            <a:r>
              <a:rPr lang="en-US" sz="4400" b="1" dirty="0" smtClean="0">
                <a:solidFill>
                  <a:schemeClr val="bg1"/>
                </a:solidFill>
              </a:rPr>
              <a:t>Intelligent Agents</a:t>
            </a:r>
            <a:r>
              <a:rPr lang="en-US" sz="4800" b="1" dirty="0">
                <a:solidFill>
                  <a:schemeClr val="bg1"/>
                </a:solidFill>
              </a:rPr>
              <a:t/>
            </a:r>
            <a:br>
              <a:rPr lang="en-US" sz="4800" b="1" dirty="0">
                <a:solidFill>
                  <a:schemeClr val="bg1"/>
                </a:solidFill>
              </a:rPr>
            </a:b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710013" y="5161661"/>
            <a:ext cx="10895102" cy="658026"/>
          </a:xfrm>
        </p:spPr>
        <p:txBody>
          <a:bodyPr>
            <a:noAutofit/>
          </a:bodyPr>
          <a:lstStyle/>
          <a:p>
            <a:endParaRPr lang="en-IN" b="1" i="1" dirty="0">
              <a:solidFill>
                <a:schemeClr val="bg1"/>
              </a:solidFill>
            </a:endParaRPr>
          </a:p>
          <a:p>
            <a:r>
              <a:rPr lang="en-IN" b="1" i="1" dirty="0" smtClean="0">
                <a:solidFill>
                  <a:schemeClr val="bg1"/>
                </a:solidFill>
              </a:rPr>
              <a:t>					                    		</a:t>
            </a:r>
            <a:r>
              <a:rPr lang="en-IN" sz="1100" b="1" i="1" dirty="0" smtClean="0">
                <a:solidFill>
                  <a:schemeClr val="bg1"/>
                </a:solidFill>
              </a:rPr>
              <a:t>An </a:t>
            </a:r>
            <a:r>
              <a:rPr lang="en-IN" sz="1100" b="1" i="1" dirty="0">
                <a:solidFill>
                  <a:schemeClr val="bg1"/>
                </a:solidFill>
              </a:rPr>
              <a:t>adaptation </a:t>
            </a:r>
            <a:r>
              <a:rPr lang="en-IN" sz="1100" b="1" i="1" dirty="0" smtClean="0">
                <a:solidFill>
                  <a:schemeClr val="bg1"/>
                </a:solidFill>
              </a:rPr>
              <a:t>of online resources for </a:t>
            </a:r>
            <a:r>
              <a:rPr lang="en-IN" sz="1100" b="1" i="1" dirty="0">
                <a:solidFill>
                  <a:schemeClr val="bg1"/>
                </a:solidFill>
              </a:rPr>
              <a:t>educational purpose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270000"/>
            <a:ext cx="4367784" cy="363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0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9503010" cy="640080"/>
          </a:xfrm>
        </p:spPr>
        <p:txBody>
          <a:bodyPr>
            <a:noAutofit/>
          </a:bodyPr>
          <a:lstStyle/>
          <a:p>
            <a:r>
              <a:rPr lang="en-US" altLang="en-US" b="1" dirty="0" smtClean="0">
                <a:solidFill>
                  <a:schemeClr val="accent2"/>
                </a:solidFill>
              </a:rPr>
              <a:t>Agents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02551" y="1260303"/>
            <a:ext cx="6856716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600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24828" y="1186251"/>
            <a:ext cx="10083052" cy="62645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TW" sz="1600" dirty="0" smtClean="0"/>
              <a:t>An </a:t>
            </a:r>
            <a:r>
              <a:rPr lang="en-US" altLang="zh-TW" sz="1600" dirty="0" smtClean="0">
                <a:solidFill>
                  <a:srgbClr val="FF0000"/>
                </a:solidFill>
              </a:rPr>
              <a:t>agent</a:t>
            </a:r>
            <a:r>
              <a:rPr lang="en-US" altLang="zh-TW" sz="1600" dirty="0" smtClean="0"/>
              <a:t> is anything that can be viewed as </a:t>
            </a:r>
            <a:r>
              <a:rPr lang="en-US" altLang="zh-TW" sz="1600" dirty="0" smtClean="0">
                <a:solidFill>
                  <a:srgbClr val="FF0000"/>
                </a:solidFill>
              </a:rPr>
              <a:t>perceiving</a:t>
            </a:r>
            <a:r>
              <a:rPr lang="en-US" altLang="zh-TW" sz="1600" dirty="0" smtClean="0"/>
              <a:t> its </a:t>
            </a:r>
            <a:r>
              <a:rPr lang="en-US" altLang="zh-TW" sz="1600" dirty="0" smtClean="0">
                <a:solidFill>
                  <a:srgbClr val="FF0000"/>
                </a:solidFill>
              </a:rPr>
              <a:t>environment</a:t>
            </a:r>
            <a:r>
              <a:rPr lang="en-US" altLang="zh-TW" sz="1600" dirty="0" smtClean="0"/>
              <a:t> through </a:t>
            </a:r>
            <a:r>
              <a:rPr lang="en-US" altLang="zh-TW" sz="1600" dirty="0" smtClean="0">
                <a:solidFill>
                  <a:srgbClr val="FF0000"/>
                </a:solidFill>
              </a:rPr>
              <a:t>sensors</a:t>
            </a:r>
            <a:r>
              <a:rPr lang="en-US" altLang="zh-TW" sz="1600" dirty="0" smtClean="0"/>
              <a:t> and </a:t>
            </a:r>
            <a:r>
              <a:rPr lang="en-US" altLang="zh-TW" sz="1600" dirty="0" smtClean="0">
                <a:solidFill>
                  <a:srgbClr val="FF0000"/>
                </a:solidFill>
              </a:rPr>
              <a:t>acting</a:t>
            </a:r>
            <a:r>
              <a:rPr lang="en-US" altLang="zh-TW" sz="1600" dirty="0" smtClean="0"/>
              <a:t> upon that environment through </a:t>
            </a:r>
            <a:r>
              <a:rPr lang="en-US" altLang="zh-TW" sz="1600" dirty="0" smtClean="0">
                <a:solidFill>
                  <a:srgbClr val="FF0000"/>
                </a:solidFill>
              </a:rPr>
              <a:t>actuators</a:t>
            </a:r>
            <a:endParaRPr lang="en-US" altLang="zh-TW" sz="16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709" y="2034181"/>
            <a:ext cx="6265838" cy="238433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21207" y="4504600"/>
            <a:ext cx="113061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dirty="0"/>
              <a:t>Human agent: </a:t>
            </a:r>
            <a:r>
              <a:rPr lang="en-US" altLang="zh-TW" sz="1600" b="1" dirty="0" smtClean="0"/>
              <a:t>sensors - </a:t>
            </a:r>
            <a:r>
              <a:rPr lang="en-US" altLang="zh-TW" sz="1600" dirty="0" smtClean="0"/>
              <a:t>eyes</a:t>
            </a:r>
            <a:r>
              <a:rPr lang="en-US" altLang="zh-TW" sz="1600" dirty="0"/>
              <a:t>, ears, and other </a:t>
            </a:r>
            <a:r>
              <a:rPr lang="en-US" altLang="zh-TW" sz="1600" dirty="0" smtClean="0"/>
              <a:t>sensory organs; </a:t>
            </a:r>
            <a:r>
              <a:rPr lang="en-US" altLang="zh-TW" sz="1600" b="1" dirty="0" smtClean="0"/>
              <a:t>actuators - </a:t>
            </a:r>
            <a:r>
              <a:rPr lang="en-US" altLang="zh-TW" sz="1600" dirty="0" smtClean="0"/>
              <a:t>hands, legs</a:t>
            </a:r>
            <a:r>
              <a:rPr lang="en-US" altLang="zh-TW" sz="1600" dirty="0"/>
              <a:t>, </a:t>
            </a:r>
            <a:r>
              <a:rPr lang="en-US" altLang="zh-TW" sz="1600" dirty="0" smtClean="0"/>
              <a:t>mouth </a:t>
            </a:r>
            <a:r>
              <a:rPr lang="en-US" altLang="zh-TW" sz="1600" dirty="0" err="1" smtClean="0"/>
              <a:t>etc</a:t>
            </a:r>
            <a:r>
              <a:rPr lang="en-US" altLang="zh-TW" sz="1600" dirty="0"/>
              <a:t>
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dirty="0"/>
              <a:t>Robotic agent: sensors - </a:t>
            </a:r>
            <a:r>
              <a:rPr lang="en-US" altLang="zh-TW" sz="1600" dirty="0" smtClean="0"/>
              <a:t>cameras </a:t>
            </a:r>
            <a:r>
              <a:rPr lang="en-US" altLang="zh-TW" sz="1600" dirty="0"/>
              <a:t>and infrared range finders ; </a:t>
            </a:r>
            <a:r>
              <a:rPr lang="en-US" altLang="zh-TW" sz="1600" b="1" dirty="0"/>
              <a:t>actuators - </a:t>
            </a:r>
            <a:r>
              <a:rPr lang="en-US" altLang="zh-TW" sz="1600" dirty="0" smtClean="0"/>
              <a:t>various </a:t>
            </a:r>
            <a:r>
              <a:rPr lang="en-US" altLang="zh-TW" sz="1600" dirty="0"/>
              <a:t>motors for actuators
</a:t>
            </a:r>
            <a:endParaRPr lang="en-US" altLang="zh-TW" sz="16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dirty="0" smtClean="0"/>
              <a:t>Software agent: </a:t>
            </a:r>
            <a:r>
              <a:rPr lang="en-US" altLang="zh-TW" sz="1600" b="1" dirty="0"/>
              <a:t>sensors </a:t>
            </a:r>
            <a:r>
              <a:rPr lang="en-US" altLang="zh-TW" sz="1600" b="1" dirty="0" smtClean="0"/>
              <a:t>-                                                         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dirty="0"/>
              <a:t>actuators -</a:t>
            </a:r>
            <a:endParaRPr lang="en-US" altLang="zh-TW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104259" y="5421680"/>
            <a:ext cx="6834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Key strokes, file contents, network packets</a:t>
            </a:r>
          </a:p>
          <a:p>
            <a:r>
              <a:rPr lang="en-IN" sz="1600" dirty="0"/>
              <a:t>Displaying on screen, writing files, sending network packets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43559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Database Management Systems 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02551" y="1260303"/>
            <a:ext cx="6856716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600" dirty="0"/>
          </a:p>
        </p:txBody>
      </p:sp>
      <p:sp>
        <p:nvSpPr>
          <p:cNvPr id="2" name="Rectangle 1"/>
          <p:cNvSpPr/>
          <p:nvPr/>
        </p:nvSpPr>
        <p:spPr>
          <a:xfrm>
            <a:off x="521207" y="1431272"/>
            <a:ext cx="1046261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b="1" i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Pre-requisite: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Basic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Mathematics, Algorithms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IN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Course Objectives: </a:t>
            </a:r>
          </a:p>
          <a:p>
            <a:pPr marL="342900" indent="-342900" algn="just">
              <a:buAutoNum type="arabicPeriod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Provide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basic ideas and techniques underlying the design of intelligent systems. </a:t>
            </a:r>
          </a:p>
          <a:p>
            <a:pPr marL="342900" indent="-342900" algn="just">
              <a:buAutoNum type="arabicPeriod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Impart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knowledge of various search techniques for problem solving.</a:t>
            </a:r>
          </a:p>
          <a:p>
            <a:pPr marL="342900" indent="-342900" algn="just">
              <a:buAutoNum type="arabicPeriod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Learn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knowledge representation and provide the knowledge to deal with uncertain and incomplete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information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Impart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knowledge of planning and forms of learning.</a:t>
            </a:r>
          </a:p>
          <a:p>
            <a:pPr marL="342900" indent="-342900" algn="just">
              <a:buAutoNum type="arabicPeriod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Learn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apply techniques of Artificial Intelligence to different applications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IN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Outcomes: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completion of the course, the learner will be able to: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</a:p>
          <a:p>
            <a:pPr algn="just"/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buAutoNum type="arabicPeriod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Develop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basic understanding of AI building blocks presented in intelligent agents. </a:t>
            </a:r>
          </a:p>
          <a:p>
            <a:pPr marL="342900" indent="-342900" algn="just">
              <a:buAutoNum type="arabicPeriod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Design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appropriate problem solving method for an agent to find a sequence of actions to reach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goal state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marL="342900" indent="-342900" algn="just">
              <a:buAutoNum type="arabicPeriod"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Analyse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various AI approaches to knowledge– intensive problem solving, reasoning and planning. </a:t>
            </a:r>
          </a:p>
          <a:p>
            <a:pPr marL="342900" indent="-342900" algn="just">
              <a:buAutoNum type="arabicPeriod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Design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models for reasoning with uncertainty as well as different types of learning. </a:t>
            </a:r>
          </a:p>
          <a:p>
            <a:pPr marL="342900" indent="-342900" algn="just">
              <a:buAutoNum type="arabicPeriod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Design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develop the AI applications in real world scenario. </a:t>
            </a:r>
          </a:p>
          <a:p>
            <a:pPr marL="342900" indent="-342900" algn="just">
              <a:buAutoNum type="arabicPeriod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Syllabus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935504"/>
              </p:ext>
            </p:extLst>
          </p:nvPr>
        </p:nvGraphicFramePr>
        <p:xfrm>
          <a:off x="690043" y="1278293"/>
          <a:ext cx="10872417" cy="5094647"/>
        </p:xfrm>
        <a:graphic>
          <a:graphicData uri="http://schemas.openxmlformats.org/drawingml/2006/table">
            <a:tbl>
              <a:tblPr firstRow="1" firstCol="1" bandRow="1"/>
              <a:tblGrid>
                <a:gridCol w="583280">
                  <a:extLst>
                    <a:ext uri="{9D8B030D-6E8A-4147-A177-3AD203B41FA5}">
                      <a16:colId xmlns:a16="http://schemas.microsoft.com/office/drawing/2014/main" val="1109085031"/>
                    </a:ext>
                  </a:extLst>
                </a:gridCol>
                <a:gridCol w="9511470">
                  <a:extLst>
                    <a:ext uri="{9D8B030D-6E8A-4147-A177-3AD203B41FA5}">
                      <a16:colId xmlns:a16="http://schemas.microsoft.com/office/drawing/2014/main" val="1476513285"/>
                    </a:ext>
                  </a:extLst>
                </a:gridCol>
                <a:gridCol w="777667">
                  <a:extLst>
                    <a:ext uri="{9D8B030D-6E8A-4147-A177-3AD203B41FA5}">
                      <a16:colId xmlns:a16="http://schemas.microsoft.com/office/drawing/2014/main" val="829053165"/>
                    </a:ext>
                  </a:extLst>
                </a:gridCol>
              </a:tblGrid>
              <a:tr h="246033">
                <a:tc gridSpan="3"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Database Management Systems (DJ19ADC303)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136" marR="301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184629"/>
                  </a:ext>
                </a:extLst>
              </a:tr>
              <a:tr h="38993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Unit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136" marR="301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136" marR="301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Duration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136" marR="301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385918"/>
                  </a:ext>
                </a:extLst>
              </a:tr>
              <a:tr h="80082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 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136" marR="30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Introduction to Artificial Intelligence :</a:t>
                      </a: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Introduction, History of Artificial Intelligence, Intelligent Systems: Categorization of Intelligent System,</a:t>
                      </a:r>
                      <a:r>
                        <a:rPr lang="en-US" sz="1600" b="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Components of AI Program, Foundations of AI, Sub-areas of AI, Current trends in AI</a:t>
                      </a: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Intelligent Agents :</a:t>
                      </a: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Agents and Environments, The concept of rationality, The nature of environment, The structure of Agents, Types of Agents, Learning Agent. </a:t>
                      </a:r>
                      <a:endParaRPr lang="en-IN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136" marR="30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05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136" marR="30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2328321"/>
                  </a:ext>
                </a:extLst>
              </a:tr>
              <a:tr h="182792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 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136" marR="30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Problem solving 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Solving problem by Searching: Problem Solving Agent, Formulating Problems, Example Problems.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Search Methods: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Uninformed search, Breadth First Search (BFS), Depth First Search (DFS), Depth Limited  Search, Depth First Iterative Deepening (DFID), Informed Search Methods: Greedy best  first Search, A* Search, Memory bounded heuristic Search.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Local Search Algorithms and Optimization Problems: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Hill climbing search, Simulated annealing, Local beam search, Genetic algorithms, Ant Colony Optimization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Adversarial Search: Games, Optimal strategies, The minimax algorithm, Alpha-Beta Pruning. </a:t>
                      </a:r>
                      <a:endParaRPr lang="en-IN" sz="1600" b="0" kern="1200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136" marR="30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136" marR="30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422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98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Syllabus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745339"/>
              </p:ext>
            </p:extLst>
          </p:nvPr>
        </p:nvGraphicFramePr>
        <p:xfrm>
          <a:off x="690043" y="1278293"/>
          <a:ext cx="10872417" cy="4309534"/>
        </p:xfrm>
        <a:graphic>
          <a:graphicData uri="http://schemas.openxmlformats.org/drawingml/2006/table">
            <a:tbl>
              <a:tblPr firstRow="1" firstCol="1" bandRow="1"/>
              <a:tblGrid>
                <a:gridCol w="583280">
                  <a:extLst>
                    <a:ext uri="{9D8B030D-6E8A-4147-A177-3AD203B41FA5}">
                      <a16:colId xmlns:a16="http://schemas.microsoft.com/office/drawing/2014/main" val="1109085031"/>
                    </a:ext>
                  </a:extLst>
                </a:gridCol>
                <a:gridCol w="9511470">
                  <a:extLst>
                    <a:ext uri="{9D8B030D-6E8A-4147-A177-3AD203B41FA5}">
                      <a16:colId xmlns:a16="http://schemas.microsoft.com/office/drawing/2014/main" val="1476513285"/>
                    </a:ext>
                  </a:extLst>
                </a:gridCol>
                <a:gridCol w="777667">
                  <a:extLst>
                    <a:ext uri="{9D8B030D-6E8A-4147-A177-3AD203B41FA5}">
                      <a16:colId xmlns:a16="http://schemas.microsoft.com/office/drawing/2014/main" val="829053165"/>
                    </a:ext>
                  </a:extLst>
                </a:gridCol>
              </a:tblGrid>
              <a:tr h="246033">
                <a:tc gridSpan="3"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Database Management Systems (DJ19ADC303)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136" marR="301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184629"/>
                  </a:ext>
                </a:extLst>
              </a:tr>
              <a:tr h="38993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Unit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136" marR="301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136" marR="301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Duration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136" marR="301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385918"/>
                  </a:ext>
                </a:extLst>
              </a:tr>
              <a:tr h="685471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IN" sz="1400" b="1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0136" marR="30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Knowledge and Reasoning 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Knowledge based Agents, The </a:t>
                      </a:r>
                      <a:r>
                        <a:rPr lang="en-US" sz="1600" b="0" kern="120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Wumpus</a:t>
                      </a: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World, Propositional Logic,</a:t>
                      </a:r>
                      <a:r>
                        <a:rPr lang="en-US" sz="1600" b="0" kern="12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First Order Logic, Inference in FOL, Forward chaining, Backward chaining, Knowledge</a:t>
                      </a:r>
                      <a:r>
                        <a:rPr lang="en-US" sz="1600" b="0" kern="12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Engineering in First-Order Logic, Unification, Resolution, logic</a:t>
                      </a:r>
                      <a:r>
                        <a:rPr lang="en-US" sz="1600" b="0" kern="12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programming (PROLOG), Knowledge Representation: Ontological Engineering, Semantic networks,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Description logics, RDF, OWL, Semantic Web.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Uncertain Knowledge and Reasoning: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Uncertainty, Representing knowledge in an uncertain domain, The semantics of Bayesian</a:t>
                      </a:r>
                      <a:r>
                        <a:rPr lang="en-US" sz="1600" b="0" kern="12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belief network, Inference in belief network. Rule-based methods for uncertain reasoning, </a:t>
                      </a:r>
                      <a:r>
                        <a:rPr lang="en-US" sz="1600" b="0" kern="120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Dempster</a:t>
                      </a: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-Shafer theory, Fuzzy sets and fuzzy logic. </a:t>
                      </a:r>
                      <a:endParaRPr lang="en-IN" sz="1600" b="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0136" marR="30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136" marR="30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1917685"/>
                  </a:ext>
                </a:extLst>
              </a:tr>
              <a:tr h="91396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 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136" marR="30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Planning 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The planning problem, Planning with state space search, Planning graphs, Partial order planning, Hierarchical planning, Planning and Acting in Nondeterministic Domain: </a:t>
                      </a:r>
                      <a:r>
                        <a:rPr lang="en-IN" sz="1600" b="0" kern="120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Sensorless</a:t>
                      </a:r>
                      <a:r>
                        <a:rPr lang="en-IN" sz="1600" b="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planning, Contingent planning, Online </a:t>
                      </a:r>
                      <a:r>
                        <a:rPr lang="en-IN" sz="1600" b="0" kern="120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replanning</a:t>
                      </a:r>
                      <a:r>
                        <a:rPr lang="en-IN" sz="1600" b="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IN" sz="1600" b="0" kern="120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Multiagent</a:t>
                      </a:r>
                      <a:r>
                        <a:rPr lang="en-IN" sz="1600" b="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planning.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136" marR="30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05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136" marR="30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829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04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Syllabus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355391"/>
              </p:ext>
            </p:extLst>
          </p:nvPr>
        </p:nvGraphicFramePr>
        <p:xfrm>
          <a:off x="690043" y="1278293"/>
          <a:ext cx="10872417" cy="3004926"/>
        </p:xfrm>
        <a:graphic>
          <a:graphicData uri="http://schemas.openxmlformats.org/drawingml/2006/table">
            <a:tbl>
              <a:tblPr firstRow="1" firstCol="1" bandRow="1"/>
              <a:tblGrid>
                <a:gridCol w="583280">
                  <a:extLst>
                    <a:ext uri="{9D8B030D-6E8A-4147-A177-3AD203B41FA5}">
                      <a16:colId xmlns:a16="http://schemas.microsoft.com/office/drawing/2014/main" val="1109085031"/>
                    </a:ext>
                  </a:extLst>
                </a:gridCol>
                <a:gridCol w="9511470">
                  <a:extLst>
                    <a:ext uri="{9D8B030D-6E8A-4147-A177-3AD203B41FA5}">
                      <a16:colId xmlns:a16="http://schemas.microsoft.com/office/drawing/2014/main" val="1476513285"/>
                    </a:ext>
                  </a:extLst>
                </a:gridCol>
                <a:gridCol w="777667">
                  <a:extLst>
                    <a:ext uri="{9D8B030D-6E8A-4147-A177-3AD203B41FA5}">
                      <a16:colId xmlns:a16="http://schemas.microsoft.com/office/drawing/2014/main" val="829053165"/>
                    </a:ext>
                  </a:extLst>
                </a:gridCol>
              </a:tblGrid>
              <a:tr h="246033">
                <a:tc gridSpan="3"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Database Management Systems (DJ19ADC303)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136" marR="301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184629"/>
                  </a:ext>
                </a:extLst>
              </a:tr>
              <a:tr h="38993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Unit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136" marR="301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136" marR="301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Duration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136" marR="301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385918"/>
                  </a:ext>
                </a:extLst>
              </a:tr>
              <a:tr h="685471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  <a:endParaRPr lang="en-IN" sz="1400" b="1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0136" marR="30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Learning: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Types of Learning, Inductive Learning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Artificial Neural Networks: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0" kern="120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McCulloh</a:t>
                      </a:r>
                      <a:r>
                        <a:rPr lang="en-IN" sz="1600" b="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Pitts Model, Perceptron, Feed Forward Network, Backpropagation Algorithm, Self Organizing Map. </a:t>
                      </a:r>
                      <a:endParaRPr lang="en-IN" sz="1600" b="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0136" marR="30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06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136" marR="30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1917685"/>
                  </a:ext>
                </a:extLst>
              </a:tr>
              <a:tr h="91396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136" marR="30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Expert System: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Introduction, Phases in building Expert Systems, ES Architecture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Applications 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Natural Language Processing, Robotics, Character Recognition, Genetic Algorithm in game playing, Travelling Salesman Problem, Best path finding, Recommender Systems, Prediction Systems, Atari Games, Face Recognition</a:t>
                      </a:r>
                      <a:endParaRPr lang="en-IN" sz="1600" b="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0136" marR="30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04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136" marR="30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829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18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Books Recommended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6856716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600" dirty="0"/>
          </a:p>
        </p:txBody>
      </p:sp>
      <p:sp>
        <p:nvSpPr>
          <p:cNvPr id="4" name="Rectangle 3"/>
          <p:cNvSpPr/>
          <p:nvPr/>
        </p:nvSpPr>
        <p:spPr>
          <a:xfrm>
            <a:off x="541610" y="1524708"/>
            <a:ext cx="11250364" cy="4021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Text Books </a:t>
            </a:r>
          </a:p>
          <a:p>
            <a:pPr algn="just"/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Stuart 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J. Russell and Peter </a:t>
            </a:r>
            <a:r>
              <a:rPr lang="en-I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Norvig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"Artificial Intelligence A Modern Approach “Second Edition" </a:t>
            </a:r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Pearson Education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en-I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Saroj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Kaushik “Artificial Intelligence”, Cengage Learning.</a:t>
            </a:r>
          </a:p>
          <a:p>
            <a:pPr algn="just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George F Luger “Artificial Intelligence” Low Price Edition, Pearson Education., Fourth edition.</a:t>
            </a:r>
          </a:p>
          <a:p>
            <a:pPr algn="just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Deepak </a:t>
            </a:r>
            <a:r>
              <a:rPr lang="en-I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Khemani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.” A First Course in Artificial Intelligence”, McGraw Hill Education (India), 2013.</a:t>
            </a:r>
          </a:p>
          <a:p>
            <a:pPr algn="just"/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IN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Reference Books </a:t>
            </a:r>
          </a:p>
          <a:p>
            <a:pPr algn="just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Ivan </a:t>
            </a:r>
            <a:r>
              <a:rPr lang="en-I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Bratko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“PROLOG Programming for Artificial Intelligence”, Pearson Education, Third Edition.</a:t>
            </a:r>
          </a:p>
          <a:p>
            <a:pPr algn="just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Elaine Rich and Kevin Knight “Artificial Intelligence” Third Edition</a:t>
            </a:r>
          </a:p>
          <a:p>
            <a:pPr algn="just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Davis </a:t>
            </a:r>
            <a:r>
              <a:rPr lang="en-I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E.Goldberg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, “Genetic Algorithms: Search, Optimization and Machine Learning”, Addison Wesley, N.Y., </a:t>
            </a:r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1989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Hagan, Demuth, Beale, “Neural Network Design” CENGAGE Learning, India Edition.</a:t>
            </a:r>
          </a:p>
          <a:p>
            <a:pPr algn="just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 Patrick Henry Winston, “Artificial Intelligence”, Addison-Wesley, Third Edition.</a:t>
            </a:r>
          </a:p>
          <a:p>
            <a:pPr algn="just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 Han </a:t>
            </a:r>
            <a:r>
              <a:rPr lang="en-I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Kamber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“Data Mining Concepts and Techniques”, </a:t>
            </a:r>
            <a:r>
              <a:rPr lang="en-I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Morgann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Kaufmann Publishers.</a:t>
            </a:r>
          </a:p>
          <a:p>
            <a:pPr algn="just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 N.P</a:t>
            </a:r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I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Padhy</a:t>
            </a:r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“Artificial Intelligence and Intelligent Systems”, Oxford University Press.</a:t>
            </a:r>
          </a:p>
          <a:p>
            <a:pPr marL="2286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16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553453"/>
            <a:ext cx="11557061" cy="534683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DBMS Laboratory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6856716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287626"/>
              </p:ext>
            </p:extLst>
          </p:nvPr>
        </p:nvGraphicFramePr>
        <p:xfrm>
          <a:off x="677778" y="1335285"/>
          <a:ext cx="10611215" cy="5084656"/>
        </p:xfrm>
        <a:graphic>
          <a:graphicData uri="http://schemas.openxmlformats.org/drawingml/2006/table">
            <a:tbl>
              <a:tblPr firstRow="1" firstCol="1" bandRow="1"/>
              <a:tblGrid>
                <a:gridCol w="960522">
                  <a:extLst>
                    <a:ext uri="{9D8B030D-6E8A-4147-A177-3AD203B41FA5}">
                      <a16:colId xmlns:a16="http://schemas.microsoft.com/office/drawing/2014/main" val="854675210"/>
                    </a:ext>
                  </a:extLst>
                </a:gridCol>
                <a:gridCol w="9650693">
                  <a:extLst>
                    <a:ext uri="{9D8B030D-6E8A-4147-A177-3AD203B41FA5}">
                      <a16:colId xmlns:a16="http://schemas.microsoft.com/office/drawing/2014/main" val="2409227848"/>
                    </a:ext>
                  </a:extLst>
                </a:gridCol>
              </a:tblGrid>
              <a:tr h="334828">
                <a:tc gridSpan="2"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Database Management Systems Laboratory (DJ19ADL303)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959" marR="509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081921"/>
                  </a:ext>
                </a:extLst>
              </a:tr>
              <a:tr h="60081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Exp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600" b="1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No.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959" marR="509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Suggested experiments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959" marR="509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2634341"/>
                  </a:ext>
                </a:extLst>
              </a:tr>
              <a:tr h="55274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Select a problem statement relevant to AI.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Identify the problem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ii) PEAS Description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iii) Problem formulation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548574"/>
                  </a:ext>
                </a:extLst>
              </a:tr>
              <a:tr h="32163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b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 to implement Family Tree in Prolog 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4360218"/>
                  </a:ext>
                </a:extLst>
              </a:tr>
              <a:tr h="55274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b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Identify and analyze uninformed search Algorithm to solve the problem.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Implement BFS/DFS/DFID search algorithms to reach goal state.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044075"/>
                  </a:ext>
                </a:extLst>
              </a:tr>
              <a:tr h="30040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b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Identify and analyze informed search Algorithm to solve the problem.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Implement A* search algorithm to reach goal state.</a:t>
                      </a:r>
                    </a:p>
                  </a:txBody>
                  <a:tcPr marL="50959" marR="509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996627"/>
                  </a:ext>
                </a:extLst>
              </a:tr>
              <a:tr h="30040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b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 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Program to implement Local Search algorithm : Hill climbing search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7212153"/>
                  </a:ext>
                </a:extLst>
              </a:tr>
              <a:tr h="30040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b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Program on Genetic Algorithm to solve a optimization problem in AI.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4500388"/>
                  </a:ext>
                </a:extLst>
              </a:tr>
              <a:tr h="30040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b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Identify, analyze, implement a planning problem/Rule based Expert System in a real world scenario.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39763"/>
                  </a:ext>
                </a:extLst>
              </a:tr>
              <a:tr h="30040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b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 on any </a:t>
                      </a:r>
                      <a:r>
                        <a:rPr lang="en-US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 Problem: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Wumpus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world, Tic-tac-toe, 8-Queens Problem.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086277"/>
                  </a:ext>
                </a:extLst>
              </a:tr>
              <a:tr h="30040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b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 to implement learning : Perceptron Learning/Backpropagation Algorithm.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837605"/>
                  </a:ext>
                </a:extLst>
              </a:tr>
              <a:tr h="30040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b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Case study of an AI Application.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918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0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563" y="2292368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Unit 1</a:t>
            </a:r>
            <a:r>
              <a:rPr lang="en-US" sz="4400" b="1" dirty="0">
                <a:solidFill>
                  <a:schemeClr val="bg1"/>
                </a:solidFill>
              </a:rPr>
              <a:t>: Introduction to Artificial Intelligence </a:t>
            </a:r>
            <a:r>
              <a:rPr lang="en-US" sz="4800" b="1" dirty="0">
                <a:solidFill>
                  <a:schemeClr val="bg1"/>
                </a:solidFill>
              </a:rPr>
              <a:t/>
            </a:r>
            <a:br>
              <a:rPr lang="en-US" sz="4800" b="1" dirty="0">
                <a:solidFill>
                  <a:schemeClr val="bg1"/>
                </a:solidFill>
              </a:rPr>
            </a:b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710013" y="5161661"/>
            <a:ext cx="10895102" cy="658026"/>
          </a:xfrm>
        </p:spPr>
        <p:txBody>
          <a:bodyPr>
            <a:noAutofit/>
          </a:bodyPr>
          <a:lstStyle/>
          <a:p>
            <a:endParaRPr lang="en-IN" b="1" i="1" dirty="0">
              <a:solidFill>
                <a:schemeClr val="bg1"/>
              </a:solidFill>
            </a:endParaRPr>
          </a:p>
          <a:p>
            <a:r>
              <a:rPr lang="en-IN" b="1" i="1" dirty="0" smtClean="0">
                <a:solidFill>
                  <a:schemeClr val="bg1"/>
                </a:solidFill>
              </a:rPr>
              <a:t>					                    		</a:t>
            </a:r>
            <a:r>
              <a:rPr lang="en-IN" sz="1100" b="1" i="1" dirty="0" smtClean="0">
                <a:solidFill>
                  <a:schemeClr val="bg1"/>
                </a:solidFill>
              </a:rPr>
              <a:t>An </a:t>
            </a:r>
            <a:r>
              <a:rPr lang="en-IN" sz="1100" b="1" i="1" dirty="0">
                <a:solidFill>
                  <a:schemeClr val="bg1"/>
                </a:solidFill>
              </a:rPr>
              <a:t>adaptation </a:t>
            </a:r>
            <a:r>
              <a:rPr lang="en-IN" sz="1100" b="1" i="1" dirty="0" smtClean="0">
                <a:solidFill>
                  <a:schemeClr val="bg1"/>
                </a:solidFill>
              </a:rPr>
              <a:t>of online resources for </a:t>
            </a:r>
            <a:r>
              <a:rPr lang="en-IN" sz="1100" b="1" i="1" dirty="0">
                <a:solidFill>
                  <a:schemeClr val="bg1"/>
                </a:solidFill>
              </a:rPr>
              <a:t>educational purpose</a:t>
            </a:r>
          </a:p>
        </p:txBody>
      </p:sp>
    </p:spTree>
    <p:extLst>
      <p:ext uri="{BB962C8B-B14F-4D97-AF65-F5344CB8AC3E}">
        <p14:creationId xmlns:p14="http://schemas.microsoft.com/office/powerpoint/2010/main" val="233718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b="1" dirty="0">
                <a:solidFill>
                  <a:schemeClr val="accent2"/>
                </a:solidFill>
              </a:rPr>
              <a:t>What is artificial intelligence?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02551" y="1260303"/>
            <a:ext cx="6856716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600" dirty="0"/>
          </a:p>
        </p:txBody>
      </p:sp>
      <p:sp>
        <p:nvSpPr>
          <p:cNvPr id="2" name="Rectangle 1"/>
          <p:cNvSpPr/>
          <p:nvPr/>
        </p:nvSpPr>
        <p:spPr>
          <a:xfrm>
            <a:off x="793004" y="1416373"/>
            <a:ext cx="9944665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 smtClean="0"/>
              <a:t>John McCarthy coined the word “Artificial Intelligence” at Dartmouth Conference </a:t>
            </a:r>
            <a:r>
              <a:rPr lang="en-IN" sz="2000" dirty="0"/>
              <a:t>in 1956 </a:t>
            </a:r>
            <a:endParaRPr lang="en-IN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 smtClean="0"/>
              <a:t>Human mental capabilities: perceive, understand, predict and manipulate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 smtClean="0"/>
              <a:t>AI: It attempts not to just understand but also to </a:t>
            </a:r>
            <a:r>
              <a:rPr lang="en-IN" sz="2000" b="1" dirty="0" smtClean="0"/>
              <a:t>build </a:t>
            </a:r>
            <a:r>
              <a:rPr lang="en-IN" sz="2000" dirty="0" smtClean="0"/>
              <a:t>intelligent entities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 smtClean="0"/>
              <a:t>“The Science and Engineering of making </a:t>
            </a:r>
            <a:r>
              <a:rPr lang="en-IN" sz="2000" b="1" dirty="0" smtClean="0"/>
              <a:t>Intelligent Machines</a:t>
            </a:r>
            <a:r>
              <a:rPr lang="en-IN" sz="2000" dirty="0" smtClean="0"/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 smtClean="0"/>
              <a:t>Any task: </a:t>
            </a:r>
          </a:p>
          <a:p>
            <a:r>
              <a:rPr lang="en-IN" sz="2000" dirty="0"/>
              <a:t>	</a:t>
            </a:r>
            <a:r>
              <a:rPr lang="en-IN" sz="2000" dirty="0" smtClean="0"/>
              <a:t>Machine needs to take decision, 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  	Choose next action based on </a:t>
            </a:r>
            <a:r>
              <a:rPr lang="en-IN" sz="2000" dirty="0"/>
              <a:t>c</a:t>
            </a:r>
            <a:r>
              <a:rPr lang="en-IN" sz="2000" dirty="0" smtClean="0"/>
              <a:t>urrent state</a:t>
            </a:r>
          </a:p>
          <a:p>
            <a:r>
              <a:rPr lang="en-IN" sz="2000" dirty="0"/>
              <a:t>	</a:t>
            </a:r>
            <a:r>
              <a:rPr lang="en-IN" sz="2000" dirty="0" smtClean="0"/>
              <a:t>Act rationally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 smtClean="0"/>
              <a:t>Machine shows intelligence: Intelligent systems/Expert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 smtClean="0"/>
              <a:t>Applications: Learning, writing stories, autonomous cars, playing games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712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1294</Words>
  <Application>Microsoft Office PowerPoint</Application>
  <PresentationFormat>Widescreen</PresentationFormat>
  <Paragraphs>210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Segoe UI</vt:lpstr>
      <vt:lpstr>Segoe UI Light</vt:lpstr>
      <vt:lpstr>Times New Roman</vt:lpstr>
      <vt:lpstr>WelcomeDoc</vt:lpstr>
      <vt:lpstr>Artificial Intelligence</vt:lpstr>
      <vt:lpstr>Database Management Systems </vt:lpstr>
      <vt:lpstr>Syllabus</vt:lpstr>
      <vt:lpstr>Syllabus</vt:lpstr>
      <vt:lpstr>Syllabus</vt:lpstr>
      <vt:lpstr>Books Recommended</vt:lpstr>
      <vt:lpstr>DBMS Laboratory</vt:lpstr>
      <vt:lpstr>Unit 1: Introduction to Artificial Intelligence  </vt:lpstr>
      <vt:lpstr>What is artificial intelligence?</vt:lpstr>
      <vt:lpstr>What is artificial intelligence?</vt:lpstr>
      <vt:lpstr>What is artificial intelligence?</vt:lpstr>
      <vt:lpstr>Alan’s Turing Test</vt:lpstr>
      <vt:lpstr>AI History</vt:lpstr>
      <vt:lpstr>What can AI today?</vt:lpstr>
      <vt:lpstr>Some applications of AI used today!</vt:lpstr>
      <vt:lpstr>Unit 1: Intelligent Agents </vt:lpstr>
      <vt:lpstr>Agents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Algorithm</dc:title>
  <dc:creator/>
  <cp:keywords/>
  <cp:lastModifiedBy/>
  <cp:revision>8</cp:revision>
  <dcterms:created xsi:type="dcterms:W3CDTF">2022-03-03T10:10:02Z</dcterms:created>
  <dcterms:modified xsi:type="dcterms:W3CDTF">2022-09-08T02:57:59Z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