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7" r:id="rId2"/>
    <p:sldId id="258" r:id="rId3"/>
    <p:sldId id="259" r:id="rId4"/>
    <p:sldId id="285" r:id="rId5"/>
    <p:sldId id="261" r:id="rId6"/>
    <p:sldId id="262" r:id="rId7"/>
    <p:sldId id="263" r:id="rId8"/>
    <p:sldId id="286" r:id="rId9"/>
    <p:sldId id="265" r:id="rId10"/>
    <p:sldId id="266" r:id="rId11"/>
    <p:sldId id="287" r:id="rId12"/>
    <p:sldId id="268" r:id="rId13"/>
    <p:sldId id="271" r:id="rId14"/>
    <p:sldId id="288" r:id="rId15"/>
    <p:sldId id="289" r:id="rId16"/>
    <p:sldId id="274" r:id="rId17"/>
    <p:sldId id="275" r:id="rId18"/>
    <p:sldId id="276" r:id="rId19"/>
    <p:sldId id="277" r:id="rId20"/>
    <p:sldId id="278" r:id="rId21"/>
    <p:sldId id="291" r:id="rId22"/>
    <p:sldId id="280" r:id="rId23"/>
    <p:sldId id="290" r:id="rId24"/>
    <p:sldId id="282" r:id="rId25"/>
    <p:sldId id="283" r:id="rId26"/>
    <p:sldId id="284" r:id="rId27"/>
    <p:sldId id="292" r:id="rId28"/>
  </p:sldIdLst>
  <p:sldSz cx="9144000" cy="5715000" type="screen16x1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1116" y="12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343197-1B78-4D84-B7D1-916DB014A518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8291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C908DE-F44B-4660-A959-C525C2D56CE5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44446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5DBCD0-4383-41A7-B572-7F1F319C7956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1066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8363DF-2123-4AB3-92E0-5E42E0C6D7A6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95344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660E70-7EA9-4DC5-8D64-C338E032679F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55798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1AFEE-90D2-4706-B71D-647901F78F2E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5525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F296FC-7559-43A3-B3B7-BF3892218592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49880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CE2DCE-FFED-4682-A904-E14356A73777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71876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81FD01-A493-4C4B-AF59-2B3CFE6B35D9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44228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65A590-7120-41F9-949D-7DBE1DBBFBAB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8501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E9A1DC-E591-4DC1-A7E7-8700404A33BD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0970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B97A950-EFE0-4378-BB75-92EA24D5CF57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08711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270000"/>
            <a:ext cx="4367784" cy="3639820"/>
          </a:xfrm>
          <a:prstGeom prst="rect">
            <a:avLst/>
          </a:prstGeom>
        </p:spPr>
      </p:pic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52400" y="2349500"/>
            <a:ext cx="4267200" cy="1225021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TW" dirty="0"/>
              <a:t>Chapter </a:t>
            </a:r>
            <a:r>
              <a:rPr lang="en-US" altLang="zh-TW" dirty="0" smtClean="0"/>
              <a:t>2 </a:t>
            </a:r>
            <a:r>
              <a:rPr lang="en-US" altLang="zh-TW" dirty="0"/>
              <a:t>Intelligent </a:t>
            </a:r>
            <a:r>
              <a:rPr lang="en-US" altLang="zh-TW" dirty="0" smtClean="0"/>
              <a:t>Agents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21342" y="5509816"/>
            <a:ext cx="19191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 smtClean="0"/>
              <a:t>Source: </a:t>
            </a:r>
            <a:r>
              <a:rPr lang="en-IN" sz="1000" dirty="0"/>
              <a:t>Getty Images/</a:t>
            </a:r>
            <a:r>
              <a:rPr lang="en-IN" sz="1000" dirty="0" err="1"/>
              <a:t>iStockphoto</a:t>
            </a:r>
            <a:endParaRPr lang="en-IN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Nature of Environment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81100"/>
            <a:ext cx="8229600" cy="3771636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800" b="1" dirty="0" smtClean="0">
                <a:solidFill>
                  <a:srgbClr val="FF0000"/>
                </a:solidFill>
              </a:rPr>
              <a:t>Building rational agents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TW" sz="1600" dirty="0" smtClean="0"/>
              <a:t>Task environments  : “problems”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TW" sz="1600" dirty="0" smtClean="0"/>
              <a:t>Rational  agent </a:t>
            </a:r>
            <a:r>
              <a:rPr lang="en-US" altLang="zh-TW" sz="1600" dirty="0"/>
              <a:t>: </a:t>
            </a:r>
            <a:r>
              <a:rPr lang="en-US" altLang="zh-TW" sz="1600" dirty="0" smtClean="0"/>
              <a:t>“solutions”</a:t>
            </a:r>
            <a:endParaRPr lang="en-US" altLang="zh-TW" sz="1600" dirty="0"/>
          </a:p>
          <a:p>
            <a:pPr>
              <a:lnSpc>
                <a:spcPct val="90000"/>
              </a:lnSpc>
              <a:defRPr/>
            </a:pPr>
            <a:endParaRPr lang="en-US" altLang="zh-TW" sz="1800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TW" sz="1800" b="1" dirty="0" smtClean="0">
                <a:solidFill>
                  <a:srgbClr val="FF0000"/>
                </a:solidFill>
              </a:rPr>
              <a:t>Specifying task environment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TW" sz="1600" dirty="0" smtClean="0"/>
              <a:t>PEAS: (Performance measure, Environment, Actuators, Sensors)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TW" sz="1800" dirty="0" smtClean="0"/>
              <a:t>e.g</a:t>
            </a:r>
            <a:r>
              <a:rPr lang="en-US" altLang="zh-TW" sz="1800" dirty="0"/>
              <a:t>., the task of designing an automated taxi driver</a:t>
            </a:r>
            <a:r>
              <a:rPr lang="en-US" altLang="zh-TW" sz="1800" dirty="0" smtClean="0"/>
              <a:t>:</a:t>
            </a:r>
            <a:endParaRPr lang="en-US" altLang="zh-TW" sz="1800" dirty="0"/>
          </a:p>
          <a:p>
            <a:pPr lvl="2">
              <a:defRPr/>
            </a:pPr>
            <a:r>
              <a:rPr lang="en-US" altLang="zh-TW" sz="1600" b="1" dirty="0">
                <a:solidFill>
                  <a:srgbClr val="0070C0"/>
                </a:solidFill>
              </a:rPr>
              <a:t>Performance measure</a:t>
            </a:r>
            <a:r>
              <a:rPr lang="en-US" altLang="zh-TW" sz="1600" dirty="0"/>
              <a:t>: Safe, fast, legal, comfortable trip, maximize </a:t>
            </a:r>
            <a:r>
              <a:rPr lang="en-US" altLang="zh-TW" sz="1600" dirty="0" smtClean="0"/>
              <a:t>profits</a:t>
            </a:r>
            <a:endParaRPr lang="en-US" altLang="zh-TW" sz="1600" dirty="0"/>
          </a:p>
          <a:p>
            <a:pPr lvl="2">
              <a:defRPr/>
            </a:pPr>
            <a:r>
              <a:rPr lang="en-US" altLang="zh-TW" sz="1600" b="1" dirty="0">
                <a:solidFill>
                  <a:srgbClr val="0070C0"/>
                </a:solidFill>
              </a:rPr>
              <a:t>Environment</a:t>
            </a:r>
            <a:r>
              <a:rPr lang="en-US" altLang="zh-TW" sz="1600" dirty="0"/>
              <a:t>: Roads, other traffic, pedestrians, </a:t>
            </a:r>
            <a:r>
              <a:rPr lang="en-US" altLang="zh-TW" sz="1600" dirty="0" smtClean="0"/>
              <a:t>customers</a:t>
            </a:r>
            <a:endParaRPr lang="en-US" altLang="zh-TW" sz="1600" dirty="0"/>
          </a:p>
          <a:p>
            <a:pPr lvl="2">
              <a:defRPr/>
            </a:pPr>
            <a:r>
              <a:rPr lang="en-US" altLang="zh-TW" sz="1600" b="1" dirty="0">
                <a:solidFill>
                  <a:srgbClr val="0070C0"/>
                </a:solidFill>
              </a:rPr>
              <a:t>Actuators</a:t>
            </a:r>
            <a:r>
              <a:rPr lang="en-US" altLang="zh-TW" sz="1600" dirty="0"/>
              <a:t>: Steering wheel, accelerator, brake, signal, </a:t>
            </a:r>
            <a:r>
              <a:rPr lang="en-US" altLang="zh-TW" sz="1600" dirty="0" smtClean="0"/>
              <a:t>horn</a:t>
            </a:r>
            <a:endParaRPr lang="en-US" altLang="zh-TW" sz="1600" dirty="0"/>
          </a:p>
          <a:p>
            <a:pPr lvl="2">
              <a:defRPr/>
            </a:pPr>
            <a:r>
              <a:rPr lang="en-US" altLang="zh-TW" sz="1600" b="1" dirty="0">
                <a:solidFill>
                  <a:srgbClr val="0070C0"/>
                </a:solidFill>
              </a:rPr>
              <a:t>Sensors</a:t>
            </a:r>
            <a:r>
              <a:rPr lang="en-US" altLang="zh-TW" sz="1600" dirty="0"/>
              <a:t>: Cameras, sonar, speedometer, GPS, odometer, engine sensors, keyboard</a:t>
            </a:r>
            <a:endParaRPr lang="en-US" altLang="zh-TW" sz="1600" dirty="0" smtClean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altLang="zh-TW" sz="1800" i="1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Medical </a:t>
            </a:r>
            <a:r>
              <a:rPr lang="en-US" altLang="zh-TW" dirty="0" smtClean="0"/>
              <a:t>Diagnosis</a:t>
            </a:r>
          </a:p>
          <a:p>
            <a:r>
              <a:rPr lang="en-US" altLang="zh-TW" dirty="0" smtClean="0"/>
              <a:t>Part-picking robot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307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114300"/>
            <a:ext cx="8229600" cy="57123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TW" dirty="0" smtClean="0"/>
              <a:t>PEAS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84909" y="1104900"/>
            <a:ext cx="8458200" cy="1905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TW" sz="2000" dirty="0" smtClean="0">
                <a:solidFill>
                  <a:srgbClr val="FF0000"/>
                </a:solidFill>
              </a:rPr>
              <a:t>Agent: Medical diagnosis system</a:t>
            </a:r>
          </a:p>
          <a:p>
            <a:pPr eaLnBrk="1" hangingPunct="1">
              <a:defRPr/>
            </a:pPr>
            <a:r>
              <a:rPr lang="en-US" altLang="zh-TW" sz="2000" dirty="0" smtClean="0">
                <a:solidFill>
                  <a:srgbClr val="0070C0"/>
                </a:solidFill>
              </a:rPr>
              <a:t>Performance measure</a:t>
            </a:r>
            <a:r>
              <a:rPr lang="en-US" altLang="zh-TW" sz="2000" dirty="0" smtClean="0"/>
              <a:t>: Healthy patient, minimize costs, lawsuits</a:t>
            </a:r>
          </a:p>
          <a:p>
            <a:pPr eaLnBrk="1" hangingPunct="1">
              <a:defRPr/>
            </a:pPr>
            <a:r>
              <a:rPr lang="en-US" altLang="zh-TW" sz="2000" dirty="0" smtClean="0">
                <a:solidFill>
                  <a:srgbClr val="0070C0"/>
                </a:solidFill>
              </a:rPr>
              <a:t>Environment</a:t>
            </a:r>
            <a:r>
              <a:rPr lang="en-US" altLang="zh-TW" sz="2000" dirty="0" smtClean="0"/>
              <a:t>: Patient, hospital, staff</a:t>
            </a:r>
          </a:p>
          <a:p>
            <a:pPr eaLnBrk="1" hangingPunct="1">
              <a:defRPr/>
            </a:pPr>
            <a:r>
              <a:rPr lang="en-US" altLang="zh-TW" sz="2000" dirty="0" smtClean="0">
                <a:solidFill>
                  <a:srgbClr val="0070C0"/>
                </a:solidFill>
              </a:rPr>
              <a:t>Actuators</a:t>
            </a:r>
            <a:r>
              <a:rPr lang="en-US" altLang="zh-TW" sz="2000" dirty="0" smtClean="0"/>
              <a:t>: Screen display (questions, tests, diagnoses, treatments, referrals)</a:t>
            </a:r>
          </a:p>
          <a:p>
            <a:pPr eaLnBrk="1" hangingPunct="1">
              <a:defRPr/>
            </a:pPr>
            <a:r>
              <a:rPr lang="en-US" altLang="zh-TW" sz="2000" dirty="0" smtClean="0">
                <a:solidFill>
                  <a:srgbClr val="0070C0"/>
                </a:solidFill>
              </a:rPr>
              <a:t>Sensors</a:t>
            </a:r>
            <a:r>
              <a:rPr lang="en-US" altLang="zh-TW" sz="2000" dirty="0" smtClean="0"/>
              <a:t>: Keyboard (entry of symptoms, findings, patient's answers)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8190" y="3314700"/>
            <a:ext cx="8229600" cy="198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kumimoji="0" lang="en-US" altLang="zh-TW" sz="2000" dirty="0" smtClean="0">
                <a:solidFill>
                  <a:srgbClr val="FF0000"/>
                </a:solidFill>
              </a:rPr>
              <a:t>Agent: Part-picking robot</a:t>
            </a:r>
          </a:p>
          <a:p>
            <a:pPr fontAlgn="auto">
              <a:spcAft>
                <a:spcPts val="0"/>
              </a:spcAft>
              <a:defRPr/>
            </a:pPr>
            <a:r>
              <a:rPr kumimoji="0" lang="en-US" altLang="zh-TW" sz="2000" dirty="0" smtClean="0">
                <a:solidFill>
                  <a:srgbClr val="0070C0"/>
                </a:solidFill>
              </a:rPr>
              <a:t>Performance measure</a:t>
            </a:r>
            <a:r>
              <a:rPr kumimoji="0" lang="en-US" altLang="zh-TW" sz="2000" dirty="0" smtClean="0"/>
              <a:t>: Percentage of parts in correct bins</a:t>
            </a:r>
          </a:p>
          <a:p>
            <a:pPr fontAlgn="auto">
              <a:spcAft>
                <a:spcPts val="0"/>
              </a:spcAft>
              <a:defRPr/>
            </a:pPr>
            <a:r>
              <a:rPr kumimoji="0" lang="en-US" altLang="zh-TW" sz="2000" dirty="0" smtClean="0">
                <a:solidFill>
                  <a:srgbClr val="0070C0"/>
                </a:solidFill>
              </a:rPr>
              <a:t>Environment</a:t>
            </a:r>
            <a:r>
              <a:rPr kumimoji="0" lang="en-US" altLang="zh-TW" sz="2000" dirty="0" smtClean="0"/>
              <a:t>: Conveyor belt with parts, bins</a:t>
            </a:r>
          </a:p>
          <a:p>
            <a:pPr fontAlgn="auto">
              <a:spcAft>
                <a:spcPts val="0"/>
              </a:spcAft>
              <a:defRPr/>
            </a:pPr>
            <a:r>
              <a:rPr kumimoji="0" lang="en-US" altLang="zh-TW" sz="2000" dirty="0" smtClean="0">
                <a:solidFill>
                  <a:srgbClr val="0070C0"/>
                </a:solidFill>
              </a:rPr>
              <a:t>Actuators</a:t>
            </a:r>
            <a:r>
              <a:rPr kumimoji="0" lang="en-US" altLang="zh-TW" sz="2000" dirty="0" smtClean="0"/>
              <a:t>: Jointed arm and hand</a:t>
            </a:r>
          </a:p>
          <a:p>
            <a:pPr fontAlgn="auto">
              <a:spcAft>
                <a:spcPts val="0"/>
              </a:spcAft>
              <a:defRPr/>
            </a:pPr>
            <a:r>
              <a:rPr kumimoji="0" lang="en-US" altLang="zh-TW" sz="2000" dirty="0" smtClean="0">
                <a:solidFill>
                  <a:srgbClr val="0070C0"/>
                </a:solidFill>
              </a:rPr>
              <a:t>Sensors</a:t>
            </a:r>
            <a:r>
              <a:rPr kumimoji="0" lang="en-US" altLang="zh-TW" sz="2000" dirty="0" smtClean="0"/>
              <a:t>: Camera, joint angle sensors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114300"/>
            <a:ext cx="8229600" cy="64743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TW" dirty="0" smtClean="0"/>
              <a:t>Environment types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00100"/>
            <a:ext cx="8229600" cy="46482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800" dirty="0" smtClean="0">
                <a:solidFill>
                  <a:srgbClr val="FF0000"/>
                </a:solidFill>
              </a:rPr>
              <a:t>Fully observable vs. partially observable</a:t>
            </a:r>
            <a:r>
              <a:rPr lang="en-US" altLang="zh-TW" sz="1800" dirty="0" smtClean="0"/>
              <a:t>: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TW" sz="1400" dirty="0"/>
              <a:t>Fully </a:t>
            </a:r>
            <a:r>
              <a:rPr lang="en-US" altLang="zh-TW" sz="1400" dirty="0" smtClean="0"/>
              <a:t>observable - An agent's sensors give it access to the complete state of the environment at each point in time.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TW" sz="1400" dirty="0" smtClean="0"/>
              <a:t>Sensors detect all aspects relevant to choice of action (performance measure)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TW" sz="1400" dirty="0" smtClean="0"/>
              <a:t>Agent need not maintain any internal state to keep track of the world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TW" sz="1400" dirty="0" smtClean="0"/>
              <a:t>Partially observable -  due to noise or inaccurate sensors or parts of state are missing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TW" sz="1400" dirty="0" smtClean="0"/>
              <a:t>E.g. taxi cannot what other drivers are thinking</a:t>
            </a:r>
            <a:endParaRPr lang="en-US" altLang="zh-TW" sz="1400" dirty="0"/>
          </a:p>
          <a:p>
            <a:pPr marL="457200" lvl="1" indent="0">
              <a:lnSpc>
                <a:spcPct val="90000"/>
              </a:lnSpc>
              <a:buNone/>
              <a:defRPr/>
            </a:pPr>
            <a:endParaRPr lang="en-US" altLang="zh-TW" sz="180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800" dirty="0" smtClean="0">
                <a:solidFill>
                  <a:srgbClr val="FF0000"/>
                </a:solidFill>
              </a:rPr>
              <a:t>Deterministic</a:t>
            </a:r>
            <a:r>
              <a:rPr lang="en-US" altLang="zh-TW" sz="1800" dirty="0" smtClean="0"/>
              <a:t> </a:t>
            </a:r>
            <a:r>
              <a:rPr lang="en-US" altLang="zh-TW" sz="1800" dirty="0" smtClean="0">
                <a:solidFill>
                  <a:srgbClr val="FF0000"/>
                </a:solidFill>
              </a:rPr>
              <a:t>vs. stochastic</a:t>
            </a:r>
            <a:r>
              <a:rPr lang="en-US" altLang="zh-TW" sz="1800" dirty="0" smtClean="0"/>
              <a:t>: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TW" sz="1400" dirty="0" smtClean="0"/>
              <a:t>Deterministic - The next state of the environment is completely determined by the current state and the action executed by the agent.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TW" sz="1400" dirty="0" smtClean="0"/>
              <a:t>E.g. taxi driver is stochastic, vacuum cleaner example is deterministic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TW" sz="1400" dirty="0" smtClean="0"/>
              <a:t>(If the environment is deterministic except for the actions of other agents, then the environment is </a:t>
            </a:r>
            <a:r>
              <a:rPr lang="en-US" altLang="zh-TW" sz="1400" dirty="0" smtClean="0">
                <a:solidFill>
                  <a:srgbClr val="FF0000"/>
                </a:solidFill>
              </a:rPr>
              <a:t>strategic</a:t>
            </a:r>
            <a:r>
              <a:rPr lang="en-US" altLang="zh-TW" sz="1400" dirty="0" smtClean="0"/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8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800" dirty="0" smtClean="0">
                <a:solidFill>
                  <a:srgbClr val="FF0000"/>
                </a:solidFill>
              </a:rPr>
              <a:t>Episodic vs. sequential</a:t>
            </a:r>
            <a:r>
              <a:rPr lang="en-US" altLang="zh-TW" sz="1800" dirty="0" smtClean="0"/>
              <a:t>: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TW" sz="1400" dirty="0" smtClean="0"/>
              <a:t>The agent's experience is divided into atomic "episodes"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TW" sz="1400" dirty="0" smtClean="0"/>
              <a:t>each episode consists of the agent perceiving and then performing a single action, and the choice of action in each episode depends only on the episode itself.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TW" sz="1400" dirty="0" smtClean="0"/>
              <a:t>In sequential environment, the current decision could affect all  future decision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TW" sz="1400" dirty="0" err="1" smtClean="0"/>
              <a:t>E.g</a:t>
            </a:r>
            <a:r>
              <a:rPr lang="en-US" altLang="zh-TW" sz="1400" dirty="0" smtClean="0"/>
              <a:t> chess playing , </a:t>
            </a:r>
            <a:r>
              <a:rPr lang="en-US" altLang="zh-TW" sz="1400" dirty="0"/>
              <a:t>taxi driver </a:t>
            </a:r>
            <a:r>
              <a:rPr lang="en-US" altLang="zh-TW" sz="1400" dirty="0" smtClean="0"/>
              <a:t>– sequential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TW" sz="1400" dirty="0" smtClean="0"/>
              <a:t>Fault detecting robot in assembly line - episodic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114300"/>
            <a:ext cx="8229600" cy="64743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TW" dirty="0" smtClean="0"/>
              <a:t>Environment types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00100"/>
            <a:ext cx="8229600" cy="480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sz="1800" dirty="0" smtClean="0">
                <a:solidFill>
                  <a:srgbClr val="FF0000"/>
                </a:solidFill>
              </a:rPr>
              <a:t>Static </a:t>
            </a:r>
            <a:r>
              <a:rPr lang="en-US" altLang="zh-TW" sz="1800" dirty="0">
                <a:solidFill>
                  <a:srgbClr val="FF0000"/>
                </a:solidFill>
              </a:rPr>
              <a:t>vs. dynamic</a:t>
            </a:r>
            <a:r>
              <a:rPr lang="en-US" altLang="zh-TW" sz="1800" dirty="0"/>
              <a:t>: </a:t>
            </a:r>
            <a:endParaRPr lang="en-US" altLang="zh-TW" sz="1800" dirty="0" smtClean="0"/>
          </a:p>
          <a:p>
            <a:pPr lvl="1">
              <a:defRPr/>
            </a:pPr>
            <a:r>
              <a:rPr lang="en-US" altLang="zh-TW" sz="1400" dirty="0" smtClean="0"/>
              <a:t>The </a:t>
            </a:r>
            <a:r>
              <a:rPr lang="en-US" altLang="zh-TW" sz="1400" dirty="0"/>
              <a:t>environment is </a:t>
            </a:r>
            <a:r>
              <a:rPr lang="en-US" altLang="zh-TW" sz="1400" dirty="0" smtClean="0"/>
              <a:t>changed </a:t>
            </a:r>
            <a:r>
              <a:rPr lang="en-US" altLang="zh-TW" sz="1400" dirty="0"/>
              <a:t>while an agent is </a:t>
            </a:r>
            <a:r>
              <a:rPr lang="en-US" altLang="zh-TW" sz="1400" dirty="0" smtClean="0"/>
              <a:t>deliberating</a:t>
            </a:r>
            <a:r>
              <a:rPr lang="en-US" altLang="zh-TW" sz="1400" dirty="0"/>
              <a:t> </a:t>
            </a:r>
            <a:r>
              <a:rPr lang="en-US" altLang="zh-TW" sz="1400" dirty="0" smtClean="0"/>
              <a:t>– dynamic else static.</a:t>
            </a:r>
          </a:p>
          <a:p>
            <a:pPr lvl="1">
              <a:defRPr/>
            </a:pPr>
            <a:r>
              <a:rPr lang="en-US" altLang="zh-TW" sz="1400" dirty="0" smtClean="0"/>
              <a:t>Static – easy to deal, no importance to time </a:t>
            </a:r>
          </a:p>
          <a:p>
            <a:pPr lvl="1">
              <a:defRPr/>
            </a:pPr>
            <a:r>
              <a:rPr lang="en-US" altLang="zh-TW" sz="1400" dirty="0" smtClean="0"/>
              <a:t>(</a:t>
            </a:r>
            <a:r>
              <a:rPr lang="en-US" altLang="zh-TW" sz="1400" dirty="0"/>
              <a:t>The environment is </a:t>
            </a:r>
            <a:r>
              <a:rPr lang="en-US" altLang="zh-TW" sz="1400" dirty="0" smtClean="0">
                <a:solidFill>
                  <a:srgbClr val="FF0000"/>
                </a:solidFill>
              </a:rPr>
              <a:t>semi dynamic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if the environment itself does not change with the passage of time but the agent's performance score does</a:t>
            </a:r>
            <a:r>
              <a:rPr lang="en-US" altLang="zh-TW" sz="1400" dirty="0" smtClean="0"/>
              <a:t>)</a:t>
            </a:r>
          </a:p>
          <a:p>
            <a:pPr lvl="1">
              <a:defRPr/>
            </a:pPr>
            <a:r>
              <a:rPr lang="en-US" altLang="zh-TW" sz="1400" dirty="0" smtClean="0"/>
              <a:t>E.g. taxi – dynamic, crossword puzzle – static, chess with clock - </a:t>
            </a:r>
            <a:r>
              <a:rPr lang="en-US" altLang="zh-TW" sz="1400" dirty="0" err="1" smtClean="0"/>
              <a:t>semidynamic</a:t>
            </a:r>
            <a:endParaRPr lang="en-US" altLang="zh-TW" sz="1400" dirty="0"/>
          </a:p>
          <a:p>
            <a:pPr>
              <a:defRPr/>
            </a:pPr>
            <a:r>
              <a:rPr lang="en-US" altLang="zh-TW" sz="1800" dirty="0">
                <a:solidFill>
                  <a:srgbClr val="FF0000"/>
                </a:solidFill>
              </a:rPr>
              <a:t>Discrete</a:t>
            </a:r>
            <a:r>
              <a:rPr lang="en-US" altLang="zh-TW" sz="1800" dirty="0"/>
              <a:t> </a:t>
            </a:r>
            <a:r>
              <a:rPr lang="en-US" altLang="zh-TW" sz="1800" dirty="0">
                <a:solidFill>
                  <a:srgbClr val="FF0000"/>
                </a:solidFill>
              </a:rPr>
              <a:t>vs. continuous</a:t>
            </a:r>
            <a:r>
              <a:rPr lang="en-US" altLang="zh-TW" sz="1800" dirty="0"/>
              <a:t>: </a:t>
            </a:r>
            <a:endParaRPr lang="en-US" altLang="zh-TW" sz="1800" dirty="0" smtClean="0"/>
          </a:p>
          <a:p>
            <a:pPr lvl="1">
              <a:defRPr/>
            </a:pPr>
            <a:r>
              <a:rPr lang="en-US" altLang="zh-TW" sz="1400" dirty="0" smtClean="0"/>
              <a:t>Applied to state of environment, way time is handled, percepts/actions of agents</a:t>
            </a:r>
          </a:p>
          <a:p>
            <a:pPr lvl="1">
              <a:defRPr/>
            </a:pPr>
            <a:r>
              <a:rPr lang="en-US" altLang="zh-TW" sz="1400" dirty="0" smtClean="0"/>
              <a:t>Discrete - A </a:t>
            </a:r>
            <a:r>
              <a:rPr lang="en-US" altLang="zh-TW" sz="1400" dirty="0"/>
              <a:t>limited number of distinct, clearly defined percepts and actions</a:t>
            </a:r>
            <a:r>
              <a:rPr lang="en-US" altLang="zh-TW" sz="1400" dirty="0" smtClean="0"/>
              <a:t>.</a:t>
            </a:r>
          </a:p>
          <a:p>
            <a:pPr lvl="1">
              <a:defRPr/>
            </a:pPr>
            <a:r>
              <a:rPr lang="en-US" altLang="zh-TW" sz="1400" dirty="0" err="1" smtClean="0"/>
              <a:t>E.g</a:t>
            </a:r>
            <a:r>
              <a:rPr lang="en-US" altLang="zh-TW" sz="1400" dirty="0" smtClean="0"/>
              <a:t> taxi – continuous , </a:t>
            </a:r>
          </a:p>
          <a:p>
            <a:pPr lvl="1">
              <a:defRPr/>
            </a:pPr>
            <a:r>
              <a:rPr lang="en-US" altLang="zh-TW" sz="1400" dirty="0" smtClean="0"/>
              <a:t>chess, crossword  - discrete</a:t>
            </a:r>
            <a:endParaRPr lang="en-US" altLang="zh-TW" sz="1400" dirty="0"/>
          </a:p>
          <a:p>
            <a:pPr>
              <a:defRPr/>
            </a:pPr>
            <a:r>
              <a:rPr lang="en-US" altLang="zh-TW" sz="1800" dirty="0">
                <a:solidFill>
                  <a:srgbClr val="FF0000"/>
                </a:solidFill>
              </a:rPr>
              <a:t>Single agent</a:t>
            </a:r>
            <a:r>
              <a:rPr lang="en-US" altLang="zh-TW" sz="1800" dirty="0"/>
              <a:t> </a:t>
            </a:r>
            <a:r>
              <a:rPr lang="en-US" altLang="zh-TW" sz="1800" dirty="0">
                <a:solidFill>
                  <a:srgbClr val="FF0000"/>
                </a:solidFill>
              </a:rPr>
              <a:t>vs. multi agent</a:t>
            </a:r>
            <a:r>
              <a:rPr lang="en-US" altLang="zh-TW" sz="1800" dirty="0"/>
              <a:t>: </a:t>
            </a:r>
            <a:endParaRPr lang="en-US" altLang="zh-TW" sz="1800" dirty="0" smtClean="0"/>
          </a:p>
          <a:p>
            <a:pPr lvl="1">
              <a:defRPr/>
            </a:pPr>
            <a:r>
              <a:rPr lang="en-US" altLang="zh-TW" sz="1400" dirty="0" smtClean="0"/>
              <a:t>Single - An </a:t>
            </a:r>
            <a:r>
              <a:rPr lang="en-US" altLang="zh-TW" sz="1400" dirty="0"/>
              <a:t>agent operating by itself in an </a:t>
            </a:r>
            <a:r>
              <a:rPr lang="en-US" altLang="zh-TW" sz="1400" dirty="0" smtClean="0"/>
              <a:t>environment</a:t>
            </a:r>
          </a:p>
          <a:p>
            <a:pPr lvl="1">
              <a:defRPr/>
            </a:pPr>
            <a:r>
              <a:rPr lang="en-US" altLang="zh-TW" sz="1400" dirty="0"/>
              <a:t>E.g. crossword  - </a:t>
            </a:r>
            <a:r>
              <a:rPr lang="en-US" altLang="zh-TW" sz="1400" dirty="0" smtClean="0"/>
              <a:t>single</a:t>
            </a:r>
          </a:p>
          <a:p>
            <a:pPr lvl="1">
              <a:defRPr/>
            </a:pPr>
            <a:r>
              <a:rPr lang="en-US" altLang="zh-TW" sz="1400" dirty="0" smtClean="0"/>
              <a:t>Competitive </a:t>
            </a:r>
            <a:r>
              <a:rPr lang="en-US" altLang="zh-TW" sz="1400" dirty="0" err="1" smtClean="0"/>
              <a:t>multiagent</a:t>
            </a:r>
            <a:r>
              <a:rPr lang="en-US" altLang="zh-TW" sz="1400" dirty="0" smtClean="0"/>
              <a:t> – chess with opponent</a:t>
            </a:r>
          </a:p>
          <a:p>
            <a:pPr lvl="1">
              <a:defRPr/>
            </a:pPr>
            <a:r>
              <a:rPr lang="en-US" altLang="zh-TW" sz="1400" dirty="0"/>
              <a:t>Cooperative </a:t>
            </a:r>
            <a:r>
              <a:rPr lang="en-US" altLang="zh-TW" sz="1400" dirty="0" err="1" smtClean="0"/>
              <a:t>multiagent</a:t>
            </a:r>
            <a:r>
              <a:rPr lang="en-US" altLang="zh-TW" sz="1400" dirty="0" smtClean="0"/>
              <a:t> – taxi driving</a:t>
            </a:r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val="207031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2895196"/>
              </p:ext>
            </p:extLst>
          </p:nvPr>
        </p:nvGraphicFramePr>
        <p:xfrm>
          <a:off x="457200" y="1333500"/>
          <a:ext cx="822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Taxi driving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Chess playing with</a:t>
                      </a:r>
                      <a:r>
                        <a:rPr lang="en-IN" baseline="0" dirty="0" smtClean="0"/>
                        <a:t> clock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Chess playing without</a:t>
                      </a:r>
                      <a:r>
                        <a:rPr lang="en-IN" baseline="0" dirty="0" smtClean="0"/>
                        <a:t> clock</a:t>
                      </a:r>
                      <a:endParaRPr lang="en-I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Observable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Partially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Fully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Fully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Deterministic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Stochastic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Strategic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Strategic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Episodic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Sequential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Sequential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Sequential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Static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Dynamic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Semi-dynamic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Dynamic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Discrete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Continuous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Discrete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Discrete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Agents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Multi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Single</a:t>
                      </a:r>
                      <a:r>
                        <a:rPr lang="en-IN" baseline="0" dirty="0" smtClean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Single</a:t>
                      </a:r>
                      <a:r>
                        <a:rPr lang="en-IN" baseline="0" dirty="0" smtClean="0"/>
                        <a:t>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09600" y="4457700"/>
            <a:ext cx="81534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zh-TW" dirty="0"/>
              <a:t>The real world is </a:t>
            </a:r>
            <a:r>
              <a:rPr lang="en-US" altLang="zh-TW" dirty="0" smtClean="0"/>
              <a:t>partially </a:t>
            </a:r>
            <a:r>
              <a:rPr lang="en-US" altLang="zh-TW" dirty="0"/>
              <a:t>observable, stochastic, sequential, dynamic, continuous, multi-agent</a:t>
            </a: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Environment types</a:t>
            </a:r>
          </a:p>
        </p:txBody>
      </p:sp>
    </p:spTree>
    <p:extLst>
      <p:ext uri="{BB962C8B-B14F-4D97-AF65-F5344CB8AC3E}">
        <p14:creationId xmlns:p14="http://schemas.microsoft.com/office/powerpoint/2010/main" val="422422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Agent functions and programs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TW" dirty="0" smtClean="0"/>
              <a:t>An agent is completely specified by the </a:t>
            </a:r>
            <a:r>
              <a:rPr lang="en-US" altLang="zh-TW" u="sng" dirty="0" smtClean="0"/>
              <a:t>agent function</a:t>
            </a:r>
            <a:r>
              <a:rPr lang="en-US" altLang="zh-TW" dirty="0" smtClean="0"/>
              <a:t> mapping percept sequences to actions</a:t>
            </a:r>
          </a:p>
          <a:p>
            <a:pPr eaLnBrk="1" hangingPunct="1">
              <a:defRPr/>
            </a:pPr>
            <a:r>
              <a:rPr lang="en-US" altLang="zh-TW" dirty="0" smtClean="0"/>
              <a:t>One agent function (or a small equivalence class) is </a:t>
            </a:r>
            <a:r>
              <a:rPr lang="en-US" altLang="zh-TW" u="sng" dirty="0" smtClean="0"/>
              <a:t>rational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en-US" altLang="zh-TW" dirty="0" smtClean="0"/>
              <a:t>Aim: find a way to implement the rational agent function concisely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Table-lookup agent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eaLnBrk="1" hangingPunct="1">
              <a:buNone/>
              <a:defRPr/>
            </a:pPr>
            <a:r>
              <a:rPr lang="en-US" altLang="zh-TW" dirty="0" smtClean="0"/>
              <a:t>
action </a:t>
            </a:r>
            <a:r>
              <a:rPr lang="en-US" altLang="zh-TW" dirty="0" smtClean="0">
                <a:sym typeface="Wingdings" pitchFamily="2" charset="2"/>
              </a:rPr>
              <a:t> LOOKUP( percepts, table)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en-US" altLang="zh-TW" dirty="0" smtClean="0"/>
              <a:t>Drawbacks:</a:t>
            </a:r>
          </a:p>
          <a:p>
            <a:pPr lvl="1" eaLnBrk="1" hangingPunct="1">
              <a:defRPr/>
            </a:pPr>
            <a:r>
              <a:rPr lang="en-US" altLang="zh-TW" dirty="0" smtClean="0"/>
              <a:t>Huge table</a:t>
            </a:r>
          </a:p>
          <a:p>
            <a:pPr lvl="1" eaLnBrk="1" hangingPunct="1">
              <a:defRPr/>
            </a:pPr>
            <a:r>
              <a:rPr lang="en-US" altLang="zh-TW" dirty="0" smtClean="0"/>
              <a:t>Take a long time to build the table</a:t>
            </a:r>
          </a:p>
          <a:p>
            <a:pPr lvl="1" eaLnBrk="1" hangingPunct="1">
              <a:defRPr/>
            </a:pPr>
            <a:r>
              <a:rPr lang="en-US" altLang="zh-TW" dirty="0" smtClean="0"/>
              <a:t>No autonomy</a:t>
            </a:r>
          </a:p>
          <a:p>
            <a:pPr lvl="1" eaLnBrk="1" hangingPunct="1">
              <a:defRPr/>
            </a:pPr>
            <a:r>
              <a:rPr lang="en-US" altLang="zh-TW" dirty="0" smtClean="0"/>
              <a:t>Even with learning, need a long time to learn the table entries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TW" sz="3600" dirty="0" smtClean="0"/>
              <a:t>Agent program for a vacuum-cleaner agent</a:t>
            </a:r>
          </a:p>
        </p:txBody>
      </p:sp>
      <p:pic>
        <p:nvPicPr>
          <p:cNvPr id="22531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218407"/>
            <a:ext cx="8001000" cy="449659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Agent types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zh-TW" sz="2800" dirty="0" smtClean="0"/>
              <a:t>Four basic types in order of increasing generality:</a:t>
            </a:r>
          </a:p>
          <a:p>
            <a:pPr marL="1200150" lvl="2" indent="-342900">
              <a:lnSpc>
                <a:spcPct val="90000"/>
              </a:lnSpc>
              <a:defRPr/>
            </a:pPr>
            <a:r>
              <a:rPr lang="en-US" altLang="zh-TW" dirty="0" smtClean="0"/>
              <a:t>Simple reflex agents</a:t>
            </a:r>
          </a:p>
          <a:p>
            <a:pPr marL="1200150" lvl="2" indent="-342900">
              <a:lnSpc>
                <a:spcPct val="90000"/>
              </a:lnSpc>
              <a:defRPr/>
            </a:pPr>
            <a:r>
              <a:rPr lang="en-US" altLang="zh-TW" dirty="0" smtClean="0"/>
              <a:t>Model-based reflex agents</a:t>
            </a:r>
          </a:p>
          <a:p>
            <a:pPr marL="1200150" lvl="2" indent="-342900">
              <a:lnSpc>
                <a:spcPct val="90000"/>
              </a:lnSpc>
              <a:defRPr/>
            </a:pPr>
            <a:r>
              <a:rPr lang="en-US" altLang="zh-TW" dirty="0" smtClean="0"/>
              <a:t>Goal-based agents</a:t>
            </a:r>
          </a:p>
          <a:p>
            <a:pPr marL="1200150" lvl="2" indent="-342900">
              <a:lnSpc>
                <a:spcPct val="90000"/>
              </a:lnSpc>
              <a:defRPr/>
            </a:pPr>
            <a:r>
              <a:rPr lang="en-US" altLang="zh-TW" dirty="0" smtClean="0"/>
              <a:t>Utility-based agents</a:t>
            </a:r>
          </a:p>
          <a:p>
            <a:pPr marL="1200150" lvl="2" indent="-342900">
              <a:lnSpc>
                <a:spcPct val="90000"/>
              </a:lnSpc>
              <a:defRPr/>
            </a:pPr>
            <a:r>
              <a:rPr lang="en-US" altLang="zh-TW" dirty="0" smtClean="0"/>
              <a:t>Learning agents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Agents and environments</a:t>
            </a:r>
          </a:p>
          <a:p>
            <a:pPr eaLnBrk="1" hangingPunct="1">
              <a:defRPr/>
            </a:pPr>
            <a:r>
              <a:rPr lang="en-US" altLang="zh-TW" smtClean="0"/>
              <a:t>Rationality</a:t>
            </a:r>
          </a:p>
          <a:p>
            <a:pPr eaLnBrk="1" hangingPunct="1">
              <a:defRPr/>
            </a:pPr>
            <a:r>
              <a:rPr lang="en-US" altLang="zh-TW" smtClean="0"/>
              <a:t>PEAS (Performance measure, Environment, Actuators, Sensors)</a:t>
            </a:r>
          </a:p>
          <a:p>
            <a:pPr eaLnBrk="1" hangingPunct="1">
              <a:defRPr/>
            </a:pPr>
            <a:r>
              <a:rPr lang="en-US" altLang="zh-TW" smtClean="0"/>
              <a:t>Environment types</a:t>
            </a:r>
          </a:p>
          <a:p>
            <a:pPr eaLnBrk="1" hangingPunct="1">
              <a:defRPr/>
            </a:pPr>
            <a:r>
              <a:rPr lang="en-US" altLang="zh-TW" smtClean="0"/>
              <a:t>Agent types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28865"/>
            <a:ext cx="8229600" cy="41883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TW" sz="3200" dirty="0" smtClean="0"/>
              <a:t>Simple reflex agents</a:t>
            </a:r>
          </a:p>
        </p:txBody>
      </p:sp>
      <p:pic>
        <p:nvPicPr>
          <p:cNvPr id="24579" name="Picture 4" descr="simple-reflex-agen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800100"/>
            <a:ext cx="5672970" cy="3009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01782" y="4000500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dirty="0" smtClean="0"/>
              <a:t>Select action on current percept</a:t>
            </a:r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 smtClean="0"/>
              <a:t>Ignore percept history </a:t>
            </a:r>
          </a:p>
          <a:p>
            <a:pPr marL="285750" indent="-285750">
              <a:buFontTx/>
              <a:buChar char="-"/>
            </a:pPr>
            <a:r>
              <a:rPr lang="en-IN" dirty="0" smtClean="0"/>
              <a:t>Actions based on condition-action rule</a:t>
            </a:r>
          </a:p>
          <a:p>
            <a:pPr marL="285750" indent="-285750">
              <a:buFontTx/>
              <a:buChar char="-"/>
            </a:pPr>
            <a:r>
              <a:rPr lang="en-IN" dirty="0" smtClean="0"/>
              <a:t>Problems?? – works only in fully </a:t>
            </a:r>
            <a:r>
              <a:rPr lang="en-IN" smtClean="0"/>
              <a:t>observable environment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49417"/>
            <a:ext cx="8229600" cy="1940066"/>
          </a:xfrm>
        </p:spPr>
      </p:pic>
      <p:sp>
        <p:nvSpPr>
          <p:cNvPr id="5" name="Rectangle 2"/>
          <p:cNvSpPr txBox="1">
            <a:spLocks noRot="1" noChangeArrowheads="1"/>
          </p:cNvSpPr>
          <p:nvPr/>
        </p:nvSpPr>
        <p:spPr>
          <a:xfrm>
            <a:off x="457200" y="228865"/>
            <a:ext cx="8229600" cy="418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kumimoji="0" lang="en-US" altLang="zh-TW" sz="3200" smtClean="0"/>
              <a:t>Simple reflex agents</a:t>
            </a:r>
            <a:endParaRPr kumimoji="0" lang="en-US" altLang="zh-TW" sz="3200" dirty="0" smtClean="0"/>
          </a:p>
        </p:txBody>
      </p:sp>
    </p:spTree>
    <p:extLst>
      <p:ext uri="{BB962C8B-B14F-4D97-AF65-F5344CB8AC3E}">
        <p14:creationId xmlns:p14="http://schemas.microsoft.com/office/powerpoint/2010/main" val="644938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30382" y="114300"/>
            <a:ext cx="8229600" cy="5715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TW" sz="2800" dirty="0" smtClean="0"/>
              <a:t>Model-based reflex agents</a:t>
            </a:r>
          </a:p>
        </p:txBody>
      </p:sp>
      <p:pic>
        <p:nvPicPr>
          <p:cNvPr id="25603" name="Picture 4" descr="reflex+state-agen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2600" y="839913"/>
            <a:ext cx="4953000" cy="262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3467100"/>
            <a:ext cx="8458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dirty="0" smtClean="0"/>
              <a:t>Keep track of current state of the world agent can’t  see</a:t>
            </a:r>
          </a:p>
          <a:p>
            <a:pPr marL="285750" indent="-285750">
              <a:buFontTx/>
              <a:buChar char="-"/>
            </a:pPr>
            <a:r>
              <a:rPr lang="en-IN" dirty="0" smtClean="0"/>
              <a:t>Maintain an internal state that depends on percept history n reflect unobserved aspects</a:t>
            </a:r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 smtClean="0"/>
              <a:t>updating internal model requires knowledge about how the world evolves independent of the agent and how agent actions affect the world</a:t>
            </a:r>
          </a:p>
          <a:p>
            <a:pPr marL="285750" indent="-285750">
              <a:buFontTx/>
              <a:buChar char="-"/>
            </a:pPr>
            <a:r>
              <a:rPr lang="en-IN" dirty="0" smtClean="0"/>
              <a:t>Model of the world</a:t>
            </a:r>
            <a:r>
              <a:rPr lang="en-IN" dirty="0"/>
              <a:t> </a:t>
            </a:r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dirty="0" smtClean="0"/>
              <a:t>  knowledge </a:t>
            </a:r>
            <a:r>
              <a:rPr lang="en-IN" dirty="0"/>
              <a:t>about how the world </a:t>
            </a:r>
            <a:r>
              <a:rPr lang="en-IN" dirty="0" smtClean="0"/>
              <a:t>, hence the name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61327"/>
            <a:ext cx="8229600" cy="2916245"/>
          </a:xfrm>
        </p:spPr>
      </p:pic>
      <p:sp>
        <p:nvSpPr>
          <p:cNvPr id="5" name="Rectangle 2"/>
          <p:cNvSpPr txBox="1">
            <a:spLocks noRot="1" noChangeArrowheads="1"/>
          </p:cNvSpPr>
          <p:nvPr/>
        </p:nvSpPr>
        <p:spPr>
          <a:xfrm>
            <a:off x="630382" y="1143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kumimoji="0" lang="en-US" altLang="zh-TW" sz="2800" smtClean="0"/>
              <a:t>Model-based reflex agents</a:t>
            </a:r>
            <a:endParaRPr kumimoji="0"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14613527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28865"/>
            <a:ext cx="8229600" cy="41883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TW" sz="2800" dirty="0" smtClean="0"/>
              <a:t>Goal-based agents</a:t>
            </a:r>
          </a:p>
        </p:txBody>
      </p:sp>
      <p:pic>
        <p:nvPicPr>
          <p:cNvPr id="26628" name="Picture 5" descr="goal-based-agen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800100"/>
            <a:ext cx="4800600" cy="254661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33500"/>
            <a:ext cx="8229600" cy="3771636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zh-TW" altLang="en-US" smtClean="0"/>
              <a:t>
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3619500"/>
            <a:ext cx="8458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dirty="0" smtClean="0"/>
              <a:t>Keep track of current state of the world and set of its goals</a:t>
            </a:r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 smtClean="0"/>
              <a:t>Search and planning are required to achieve goals</a:t>
            </a:r>
          </a:p>
          <a:p>
            <a:pPr marL="285750" indent="-285750">
              <a:buFontTx/>
              <a:buChar char="-"/>
            </a:pPr>
            <a:r>
              <a:rPr lang="en-IN" dirty="0" smtClean="0"/>
              <a:t>Decision making involves consideration of future – what will happen and will I be happy </a:t>
            </a:r>
          </a:p>
          <a:p>
            <a:pPr marL="285750" indent="-285750">
              <a:buFontTx/>
              <a:buChar char="-"/>
            </a:pPr>
            <a:r>
              <a:rPr lang="en-IN" dirty="0" smtClean="0"/>
              <a:t>It is less efficient but more flexible s knowledge is explicit and can be modified </a:t>
            </a:r>
          </a:p>
          <a:p>
            <a:pPr marL="285750" indent="-285750">
              <a:buFontTx/>
              <a:buChar char="-"/>
            </a:pPr>
            <a:r>
              <a:rPr lang="en-IN" dirty="0" smtClean="0"/>
              <a:t>Agents behaviour can be  changed to a  different location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33400" y="190500"/>
            <a:ext cx="8229600" cy="4572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TW" sz="2800" dirty="0" smtClean="0"/>
              <a:t>Utility-based agents</a:t>
            </a:r>
          </a:p>
        </p:txBody>
      </p:sp>
      <p:pic>
        <p:nvPicPr>
          <p:cNvPr id="27651" name="Picture 5" descr="utility-based-agen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0" y="647700"/>
            <a:ext cx="6096000" cy="323368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2772" y="4076700"/>
            <a:ext cx="845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dirty="0" smtClean="0"/>
              <a:t>Goals alone are insufficient to generate high quality behaviour </a:t>
            </a:r>
          </a:p>
          <a:p>
            <a:pPr marL="285750" indent="-285750">
              <a:buFontTx/>
              <a:buChar char="-"/>
            </a:pPr>
            <a:r>
              <a:rPr lang="en-IN" dirty="0" smtClean="0"/>
              <a:t>Goals provide crude distinction between happy and unhappy state – need how happy</a:t>
            </a:r>
          </a:p>
          <a:p>
            <a:pPr marL="285750" indent="-285750">
              <a:buFontTx/>
              <a:buChar char="-"/>
            </a:pPr>
            <a:r>
              <a:rPr lang="en-IN" dirty="0" smtClean="0"/>
              <a:t>Instead higher Utility of agent is preferred</a:t>
            </a:r>
          </a:p>
          <a:p>
            <a:pPr marL="285750" indent="-285750">
              <a:buFontTx/>
              <a:buChar char="-"/>
            </a:pPr>
            <a:r>
              <a:rPr lang="en-IN" dirty="0" smtClean="0"/>
              <a:t>utility function maps a state to real number – degree of happiness </a:t>
            </a:r>
          </a:p>
          <a:p>
            <a:pPr marL="285750" indent="-285750">
              <a:buFontTx/>
              <a:buChar char="-"/>
            </a:pPr>
            <a:r>
              <a:rPr lang="en-IN" dirty="0" smtClean="0"/>
              <a:t>Allows rational decision where goal is inadequate : in conflicting goals and in selecting goals that can be achieved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33400" y="29194"/>
            <a:ext cx="8229600" cy="54230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TW" sz="2800" dirty="0" smtClean="0"/>
              <a:t>Learning agents</a:t>
            </a:r>
          </a:p>
        </p:txBody>
      </p:sp>
      <p:pic>
        <p:nvPicPr>
          <p:cNvPr id="28675" name="Picture 9" descr="learning-agen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1" y="647700"/>
            <a:ext cx="4876800" cy="285480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1782" y="3695700"/>
            <a:ext cx="8458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dirty="0" smtClean="0"/>
              <a:t>Learning allows agent to operate in initially unknown environment </a:t>
            </a:r>
          </a:p>
          <a:p>
            <a:pPr marL="285750" indent="-285750">
              <a:buFontTx/>
              <a:buChar char="-"/>
            </a:pPr>
            <a:r>
              <a:rPr lang="en-IN" dirty="0" smtClean="0"/>
              <a:t>Learning element : making improvements </a:t>
            </a:r>
          </a:p>
          <a:p>
            <a:pPr marL="285750" indent="-285750">
              <a:buFontTx/>
              <a:buChar char="-"/>
            </a:pPr>
            <a:r>
              <a:rPr lang="en-IN" dirty="0" smtClean="0"/>
              <a:t>Performance element </a:t>
            </a:r>
            <a:r>
              <a:rPr lang="en-IN" dirty="0"/>
              <a:t>: </a:t>
            </a:r>
            <a:r>
              <a:rPr lang="en-IN" dirty="0" smtClean="0"/>
              <a:t>selecting external actions </a:t>
            </a:r>
          </a:p>
          <a:p>
            <a:pPr marL="285750" indent="-285750">
              <a:buFontTx/>
              <a:buChar char="-"/>
            </a:pPr>
            <a:r>
              <a:rPr lang="en-IN" dirty="0" smtClean="0"/>
              <a:t>Critic : provides feedback on how the agent is doing  and determines how the performance element should be modified </a:t>
            </a:r>
          </a:p>
          <a:p>
            <a:pPr marL="285750" indent="-285750">
              <a:buFontTx/>
              <a:buChar char="-"/>
            </a:pPr>
            <a:r>
              <a:rPr lang="en-IN" dirty="0" smtClean="0"/>
              <a:t>Problem generator: suggesting actions </a:t>
            </a:r>
            <a:endParaRPr lang="en-IN" dirty="0"/>
          </a:p>
          <a:p>
            <a:pPr marL="285750" indent="-285750">
              <a:buFontTx/>
              <a:buChar char="-"/>
            </a:pPr>
            <a:endParaRPr lang="en-I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Conclusion 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Agents can have variety of components </a:t>
            </a:r>
          </a:p>
          <a:p>
            <a:r>
              <a:rPr lang="en-IN" sz="2400" dirty="0" smtClean="0"/>
              <a:t>Each component can be presented in a variety of ways</a:t>
            </a:r>
          </a:p>
          <a:p>
            <a:r>
              <a:rPr lang="en-IN" sz="2400" dirty="0" smtClean="0"/>
              <a:t>A variety of learning methods but one unifying theme</a:t>
            </a:r>
          </a:p>
          <a:p>
            <a:r>
              <a:rPr lang="en-IN" sz="2400" dirty="0" smtClean="0"/>
              <a:t>Learning in intelligent agent is a process of modification of each component to bring them into a closer agreement with available feedback information thereby improving overall agent performance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15853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11183" y="114300"/>
            <a:ext cx="8229600" cy="57123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TW" dirty="0" smtClean="0"/>
              <a:t>Agents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337270" y="647700"/>
            <a:ext cx="8229600" cy="626455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en-US" altLang="zh-TW" sz="1600" dirty="0" smtClean="0"/>
              <a:t>An </a:t>
            </a:r>
            <a:r>
              <a:rPr lang="en-US" altLang="zh-TW" sz="1600" dirty="0" smtClean="0">
                <a:solidFill>
                  <a:srgbClr val="FF0000"/>
                </a:solidFill>
              </a:rPr>
              <a:t>agent</a:t>
            </a:r>
            <a:r>
              <a:rPr lang="en-US" altLang="zh-TW" sz="1600" dirty="0" smtClean="0"/>
              <a:t> is anything that can be viewed as </a:t>
            </a:r>
            <a:r>
              <a:rPr lang="en-US" altLang="zh-TW" sz="1600" dirty="0" smtClean="0">
                <a:solidFill>
                  <a:srgbClr val="FF0000"/>
                </a:solidFill>
              </a:rPr>
              <a:t>perceiving</a:t>
            </a:r>
            <a:r>
              <a:rPr lang="en-US" altLang="zh-TW" sz="1600" dirty="0" smtClean="0"/>
              <a:t> its </a:t>
            </a:r>
            <a:r>
              <a:rPr lang="en-US" altLang="zh-TW" sz="1600" dirty="0" smtClean="0">
                <a:solidFill>
                  <a:srgbClr val="FF0000"/>
                </a:solidFill>
              </a:rPr>
              <a:t>environment</a:t>
            </a:r>
            <a:r>
              <a:rPr lang="en-US" altLang="zh-TW" sz="1600" dirty="0" smtClean="0"/>
              <a:t> through </a:t>
            </a:r>
            <a:r>
              <a:rPr lang="en-US" altLang="zh-TW" sz="1600" dirty="0" smtClean="0">
                <a:solidFill>
                  <a:srgbClr val="FF0000"/>
                </a:solidFill>
              </a:rPr>
              <a:t>sensors</a:t>
            </a:r>
            <a:r>
              <a:rPr lang="en-US" altLang="zh-TW" sz="1600" dirty="0" smtClean="0"/>
              <a:t> and </a:t>
            </a:r>
            <a:r>
              <a:rPr lang="en-US" altLang="zh-TW" sz="1600" dirty="0" smtClean="0">
                <a:solidFill>
                  <a:srgbClr val="FF0000"/>
                </a:solidFill>
              </a:rPr>
              <a:t>acting</a:t>
            </a:r>
            <a:r>
              <a:rPr lang="en-US" altLang="zh-TW" sz="1600" dirty="0" smtClean="0"/>
              <a:t> upon that environment through </a:t>
            </a:r>
            <a:r>
              <a:rPr lang="en-US" altLang="zh-TW" sz="1600" dirty="0" smtClean="0">
                <a:solidFill>
                  <a:srgbClr val="FF0000"/>
                </a:solidFill>
              </a:rPr>
              <a:t>actuators</a:t>
            </a:r>
            <a:endParaRPr lang="en-US" altLang="zh-TW" sz="16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064" y="1463764"/>
            <a:ext cx="6265838" cy="23843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2766" y="3848100"/>
            <a:ext cx="86264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dirty="0"/>
              <a:t>Human agent: </a:t>
            </a:r>
            <a:r>
              <a:rPr lang="en-US" altLang="zh-TW" sz="1600" b="1" dirty="0" smtClean="0"/>
              <a:t>sensors - </a:t>
            </a:r>
            <a:r>
              <a:rPr lang="en-US" altLang="zh-TW" sz="1600" dirty="0" smtClean="0"/>
              <a:t>eyes</a:t>
            </a:r>
            <a:r>
              <a:rPr lang="en-US" altLang="zh-TW" sz="1600" dirty="0"/>
              <a:t>, ears, and other </a:t>
            </a:r>
            <a:r>
              <a:rPr lang="en-US" altLang="zh-TW" sz="1600" dirty="0" smtClean="0"/>
              <a:t>sensory organs; </a:t>
            </a:r>
            <a:r>
              <a:rPr lang="en-US" altLang="zh-TW" sz="1600" b="1" dirty="0" smtClean="0"/>
              <a:t>actuators - </a:t>
            </a:r>
            <a:r>
              <a:rPr lang="en-US" altLang="zh-TW" sz="1600" dirty="0" smtClean="0"/>
              <a:t>hands, legs</a:t>
            </a:r>
            <a:r>
              <a:rPr lang="en-US" altLang="zh-TW" sz="1600" dirty="0"/>
              <a:t>, </a:t>
            </a:r>
            <a:r>
              <a:rPr lang="en-US" altLang="zh-TW" sz="1600" dirty="0" smtClean="0"/>
              <a:t>mouth </a:t>
            </a:r>
            <a:r>
              <a:rPr lang="en-US" altLang="zh-TW" sz="1600" dirty="0" err="1" smtClean="0"/>
              <a:t>etc</a:t>
            </a:r>
            <a:r>
              <a:rPr lang="en-US" altLang="zh-TW" sz="1600" dirty="0"/>
              <a:t>
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dirty="0"/>
              <a:t>Robotic agent: sensors - </a:t>
            </a:r>
            <a:r>
              <a:rPr lang="en-US" altLang="zh-TW" sz="1600" dirty="0" smtClean="0"/>
              <a:t>cameras </a:t>
            </a:r>
            <a:r>
              <a:rPr lang="en-US" altLang="zh-TW" sz="1600" dirty="0"/>
              <a:t>and infrared range finders ; </a:t>
            </a:r>
            <a:r>
              <a:rPr lang="en-US" altLang="zh-TW" sz="1600" b="1" dirty="0"/>
              <a:t>actuators - </a:t>
            </a:r>
            <a:r>
              <a:rPr lang="en-US" altLang="zh-TW" sz="1600" dirty="0" smtClean="0"/>
              <a:t>various </a:t>
            </a:r>
            <a:r>
              <a:rPr lang="en-US" altLang="zh-TW" sz="1600" dirty="0"/>
              <a:t>motors for actuators
</a:t>
            </a:r>
            <a:endParaRPr lang="en-US" altLang="zh-TW" sz="16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dirty="0" smtClean="0"/>
              <a:t>Software agent: </a:t>
            </a:r>
            <a:r>
              <a:rPr lang="en-US" altLang="zh-TW" sz="1600" b="1" dirty="0"/>
              <a:t>sensors </a:t>
            </a:r>
            <a:r>
              <a:rPr lang="en-US" altLang="zh-TW" sz="1600" b="1" dirty="0" smtClean="0"/>
              <a:t>-                                                          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dirty="0"/>
              <a:t>actuators -</a:t>
            </a:r>
            <a:endParaRPr lang="en-US" altLang="zh-TW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2514600" y="4686300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Key strokes, file contents, network packets</a:t>
            </a:r>
          </a:p>
          <a:p>
            <a:r>
              <a:rPr lang="en-IN" dirty="0" smtClean="0"/>
              <a:t>Displaying on screen, writing files, sending network packets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11183" y="114300"/>
            <a:ext cx="8229600" cy="57123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TW" dirty="0" smtClean="0"/>
              <a:t>Agents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337270" y="723900"/>
            <a:ext cx="8229600" cy="626455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zh-TW" sz="1600" dirty="0" smtClean="0"/>
              <a:t>An </a:t>
            </a:r>
            <a:r>
              <a:rPr lang="en-US" altLang="zh-TW" sz="1600" dirty="0" smtClean="0">
                <a:solidFill>
                  <a:srgbClr val="FF0000"/>
                </a:solidFill>
              </a:rPr>
              <a:t>agent</a:t>
            </a:r>
            <a:r>
              <a:rPr lang="en-US" altLang="zh-TW" sz="1600" dirty="0" smtClean="0"/>
              <a:t> is anything that can be viewed as </a:t>
            </a:r>
            <a:r>
              <a:rPr lang="en-US" altLang="zh-TW" sz="1600" dirty="0" smtClean="0">
                <a:solidFill>
                  <a:srgbClr val="FF0000"/>
                </a:solidFill>
              </a:rPr>
              <a:t>perceiving</a:t>
            </a:r>
            <a:r>
              <a:rPr lang="en-US" altLang="zh-TW" sz="1600" dirty="0" smtClean="0"/>
              <a:t> its </a:t>
            </a:r>
            <a:r>
              <a:rPr lang="en-US" altLang="zh-TW" sz="1600" dirty="0" smtClean="0">
                <a:solidFill>
                  <a:srgbClr val="FF0000"/>
                </a:solidFill>
              </a:rPr>
              <a:t>environment</a:t>
            </a:r>
            <a:r>
              <a:rPr lang="en-US" altLang="zh-TW" sz="1600" dirty="0" smtClean="0"/>
              <a:t> through </a:t>
            </a:r>
            <a:r>
              <a:rPr lang="en-US" altLang="zh-TW" sz="1600" dirty="0" smtClean="0">
                <a:solidFill>
                  <a:srgbClr val="FF0000"/>
                </a:solidFill>
              </a:rPr>
              <a:t>sensors</a:t>
            </a:r>
            <a:r>
              <a:rPr lang="en-US" altLang="zh-TW" sz="1600" dirty="0" smtClean="0"/>
              <a:t> and </a:t>
            </a:r>
            <a:r>
              <a:rPr lang="en-US" altLang="zh-TW" sz="1600" dirty="0" smtClean="0">
                <a:solidFill>
                  <a:srgbClr val="FF0000"/>
                </a:solidFill>
              </a:rPr>
              <a:t>acting</a:t>
            </a:r>
            <a:r>
              <a:rPr lang="en-US" altLang="zh-TW" sz="1600" dirty="0" smtClean="0"/>
              <a:t> upon that environment through </a:t>
            </a:r>
            <a:r>
              <a:rPr lang="en-US" altLang="zh-TW" sz="1600" dirty="0" smtClean="0">
                <a:solidFill>
                  <a:srgbClr val="FF0000"/>
                </a:solidFill>
              </a:rPr>
              <a:t>actuators</a:t>
            </a:r>
            <a:endParaRPr lang="en-US" altLang="zh-TW" sz="16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064" y="1257300"/>
            <a:ext cx="6265838" cy="23843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2766" y="3848100"/>
            <a:ext cx="8626434" cy="1742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dirty="0" smtClean="0"/>
              <a:t>Percepts: agents perceptual inputs at any given instance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dirty="0" smtClean="0"/>
              <a:t>Percept sequence: complete history of agents perceived inputs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dirty="0" smtClean="0"/>
              <a:t>Agent functions: describes the agent’s behavior</a:t>
            </a:r>
          </a:p>
          <a:p>
            <a:pPr eaLnBrk="1" hangingPunct="1">
              <a:defRPr/>
            </a:pPr>
            <a:r>
              <a:rPr lang="en-US" altLang="zh-TW" sz="1600" dirty="0"/>
              <a:t>The </a:t>
            </a:r>
            <a:r>
              <a:rPr lang="en-US" altLang="zh-TW" sz="1600" dirty="0">
                <a:solidFill>
                  <a:srgbClr val="FF0000"/>
                </a:solidFill>
              </a:rPr>
              <a:t>agent</a:t>
            </a:r>
            <a:r>
              <a:rPr lang="en-US" altLang="zh-TW" sz="1600" dirty="0"/>
              <a:t> </a:t>
            </a:r>
            <a:r>
              <a:rPr lang="en-US" altLang="zh-TW" sz="1600" dirty="0">
                <a:solidFill>
                  <a:srgbClr val="FF0000"/>
                </a:solidFill>
              </a:rPr>
              <a:t>function</a:t>
            </a:r>
            <a:r>
              <a:rPr lang="en-US" altLang="zh-TW" sz="1600" dirty="0"/>
              <a:t> maps from percept histories to actions: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en-US" altLang="zh-TW" sz="1600" dirty="0"/>
              <a:t>[</a:t>
            </a:r>
            <a:r>
              <a:rPr lang="en-US" altLang="zh-TW" sz="1600" i="1" dirty="0"/>
              <a:t>f</a:t>
            </a:r>
            <a:r>
              <a:rPr lang="en-US" altLang="zh-TW" sz="1600" dirty="0"/>
              <a:t>: </a:t>
            </a:r>
            <a:r>
              <a:rPr lang="en-US" altLang="zh-TW" sz="1600" dirty="0">
                <a:latin typeface="Monotype Corsiva" pitchFamily="66" charset="0"/>
              </a:rPr>
              <a:t>P*</a:t>
            </a:r>
            <a:r>
              <a:rPr lang="en-US" altLang="zh-TW" sz="1600" dirty="0"/>
              <a:t> </a:t>
            </a:r>
            <a:r>
              <a:rPr lang="en-US" altLang="zh-TW" sz="1600" dirty="0">
                <a:sym typeface="Wingdings" pitchFamily="2" charset="2"/>
              </a:rPr>
              <a:t> </a:t>
            </a:r>
            <a:r>
              <a:rPr lang="en-US" altLang="zh-TW" sz="1600" dirty="0">
                <a:latin typeface="Monotype Corsiva" pitchFamily="66" charset="0"/>
              </a:rPr>
              <a:t>A</a:t>
            </a:r>
            <a:r>
              <a:rPr lang="en-US" altLang="zh-TW" sz="1600" dirty="0" smtClean="0"/>
              <a:t>]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dirty="0"/>
              <a:t>The </a:t>
            </a:r>
            <a:r>
              <a:rPr lang="en-US" altLang="zh-TW" sz="1600" dirty="0">
                <a:solidFill>
                  <a:srgbClr val="FF0000"/>
                </a:solidFill>
              </a:rPr>
              <a:t>agent</a:t>
            </a:r>
            <a:r>
              <a:rPr lang="en-US" altLang="zh-TW" sz="1600" dirty="0"/>
              <a:t> </a:t>
            </a:r>
            <a:r>
              <a:rPr lang="en-US" altLang="zh-TW" sz="1600" dirty="0">
                <a:solidFill>
                  <a:srgbClr val="FF0000"/>
                </a:solidFill>
              </a:rPr>
              <a:t>program</a:t>
            </a:r>
            <a:r>
              <a:rPr lang="en-US" altLang="zh-TW" sz="1600" dirty="0"/>
              <a:t> runs on the physical </a:t>
            </a:r>
            <a:r>
              <a:rPr lang="en-US" altLang="zh-TW" sz="1600" dirty="0">
                <a:solidFill>
                  <a:srgbClr val="FF0000"/>
                </a:solidFill>
              </a:rPr>
              <a:t>architecture</a:t>
            </a:r>
            <a:r>
              <a:rPr lang="en-US" altLang="zh-TW" sz="1600" dirty="0"/>
              <a:t> to produce </a:t>
            </a:r>
            <a:r>
              <a:rPr lang="en-US" altLang="zh-TW" sz="1600" i="1" dirty="0"/>
              <a:t>f </a:t>
            </a:r>
            <a:endParaRPr lang="en-US" altLang="zh-TW" sz="1600" i="1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dirty="0"/>
              <a:t>agent = architecture + program </a:t>
            </a:r>
          </a:p>
        </p:txBody>
      </p:sp>
      <p:pic>
        <p:nvPicPr>
          <p:cNvPr id="6" name="Picture 4" descr="agent-environ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145663"/>
            <a:ext cx="3048000" cy="114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409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Vacuum-cleaner world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endParaRPr lang="zh-TW" altLang="en-US" dirty="0" smtClean="0"/>
          </a:p>
          <a:p>
            <a:pPr eaLnBrk="1" hangingPunct="1">
              <a:defRPr/>
            </a:pPr>
            <a:endParaRPr lang="zh-TW" altLang="en-US" dirty="0" smtClean="0"/>
          </a:p>
          <a:p>
            <a:pPr eaLnBrk="1" hangingPunct="1">
              <a:defRPr/>
            </a:pPr>
            <a:endParaRPr lang="zh-TW" altLang="en-US" dirty="0" smtClean="0"/>
          </a:p>
          <a:p>
            <a:pPr eaLnBrk="1" hangingPunct="1">
              <a:defRPr/>
            </a:pPr>
            <a:endParaRPr lang="zh-TW" altLang="en-US" dirty="0" smtClean="0"/>
          </a:p>
          <a:p>
            <a:pPr eaLnBrk="1" hangingPunct="1">
              <a:defRPr/>
            </a:pPr>
            <a:r>
              <a:rPr lang="en-US" altLang="zh-TW" dirty="0" smtClean="0"/>
              <a:t>Percepts: location and contents, e.g., [A, Dirty]</a:t>
            </a:r>
          </a:p>
          <a:p>
            <a:pPr eaLnBrk="1" hangingPunct="1">
              <a:defRPr/>
            </a:pPr>
            <a:r>
              <a:rPr lang="en-US" altLang="zh-TW" dirty="0" smtClean="0"/>
              <a:t>Actions: </a:t>
            </a:r>
            <a:r>
              <a:rPr lang="en-US" altLang="zh-TW" i="1" dirty="0" smtClean="0"/>
              <a:t>Left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Right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Suck</a:t>
            </a:r>
            <a:r>
              <a:rPr lang="en-US" altLang="zh-TW" dirty="0" smtClean="0"/>
              <a:t>, </a:t>
            </a:r>
            <a:r>
              <a:rPr lang="en-US" altLang="zh-TW" i="1" dirty="0" err="1" smtClean="0"/>
              <a:t>NoOp</a:t>
            </a:r>
            <a:endParaRPr lang="en-US" altLang="zh-TW" dirty="0" smtClean="0"/>
          </a:p>
        </p:txBody>
      </p:sp>
      <p:pic>
        <p:nvPicPr>
          <p:cNvPr id="7172" name="Picture 4" descr="vacuum2-environ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485900"/>
            <a:ext cx="4419600" cy="188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A vacuum-cleaner agent</a:t>
            </a:r>
          </a:p>
        </p:txBody>
      </p:sp>
      <p:pic>
        <p:nvPicPr>
          <p:cNvPr id="8195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711" y="1356651"/>
            <a:ext cx="6626578" cy="372533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28865"/>
            <a:ext cx="8229600" cy="57123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TW" dirty="0" smtClean="0"/>
              <a:t>Good behavior: Concept of Rationality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952500"/>
            <a:ext cx="8229600" cy="4762500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zh-TW" sz="1600" dirty="0" smtClean="0">
                <a:solidFill>
                  <a:srgbClr val="FF0000"/>
                </a:solidFill>
              </a:rPr>
              <a:t>Rational agent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dirty="0" smtClean="0"/>
              <a:t>An agent should strive to "do the right thing", based on what it can perceive and the actions it can perform.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dirty="0" smtClean="0"/>
              <a:t>All entry in the table for the agent function are filled correctly.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dirty="0" smtClean="0"/>
              <a:t>The right action is the one that will cause the agent to be most successful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dirty="0" smtClean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zh-TW" sz="1600" dirty="0" smtClean="0">
                <a:solidFill>
                  <a:srgbClr val="FF0000"/>
                </a:solidFill>
              </a:rPr>
              <a:t>How to measure success????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dirty="0" smtClean="0"/>
              <a:t>Performance measure: A criterion for success of an agent's behavior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dirty="0" smtClean="0"/>
              <a:t>E.g., performance measure of vacuum cleaner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TW" sz="1600" dirty="0"/>
              <a:t>amount of dirt cleaned up,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TW" sz="1600" dirty="0" smtClean="0"/>
              <a:t>amount of time taken,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TW" sz="1600" dirty="0" smtClean="0"/>
              <a:t>amount of electricity consumed,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TW" sz="1600" dirty="0" smtClean="0"/>
              <a:t>amount of noise generated, etc.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altLang="zh-TW" sz="1600" dirty="0" smtClean="0"/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zh-TW" sz="1600" dirty="0" smtClean="0">
                <a:solidFill>
                  <a:srgbClr val="FF0000"/>
                </a:solidFill>
              </a:rPr>
              <a:t>Selection of performance measure</a:t>
            </a:r>
            <a:r>
              <a:rPr lang="en-US" altLang="zh-TW" sz="1600" dirty="0" smtClean="0"/>
              <a:t>:</a:t>
            </a:r>
            <a:endParaRPr lang="en-US" altLang="zh-TW" sz="16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TW" sz="1600" dirty="0" smtClean="0"/>
              <a:t>Average performance Vs energetic performance with long breaks</a:t>
            </a:r>
          </a:p>
          <a:p>
            <a:pPr>
              <a:lnSpc>
                <a:spcPct val="90000"/>
              </a:lnSpc>
              <a:defRPr/>
            </a:pPr>
            <a:r>
              <a:rPr lang="en-US" altLang="zh-TW" sz="1600" dirty="0" smtClean="0"/>
              <a:t>Reckless life or safe but simple existence</a:t>
            </a:r>
          </a:p>
          <a:p>
            <a:pPr>
              <a:lnSpc>
                <a:spcPct val="90000"/>
              </a:lnSpc>
              <a:defRPr/>
            </a:pPr>
            <a:r>
              <a:rPr lang="en-US" altLang="zh-TW" sz="1600" dirty="0" smtClean="0"/>
              <a:t>Economy with moderate poverty for all or some are super rich + some are very poor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28865"/>
            <a:ext cx="8229600" cy="57123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TW" dirty="0" smtClean="0"/>
              <a:t>Good behavior: Concept of Rationality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76300"/>
            <a:ext cx="8229600" cy="48387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zh-TW" sz="1800" dirty="0" smtClean="0">
                <a:solidFill>
                  <a:srgbClr val="FF0000"/>
                </a:solidFill>
              </a:rPr>
              <a:t>What is rational??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800" dirty="0" smtClean="0"/>
              <a:t>The </a:t>
            </a:r>
            <a:r>
              <a:rPr lang="en-US" altLang="zh-TW" sz="1800" dirty="0" smtClean="0">
                <a:solidFill>
                  <a:srgbClr val="7030A0"/>
                </a:solidFill>
              </a:rPr>
              <a:t>Performance measure </a:t>
            </a:r>
            <a:r>
              <a:rPr lang="en-US" altLang="zh-TW" sz="1800" dirty="0" smtClean="0"/>
              <a:t>that defines the criterion of success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800" dirty="0" smtClean="0"/>
              <a:t>The agent’s prior knowledge of </a:t>
            </a:r>
            <a:r>
              <a:rPr lang="en-US" altLang="zh-TW" sz="1800" dirty="0" smtClean="0">
                <a:solidFill>
                  <a:srgbClr val="7030A0"/>
                </a:solidFill>
              </a:rPr>
              <a:t>environment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800" dirty="0" smtClean="0"/>
              <a:t>The </a:t>
            </a:r>
            <a:r>
              <a:rPr lang="en-US" altLang="zh-TW" sz="1800" dirty="0" smtClean="0">
                <a:solidFill>
                  <a:srgbClr val="7030A0"/>
                </a:solidFill>
              </a:rPr>
              <a:t>actions</a:t>
            </a:r>
            <a:r>
              <a:rPr lang="en-US" altLang="zh-TW" sz="1800" dirty="0" smtClean="0"/>
              <a:t> that the agent performs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800" dirty="0" smtClean="0"/>
              <a:t>The agent’s </a:t>
            </a:r>
            <a:r>
              <a:rPr lang="en-US" altLang="zh-TW" sz="1800" dirty="0" smtClean="0">
                <a:solidFill>
                  <a:srgbClr val="7030A0"/>
                </a:solidFill>
              </a:rPr>
              <a:t>percept sequence </a:t>
            </a:r>
            <a:r>
              <a:rPr lang="en-US" altLang="zh-TW" sz="1800" dirty="0" smtClean="0"/>
              <a:t>to data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800" dirty="0" smtClean="0"/>
          </a:p>
          <a:p>
            <a:pPr marL="0" indent="0" algn="just">
              <a:lnSpc>
                <a:spcPct val="90000"/>
              </a:lnSpc>
              <a:buNone/>
              <a:defRPr/>
            </a:pPr>
            <a:r>
              <a:rPr lang="en-US" altLang="zh-TW" sz="1800" i="1" dirty="0" smtClean="0">
                <a:solidFill>
                  <a:srgbClr val="FF0000"/>
                </a:solidFill>
              </a:rPr>
              <a:t>Def: </a:t>
            </a:r>
            <a:r>
              <a:rPr lang="en-US" altLang="zh-TW" sz="1800" b="1" i="1" dirty="0" smtClean="0"/>
              <a:t>For each possible percept sequence, a rational agent should select an action that is expected to maximize its performance measure, given the evidence provided by the percept sequence and whatever built-in knowledge the agent has.</a:t>
            </a:r>
            <a:r>
              <a:rPr lang="en-US" altLang="zh-TW" sz="1800" b="1" dirty="0" smtClean="0"/>
              <a:t>
</a:t>
            </a:r>
          </a:p>
          <a:p>
            <a:pPr marL="0" indent="0" algn="just">
              <a:lnSpc>
                <a:spcPct val="90000"/>
              </a:lnSpc>
              <a:buNone/>
              <a:defRPr/>
            </a:pPr>
            <a:r>
              <a:rPr lang="en-US" altLang="zh-TW" sz="1800" dirty="0" smtClean="0"/>
              <a:t>How to check if Vacuum cleaner is a rational agent? </a:t>
            </a:r>
          </a:p>
          <a:p>
            <a:pPr marL="355600" lvl="1" indent="-3556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sz="1800" dirty="0">
                <a:solidFill>
                  <a:srgbClr val="7030A0"/>
                </a:solidFill>
              </a:rPr>
              <a:t>Performance </a:t>
            </a:r>
            <a:r>
              <a:rPr lang="en-US" altLang="zh-TW" sz="1800" dirty="0" smtClean="0">
                <a:solidFill>
                  <a:srgbClr val="7030A0"/>
                </a:solidFill>
              </a:rPr>
              <a:t>measure: award one point for each clean square</a:t>
            </a:r>
            <a:r>
              <a:rPr lang="en-US" altLang="zh-TW" sz="1800" dirty="0">
                <a:solidFill>
                  <a:srgbClr val="7030A0"/>
                </a:solidFill>
              </a:rPr>
              <a:t>
</a:t>
            </a:r>
            <a:r>
              <a:rPr lang="en-US" altLang="zh-TW" sz="1800" dirty="0" smtClean="0">
                <a:solidFill>
                  <a:srgbClr val="7030A0"/>
                </a:solidFill>
              </a:rPr>
              <a:t>Environment: Geography of environment is known apriori – two squares A &amp; B</a:t>
            </a:r>
            <a:endParaRPr lang="en-US" altLang="zh-TW" sz="1800" dirty="0">
              <a:solidFill>
                <a:srgbClr val="7030A0"/>
              </a:solidFill>
            </a:endParaRPr>
          </a:p>
          <a:p>
            <a:pPr marL="355600" lvl="1" indent="-3556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sz="1800" dirty="0" smtClean="0">
                <a:solidFill>
                  <a:srgbClr val="7030A0"/>
                </a:solidFill>
              </a:rPr>
              <a:t>Actions: Left, Right, Such and </a:t>
            </a:r>
            <a:r>
              <a:rPr lang="en-US" altLang="zh-TW" sz="1800" dirty="0" err="1" smtClean="0">
                <a:solidFill>
                  <a:srgbClr val="7030A0"/>
                </a:solidFill>
              </a:rPr>
              <a:t>NoOp</a:t>
            </a:r>
            <a:endParaRPr lang="en-US" altLang="zh-TW" sz="1800" dirty="0">
              <a:solidFill>
                <a:srgbClr val="7030A0"/>
              </a:solidFill>
            </a:endParaRPr>
          </a:p>
          <a:p>
            <a:pPr marL="355600" lvl="1" indent="-3556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sz="1800" dirty="0" smtClean="0">
                <a:solidFill>
                  <a:srgbClr val="7030A0"/>
                </a:solidFill>
              </a:rPr>
              <a:t>Sensors: Agent perceives its location and checks if contains dirt or not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zh-TW" sz="1800" dirty="0" smtClean="0"/>
              <a:t>Under these </a:t>
            </a:r>
            <a:r>
              <a:rPr lang="en-US" altLang="zh-TW" sz="1800" dirty="0"/>
              <a:t>circumstances Vacuum cleaner </a:t>
            </a:r>
            <a:r>
              <a:rPr lang="en-US" altLang="zh-TW" sz="1800" dirty="0" smtClean="0"/>
              <a:t>agent is rational.</a:t>
            </a:r>
          </a:p>
        </p:txBody>
      </p:sp>
    </p:spTree>
    <p:extLst>
      <p:ext uri="{BB962C8B-B14F-4D97-AF65-F5344CB8AC3E}">
        <p14:creationId xmlns:p14="http://schemas.microsoft.com/office/powerpoint/2010/main" val="245428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Rational agents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57300"/>
            <a:ext cx="8229600" cy="3771636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en-US" altLang="zh-TW" sz="2400" dirty="0" smtClean="0"/>
              <a:t>Agents can perform actions in order to modify future percepts so as to obtain useful information - </a:t>
            </a:r>
            <a:r>
              <a:rPr lang="en-US" altLang="zh-TW" sz="2400" dirty="0" smtClean="0">
                <a:solidFill>
                  <a:srgbClr val="FF0000"/>
                </a:solidFill>
              </a:rPr>
              <a:t>information gathering, exploration</a:t>
            </a:r>
            <a:r>
              <a:rPr lang="en-US" altLang="zh-TW" sz="2400" dirty="0" smtClean="0"/>
              <a:t> </a:t>
            </a:r>
          </a:p>
          <a:p>
            <a:pPr algn="just" eaLnBrk="1" hangingPunct="1">
              <a:lnSpc>
                <a:spcPct val="90000"/>
              </a:lnSpc>
              <a:defRPr/>
            </a:pPr>
            <a:endParaRPr lang="en-US" altLang="zh-TW" sz="2400" dirty="0"/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altLang="zh-TW" sz="2400" dirty="0" smtClean="0"/>
              <a:t>An agent should </a:t>
            </a:r>
            <a:r>
              <a:rPr lang="en-US" altLang="zh-TW" sz="2400" dirty="0" smtClean="0">
                <a:solidFill>
                  <a:srgbClr val="FF0000"/>
                </a:solidFill>
              </a:rPr>
              <a:t>learn</a:t>
            </a:r>
            <a:r>
              <a:rPr lang="en-US" altLang="zh-TW" sz="2400" dirty="0" smtClean="0"/>
              <a:t> from what it perceives</a:t>
            </a:r>
          </a:p>
          <a:p>
            <a:pPr algn="just" eaLnBrk="1" hangingPunct="1">
              <a:lnSpc>
                <a:spcPct val="90000"/>
              </a:lnSpc>
              <a:defRPr/>
            </a:pPr>
            <a:endParaRPr lang="en-US" altLang="zh-TW" sz="2400" dirty="0" smtClean="0"/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altLang="zh-TW" sz="2400" dirty="0" smtClean="0"/>
              <a:t>An agent is </a:t>
            </a:r>
            <a:r>
              <a:rPr lang="en-US" altLang="zh-TW" sz="2400" dirty="0" smtClean="0">
                <a:solidFill>
                  <a:srgbClr val="FF0000"/>
                </a:solidFill>
              </a:rPr>
              <a:t>autonomous</a:t>
            </a:r>
            <a:r>
              <a:rPr lang="en-US" altLang="zh-TW" sz="2400" dirty="0" smtClean="0"/>
              <a:t> if its behavior is determined by its own experience (with ability to learn and adapt)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2444</TotalTime>
  <Words>1458</Words>
  <Application>Microsoft Office PowerPoint</Application>
  <PresentationFormat>On-screen Show (16:10)</PresentationFormat>
  <Paragraphs>215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Garamond</vt:lpstr>
      <vt:lpstr>Monotype Corsiva</vt:lpstr>
      <vt:lpstr>新細明體</vt:lpstr>
      <vt:lpstr>Wingdings</vt:lpstr>
      <vt:lpstr>Office Theme</vt:lpstr>
      <vt:lpstr>Chapter 2 Intelligent Agents</vt:lpstr>
      <vt:lpstr>Outline</vt:lpstr>
      <vt:lpstr>Agents</vt:lpstr>
      <vt:lpstr>Agents</vt:lpstr>
      <vt:lpstr>Vacuum-cleaner world</vt:lpstr>
      <vt:lpstr>A vacuum-cleaner agent</vt:lpstr>
      <vt:lpstr>Good behavior: Concept of Rationality</vt:lpstr>
      <vt:lpstr>Good behavior: Concept of Rationality</vt:lpstr>
      <vt:lpstr>Rational agents</vt:lpstr>
      <vt:lpstr>Nature of Environment </vt:lpstr>
      <vt:lpstr>PEAS</vt:lpstr>
      <vt:lpstr>PEAS</vt:lpstr>
      <vt:lpstr>Environment types</vt:lpstr>
      <vt:lpstr>Environment types</vt:lpstr>
      <vt:lpstr>Environment types</vt:lpstr>
      <vt:lpstr>Agent functions and programs</vt:lpstr>
      <vt:lpstr>Table-lookup agent</vt:lpstr>
      <vt:lpstr>Agent program for a vacuum-cleaner agent</vt:lpstr>
      <vt:lpstr>Agent types</vt:lpstr>
      <vt:lpstr>Simple reflex agents</vt:lpstr>
      <vt:lpstr>PowerPoint Presentation</vt:lpstr>
      <vt:lpstr>Model-based reflex agents</vt:lpstr>
      <vt:lpstr>PowerPoint Presentation</vt:lpstr>
      <vt:lpstr>Goal-based agents</vt:lpstr>
      <vt:lpstr>Utility-based agents</vt:lpstr>
      <vt:lpstr>Learning agents</vt:lpstr>
      <vt:lpstr>Conclusion 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Agents</dc:title>
  <dc:creator>Lakshmi Kurup</dc:creator>
  <cp:lastModifiedBy>Chetashri Bhadane</cp:lastModifiedBy>
  <cp:revision>75</cp:revision>
  <dcterms:created xsi:type="dcterms:W3CDTF">2003-12-17T02:32:09Z</dcterms:created>
  <dcterms:modified xsi:type="dcterms:W3CDTF">2022-09-10T02:57:43Z</dcterms:modified>
</cp:coreProperties>
</file>