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8" r:id="rId3"/>
    <p:sldId id="259" r:id="rId4"/>
    <p:sldId id="260" r:id="rId5"/>
    <p:sldId id="261" r:id="rId6"/>
    <p:sldId id="267"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04D345-A8A4-4333-9565-513293367C0C}" type="datetimeFigureOut">
              <a:rPr lang="en-US" smtClean="0"/>
              <a:t>08-Nov-17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C2258A-FDCD-4571-8636-5721F01E424E}" type="slidenum">
              <a:rPr lang="en-US" smtClean="0"/>
              <a:t>‹#›</a:t>
            </a:fld>
            <a:endParaRPr lang="en-US"/>
          </a:p>
        </p:txBody>
      </p:sp>
    </p:spTree>
    <p:extLst>
      <p:ext uri="{BB962C8B-B14F-4D97-AF65-F5344CB8AC3E}">
        <p14:creationId xmlns:p14="http://schemas.microsoft.com/office/powerpoint/2010/main" val="1122020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04D345-A8A4-4333-9565-513293367C0C}" type="datetimeFigureOut">
              <a:rPr lang="en-US" smtClean="0"/>
              <a:t>08-Nov-17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2258A-FDCD-4571-8636-5721F01E424E}" type="slidenum">
              <a:rPr lang="en-US" smtClean="0"/>
              <a:t>‹#›</a:t>
            </a:fld>
            <a:endParaRPr lang="en-US"/>
          </a:p>
        </p:txBody>
      </p:sp>
    </p:spTree>
    <p:extLst>
      <p:ext uri="{BB962C8B-B14F-4D97-AF65-F5344CB8AC3E}">
        <p14:creationId xmlns:p14="http://schemas.microsoft.com/office/powerpoint/2010/main" val="1197278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04D345-A8A4-4333-9565-513293367C0C}" type="datetimeFigureOut">
              <a:rPr lang="en-US" smtClean="0"/>
              <a:t>08-Nov-17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2258A-FDCD-4571-8636-5721F01E424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0676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D04D345-A8A4-4333-9565-513293367C0C}" type="datetimeFigureOut">
              <a:rPr lang="en-US" smtClean="0"/>
              <a:t>08-Nov-17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2258A-FDCD-4571-8636-5721F01E424E}" type="slidenum">
              <a:rPr lang="en-US" smtClean="0"/>
              <a:t>‹#›</a:t>
            </a:fld>
            <a:endParaRPr lang="en-US"/>
          </a:p>
        </p:txBody>
      </p:sp>
    </p:spTree>
    <p:extLst>
      <p:ext uri="{BB962C8B-B14F-4D97-AF65-F5344CB8AC3E}">
        <p14:creationId xmlns:p14="http://schemas.microsoft.com/office/powerpoint/2010/main" val="268018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D04D345-A8A4-4333-9565-513293367C0C}" type="datetimeFigureOut">
              <a:rPr lang="en-US" smtClean="0"/>
              <a:t>08-Nov-17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2258A-FDCD-4571-8636-5721F01E424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4829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D04D345-A8A4-4333-9565-513293367C0C}" type="datetimeFigureOut">
              <a:rPr lang="en-US" smtClean="0"/>
              <a:t>08-Nov-17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2258A-FDCD-4571-8636-5721F01E424E}" type="slidenum">
              <a:rPr lang="en-US" smtClean="0"/>
              <a:t>‹#›</a:t>
            </a:fld>
            <a:endParaRPr lang="en-US"/>
          </a:p>
        </p:txBody>
      </p:sp>
    </p:spTree>
    <p:extLst>
      <p:ext uri="{BB962C8B-B14F-4D97-AF65-F5344CB8AC3E}">
        <p14:creationId xmlns:p14="http://schemas.microsoft.com/office/powerpoint/2010/main" val="1069129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04D345-A8A4-4333-9565-513293367C0C}" type="datetimeFigureOut">
              <a:rPr lang="en-US" smtClean="0"/>
              <a:t>08-Nov-17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2258A-FDCD-4571-8636-5721F01E424E}" type="slidenum">
              <a:rPr lang="en-US" smtClean="0"/>
              <a:t>‹#›</a:t>
            </a:fld>
            <a:endParaRPr lang="en-US"/>
          </a:p>
        </p:txBody>
      </p:sp>
    </p:spTree>
    <p:extLst>
      <p:ext uri="{BB962C8B-B14F-4D97-AF65-F5344CB8AC3E}">
        <p14:creationId xmlns:p14="http://schemas.microsoft.com/office/powerpoint/2010/main" val="2448760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04D345-A8A4-4333-9565-513293367C0C}" type="datetimeFigureOut">
              <a:rPr lang="en-US" smtClean="0"/>
              <a:t>08-Nov-17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2258A-FDCD-4571-8636-5721F01E424E}" type="slidenum">
              <a:rPr lang="en-US" smtClean="0"/>
              <a:t>‹#›</a:t>
            </a:fld>
            <a:endParaRPr lang="en-US"/>
          </a:p>
        </p:txBody>
      </p:sp>
    </p:spTree>
    <p:extLst>
      <p:ext uri="{BB962C8B-B14F-4D97-AF65-F5344CB8AC3E}">
        <p14:creationId xmlns:p14="http://schemas.microsoft.com/office/powerpoint/2010/main" val="984625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04D345-A8A4-4333-9565-513293367C0C}" type="datetimeFigureOut">
              <a:rPr lang="en-US" smtClean="0"/>
              <a:t>08-Nov-17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2258A-FDCD-4571-8636-5721F01E424E}" type="slidenum">
              <a:rPr lang="en-US" smtClean="0"/>
              <a:t>‹#›</a:t>
            </a:fld>
            <a:endParaRPr lang="en-US"/>
          </a:p>
        </p:txBody>
      </p:sp>
    </p:spTree>
    <p:extLst>
      <p:ext uri="{BB962C8B-B14F-4D97-AF65-F5344CB8AC3E}">
        <p14:creationId xmlns:p14="http://schemas.microsoft.com/office/powerpoint/2010/main" val="3684219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04D345-A8A4-4333-9565-513293367C0C}" type="datetimeFigureOut">
              <a:rPr lang="en-US" smtClean="0"/>
              <a:t>08-Nov-17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2258A-FDCD-4571-8636-5721F01E424E}" type="slidenum">
              <a:rPr lang="en-US" smtClean="0"/>
              <a:t>‹#›</a:t>
            </a:fld>
            <a:endParaRPr lang="en-US"/>
          </a:p>
        </p:txBody>
      </p:sp>
    </p:spTree>
    <p:extLst>
      <p:ext uri="{BB962C8B-B14F-4D97-AF65-F5344CB8AC3E}">
        <p14:creationId xmlns:p14="http://schemas.microsoft.com/office/powerpoint/2010/main" val="30763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04D345-A8A4-4333-9565-513293367C0C}" type="datetimeFigureOut">
              <a:rPr lang="en-US" smtClean="0"/>
              <a:t>08-Nov-17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C2258A-FDCD-4571-8636-5721F01E424E}" type="slidenum">
              <a:rPr lang="en-US" smtClean="0"/>
              <a:t>‹#›</a:t>
            </a:fld>
            <a:endParaRPr lang="en-US"/>
          </a:p>
        </p:txBody>
      </p:sp>
    </p:spTree>
    <p:extLst>
      <p:ext uri="{BB962C8B-B14F-4D97-AF65-F5344CB8AC3E}">
        <p14:creationId xmlns:p14="http://schemas.microsoft.com/office/powerpoint/2010/main" val="141406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04D345-A8A4-4333-9565-513293367C0C}" type="datetimeFigureOut">
              <a:rPr lang="en-US" smtClean="0"/>
              <a:t>08-Nov-17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C2258A-FDCD-4571-8636-5721F01E424E}" type="slidenum">
              <a:rPr lang="en-US" smtClean="0"/>
              <a:t>‹#›</a:t>
            </a:fld>
            <a:endParaRPr lang="en-US"/>
          </a:p>
        </p:txBody>
      </p:sp>
    </p:spTree>
    <p:extLst>
      <p:ext uri="{BB962C8B-B14F-4D97-AF65-F5344CB8AC3E}">
        <p14:creationId xmlns:p14="http://schemas.microsoft.com/office/powerpoint/2010/main" val="1603176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04D345-A8A4-4333-9565-513293367C0C}" type="datetimeFigureOut">
              <a:rPr lang="en-US" smtClean="0"/>
              <a:t>08-Nov-17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C2258A-FDCD-4571-8636-5721F01E424E}" type="slidenum">
              <a:rPr lang="en-US" smtClean="0"/>
              <a:t>‹#›</a:t>
            </a:fld>
            <a:endParaRPr lang="en-US"/>
          </a:p>
        </p:txBody>
      </p:sp>
    </p:spTree>
    <p:extLst>
      <p:ext uri="{BB962C8B-B14F-4D97-AF65-F5344CB8AC3E}">
        <p14:creationId xmlns:p14="http://schemas.microsoft.com/office/powerpoint/2010/main" val="3493206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04D345-A8A4-4333-9565-513293367C0C}" type="datetimeFigureOut">
              <a:rPr lang="en-US" smtClean="0"/>
              <a:t>08-Nov-17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C2258A-FDCD-4571-8636-5721F01E424E}" type="slidenum">
              <a:rPr lang="en-US" smtClean="0"/>
              <a:t>‹#›</a:t>
            </a:fld>
            <a:endParaRPr lang="en-US"/>
          </a:p>
        </p:txBody>
      </p:sp>
    </p:spTree>
    <p:extLst>
      <p:ext uri="{BB962C8B-B14F-4D97-AF65-F5344CB8AC3E}">
        <p14:creationId xmlns:p14="http://schemas.microsoft.com/office/powerpoint/2010/main" val="1789149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04D345-A8A4-4333-9565-513293367C0C}" type="datetimeFigureOut">
              <a:rPr lang="en-US" smtClean="0"/>
              <a:t>08-Nov-17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C2258A-FDCD-4571-8636-5721F01E424E}" type="slidenum">
              <a:rPr lang="en-US" smtClean="0"/>
              <a:t>‹#›</a:t>
            </a:fld>
            <a:endParaRPr lang="en-US"/>
          </a:p>
        </p:txBody>
      </p:sp>
    </p:spTree>
    <p:extLst>
      <p:ext uri="{BB962C8B-B14F-4D97-AF65-F5344CB8AC3E}">
        <p14:creationId xmlns:p14="http://schemas.microsoft.com/office/powerpoint/2010/main" val="4142158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04D345-A8A4-4333-9565-513293367C0C}" type="datetimeFigureOut">
              <a:rPr lang="en-US" smtClean="0"/>
              <a:t>08-Nov-17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2258A-FDCD-4571-8636-5721F01E424E}" type="slidenum">
              <a:rPr lang="en-US" smtClean="0"/>
              <a:t>‹#›</a:t>
            </a:fld>
            <a:endParaRPr lang="en-US"/>
          </a:p>
        </p:txBody>
      </p:sp>
    </p:spTree>
    <p:extLst>
      <p:ext uri="{BB962C8B-B14F-4D97-AF65-F5344CB8AC3E}">
        <p14:creationId xmlns:p14="http://schemas.microsoft.com/office/powerpoint/2010/main" val="4097444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D04D345-A8A4-4333-9565-513293367C0C}" type="datetimeFigureOut">
              <a:rPr lang="en-US" smtClean="0"/>
              <a:t>08-Nov-17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C2258A-FDCD-4571-8636-5721F01E424E}" type="slidenum">
              <a:rPr lang="en-US" smtClean="0"/>
              <a:t>‹#›</a:t>
            </a:fld>
            <a:endParaRPr lang="en-US"/>
          </a:p>
        </p:txBody>
      </p:sp>
    </p:spTree>
    <p:extLst>
      <p:ext uri="{BB962C8B-B14F-4D97-AF65-F5344CB8AC3E}">
        <p14:creationId xmlns:p14="http://schemas.microsoft.com/office/powerpoint/2010/main" val="310680503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4803" y="1306133"/>
            <a:ext cx="8825658" cy="2686318"/>
          </a:xfrm>
        </p:spPr>
        <p:txBody>
          <a:bodyPr/>
          <a:lstStyle/>
          <a:p>
            <a:pPr algn="ctr"/>
            <a:r>
              <a:rPr lang="en-US" dirty="0" smtClean="0"/>
              <a:t>Scientific                Calculator</a:t>
            </a:r>
            <a:endParaRPr lang="en-US" dirty="0"/>
          </a:p>
        </p:txBody>
      </p:sp>
      <p:sp>
        <p:nvSpPr>
          <p:cNvPr id="3" name="Subtitle 2"/>
          <p:cNvSpPr>
            <a:spLocks noGrp="1"/>
          </p:cNvSpPr>
          <p:nvPr>
            <p:ph type="subTitle" idx="1"/>
          </p:nvPr>
        </p:nvSpPr>
        <p:spPr>
          <a:xfrm>
            <a:off x="4275786" y="4419600"/>
            <a:ext cx="6087414" cy="1981200"/>
          </a:xfrm>
        </p:spPr>
        <p:txBody>
          <a:bodyPr>
            <a:normAutofit/>
          </a:bodyPr>
          <a:lstStyle/>
          <a:p>
            <a:pPr algn="r"/>
            <a:r>
              <a:rPr lang="en-US" sz="2000" b="1" dirty="0" smtClean="0"/>
              <a:t>Submitted By:</a:t>
            </a:r>
          </a:p>
          <a:p>
            <a:pPr algn="r"/>
            <a:r>
              <a:rPr lang="en-US" sz="2000" dirty="0" smtClean="0"/>
              <a:t>Vedant Patel &amp; Meet Vaghasia</a:t>
            </a:r>
          </a:p>
          <a:p>
            <a:pPr algn="r"/>
            <a:r>
              <a:rPr lang="en-US" sz="2000" dirty="0" smtClean="0"/>
              <a:t>Roll No: 12 &amp; 13</a:t>
            </a:r>
          </a:p>
          <a:p>
            <a:pPr algn="r"/>
            <a:r>
              <a:rPr lang="en-US" sz="2000" dirty="0" smtClean="0"/>
              <a:t>Batch: 14</a:t>
            </a:r>
            <a:endParaRPr lang="en-US" sz="2000" dirty="0"/>
          </a:p>
        </p:txBody>
      </p:sp>
    </p:spTree>
    <p:extLst>
      <p:ext uri="{BB962C8B-B14F-4D97-AF65-F5344CB8AC3E}">
        <p14:creationId xmlns:p14="http://schemas.microsoft.com/office/powerpoint/2010/main" val="1677583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596980" y="1917879"/>
            <a:ext cx="9907632" cy="3104882"/>
          </a:xfrm>
        </p:spPr>
        <p:txBody>
          <a:bodyPr>
            <a:normAutofit/>
          </a:bodyPr>
          <a:lstStyle/>
          <a:p>
            <a:r>
              <a:rPr lang="en-US" sz="2600" dirty="0"/>
              <a:t>A simple user interface has been created to demonstrate the calculator. The interface addresses the problem of allowing the user to </a:t>
            </a:r>
            <a:r>
              <a:rPr lang="en-US" sz="2600" dirty="0" smtClean="0"/>
              <a:t>enter the values and proceeds giving </a:t>
            </a:r>
            <a:r>
              <a:rPr lang="en-US" sz="2600" dirty="0"/>
              <a:t>an answer which can be used or </a:t>
            </a:r>
            <a:r>
              <a:rPr lang="en-US" sz="2600" dirty="0" smtClean="0"/>
              <a:t>checked.</a:t>
            </a:r>
          </a:p>
          <a:p>
            <a:r>
              <a:rPr lang="en-US" sz="2600" dirty="0" smtClean="0"/>
              <a:t>And the user can continue to use the Calculator upto the user’s wish.</a:t>
            </a:r>
          </a:p>
          <a:p>
            <a:endParaRPr lang="en-US" sz="2600" dirty="0"/>
          </a:p>
          <a:p>
            <a:endParaRPr lang="en-US" sz="2600" dirty="0" smtClean="0"/>
          </a:p>
        </p:txBody>
      </p:sp>
    </p:spTree>
    <p:extLst>
      <p:ext uri="{BB962C8B-B14F-4D97-AF65-F5344CB8AC3E}">
        <p14:creationId xmlns:p14="http://schemas.microsoft.com/office/powerpoint/2010/main" val="2475405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777286" y="2133600"/>
            <a:ext cx="8744754" cy="3777622"/>
          </a:xfrm>
        </p:spPr>
        <p:txBody>
          <a:bodyPr>
            <a:normAutofit/>
          </a:bodyPr>
          <a:lstStyle/>
          <a:p>
            <a:pPr lvl="0"/>
            <a:r>
              <a:rPr lang="en-IN" sz="2600" dirty="0"/>
              <a:t>https://en.wikipedia.org/wiki/Scientific_calculator</a:t>
            </a:r>
            <a:endParaRPr lang="en-US" sz="2600" dirty="0"/>
          </a:p>
        </p:txBody>
      </p:sp>
    </p:spTree>
    <p:extLst>
      <p:ext uri="{BB962C8B-B14F-4D97-AF65-F5344CB8AC3E}">
        <p14:creationId xmlns:p14="http://schemas.microsoft.com/office/powerpoint/2010/main" val="3802722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739" y="636989"/>
            <a:ext cx="3078050" cy="766808"/>
          </a:xfrm>
        </p:spPr>
        <p:txBody>
          <a:bodyPr/>
          <a:lstStyle/>
          <a:p>
            <a:r>
              <a:rPr lang="en-US" dirty="0" smtClean="0"/>
              <a:t>Introduction </a:t>
            </a:r>
            <a:endParaRPr lang="en-US" dirty="0"/>
          </a:p>
        </p:txBody>
      </p:sp>
      <p:sp>
        <p:nvSpPr>
          <p:cNvPr id="3" name="Content Placeholder 2"/>
          <p:cNvSpPr>
            <a:spLocks noGrp="1"/>
          </p:cNvSpPr>
          <p:nvPr>
            <p:ph idx="1"/>
          </p:nvPr>
        </p:nvSpPr>
        <p:spPr>
          <a:xfrm>
            <a:off x="1339402" y="2369714"/>
            <a:ext cx="10161431" cy="4069723"/>
          </a:xfrm>
        </p:spPr>
        <p:txBody>
          <a:bodyPr>
            <a:normAutofit/>
          </a:bodyPr>
          <a:lstStyle/>
          <a:p>
            <a:r>
              <a:rPr lang="en-IN" sz="2600" dirty="0" smtClean="0"/>
              <a:t>The Calculator was first invented by Casio Company.</a:t>
            </a:r>
          </a:p>
          <a:p>
            <a:endParaRPr lang="en-IN" sz="2600" dirty="0" smtClean="0"/>
          </a:p>
          <a:p>
            <a:r>
              <a:rPr lang="en-IN" sz="2600" dirty="0" smtClean="0"/>
              <a:t>The </a:t>
            </a:r>
            <a:r>
              <a:rPr lang="en-IN" sz="2600" dirty="0"/>
              <a:t>project Scientific Calculator is designed to automate the calculation procedure. </a:t>
            </a:r>
            <a:endParaRPr lang="en-IN" sz="2600" dirty="0" smtClean="0"/>
          </a:p>
          <a:p>
            <a:pPr marL="0" indent="0">
              <a:buNone/>
            </a:pPr>
            <a:endParaRPr lang="en-IN" sz="2600" dirty="0" smtClean="0"/>
          </a:p>
          <a:p>
            <a:r>
              <a:rPr lang="en-IN" sz="2600" dirty="0" smtClean="0"/>
              <a:t>It makes paperwork less and </a:t>
            </a:r>
            <a:r>
              <a:rPr lang="en-IN" sz="2600" dirty="0"/>
              <a:t>automate the process of </a:t>
            </a:r>
            <a:r>
              <a:rPr lang="en-IN" sz="2600" dirty="0" smtClean="0"/>
              <a:t>calculation.</a:t>
            </a:r>
            <a:endParaRPr lang="en-US" sz="2600" dirty="0"/>
          </a:p>
          <a:p>
            <a:endParaRPr lang="en-US" sz="2600" dirty="0"/>
          </a:p>
        </p:txBody>
      </p:sp>
    </p:spTree>
    <p:extLst>
      <p:ext uri="{BB962C8B-B14F-4D97-AF65-F5344CB8AC3E}">
        <p14:creationId xmlns:p14="http://schemas.microsoft.com/office/powerpoint/2010/main" val="918644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739" y="643944"/>
            <a:ext cx="5254579" cy="708338"/>
          </a:xfrm>
        </p:spPr>
        <p:txBody>
          <a:bodyPr/>
          <a:lstStyle/>
          <a:p>
            <a:r>
              <a:rPr lang="en-US" dirty="0" smtClean="0"/>
              <a:t>Objective and Scope</a:t>
            </a:r>
            <a:endParaRPr lang="en-US" dirty="0"/>
          </a:p>
        </p:txBody>
      </p:sp>
      <p:sp>
        <p:nvSpPr>
          <p:cNvPr id="3" name="Content Placeholder 2"/>
          <p:cNvSpPr>
            <a:spLocks noGrp="1"/>
          </p:cNvSpPr>
          <p:nvPr>
            <p:ph idx="1"/>
          </p:nvPr>
        </p:nvSpPr>
        <p:spPr>
          <a:xfrm>
            <a:off x="1339403" y="1866127"/>
            <a:ext cx="10122794" cy="5004752"/>
          </a:xfrm>
        </p:spPr>
        <p:txBody>
          <a:bodyPr>
            <a:normAutofit fontScale="92500" lnSpcReduction="20000"/>
          </a:bodyPr>
          <a:lstStyle/>
          <a:p>
            <a:r>
              <a:rPr lang="en-US" sz="2600" dirty="0" smtClean="0"/>
              <a:t>Our objective was to create a Basic Scientific Calculator, which have more functions than a Standard Calculator.</a:t>
            </a:r>
          </a:p>
          <a:p>
            <a:endParaRPr lang="en-US" sz="2600" dirty="0"/>
          </a:p>
          <a:p>
            <a:r>
              <a:rPr lang="en-IN" sz="2800" dirty="0"/>
              <a:t>Our project will be able to implement in future after making some change and modification as we make our project at very low level.  So the modification that can be done in our project are</a:t>
            </a:r>
            <a:r>
              <a:rPr lang="en-IN" sz="2800" dirty="0" smtClean="0"/>
              <a:t>:-</a:t>
            </a:r>
          </a:p>
          <a:p>
            <a:pPr marL="0" indent="0">
              <a:buNone/>
            </a:pPr>
            <a:endParaRPr lang="en-US" sz="2800" dirty="0"/>
          </a:p>
          <a:p>
            <a:pPr marL="0" lvl="0" indent="0">
              <a:buNone/>
            </a:pPr>
            <a:r>
              <a:rPr lang="en-IN" sz="2800" dirty="0" smtClean="0"/>
              <a:t>		Adding  </a:t>
            </a:r>
            <a:r>
              <a:rPr lang="en-IN" sz="2800" dirty="0"/>
              <a:t>function (e.g. Hex ,Oct , </a:t>
            </a:r>
            <a:r>
              <a:rPr lang="en-IN" sz="2800" dirty="0" smtClean="0"/>
              <a:t>sinhx)</a:t>
            </a:r>
            <a:endParaRPr lang="en-US" sz="2800" dirty="0"/>
          </a:p>
          <a:p>
            <a:pPr marL="0" lvl="0" indent="0">
              <a:buNone/>
            </a:pPr>
            <a:r>
              <a:rPr lang="en-US" sz="2800" dirty="0"/>
              <a:t>	</a:t>
            </a:r>
            <a:r>
              <a:rPr lang="en-US" sz="2800" dirty="0" smtClean="0"/>
              <a:t>	</a:t>
            </a:r>
            <a:r>
              <a:rPr lang="en-IN" sz="2800" dirty="0" smtClean="0"/>
              <a:t>More </a:t>
            </a:r>
            <a:r>
              <a:rPr lang="en-IN" sz="2800" dirty="0"/>
              <a:t>interactive (Design)</a:t>
            </a:r>
            <a:endParaRPr lang="en-US" sz="2800" dirty="0"/>
          </a:p>
          <a:p>
            <a:pPr marL="0" lvl="0" indent="0">
              <a:buNone/>
            </a:pPr>
            <a:r>
              <a:rPr lang="en-IN" sz="2800" dirty="0" smtClean="0"/>
              <a:t>		Implement </a:t>
            </a:r>
            <a:r>
              <a:rPr lang="en-IN" sz="2800" dirty="0"/>
              <a:t>our project in different language like java </a:t>
            </a:r>
            <a:r>
              <a:rPr lang="en-IN" sz="2800" dirty="0" smtClean="0"/>
              <a:t>,		 	python in </a:t>
            </a:r>
            <a:r>
              <a:rPr lang="en-IN" sz="2800" dirty="0"/>
              <a:t>this language program work </a:t>
            </a:r>
            <a:r>
              <a:rPr lang="en-IN" sz="2800" dirty="0" smtClean="0"/>
              <a:t>efficiently.</a:t>
            </a:r>
            <a:r>
              <a:rPr lang="en-US" sz="2600" dirty="0" smtClean="0"/>
              <a:t> </a:t>
            </a:r>
            <a:endParaRPr lang="en-US" sz="2600" dirty="0"/>
          </a:p>
        </p:txBody>
      </p:sp>
    </p:spTree>
    <p:extLst>
      <p:ext uri="{BB962C8B-B14F-4D97-AF65-F5344CB8AC3E}">
        <p14:creationId xmlns:p14="http://schemas.microsoft.com/office/powerpoint/2010/main" val="3389171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739" y="656822"/>
            <a:ext cx="4700788" cy="669701"/>
          </a:xfrm>
        </p:spPr>
        <p:txBody>
          <a:bodyPr/>
          <a:lstStyle/>
          <a:p>
            <a:r>
              <a:rPr lang="en-US" dirty="0"/>
              <a:t>Problem </a:t>
            </a:r>
            <a:r>
              <a:rPr lang="en-US" dirty="0" smtClean="0"/>
              <a:t>Statement</a:t>
            </a:r>
            <a:endParaRPr lang="en-US" dirty="0"/>
          </a:p>
        </p:txBody>
      </p:sp>
      <p:sp>
        <p:nvSpPr>
          <p:cNvPr id="3" name="Content Placeholder 2"/>
          <p:cNvSpPr>
            <a:spLocks noGrp="1"/>
          </p:cNvSpPr>
          <p:nvPr>
            <p:ph idx="1"/>
          </p:nvPr>
        </p:nvSpPr>
        <p:spPr>
          <a:xfrm>
            <a:off x="1622739" y="2107841"/>
            <a:ext cx="9881873" cy="5220237"/>
          </a:xfrm>
        </p:spPr>
        <p:txBody>
          <a:bodyPr>
            <a:normAutofit/>
          </a:bodyPr>
          <a:lstStyle/>
          <a:p>
            <a:r>
              <a:rPr lang="en-IN" sz="2600" dirty="0"/>
              <a:t>Create a calculator using c programing language which perform simplest </a:t>
            </a:r>
            <a:r>
              <a:rPr lang="en-IN" sz="2600" dirty="0" smtClean="0"/>
              <a:t>calculator’s </a:t>
            </a:r>
            <a:r>
              <a:rPr lang="en-IN" sz="2600" dirty="0"/>
              <a:t>task as well as sophisticated </a:t>
            </a:r>
            <a:r>
              <a:rPr lang="en-IN" sz="2600" dirty="0" smtClean="0"/>
              <a:t>calculators</a:t>
            </a:r>
          </a:p>
          <a:p>
            <a:endParaRPr lang="en-IN" sz="2600" dirty="0"/>
          </a:p>
          <a:p>
            <a:r>
              <a:rPr lang="en-IN" sz="2600" dirty="0" smtClean="0"/>
              <a:t>A </a:t>
            </a:r>
            <a:r>
              <a:rPr lang="en-IN" sz="2600" dirty="0"/>
              <a:t>calculator is a device that performs arithmetic operations on numbers. The simplest calculators can do only </a:t>
            </a:r>
            <a:r>
              <a:rPr lang="en-IN" sz="2600" dirty="0" smtClean="0"/>
              <a:t>Addition</a:t>
            </a:r>
            <a:r>
              <a:rPr lang="en-IN" sz="2600" dirty="0"/>
              <a:t>, </a:t>
            </a:r>
            <a:r>
              <a:rPr lang="en-IN" sz="2600" dirty="0" smtClean="0"/>
              <a:t>Subtraction,</a:t>
            </a:r>
            <a:r>
              <a:rPr lang="en-US" sz="2600" dirty="0"/>
              <a:t> </a:t>
            </a:r>
            <a:r>
              <a:rPr lang="en-IN" sz="2600" dirty="0" smtClean="0"/>
              <a:t>Multiplication</a:t>
            </a:r>
            <a:r>
              <a:rPr lang="en-IN" sz="2600" dirty="0"/>
              <a:t>, and </a:t>
            </a:r>
            <a:r>
              <a:rPr lang="en-IN" sz="2600" dirty="0" smtClean="0"/>
              <a:t>Division</a:t>
            </a:r>
            <a:r>
              <a:rPr lang="en-IN" sz="2600" dirty="0"/>
              <a:t>. More sophisticated calculators can handle </a:t>
            </a:r>
            <a:r>
              <a:rPr lang="en-IN" sz="2600" dirty="0" smtClean="0"/>
              <a:t>Exponential </a:t>
            </a:r>
            <a:r>
              <a:rPr lang="en-IN" sz="2600" dirty="0"/>
              <a:t>operations, </a:t>
            </a:r>
            <a:r>
              <a:rPr lang="en-IN" sz="2600" dirty="0" smtClean="0"/>
              <a:t>Roots</a:t>
            </a:r>
            <a:r>
              <a:rPr lang="en-IN" sz="2600" dirty="0"/>
              <a:t>, </a:t>
            </a:r>
            <a:r>
              <a:rPr lang="en-IN" sz="2600" dirty="0" smtClean="0"/>
              <a:t>Logarithms </a:t>
            </a:r>
            <a:r>
              <a:rPr lang="en-IN" sz="2600" dirty="0"/>
              <a:t>and </a:t>
            </a:r>
            <a:r>
              <a:rPr lang="en-IN" sz="2600" dirty="0" smtClean="0"/>
              <a:t>Trigonometric </a:t>
            </a:r>
            <a:r>
              <a:rPr lang="en-IN" sz="2600" dirty="0"/>
              <a:t>functions</a:t>
            </a:r>
            <a:r>
              <a:rPr lang="en-IN" sz="2600" dirty="0" smtClean="0"/>
              <a:t>.</a:t>
            </a:r>
          </a:p>
          <a:p>
            <a:pPr marL="0" indent="0">
              <a:buNone/>
            </a:pPr>
            <a:endParaRPr lang="en-IN" sz="2600" dirty="0" smtClean="0"/>
          </a:p>
          <a:p>
            <a:pPr marL="0" indent="0">
              <a:buNone/>
            </a:pPr>
            <a:endParaRPr lang="en-US" sz="2600" dirty="0"/>
          </a:p>
          <a:p>
            <a:endParaRPr lang="en-US" sz="2600" dirty="0"/>
          </a:p>
        </p:txBody>
      </p:sp>
    </p:spTree>
    <p:extLst>
      <p:ext uri="{BB962C8B-B14F-4D97-AF65-F5344CB8AC3E}">
        <p14:creationId xmlns:p14="http://schemas.microsoft.com/office/powerpoint/2010/main" val="3490808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374" y="649868"/>
            <a:ext cx="5185914" cy="779687"/>
          </a:xfrm>
        </p:spPr>
        <p:txBody>
          <a:bodyPr/>
          <a:lstStyle/>
          <a:p>
            <a:r>
              <a:rPr lang="en-US" dirty="0"/>
              <a:t>Solution Proposed</a:t>
            </a:r>
          </a:p>
        </p:txBody>
      </p:sp>
      <p:sp>
        <p:nvSpPr>
          <p:cNvPr id="3" name="Content Placeholder 2"/>
          <p:cNvSpPr>
            <a:spLocks noGrp="1"/>
          </p:cNvSpPr>
          <p:nvPr>
            <p:ph idx="1"/>
          </p:nvPr>
        </p:nvSpPr>
        <p:spPr>
          <a:xfrm>
            <a:off x="2074057" y="2313904"/>
            <a:ext cx="8915400" cy="3777622"/>
          </a:xfrm>
        </p:spPr>
        <p:txBody>
          <a:bodyPr>
            <a:normAutofit/>
          </a:bodyPr>
          <a:lstStyle/>
          <a:p>
            <a:r>
              <a:rPr lang="en-US" sz="2600" dirty="0" smtClean="0"/>
              <a:t>A Scientific Calculator program makes calculation easy as well as if we forget our Scientific Calculator device then we have an alternative in our system. </a:t>
            </a:r>
          </a:p>
          <a:p>
            <a:endParaRPr lang="en-US" sz="2600" dirty="0"/>
          </a:p>
          <a:p>
            <a:r>
              <a:rPr lang="en-US" sz="2600" dirty="0" smtClean="0"/>
              <a:t>We can use Scientific Calculator program to continue our calculation . </a:t>
            </a:r>
            <a:endParaRPr lang="en-US" sz="2600" dirty="0"/>
          </a:p>
        </p:txBody>
      </p:sp>
    </p:spTree>
    <p:extLst>
      <p:ext uri="{BB962C8B-B14F-4D97-AF65-F5344CB8AC3E}">
        <p14:creationId xmlns:p14="http://schemas.microsoft.com/office/powerpoint/2010/main" val="3851412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38696206"/>
              </p:ext>
            </p:extLst>
          </p:nvPr>
        </p:nvGraphicFramePr>
        <p:xfrm>
          <a:off x="1918951" y="4309549"/>
          <a:ext cx="8500056" cy="2065493"/>
        </p:xfrm>
        <a:graphic>
          <a:graphicData uri="http://schemas.openxmlformats.org/drawingml/2006/table">
            <a:tbl>
              <a:tblPr firstRow="1" firstCol="1" bandRow="1">
                <a:tableStyleId>{5C22544A-7EE6-4342-B048-85BDC9FD1C3A}</a:tableStyleId>
              </a:tblPr>
              <a:tblGrid>
                <a:gridCol w="4250028"/>
                <a:gridCol w="4250028"/>
              </a:tblGrid>
              <a:tr h="783588">
                <a:tc>
                  <a:txBody>
                    <a:bodyPr/>
                    <a:lstStyle/>
                    <a:p>
                      <a:pPr marL="0" marR="0">
                        <a:lnSpc>
                          <a:spcPts val="1500"/>
                        </a:lnSpc>
                        <a:spcBef>
                          <a:spcPts val="0"/>
                        </a:spcBef>
                        <a:spcAft>
                          <a:spcPts val="0"/>
                        </a:spcAft>
                      </a:pPr>
                      <a:r>
                        <a:rPr lang="en-US" sz="1600" dirty="0">
                          <a:effectLst/>
                        </a:rPr>
                        <a:t>CPU Type</a:t>
                      </a:r>
                      <a:endParaRPr lang="en-US" sz="1600" dirty="0">
                        <a:effectLst/>
                        <a:latin typeface="Calibri" panose="020F0502020204030204" pitchFamily="34" charset="0"/>
                        <a:ea typeface="Calibri" panose="020F0502020204030204" pitchFamily="34" charset="0"/>
                        <a:cs typeface="Shruti"/>
                      </a:endParaRPr>
                    </a:p>
                  </a:txBody>
                  <a:tcPr marL="76200" marR="76200" marT="76200" marB="76200"/>
                </a:tc>
                <a:tc>
                  <a:txBody>
                    <a:bodyPr/>
                    <a:lstStyle/>
                    <a:p>
                      <a:pPr marL="0" marR="0">
                        <a:lnSpc>
                          <a:spcPts val="1500"/>
                        </a:lnSpc>
                        <a:spcBef>
                          <a:spcPts val="0"/>
                        </a:spcBef>
                        <a:spcAft>
                          <a:spcPts val="0"/>
                        </a:spcAft>
                      </a:pPr>
                      <a:r>
                        <a:rPr lang="en-US" sz="1600" b="0" dirty="0">
                          <a:solidFill>
                            <a:schemeClr val="tx1"/>
                          </a:solidFill>
                          <a:effectLst/>
                        </a:rPr>
                        <a:t>Pentium 4 or higher; 2 GHz or higher</a:t>
                      </a:r>
                      <a:endParaRPr lang="en-US" sz="1600" b="0" dirty="0">
                        <a:solidFill>
                          <a:schemeClr val="tx1"/>
                        </a:solidFill>
                        <a:effectLst/>
                        <a:latin typeface="Calibri" panose="020F0502020204030204" pitchFamily="34" charset="0"/>
                        <a:ea typeface="Calibri" panose="020F0502020204030204" pitchFamily="34" charset="0"/>
                        <a:cs typeface="Shruti"/>
                      </a:endParaRPr>
                    </a:p>
                  </a:txBody>
                  <a:tcPr marL="76200" marR="76200" marT="76200" marB="76200">
                    <a:solidFill>
                      <a:schemeClr val="bg1">
                        <a:lumMod val="85000"/>
                      </a:schemeClr>
                    </a:solidFill>
                  </a:tcPr>
                </a:tc>
              </a:tr>
              <a:tr h="783682">
                <a:tc>
                  <a:txBody>
                    <a:bodyPr/>
                    <a:lstStyle/>
                    <a:p>
                      <a:pPr marL="0" marR="0">
                        <a:lnSpc>
                          <a:spcPts val="1500"/>
                        </a:lnSpc>
                        <a:spcBef>
                          <a:spcPts val="0"/>
                        </a:spcBef>
                        <a:spcAft>
                          <a:spcPts val="0"/>
                        </a:spcAft>
                      </a:pPr>
                      <a:r>
                        <a:rPr lang="en-US" sz="1600" dirty="0">
                          <a:effectLst/>
                        </a:rPr>
                        <a:t>Memory/RAM</a:t>
                      </a:r>
                      <a:endParaRPr lang="en-US" sz="1600" dirty="0">
                        <a:effectLst/>
                        <a:latin typeface="Calibri" panose="020F0502020204030204" pitchFamily="34" charset="0"/>
                        <a:ea typeface="Calibri" panose="020F0502020204030204" pitchFamily="34" charset="0"/>
                        <a:cs typeface="Shruti"/>
                      </a:endParaRPr>
                    </a:p>
                  </a:txBody>
                  <a:tcPr marL="76200" marR="76200" marT="76200" marB="76200"/>
                </a:tc>
                <a:tc>
                  <a:txBody>
                    <a:bodyPr/>
                    <a:lstStyle/>
                    <a:p>
                      <a:pPr marL="0" marR="0">
                        <a:lnSpc>
                          <a:spcPts val="1500"/>
                        </a:lnSpc>
                        <a:spcBef>
                          <a:spcPts val="0"/>
                        </a:spcBef>
                        <a:spcAft>
                          <a:spcPts val="0"/>
                        </a:spcAft>
                      </a:pPr>
                      <a:r>
                        <a:rPr lang="en-US" sz="1600" dirty="0">
                          <a:effectLst/>
                        </a:rPr>
                        <a:t>1 GB minimum, up to the system limit</a:t>
                      </a:r>
                      <a:endParaRPr lang="en-US" sz="1600" dirty="0">
                        <a:effectLst/>
                        <a:latin typeface="Calibri" panose="020F0502020204030204" pitchFamily="34" charset="0"/>
                        <a:ea typeface="Calibri" panose="020F0502020204030204" pitchFamily="34" charset="0"/>
                        <a:cs typeface="Shruti"/>
                      </a:endParaRPr>
                    </a:p>
                  </a:txBody>
                  <a:tcPr marL="76200" marR="76200" marT="76200" marB="76200"/>
                </a:tc>
              </a:tr>
              <a:tr h="498223">
                <a:tc>
                  <a:txBody>
                    <a:bodyPr/>
                    <a:lstStyle/>
                    <a:p>
                      <a:pPr marL="0" marR="0">
                        <a:lnSpc>
                          <a:spcPts val="1500"/>
                        </a:lnSpc>
                        <a:spcBef>
                          <a:spcPts val="0"/>
                        </a:spcBef>
                        <a:spcAft>
                          <a:spcPts val="0"/>
                        </a:spcAft>
                      </a:pPr>
                      <a:r>
                        <a:rPr lang="en-US" sz="1600" dirty="0">
                          <a:effectLst/>
                        </a:rPr>
                        <a:t>Hard Disk</a:t>
                      </a:r>
                      <a:endParaRPr lang="en-US" sz="1600" dirty="0">
                        <a:effectLst/>
                        <a:latin typeface="Calibri" panose="020F0502020204030204" pitchFamily="34" charset="0"/>
                        <a:ea typeface="Calibri" panose="020F0502020204030204" pitchFamily="34" charset="0"/>
                        <a:cs typeface="Shruti"/>
                      </a:endParaRPr>
                    </a:p>
                  </a:txBody>
                  <a:tcPr marL="76200" marR="76200" marT="76200" marB="76200"/>
                </a:tc>
                <a:tc>
                  <a:txBody>
                    <a:bodyPr/>
                    <a:lstStyle/>
                    <a:p>
                      <a:pPr marL="0" marR="0">
                        <a:lnSpc>
                          <a:spcPts val="1500"/>
                        </a:lnSpc>
                        <a:spcBef>
                          <a:spcPts val="0"/>
                        </a:spcBef>
                        <a:spcAft>
                          <a:spcPts val="0"/>
                        </a:spcAft>
                      </a:pPr>
                      <a:r>
                        <a:rPr lang="en-US" sz="1600" dirty="0">
                          <a:effectLst/>
                        </a:rPr>
                        <a:t>4 GB minimum</a:t>
                      </a:r>
                      <a:endParaRPr lang="en-US" sz="1600" dirty="0">
                        <a:effectLst/>
                        <a:latin typeface="Calibri" panose="020F0502020204030204" pitchFamily="34" charset="0"/>
                        <a:ea typeface="Calibri" panose="020F0502020204030204" pitchFamily="34" charset="0"/>
                        <a:cs typeface="Shruti"/>
                      </a:endParaRPr>
                    </a:p>
                  </a:txBody>
                  <a:tcPr marL="76200" marR="76200" marT="76200" marB="76200"/>
                </a:tc>
              </a:tr>
            </a:tbl>
          </a:graphicData>
        </a:graphic>
      </p:graphicFrame>
      <p:sp>
        <p:nvSpPr>
          <p:cNvPr id="8" name="Rectangle 7"/>
          <p:cNvSpPr/>
          <p:nvPr/>
        </p:nvSpPr>
        <p:spPr>
          <a:xfrm>
            <a:off x="2592925" y="1905000"/>
            <a:ext cx="6096000" cy="2308324"/>
          </a:xfrm>
          <a:prstGeom prst="rect">
            <a:avLst/>
          </a:prstGeom>
        </p:spPr>
        <p:txBody>
          <a:bodyPr>
            <a:spAutoFit/>
          </a:bodyPr>
          <a:lstStyle/>
          <a:p>
            <a:pPr lvl="0" eaLnBrk="0" fontAlgn="base" hangingPunct="0">
              <a:spcBef>
                <a:spcPct val="0"/>
              </a:spcBef>
              <a:spcAft>
                <a:spcPct val="0"/>
              </a:spcAft>
              <a:buFontTx/>
              <a:buChar char="•"/>
              <a:tabLst>
                <a:tab pos="3629025" algn="l"/>
              </a:tabLst>
            </a:pPr>
            <a:r>
              <a:rPr lang="en-US" altLang="en-US" sz="2400" dirty="0" smtClean="0">
                <a:solidFill>
                  <a:srgbClr val="000000"/>
                </a:solidFill>
                <a:ea typeface="Times New Roman" panose="02020603050405020304" pitchFamily="18" charset="0"/>
                <a:cs typeface="Arial" panose="020B0604020202020204" pitchFamily="34" charset="0"/>
              </a:rPr>
              <a:t>Software Requirements:</a:t>
            </a:r>
          </a:p>
          <a:p>
            <a:pPr lvl="0" eaLnBrk="0" fontAlgn="base" hangingPunct="0">
              <a:spcBef>
                <a:spcPct val="0"/>
              </a:spcBef>
              <a:spcAft>
                <a:spcPct val="0"/>
              </a:spcAft>
              <a:buFontTx/>
              <a:buChar char="•"/>
              <a:tabLst>
                <a:tab pos="3629025" algn="l"/>
              </a:tabLst>
            </a:pPr>
            <a:endParaRPr lang="en-US" altLang="en-US" sz="2400" dirty="0" smtClean="0"/>
          </a:p>
          <a:p>
            <a:pPr marL="914400" lvl="1" indent="-457200" eaLnBrk="0" fontAlgn="base" hangingPunct="0">
              <a:spcBef>
                <a:spcPct val="0"/>
              </a:spcBef>
              <a:spcAft>
                <a:spcPct val="0"/>
              </a:spcAft>
              <a:buFont typeface="+mj-lt"/>
              <a:buAutoNum type="arabicPeriod"/>
              <a:tabLst>
                <a:tab pos="3629025" algn="l"/>
              </a:tabLst>
            </a:pPr>
            <a:r>
              <a:rPr lang="en-US" altLang="en-US" sz="2400" dirty="0" smtClean="0">
                <a:solidFill>
                  <a:srgbClr val="000000"/>
                </a:solidFill>
                <a:ea typeface="Times New Roman" panose="02020603050405020304" pitchFamily="18" charset="0"/>
                <a:cs typeface="Arial" panose="020B0604020202020204" pitchFamily="34" charset="0"/>
              </a:rPr>
              <a:t>Linux OS or a C Compiler</a:t>
            </a:r>
            <a:endParaRPr lang="en-US" altLang="en-US" sz="2400" dirty="0" smtClean="0"/>
          </a:p>
          <a:p>
            <a:pPr lvl="0" eaLnBrk="0" fontAlgn="base" hangingPunct="0">
              <a:spcBef>
                <a:spcPct val="0"/>
              </a:spcBef>
              <a:spcAft>
                <a:spcPct val="0"/>
              </a:spcAft>
              <a:tabLst>
                <a:tab pos="3629025" algn="l"/>
              </a:tabLst>
            </a:pPr>
            <a:r>
              <a:rPr lang="en-US" altLang="en-US" sz="2400" dirty="0" smtClean="0">
                <a:solidFill>
                  <a:srgbClr val="000000"/>
                </a:solidFill>
                <a:ea typeface="Times New Roman" panose="02020603050405020304" pitchFamily="18" charset="0"/>
                <a:cs typeface="Arial" panose="020B0604020202020204" pitchFamily="34" charset="0"/>
              </a:rPr>
              <a:t>	</a:t>
            </a:r>
            <a:endParaRPr lang="en-US" altLang="en-US" sz="2400" dirty="0" smtClean="0"/>
          </a:p>
          <a:p>
            <a:pPr lvl="0" eaLnBrk="0" fontAlgn="base" hangingPunct="0">
              <a:spcBef>
                <a:spcPct val="0"/>
              </a:spcBef>
              <a:spcAft>
                <a:spcPct val="0"/>
              </a:spcAft>
              <a:buFontTx/>
              <a:buChar char="•"/>
              <a:tabLst>
                <a:tab pos="3629025" algn="l"/>
              </a:tabLst>
            </a:pPr>
            <a:r>
              <a:rPr lang="en-US" altLang="en-US" sz="2400" dirty="0" smtClean="0">
                <a:solidFill>
                  <a:srgbClr val="000000"/>
                </a:solidFill>
                <a:ea typeface="Times New Roman" panose="02020603050405020304" pitchFamily="18" charset="0"/>
                <a:cs typeface="Arial" panose="020B0604020202020204" pitchFamily="34" charset="0"/>
              </a:rPr>
              <a:t>Hardware Requirements</a:t>
            </a:r>
            <a:r>
              <a:rPr lang="en-US" altLang="en-US" sz="2400" b="1" dirty="0" smtClean="0">
                <a:solidFill>
                  <a:srgbClr val="000000"/>
                </a:solidFill>
                <a:ea typeface="Times New Roman" panose="02020603050405020304" pitchFamily="18" charset="0"/>
                <a:cs typeface="Arial" panose="020B0604020202020204" pitchFamily="34" charset="0"/>
              </a:rPr>
              <a:t>:  </a:t>
            </a:r>
            <a:endParaRPr lang="en-US" altLang="en-US" sz="2400" dirty="0" smtClean="0"/>
          </a:p>
          <a:p>
            <a:pPr lvl="0" eaLnBrk="0" fontAlgn="base" hangingPunct="0">
              <a:spcBef>
                <a:spcPct val="0"/>
              </a:spcBef>
              <a:spcAft>
                <a:spcPct val="0"/>
              </a:spcAft>
              <a:tabLst>
                <a:tab pos="3629025" algn="l"/>
              </a:tabLst>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2082023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617" y="636989"/>
            <a:ext cx="6323527" cy="779687"/>
          </a:xfrm>
        </p:spPr>
        <p:txBody>
          <a:bodyPr/>
          <a:lstStyle/>
          <a:p>
            <a:r>
              <a:rPr lang="en-US" dirty="0"/>
              <a:t>System Flow chart</a:t>
            </a:r>
          </a:p>
        </p:txBody>
      </p:sp>
      <p:pic>
        <p:nvPicPr>
          <p:cNvPr id="6" name="Content Placeholder 5"/>
          <p:cNvPicPr>
            <a:picLocks noGrp="1"/>
          </p:cNvPicPr>
          <p:nvPr>
            <p:ph idx="1"/>
          </p:nvPr>
        </p:nvPicPr>
        <p:blipFill>
          <a:blip r:embed="rId2"/>
          <a:stretch>
            <a:fillRect/>
          </a:stretch>
        </p:blipFill>
        <p:spPr>
          <a:xfrm>
            <a:off x="2550017" y="1622738"/>
            <a:ext cx="7366715" cy="5125792"/>
          </a:xfrm>
          <a:prstGeom prst="rect">
            <a:avLst/>
          </a:prstGeom>
        </p:spPr>
      </p:pic>
    </p:spTree>
    <p:extLst>
      <p:ext uri="{BB962C8B-B14F-4D97-AF65-F5344CB8AC3E}">
        <p14:creationId xmlns:p14="http://schemas.microsoft.com/office/powerpoint/2010/main" val="3378256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631064"/>
            <a:ext cx="8440975" cy="721217"/>
          </a:xfrm>
        </p:spPr>
        <p:txBody>
          <a:bodyPr/>
          <a:lstStyle/>
          <a:p>
            <a:r>
              <a:rPr lang="en-US" dirty="0" smtClean="0"/>
              <a:t>Modules</a:t>
            </a:r>
            <a:endParaRPr lang="en-US" dirty="0"/>
          </a:p>
        </p:txBody>
      </p:sp>
      <p:sp>
        <p:nvSpPr>
          <p:cNvPr id="3" name="Content Placeholder 2"/>
          <p:cNvSpPr>
            <a:spLocks noGrp="1"/>
          </p:cNvSpPr>
          <p:nvPr>
            <p:ph idx="1"/>
          </p:nvPr>
        </p:nvSpPr>
        <p:spPr>
          <a:xfrm>
            <a:off x="2343955" y="2133600"/>
            <a:ext cx="9324303" cy="3777622"/>
          </a:xfrm>
        </p:spPr>
        <p:txBody>
          <a:bodyPr>
            <a:normAutofit/>
          </a:bodyPr>
          <a:lstStyle/>
          <a:p>
            <a:r>
              <a:rPr lang="en-US" sz="2600" dirty="0" smtClean="0"/>
              <a:t>Arithmetical Module:-  Addition , Subtraction, Multiplication, Division, Modulo.</a:t>
            </a:r>
          </a:p>
          <a:p>
            <a:r>
              <a:rPr lang="en-US" sz="2600" dirty="0" smtClean="0"/>
              <a:t>Trigonometric Module:- sin , cos , tan , cosec , sec ,cot, log.</a:t>
            </a:r>
          </a:p>
          <a:p>
            <a:r>
              <a:rPr lang="en-US" sz="2600" dirty="0" smtClean="0"/>
              <a:t>Power Module:- Power </a:t>
            </a:r>
            <a:r>
              <a:rPr lang="en-US" sz="2600" dirty="0"/>
              <a:t>F</a:t>
            </a:r>
            <a:r>
              <a:rPr lang="en-US" sz="2600" dirty="0" smtClean="0"/>
              <a:t>unction , Exponent Function.</a:t>
            </a:r>
          </a:p>
          <a:p>
            <a:r>
              <a:rPr lang="en-US" sz="2600" dirty="0" smtClean="0"/>
              <a:t>Root module:-Square </a:t>
            </a:r>
            <a:r>
              <a:rPr lang="en-US" sz="2600" dirty="0"/>
              <a:t>R</a:t>
            </a:r>
            <a:r>
              <a:rPr lang="en-US" sz="2600" dirty="0" smtClean="0"/>
              <a:t>oot , Cube Root.</a:t>
            </a:r>
            <a:endParaRPr lang="en-US" sz="2600" dirty="0"/>
          </a:p>
        </p:txBody>
      </p:sp>
    </p:spTree>
    <p:extLst>
      <p:ext uri="{BB962C8B-B14F-4D97-AF65-F5344CB8AC3E}">
        <p14:creationId xmlns:p14="http://schemas.microsoft.com/office/powerpoint/2010/main" val="3494450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a:t>
            </a:r>
          </a:p>
        </p:txBody>
      </p:sp>
      <p:pic>
        <p:nvPicPr>
          <p:cNvPr id="4" name="Content Placeholder 3"/>
          <p:cNvPicPr>
            <a:picLocks noGrp="1" noChangeAspect="1"/>
          </p:cNvPicPr>
          <p:nvPr>
            <p:ph idx="1"/>
          </p:nvPr>
        </p:nvPicPr>
        <p:blipFill rotWithShape="1">
          <a:blip r:embed="rId2"/>
          <a:srcRect r="61914" b="34780"/>
          <a:stretch/>
        </p:blipFill>
        <p:spPr>
          <a:xfrm>
            <a:off x="3210310" y="1502535"/>
            <a:ext cx="5405656" cy="5204446"/>
          </a:xfrm>
          <a:prstGeom prst="rect">
            <a:avLst/>
          </a:prstGeom>
        </p:spPr>
      </p:pic>
    </p:spTree>
    <p:extLst>
      <p:ext uri="{BB962C8B-B14F-4D97-AF65-F5344CB8AC3E}">
        <p14:creationId xmlns:p14="http://schemas.microsoft.com/office/powerpoint/2010/main" val="2091065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646</TotalTime>
  <Words>357</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Shruti</vt:lpstr>
      <vt:lpstr>Times New Roman</vt:lpstr>
      <vt:lpstr>Wingdings 3</vt:lpstr>
      <vt:lpstr>Wisp</vt:lpstr>
      <vt:lpstr>Scientific                Calculator</vt:lpstr>
      <vt:lpstr>Introduction </vt:lpstr>
      <vt:lpstr>Objective and Scope</vt:lpstr>
      <vt:lpstr>Problem Statement</vt:lpstr>
      <vt:lpstr>Solution Proposed</vt:lpstr>
      <vt:lpstr>System Requirements</vt:lpstr>
      <vt:lpstr>System Flow chart</vt:lpstr>
      <vt:lpstr>Modules</vt:lpstr>
      <vt:lpstr>Screenshots</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Calculator</dc:title>
  <dc:creator>Meet Vaghasia</dc:creator>
  <cp:lastModifiedBy>Meet Vaghasia</cp:lastModifiedBy>
  <cp:revision>38</cp:revision>
  <dcterms:created xsi:type="dcterms:W3CDTF">2017-11-05T06:30:52Z</dcterms:created>
  <dcterms:modified xsi:type="dcterms:W3CDTF">2017-11-08T05:26:04Z</dcterms:modified>
</cp:coreProperties>
</file>