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2801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BEFDE-AA48-4CB9-AC8E-55EAE565126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BB8F-87DC-48F6-9A05-8A49316D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1BB8F-87DC-48F6-9A05-8A49316DB4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6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5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33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4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20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073" y="5098923"/>
            <a:ext cx="9144000" cy="1507386"/>
          </a:xfrm>
        </p:spPr>
        <p:txBody>
          <a:bodyPr/>
          <a:lstStyle/>
          <a:p>
            <a:r>
              <a:rPr lang="en-US" sz="2800" b="1" spc="100" dirty="0">
                <a:solidFill>
                  <a:schemeClr val="accent1">
                    <a:lumMod val="50000"/>
                  </a:schemeClr>
                </a:solidFill>
              </a:rPr>
              <a:t>Task </a:t>
            </a:r>
            <a:r>
              <a:rPr lang="en-US" sz="2800" b="1" spc="100" dirty="0" smtClean="0">
                <a:solidFill>
                  <a:schemeClr val="accent1">
                    <a:lumMod val="50000"/>
                  </a:schemeClr>
                </a:solidFill>
              </a:rPr>
              <a:t>2: Predictive Analysis</a:t>
            </a:r>
          </a:p>
          <a:p>
            <a:r>
              <a:rPr lang="en-US" b="1" dirty="0" smtClean="0"/>
              <a:t>By </a:t>
            </a:r>
            <a:r>
              <a:rPr lang="en-US" b="1" dirty="0" err="1" smtClean="0"/>
              <a:t>Vira</a:t>
            </a:r>
            <a:r>
              <a:rPr lang="en-US" b="1" dirty="0" err="1" smtClean="0"/>
              <a:t>j</a:t>
            </a:r>
            <a:r>
              <a:rPr lang="en-US" b="1" dirty="0" smtClean="0"/>
              <a:t> Panchal</a:t>
            </a:r>
            <a:endParaRPr lang="en-US" b="1" dirty="0"/>
          </a:p>
          <a:p>
            <a:r>
              <a:rPr lang="en-US" sz="1400" b="1" dirty="0" smtClean="0"/>
              <a:t>04-Jan-2024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52" y="618350"/>
            <a:ext cx="9137340" cy="441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353" y="129304"/>
            <a:ext cx="2065207" cy="6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7904"/>
            <a:ext cx="12192000" cy="721360"/>
          </a:xfrm>
          <a:solidFill>
            <a:srgbClr val="FF505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Predictive Analysis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40809" cy="877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353" y="129304"/>
            <a:ext cx="2065207" cy="61929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8658" y="1995055"/>
            <a:ext cx="12021902" cy="113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6059055" y="3131127"/>
            <a:ext cx="30554" cy="37268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65" y="2163095"/>
            <a:ext cx="1779637" cy="830997"/>
          </a:xfrm>
          <a:prstGeom prst="rect">
            <a:avLst/>
          </a:prstGeom>
          <a:solidFill>
            <a:srgbClr val="FF505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</a:p>
          <a:p>
            <a:pPr algn="ctr"/>
            <a:r>
              <a:rPr lang="en-C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73%</a:t>
            </a:r>
            <a:endParaRPr lang="en-C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6595" y="2163095"/>
            <a:ext cx="1617406" cy="830997"/>
          </a:xfrm>
          <a:prstGeom prst="rect">
            <a:avLst/>
          </a:prstGeom>
          <a:solidFill>
            <a:srgbClr val="FF505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endParaRPr lang="en-CA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72%</a:t>
            </a:r>
            <a:endParaRPr lang="en-C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6494" y="2163095"/>
            <a:ext cx="1617406" cy="830997"/>
          </a:xfrm>
          <a:prstGeom prst="rect">
            <a:avLst/>
          </a:prstGeom>
          <a:solidFill>
            <a:srgbClr val="FF505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</a:t>
            </a:r>
            <a:endParaRPr lang="en-CA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74%</a:t>
            </a:r>
            <a:endParaRPr lang="en-C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63527" y="2147592"/>
            <a:ext cx="1617406" cy="830997"/>
          </a:xfrm>
          <a:prstGeom prst="rect">
            <a:avLst/>
          </a:prstGeom>
          <a:solidFill>
            <a:srgbClr val="FF505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 Score</a:t>
            </a:r>
          </a:p>
          <a:p>
            <a:pPr algn="ctr"/>
            <a:r>
              <a:rPr lang="en-C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C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3%</a:t>
            </a:r>
            <a:endParaRPr lang="en-C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57243" y="3162132"/>
            <a:ext cx="587568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(73%):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sz="1600" dirty="0"/>
              <a:t>The random forest </a:t>
            </a:r>
            <a:r>
              <a:rPr lang="en-US" sz="1600" dirty="0" smtClean="0"/>
              <a:t>classifier reflecting </a:t>
            </a:r>
            <a:r>
              <a:rPr lang="en-US" sz="1600" dirty="0"/>
              <a:t>a strong overall performance in predicting customer bookings. This suggests that the majority of predictions align with the actual outcomes.</a:t>
            </a:r>
          </a:p>
          <a:p>
            <a:r>
              <a:rPr lang="en-US" b="1" dirty="0" smtClean="0"/>
              <a:t>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(74%):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sz="1600" dirty="0" smtClean="0"/>
              <a:t>The </a:t>
            </a:r>
            <a:r>
              <a:rPr lang="en-US" sz="1600" dirty="0"/>
              <a:t>model excels in accurate predictions, it tends to miss a </a:t>
            </a:r>
            <a:r>
              <a:rPr lang="en-US" sz="1600" dirty="0" smtClean="0"/>
              <a:t>small </a:t>
            </a:r>
            <a:r>
              <a:rPr lang="en-US" sz="1600" dirty="0"/>
              <a:t>portion of actual positive </a:t>
            </a:r>
            <a:r>
              <a:rPr lang="en-US" sz="1600" dirty="0" smtClean="0"/>
              <a:t>instances.</a:t>
            </a:r>
            <a:endParaRPr lang="en-US" dirty="0" smtClean="0"/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(72%):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sz="1600" dirty="0" smtClean="0"/>
              <a:t>The </a:t>
            </a:r>
            <a:r>
              <a:rPr lang="en-US" sz="1600" dirty="0"/>
              <a:t>model </a:t>
            </a:r>
            <a:r>
              <a:rPr lang="en-US" sz="1600" dirty="0" smtClean="0"/>
              <a:t>predicts correct </a:t>
            </a:r>
            <a:r>
              <a:rPr lang="en-US" sz="1600" dirty="0"/>
              <a:t>half of the time. While this suggests a reasonable level of precision, there is potential for refinement to reduce false positives and enhance the accuracy of positive </a:t>
            </a:r>
            <a:r>
              <a:rPr lang="en-US" sz="1600" dirty="0" smtClean="0"/>
              <a:t>predictions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" y="3299167"/>
            <a:ext cx="5921201" cy="3489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882" y="1599264"/>
            <a:ext cx="1198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Dataset </a:t>
            </a:r>
            <a:r>
              <a:rPr lang="en-GB" b="1" dirty="0"/>
              <a:t>was balanced with </a:t>
            </a:r>
            <a:r>
              <a:rPr lang="en-GB" b="1" dirty="0" smtClean="0"/>
              <a:t>7.5k </a:t>
            </a:r>
            <a:r>
              <a:rPr lang="en-GB" b="1" dirty="0"/>
              <a:t>labelled as incomplete bookings and </a:t>
            </a:r>
            <a:r>
              <a:rPr lang="en-GB" b="1" dirty="0" smtClean="0"/>
              <a:t>7.5k </a:t>
            </a:r>
            <a:r>
              <a:rPr lang="en-GB" b="1" dirty="0"/>
              <a:t>as complete bookings.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138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Predictive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Yogini</cp:lastModifiedBy>
  <cp:revision>17</cp:revision>
  <dcterms:created xsi:type="dcterms:W3CDTF">2022-12-06T11:13:27Z</dcterms:created>
  <dcterms:modified xsi:type="dcterms:W3CDTF">2024-04-23T01:00:50Z</dcterms:modified>
</cp:coreProperties>
</file>