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70" r:id="rId10"/>
    <p:sldId id="267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3030202020304"/>
      <p:regular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  <p:embeddedFont>
      <p:font typeface="Algerian" panose="04020705040A02060702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57" d="100"/>
          <a:sy n="57" d="100"/>
        </p:scale>
        <p:origin x="624" y="192"/>
      </p:cViewPr>
      <p:guideLst>
        <p:guide orient="horz" pos="21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.svg"/><Relationship Id="rId3" Type="http://schemas.openxmlformats.org/officeDocument/2006/relationships/image" Target="../media/image1.png"/><Relationship Id="rId2" Type="http://schemas.openxmlformats.org/officeDocument/2006/relationships/image" Target="../media/image8.sv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svg"/><Relationship Id="rId3" Type="http://schemas.openxmlformats.org/officeDocument/2006/relationships/image" Target="../media/image5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svg"/><Relationship Id="rId3" Type="http://schemas.openxmlformats.org/officeDocument/2006/relationships/image" Target="../media/image6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svg"/><Relationship Id="rId3" Type="http://schemas.openxmlformats.org/officeDocument/2006/relationships/image" Target="../media/image3.png"/><Relationship Id="rId2" Type="http://schemas.openxmlformats.org/officeDocument/2006/relationships/image" Target="../media/image4.sv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4.png"/><Relationship Id="rId3" Type="http://schemas.openxmlformats.org/officeDocument/2006/relationships/image" Target="../media/image13.jpeg"/><Relationship Id="rId2" Type="http://schemas.openxmlformats.org/officeDocument/2006/relationships/image" Target="../media/image7.sv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1105" y="2324274"/>
            <a:ext cx="5482998" cy="42551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GB" altLang="en-US" sz="8000" b="1" spc="-105" dirty="0">
                <a:solidFill>
                  <a:srgbClr val="FFFFFF"/>
                </a:solidFill>
                <a:latin typeface="Graphik Regular" panose="020B0503030202060203" pitchFamily="34" charset="0"/>
              </a:rPr>
              <a:t>Analysis of Social Buzz</a:t>
            </a:r>
            <a:endParaRPr lang="en-GB" altLang="en-US" sz="8000" b="1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  <a:endParaRPr lang="en-US" sz="2600" spc="-26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2400111"/>
            <a:ext cx="8876008" cy="4655420"/>
            <a:chOff x="0" y="-1180253"/>
            <a:chExt cx="11834678" cy="6207226"/>
          </a:xfrm>
        </p:grpSpPr>
        <p:sp>
          <p:nvSpPr>
            <p:cNvPr id="3" name="TextBox 3"/>
            <p:cNvSpPr txBox="1"/>
            <p:nvPr/>
          </p:nvSpPr>
          <p:spPr>
            <a:xfrm>
              <a:off x="270087" y="-1180253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  <a:endPara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288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Algerian" panose="04020705040A02060702" charset="0"/>
                  <a:cs typeface="Algerian" panose="04020705040A02060702" charset="0"/>
                </a:rPr>
                <a:t>Project recap</a:t>
              </a:r>
              <a:endParaRPr lang="en-US" sz="3200" spc="-19" dirty="0">
                <a:solidFill>
                  <a:srgbClr val="000000"/>
                </a:solidFill>
                <a:latin typeface="Algerian" panose="04020705040A02060702" charset="0"/>
                <a:cs typeface="Algerian" panose="04020705040A02060702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Algerian" panose="04020705040A02060702" charset="0"/>
                  <a:cs typeface="Algerian" panose="04020705040A02060702" charset="0"/>
                </a:rPr>
                <a:t>Problem</a:t>
              </a:r>
              <a:endParaRPr lang="en-US" sz="3200" spc="-19" dirty="0">
                <a:solidFill>
                  <a:srgbClr val="000000"/>
                </a:solidFill>
                <a:latin typeface="Algerian" panose="04020705040A02060702" charset="0"/>
                <a:cs typeface="Algerian" panose="04020705040A02060702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Algerian" panose="04020705040A02060702" charset="0"/>
                  <a:cs typeface="Algerian" panose="04020705040A02060702" charset="0"/>
                </a:rPr>
                <a:t>The Analytics team</a:t>
              </a:r>
              <a:endParaRPr lang="en-US" sz="3200" spc="-19" dirty="0">
                <a:solidFill>
                  <a:srgbClr val="000000"/>
                </a:solidFill>
                <a:latin typeface="Algerian" panose="04020705040A02060702" charset="0"/>
                <a:cs typeface="Algerian" panose="04020705040A02060702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Algerian" panose="04020705040A02060702" charset="0"/>
                  <a:cs typeface="Algerian" panose="04020705040A02060702" charset="0"/>
                </a:rPr>
                <a:t>Process</a:t>
              </a:r>
              <a:endParaRPr lang="en-US" sz="3200" spc="-19" dirty="0">
                <a:solidFill>
                  <a:srgbClr val="000000"/>
                </a:solidFill>
                <a:latin typeface="Algerian" panose="04020705040A02060702" charset="0"/>
                <a:cs typeface="Algerian" panose="04020705040A02060702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Algerian" panose="04020705040A02060702" charset="0"/>
                  <a:cs typeface="Algerian" panose="04020705040A02060702" charset="0"/>
                </a:rPr>
                <a:t>Insights</a:t>
              </a:r>
              <a:endParaRPr lang="en-US" sz="3200" spc="-19" dirty="0">
                <a:solidFill>
                  <a:srgbClr val="000000"/>
                </a:solidFill>
                <a:latin typeface="Algerian" panose="04020705040A02060702" charset="0"/>
                <a:cs typeface="Algerian" panose="04020705040A02060702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3200" spc="-19" dirty="0">
                  <a:solidFill>
                    <a:srgbClr val="000000"/>
                  </a:solidFill>
                  <a:latin typeface="Algerian" panose="04020705040A02060702" charset="0"/>
                  <a:cs typeface="Algerian" panose="04020705040A02060702" charset="0"/>
                </a:rPr>
                <a:t>Summary</a:t>
              </a:r>
              <a:endParaRPr lang="en-US" sz="3200" spc="-19" dirty="0">
                <a:solidFill>
                  <a:srgbClr val="000000"/>
                </a:solidFill>
                <a:latin typeface="Algerian" panose="04020705040A02060702" charset="0"/>
                <a:cs typeface="Algerian" panose="04020705040A02060702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p>
            <a:pPr algn="ctr"/>
            <a:r>
              <a:rPr lang="en-GB" altLang="en-US"/>
              <a:t> </a:t>
            </a:r>
            <a:r>
              <a:rPr lang="en-GB" altLang="en-US" sz="3200"/>
              <a:t>        Social Buzz is a fast growing technology unicorn                             that need to adapt quickly to it’s global scale.</a:t>
            </a:r>
            <a:endParaRPr lang="en-GB" altLang="en-US" sz="3200"/>
          </a:p>
          <a:p>
            <a:pPr algn="ctr"/>
            <a:r>
              <a:rPr lang="en-GB" altLang="en-US" sz="3200"/>
              <a:t>                         Accenture has begun a 3 month POC focusing on these tasks:</a:t>
            </a:r>
            <a:endParaRPr lang="en-GB" altLang="en-US" sz="3200"/>
          </a:p>
          <a:p>
            <a:pPr algn="ctr"/>
            <a:r>
              <a:rPr lang="en-GB" altLang="en-US" sz="3200"/>
              <a:t>                                1)An adult of Social Buzz’s big data practice</a:t>
            </a:r>
            <a:endParaRPr lang="en-GB" altLang="en-US" sz="3200"/>
          </a:p>
          <a:p>
            <a:pPr algn="ctr"/>
            <a:r>
              <a:rPr lang="en-GB" altLang="en-US" sz="3200"/>
              <a:t>                            2)Recommendations for a successful IPO</a:t>
            </a:r>
            <a:endParaRPr lang="en-GB" altLang="en-US" sz="3200"/>
          </a:p>
          <a:p>
            <a:pPr algn="ctr"/>
            <a:r>
              <a:rPr lang="en-GB" altLang="en-US" sz="3200"/>
              <a:t>                               3)Analysis   to find Social Buzz’s top 5 most      popular categories of content</a:t>
            </a:r>
            <a:endParaRPr lang="en-GB" altLang="en-US" sz="320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21"/>
          <a:stretch>
            <a:fillRect/>
          </a:stretch>
        </p:blipFill>
        <p:spPr>
          <a:xfrm rot="10799999">
            <a:off x="1295343" y="1867123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828553" y="361947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GB" alt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152171" y="5077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914513" y="1719193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5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207895" y="5479415"/>
            <a:ext cx="700087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4000"/>
              <a:t>Analysis to find Social Buzz’s top 5 most popular categories of content.</a:t>
            </a:r>
            <a:endParaRPr lang="en-GB" altLang="en-US" sz="4000"/>
          </a:p>
          <a:p>
            <a:r>
              <a:rPr lang="en-GB" altLang="en-US" sz="4000"/>
              <a:t>Analysis and find where company is flurishing and where it’s lacking.</a:t>
            </a:r>
            <a:endParaRPr lang="en-GB" alt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4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658530" y="7353251"/>
            <a:ext cx="2187334" cy="2257790"/>
            <a:chOff x="71920" y="-336633"/>
            <a:chExt cx="6542159" cy="6752889"/>
          </a:xfrm>
        </p:grpSpPr>
        <p:sp>
          <p:nvSpPr>
            <p:cNvPr id="29" name="Freeform 29"/>
            <p:cNvSpPr/>
            <p:nvPr/>
          </p:nvSpPr>
          <p:spPr>
            <a:xfrm>
              <a:off x="71920" y="-336633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  <a:endParaRPr lang="en-US" sz="8000" b="1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14097000" y="495300"/>
            <a:ext cx="3596640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5400" b="1"/>
              <a:t>Andrew Fleming </a:t>
            </a:r>
            <a:endParaRPr lang="en-GB" altLang="en-US" sz="9600" b="1"/>
          </a:p>
          <a:p>
            <a:r>
              <a:rPr lang="en-GB" altLang="en-US" sz="4000"/>
              <a:t>Chief Technical Architect</a:t>
            </a:r>
            <a:endParaRPr lang="en-GB" altLang="en-US" sz="4000"/>
          </a:p>
        </p:txBody>
      </p:sp>
      <p:sp>
        <p:nvSpPr>
          <p:cNvPr id="33" name="Text Box 32"/>
          <p:cNvSpPr txBox="1"/>
          <p:nvPr/>
        </p:nvSpPr>
        <p:spPr>
          <a:xfrm>
            <a:off x="14097000" y="3924300"/>
            <a:ext cx="359664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600" b="1"/>
              <a:t>Marcus Rompton</a:t>
            </a:r>
            <a:endParaRPr lang="en-GB" altLang="en-US" sz="3600" b="1"/>
          </a:p>
          <a:p>
            <a:r>
              <a:rPr lang="en-GB" altLang="en-US" sz="4000"/>
              <a:t>Senior Principle</a:t>
            </a:r>
            <a:endParaRPr lang="en-GB" altLang="en-US" sz="4000"/>
          </a:p>
        </p:txBody>
      </p:sp>
      <p:sp>
        <p:nvSpPr>
          <p:cNvPr id="34" name="Text Box 33"/>
          <p:cNvSpPr txBox="1"/>
          <p:nvPr/>
        </p:nvSpPr>
        <p:spPr>
          <a:xfrm>
            <a:off x="14173200" y="6723380"/>
            <a:ext cx="35966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4800" b="1"/>
              <a:t>Meet Mori</a:t>
            </a:r>
            <a:endParaRPr lang="en-GB" altLang="en-US" sz="4800" b="1"/>
          </a:p>
          <a:p>
            <a:r>
              <a:rPr lang="en-GB" altLang="en-US" sz="4000"/>
              <a:t>Data Analyst</a:t>
            </a:r>
            <a:endParaRPr lang="en-GB" altLang="en-US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  <a:endParaRPr lang="en-US" sz="8000" spc="-80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1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2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>
                <a:solidFill>
                  <a:srgbClr val="FFFFFF"/>
                </a:solidFill>
                <a:latin typeface="Clear Sans Regular Bold" panose="020B0603030202020304"/>
              </a:rPr>
              <a:t>5</a:t>
            </a:r>
            <a:endParaRPr lang="en-US" sz="7190" spc="-64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4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0"/>
              </a:lnSpc>
            </a:pPr>
            <a:r>
              <a:rPr lang="en-US" sz="7190" spc="-640" dirty="0">
                <a:solidFill>
                  <a:srgbClr val="FFFFFF"/>
                </a:solidFill>
                <a:latin typeface="Clear Sans Regular Bold" panose="020B0603030202020304"/>
              </a:rPr>
              <a:t>3</a:t>
            </a:r>
            <a:endParaRPr lang="en-US" sz="7190" spc="-640" dirty="0">
              <a:solidFill>
                <a:srgbClr val="FFFFFF"/>
              </a:solidFill>
              <a:latin typeface="Clear Sans Regular Bold" panose="020B0603030202020304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8610600" y="4229100"/>
            <a:ext cx="6387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600"/>
              <a:t>Data Modelling </a:t>
            </a:r>
            <a:endParaRPr lang="en-GB" altLang="en-US" sz="3600"/>
          </a:p>
        </p:txBody>
      </p:sp>
      <p:sp>
        <p:nvSpPr>
          <p:cNvPr id="40" name="Text Box 39"/>
          <p:cNvSpPr txBox="1"/>
          <p:nvPr/>
        </p:nvSpPr>
        <p:spPr>
          <a:xfrm>
            <a:off x="4809490" y="1536700"/>
            <a:ext cx="6387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600"/>
              <a:t>Data Understanding</a:t>
            </a:r>
            <a:endParaRPr lang="en-GB" altLang="en-US" sz="3600"/>
          </a:p>
        </p:txBody>
      </p:sp>
      <p:sp>
        <p:nvSpPr>
          <p:cNvPr id="41" name="Text Box 40"/>
          <p:cNvSpPr txBox="1"/>
          <p:nvPr/>
        </p:nvSpPr>
        <p:spPr>
          <a:xfrm>
            <a:off x="6151245" y="2781300"/>
            <a:ext cx="6387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600"/>
              <a:t>Data Cleaning </a:t>
            </a:r>
            <a:endParaRPr lang="en-GB" altLang="en-US" sz="3600"/>
          </a:p>
        </p:txBody>
      </p:sp>
      <p:sp>
        <p:nvSpPr>
          <p:cNvPr id="42" name="Text Box 41"/>
          <p:cNvSpPr txBox="1"/>
          <p:nvPr/>
        </p:nvSpPr>
        <p:spPr>
          <a:xfrm>
            <a:off x="10153650" y="5864225"/>
            <a:ext cx="6387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600"/>
              <a:t>Data Analysis</a:t>
            </a:r>
            <a:endParaRPr lang="en-GB" altLang="en-US" sz="3600"/>
          </a:p>
        </p:txBody>
      </p:sp>
      <p:sp>
        <p:nvSpPr>
          <p:cNvPr id="43" name="Text Box 42"/>
          <p:cNvSpPr txBox="1"/>
          <p:nvPr/>
        </p:nvSpPr>
        <p:spPr>
          <a:xfrm>
            <a:off x="11582400" y="7734300"/>
            <a:ext cx="6387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600"/>
              <a:t>Data  Insights</a:t>
            </a:r>
            <a:endParaRPr lang="en-GB" alt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09600" y="-342900"/>
            <a:ext cx="18970625" cy="10698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1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0645" y="-60325"/>
            <a:ext cx="18541365" cy="10565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4069" t="1617" r="4069" b="1617"/>
          <a:stretch>
            <a:fillRect/>
          </a:stretch>
        </p:blipFill>
        <p:spPr>
          <a:xfrm>
            <a:off x="5001418" y="140945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  <a:endParaRPr lang="en-US" sz="8000" spc="-80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1" name="TextBox 12"/>
          <p:cNvSpPr txBox="1"/>
          <p:nvPr/>
        </p:nvSpPr>
        <p:spPr>
          <a:xfrm>
            <a:off x="11581765" y="2134870"/>
            <a:ext cx="5677535" cy="313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60"/>
              </a:lnSpc>
            </a:pPr>
            <a:endParaRPr lang="en-US" sz="1900" spc="-19" dirty="0">
              <a:solidFill>
                <a:srgbClr val="000000"/>
              </a:solidFill>
              <a:latin typeface="Graphik Regular" panose="020B0503030202060203" pitchFamily="34" charset="0"/>
            </a:endParaRPr>
          </a:p>
        </p:txBody>
      </p:sp>
      <p:grpSp>
        <p:nvGrpSpPr>
          <p:cNvPr id="23" name="Group 14"/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/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/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Text Box 17"/>
          <p:cNvSpPr txBox="1"/>
          <p:nvPr/>
        </p:nvSpPr>
        <p:spPr>
          <a:xfrm>
            <a:off x="11277600" y="7124700"/>
            <a:ext cx="64452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600" b="1"/>
              <a:t>Top 5 category according performances are : Study ,Education,</a:t>
            </a:r>
            <a:endParaRPr lang="en-GB" altLang="en-US" sz="3600" b="1"/>
          </a:p>
          <a:p>
            <a:r>
              <a:rPr lang="en-GB" altLang="en-US" sz="3600" b="1"/>
              <a:t>Fitness,Dog, Animal.</a:t>
            </a:r>
            <a:endParaRPr lang="en-GB" altLang="en-US" sz="3600" b="1"/>
          </a:p>
        </p:txBody>
      </p:sp>
      <p:sp>
        <p:nvSpPr>
          <p:cNvPr id="19" name="Text Box 18"/>
          <p:cNvSpPr txBox="1"/>
          <p:nvPr/>
        </p:nvSpPr>
        <p:spPr>
          <a:xfrm>
            <a:off x="11353800" y="2476500"/>
            <a:ext cx="63696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3200" b="1"/>
              <a:t>After  completing all step with given data by your company </a:t>
            </a:r>
            <a:endParaRPr lang="en-GB" altLang="en-US" sz="3200" b="1"/>
          </a:p>
          <a:p>
            <a:r>
              <a:rPr lang="en-GB" altLang="en-US" sz="3200" b="1"/>
              <a:t>we come on conclusion that your tenish category is in critical </a:t>
            </a:r>
            <a:endParaRPr lang="en-GB" altLang="en-US" sz="3200" b="1"/>
          </a:p>
          <a:p>
            <a:r>
              <a:rPr lang="en-GB" altLang="en-US" sz="3200" b="1"/>
              <a:t>situation which is most need to look after it .</a:t>
            </a:r>
            <a:endParaRPr lang="en-GB" altLang="en-US" sz="3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WPS Presentation</Application>
  <PresentationFormat>Custom</PresentationFormat>
  <Paragraphs>70</Paragraphs>
  <Slides>10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Graphik Regular</vt:lpstr>
      <vt:lpstr>Miriam Mono CLM</vt:lpstr>
      <vt:lpstr>Clear Sans Regular Bold</vt:lpstr>
      <vt:lpstr>Microsoft YaHei</vt:lpstr>
      <vt:lpstr>Arial Unicode MS</vt:lpstr>
      <vt:lpstr>Calibri</vt:lpstr>
      <vt:lpstr>Amiri</vt:lpstr>
      <vt:lpstr>Algerian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meetm</cp:lastModifiedBy>
  <cp:revision>9</cp:revision>
  <dcterms:created xsi:type="dcterms:W3CDTF">2006-08-16T00:00:00Z</dcterms:created>
  <dcterms:modified xsi:type="dcterms:W3CDTF">2023-01-02T12:21:55Z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6666B2B549C945E39A0E283C3F5693BA</vt:lpwstr>
  </property>
  <property fmtid="{D5CDD505-2E9C-101B-9397-08002B2CF9AE}" pid="3" name="KSOProductBuildVer">
    <vt:lpwstr>1033-11.2.0.11214</vt:lpwstr>
  </property>
</Properties>
</file>