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  <p:sldMasterId id="2147483682" r:id="rId4"/>
    <p:sldMasterId id="2147483694" r:id="rId5"/>
    <p:sldMasterId id="2147483703" r:id="rId6"/>
  </p:sldMasterIdLst>
  <p:notesMasterIdLst>
    <p:notesMasterId r:id="rId14"/>
  </p:notesMasterIdLst>
  <p:sldIdLst>
    <p:sldId id="11916" r:id="rId7"/>
    <p:sldId id="257" r:id="rId8"/>
    <p:sldId id="259" r:id="rId9"/>
    <p:sldId id="256" r:id="rId10"/>
    <p:sldId id="260" r:id="rId11"/>
    <p:sldId id="25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92542-8173-421B-90D2-11116BE720F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515C-FD4F-4EEF-B2E3-520DFB1D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7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b36033b4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b36033b4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c73c85e0e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c73c85e0e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D1C2-E1C4-44D5-881E-ECB6DAC5F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22189-A4CA-4906-A731-75976FFCE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D9B0-AC37-429F-9A48-A4F54A1C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65455-6101-4798-B1E1-5AEAD242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AA1C-62F4-443A-A399-F029C6CC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0AEF-2573-4158-8B8C-4804917C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5AA3E-A263-4C3E-8D8C-F6743A6E3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59B7-F7DC-468D-86FF-68EA09B4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D8B1-8360-43EF-9108-A420B7FA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BB0C-8C70-4A64-8A46-5F5BB542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0E2B1-8C04-4F07-879A-2E1914C4E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C04F-9FB0-474C-9C50-17627FC9C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D907-D970-44B7-AD51-2A5A60BF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0F6F-178B-40D5-8BB2-5105CD6B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0EB4B-A4BC-473E-BE1C-97D76A8C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81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368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500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4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778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06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640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671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19F9-5F0B-44F0-9AE9-346C6B31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7A7D-0DFA-4881-8088-8E00142F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FCC7-2F10-42E1-8713-08528816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725C-78B7-465D-974F-3C0B4B1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8BBA-4B4B-486D-ADEF-C45A8720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62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329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1160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0568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5295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988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948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5262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9189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30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424E-D12A-4442-8A2B-4F860965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5407C-4C14-4789-AFB6-2F7B72F64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8E69F-9B19-424E-8462-C21C14DC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186E-24FB-4E11-9450-3AD3A857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2E79-41B8-46A4-93E4-B43AF696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44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708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3703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3071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279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6311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664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87255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84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9592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09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078A-FCB2-4D91-9DF9-1D4E2C01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1CF5-E18F-4886-9493-B4D3E7A4D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2A0F-3006-43AD-858A-BC933C551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1FE9-1F76-4E9A-B647-EA1C14BB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8FFD1-8612-4635-BA2D-4EC905BD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47A0F-9201-4003-A397-2DCA351F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20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603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4937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3709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re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2582572" y="3736099"/>
            <a:ext cx="9609429" cy="1731039"/>
          </a:xfrm>
          <a:prstGeom prst="rect">
            <a:avLst/>
          </a:prstGeom>
        </p:spPr>
        <p:txBody>
          <a:bodyPr lIns="121725" tIns="60862" rIns="121725" bIns="60862"/>
          <a:lstStyle>
            <a:lvl1pPr algn="l">
              <a:defRPr sz="4500" b="1" i="0" cap="none" spc="-200" baseline="0"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91361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3073467" y="1548067"/>
            <a:ext cx="8204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964924" y="5626789"/>
            <a:ext cx="1059833" cy="1314316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77759" y="4071050"/>
            <a:ext cx="1042685" cy="1187141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5366802" y="4563227"/>
            <a:ext cx="494487" cy="1079451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4104061" y="4171139"/>
            <a:ext cx="974228" cy="1194415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7202197" y="4380950"/>
            <a:ext cx="1074579" cy="1001117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11152612" y="4462457"/>
            <a:ext cx="1165056" cy="800347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6068155" y="4167387"/>
            <a:ext cx="876277" cy="905636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5893176" y="5326446"/>
            <a:ext cx="1226241" cy="1267877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3526550" y="5382051"/>
            <a:ext cx="1187141" cy="9424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822057" y="4248209"/>
            <a:ext cx="1106340" cy="1040217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796482" y="4248196"/>
            <a:ext cx="798861" cy="94241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3575486" y="6418078"/>
            <a:ext cx="1089259" cy="41862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9528562" y="6011685"/>
            <a:ext cx="1387845" cy="97416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9528573" y="4139243"/>
            <a:ext cx="912976" cy="9619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7016276" y="6306021"/>
            <a:ext cx="700061" cy="496888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11168496" y="6305415"/>
            <a:ext cx="678043" cy="433301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5078289" y="5905768"/>
            <a:ext cx="761247" cy="75637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10633855" y="4071030"/>
            <a:ext cx="722080" cy="905703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2094380" y="5371060"/>
            <a:ext cx="979099" cy="964419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29414" y="5459834"/>
            <a:ext cx="367245" cy="325609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11355925" y="5443846"/>
            <a:ext cx="920315" cy="680511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1146284" y="4556591"/>
            <a:ext cx="423493" cy="87868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7609385" y="5618652"/>
            <a:ext cx="1179729" cy="1001112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54452" y="6012747"/>
            <a:ext cx="717136" cy="619253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0024246" y="5288439"/>
            <a:ext cx="1128359" cy="797944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8662393" y="4028588"/>
            <a:ext cx="658425" cy="84204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8604273" y="4941210"/>
            <a:ext cx="888488" cy="1003585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2488015" y="6323840"/>
            <a:ext cx="908104" cy="607049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8893073" y="6152528"/>
            <a:ext cx="411283" cy="44064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120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4281180" y="3818903"/>
            <a:ext cx="706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882774" y="6215517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5291768" y="5333718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377819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6620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181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7753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86761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73347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9354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354112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3624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10736769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9312764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82142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65229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5985573" y="5608925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9648968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10177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102458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7460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977021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2612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0173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3745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22753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346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43359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335971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911965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8134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49624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3717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3248167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6169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38450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38120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39757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71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879100" y="2882400"/>
            <a:ext cx="6434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16454" algn="ctr" rtl="0"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3333" b="1">
                <a:solidFill>
                  <a:srgbClr val="1C4587"/>
                </a:solidFill>
              </a:defRPr>
            </a:lvl1pPr>
            <a:lvl2pPr marL="1219170" lvl="1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3333" b="1">
                <a:solidFill>
                  <a:srgbClr val="1C4587"/>
                </a:solidFill>
              </a:defRPr>
            </a:lvl2pPr>
            <a:lvl3pPr marL="1828754" lvl="2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3pPr>
            <a:lvl4pPr marL="2438339" lvl="3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3333" b="1">
                <a:solidFill>
                  <a:srgbClr val="1C4587"/>
                </a:solidFill>
              </a:defRPr>
            </a:lvl4pPr>
            <a:lvl5pPr marL="3047924" lvl="4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3333" b="1">
                <a:solidFill>
                  <a:srgbClr val="1C4587"/>
                </a:solidFill>
              </a:defRPr>
            </a:lvl5pPr>
            <a:lvl6pPr marL="3657509" lvl="5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6pPr>
            <a:lvl7pPr marL="4267093" lvl="6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3333" b="1">
                <a:solidFill>
                  <a:srgbClr val="1C4587"/>
                </a:solidFill>
              </a:defRPr>
            </a:lvl7pPr>
            <a:lvl8pPr marL="4876678" lvl="7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3333" b="1">
                <a:solidFill>
                  <a:srgbClr val="1C4587"/>
                </a:solidFill>
              </a:defRPr>
            </a:lvl8pPr>
            <a:lvl9pPr marL="5486263" lvl="8" indent="-516454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10967401" y="8337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52493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997233" y="1737116"/>
            <a:ext cx="81872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16454">
              <a:spcBef>
                <a:spcPts val="800"/>
              </a:spcBef>
              <a:spcAft>
                <a:spcPts val="0"/>
              </a:spcAft>
              <a:buSzPts val="2500"/>
              <a:buChar char="✘"/>
              <a:defRPr sz="3333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56468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"/>
          <p:cNvSpPr txBox="1">
            <a:spLocks noGrp="1"/>
          </p:cNvSpPr>
          <p:nvPr>
            <p:ph type="body" idx="1"/>
          </p:nvPr>
        </p:nvSpPr>
        <p:spPr>
          <a:xfrm>
            <a:off x="997233" y="1817537"/>
            <a:ext cx="42120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endParaRPr/>
          </a:p>
        </p:txBody>
      </p:sp>
      <p:sp>
        <p:nvSpPr>
          <p:cNvPr id="328" name="Google Shape;328;p6"/>
          <p:cNvSpPr txBox="1">
            <a:spLocks noGrp="1"/>
          </p:cNvSpPr>
          <p:nvPr>
            <p:ph type="body" idx="2"/>
          </p:nvPr>
        </p:nvSpPr>
        <p:spPr>
          <a:xfrm>
            <a:off x="5462797" y="1817537"/>
            <a:ext cx="42120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endParaRPr/>
          </a:p>
        </p:txBody>
      </p:sp>
      <p:grpSp>
        <p:nvGrpSpPr>
          <p:cNvPr id="329" name="Google Shape;329;p6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360;p6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66641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7"/>
          <p:cNvSpPr txBox="1">
            <a:spLocks noGrp="1"/>
          </p:cNvSpPr>
          <p:nvPr>
            <p:ph type="body" idx="1"/>
          </p:nvPr>
        </p:nvSpPr>
        <p:spPr>
          <a:xfrm>
            <a:off x="997233" y="1745167"/>
            <a:ext cx="2797200" cy="4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7"/>
          <p:cNvSpPr txBox="1">
            <a:spLocks noGrp="1"/>
          </p:cNvSpPr>
          <p:nvPr>
            <p:ph type="body" idx="2"/>
          </p:nvPr>
        </p:nvSpPr>
        <p:spPr>
          <a:xfrm>
            <a:off x="3937449" y="1745167"/>
            <a:ext cx="2797200" cy="4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5" name="Google Shape;365;p7"/>
          <p:cNvSpPr txBox="1">
            <a:spLocks noGrp="1"/>
          </p:cNvSpPr>
          <p:nvPr>
            <p:ph type="body" idx="3"/>
          </p:nvPr>
        </p:nvSpPr>
        <p:spPr>
          <a:xfrm>
            <a:off x="6877664" y="1745167"/>
            <a:ext cx="2797200" cy="4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366" name="Google Shape;366;p7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367" name="Google Shape;367;p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96" name="Google Shape;396;p7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97" name="Google Shape;397;p7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139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B438-E2EF-4C3B-9AA3-EC06EFF5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75FB-BE8A-48AC-8A8D-B44AE73F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F9521-5DCE-4863-BC11-FA4931E8E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CBCFE-53CC-4937-97E5-8063A0CC3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735D1-63E7-4110-A468-02217D044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07A2E-C4A4-46C2-BE65-E7FC6CEA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D0AE7-3762-46C7-8D62-8616569C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558B9-E913-4DFC-B8D3-1CD13377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26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84809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434" name="Google Shape;434;p9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7" name="Google Shape;447;p9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6" name="Google Shape;466;p9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9" name="Google Shape;469;p9"/>
          <p:cNvSpPr/>
          <p:nvPr/>
        </p:nvSpPr>
        <p:spPr>
          <a:xfrm rot="1920548">
            <a:off x="10967401" y="8337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1" name="Google Shape;471;p9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5" name="Google Shape;475;p9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85633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10967401" y="8337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86606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42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182-CB79-42A0-8289-5152295C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62054-2B44-433C-AB45-4CD2971E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8F47D-C8AF-4402-9844-7D463E7F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0FC4B-7D62-46D2-B24C-A6EFCB35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8AF86-1F29-4A77-B1EE-3B456CDF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B5690-39FC-4DE0-B7BD-AC079907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52A3-3CC5-4DCC-852D-BBDB9322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2971-7B53-4056-9ACD-3DEEE777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2B38-74CD-43A0-97BC-09DF386F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98975-DBB4-4101-AEE6-C1606882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772A9-B775-48DF-9C16-07F4793F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86960-CE85-4DC4-9B88-394B52E8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1695E-D031-4124-B39D-377BD246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1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3F7A-347E-49D7-89AA-B459A469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0B302-2DD3-483F-9E13-51984C280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13983-7CD9-4F7B-9EB6-D31DF3A17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B8891-7CF2-4F0C-A76F-722CDF61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6012F-7007-4F1D-B88E-21B7726E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7AC22-0298-4A5C-80C7-9C83D2A6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9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2EB4C-E73A-4B9E-8699-06FBC399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97770-B6AA-428B-BD80-2B9215654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9008-6D9D-4061-92A2-54850CEFE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54716-DF73-4B2D-8122-60349A2A2F5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DEAC-BA96-4C35-B547-A19421CA4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FC21-DEB1-431E-B363-AFFA3A0E0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696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729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762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83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ctr" defTabSz="608013" rtl="0" eaLnBrk="1" fontAlgn="base" hangingPunct="1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608013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455613" indent="-455613" algn="l" defTabSz="6080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89013" indent="-379413" algn="l" defTabSz="6080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0825" indent="-303213" algn="l" defTabSz="6080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28838" indent="-303213" algn="l" defTabSz="6080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38438" indent="-303213" algn="l" defTabSz="6080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47436" indent="-304312" algn="l" defTabSz="60862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6060" indent="-304312" algn="l" defTabSz="60862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4685" indent="-304312" algn="l" defTabSz="60862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3309" indent="-304312" algn="l" defTabSz="60862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625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249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874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499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3123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748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0372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8997" algn="l" defTabSz="608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7" y="-31"/>
            <a:ext cx="12191729" cy="6857837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9055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997233" y="1753200"/>
            <a:ext cx="90556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24127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realpython.com/courses/python-for-loo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15108" y="1548067"/>
            <a:ext cx="82040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dirty="0"/>
              <a:t>ITP Presentation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387159" y="2871989"/>
            <a:ext cx="484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Lambda, map, filter, reduce with examples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584545" y="-48699"/>
            <a:ext cx="27519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 dirty="0"/>
              <a:t>Lambda</a:t>
            </a:r>
            <a:endParaRPr sz="4800"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287775" y="971550"/>
            <a:ext cx="7568963" cy="3366532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What is Lambda()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●Lambda functions are anonymous, i.e., to say they have no names.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●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lambda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is a keyword and a one-line function.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●No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or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return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keyword and arguments can be many ,expression is only one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●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Lambdas are used when a function is needed temporarily and used inside another function such as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filter, map and reduce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in higher order functions.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87775" y="4484350"/>
            <a:ext cx="6477000" cy="206515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How does it work?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●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Using lambda function, you can define a function and call it immediately.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●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our understanding lambda functions and user defined functions work exactly same when we assign an identifier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for function object.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5" y="124075"/>
            <a:ext cx="2232375" cy="5346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8259922" y="971550"/>
            <a:ext cx="3486300" cy="1569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Simple lambda function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 x : x**2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 x : x ** 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5E6D7-5E6A-4AAE-841B-E657B1F82CD5}"/>
              </a:ext>
            </a:extLst>
          </p:cNvPr>
          <p:cNvSpPr txBox="1"/>
          <p:nvPr/>
        </p:nvSpPr>
        <p:spPr>
          <a:xfrm>
            <a:off x="8357304" y="4614351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</a:t>
            </a:r>
            <a:r>
              <a:rPr lang="en-IN" b="1" dirty="0">
                <a:solidFill>
                  <a:srgbClr val="00B050"/>
                </a:solidFill>
              </a:rPr>
              <a:t>lambda</a:t>
            </a:r>
            <a:r>
              <a:rPr lang="en-IN" dirty="0"/>
              <a:t> x : x*2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4997EB-0EF7-4EA0-9058-A4C2554DCDDA}"/>
              </a:ext>
            </a:extLst>
          </p:cNvPr>
          <p:cNvCxnSpPr/>
          <p:nvPr/>
        </p:nvCxnSpPr>
        <p:spPr>
          <a:xfrm>
            <a:off x="8824404" y="4359890"/>
            <a:ext cx="346229" cy="328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CEF6C4-8816-49E2-96EA-87DA29869B01}"/>
              </a:ext>
            </a:extLst>
          </p:cNvPr>
          <p:cNvCxnSpPr>
            <a:cxnSpLocks/>
          </p:cNvCxnSpPr>
          <p:nvPr/>
        </p:nvCxnSpPr>
        <p:spPr>
          <a:xfrm flipH="1">
            <a:off x="10349301" y="4414424"/>
            <a:ext cx="383802" cy="273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C20198-E43D-4069-802E-DF9C72527C8A}"/>
              </a:ext>
            </a:extLst>
          </p:cNvPr>
          <p:cNvCxnSpPr>
            <a:cxnSpLocks/>
          </p:cNvCxnSpPr>
          <p:nvPr/>
        </p:nvCxnSpPr>
        <p:spPr>
          <a:xfrm flipV="1">
            <a:off x="9623394" y="4966914"/>
            <a:ext cx="150921" cy="421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783E15-6194-4EE9-B5CB-9F72ECF523B4}"/>
              </a:ext>
            </a:extLst>
          </p:cNvPr>
          <p:cNvSpPr txBox="1"/>
          <p:nvPr/>
        </p:nvSpPr>
        <p:spPr>
          <a:xfrm>
            <a:off x="8357304" y="4082891"/>
            <a:ext cx="986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Keyword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7A361-87E9-4E05-92FD-A8043DC7AA5B}"/>
              </a:ext>
            </a:extLst>
          </p:cNvPr>
          <p:cNvSpPr txBox="1"/>
          <p:nvPr/>
        </p:nvSpPr>
        <p:spPr>
          <a:xfrm>
            <a:off x="9170633" y="5388748"/>
            <a:ext cx="98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Argument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E85268-893C-4173-A9A6-673FC175592A}"/>
              </a:ext>
            </a:extLst>
          </p:cNvPr>
          <p:cNvSpPr txBox="1"/>
          <p:nvPr/>
        </p:nvSpPr>
        <p:spPr>
          <a:xfrm>
            <a:off x="10541202" y="4137812"/>
            <a:ext cx="939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Expression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F9EBD6-4A17-42EA-8867-9ED58D7E8CE5}"/>
              </a:ext>
            </a:extLst>
          </p:cNvPr>
          <p:cNvSpPr/>
          <p:nvPr/>
        </p:nvSpPr>
        <p:spPr>
          <a:xfrm>
            <a:off x="8357304" y="3803939"/>
            <a:ext cx="3391270" cy="232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648940" y="-35820"/>
            <a:ext cx="27519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 dirty="0"/>
              <a:t>Map</a:t>
            </a:r>
            <a:endParaRPr sz="4800"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5" y="124075"/>
            <a:ext cx="2232375" cy="53464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57200" y="892525"/>
            <a:ext cx="5900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What is map()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● 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It is a built-in function that allows you to process and transform all the items in an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iterable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without using an explicit </a:t>
            </a:r>
            <a:r>
              <a:rPr lang="en-US" sz="1800" dirty="0">
                <a:highlight>
                  <a:srgbClr val="FFFFFF"/>
                </a:highlight>
                <a:uFill>
                  <a:noFill/>
                </a:uFill>
                <a:hlinkClick r:id="rId4"/>
              </a:rPr>
              <a:t>for loop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● 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map() is useful when you need to apply a transformation function to each item in an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iterable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and transform them into a new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iterable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800" b="1"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287775" y="3920125"/>
            <a:ext cx="6498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does it work</a:t>
            </a: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●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map() applies function to each item in iterable in a loop and returns a new iterator that yields transformed items on demand.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●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This first argument to map() is a transformation function.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441862" y="2277994"/>
            <a:ext cx="4633800" cy="1292631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Syntax</a:t>
            </a:r>
            <a:endParaRPr sz="1800" b="1" dirty="0">
              <a:solidFill>
                <a:srgbClr val="204A87"/>
              </a:solidFill>
              <a:highlight>
                <a:srgbClr val="F6F6F6"/>
              </a:highlight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04A87"/>
                </a:solidFill>
                <a:highlight>
                  <a:srgbClr val="F6F6F6"/>
                </a:highlight>
              </a:rPr>
              <a:t>map</a:t>
            </a:r>
            <a:r>
              <a:rPr lang="en-US" sz="1800" b="1" dirty="0">
                <a:solidFill>
                  <a:schemeClr val="dk1"/>
                </a:solidFill>
                <a:highlight>
                  <a:srgbClr val="F6F6F6"/>
                </a:highlight>
              </a:rPr>
              <a:t>(function,</a:t>
            </a:r>
            <a:r>
              <a:rPr lang="en-US" sz="1800" b="1" dirty="0">
                <a:solidFill>
                  <a:srgbClr val="212529"/>
                </a:solidFill>
                <a:highlight>
                  <a:srgbClr val="F6F6F6"/>
                </a:highlight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highlight>
                  <a:srgbClr val="F6F6F6"/>
                </a:highlight>
              </a:rPr>
              <a:t>iterable</a:t>
            </a:r>
            <a:r>
              <a:rPr lang="en-US" sz="1800" b="1" dirty="0">
                <a:solidFill>
                  <a:schemeClr val="dk1"/>
                </a:solidFill>
                <a:highlight>
                  <a:srgbClr val="F6F6F6"/>
                </a:highlight>
              </a:rPr>
              <a:t>[,</a:t>
            </a:r>
            <a:r>
              <a:rPr lang="en-US" sz="1800" b="1" dirty="0">
                <a:solidFill>
                  <a:srgbClr val="212529"/>
                </a:solidFill>
                <a:highlight>
                  <a:srgbClr val="F6F6F6"/>
                </a:highlight>
              </a:rPr>
              <a:t> </a:t>
            </a:r>
            <a:r>
              <a:rPr lang="en-US" sz="1800" b="1" dirty="0">
                <a:solidFill>
                  <a:schemeClr val="dk1"/>
                </a:solidFill>
                <a:highlight>
                  <a:srgbClr val="F6F6F6"/>
                </a:highlight>
              </a:rPr>
              <a:t>iterable1,</a:t>
            </a:r>
            <a:r>
              <a:rPr lang="en-US" sz="1800" b="1" dirty="0">
                <a:solidFill>
                  <a:srgbClr val="212529"/>
                </a:solidFill>
                <a:highlight>
                  <a:srgbClr val="F6F6F6"/>
                </a:highlight>
              </a:rPr>
              <a:t> </a:t>
            </a:r>
            <a:r>
              <a:rPr lang="en-US" sz="1800" b="1" dirty="0">
                <a:solidFill>
                  <a:schemeClr val="dk1"/>
                </a:solidFill>
                <a:highlight>
                  <a:srgbClr val="F6F6F6"/>
                </a:highlight>
              </a:rPr>
              <a:t>iterable2,</a:t>
            </a:r>
            <a:r>
              <a:rPr lang="en-US" sz="1800" b="1" dirty="0">
                <a:solidFill>
                  <a:srgbClr val="CE5C00"/>
                </a:solidFill>
                <a:highlight>
                  <a:srgbClr val="F6F6F6"/>
                </a:highlight>
              </a:rPr>
              <a:t>...</a:t>
            </a:r>
            <a:r>
              <a:rPr lang="en-US" sz="1800" b="1" dirty="0">
                <a:solidFill>
                  <a:schemeClr val="dk1"/>
                </a:solidFill>
                <a:highlight>
                  <a:srgbClr val="F6F6F6"/>
                </a:highlight>
              </a:rPr>
              <a:t>,</a:t>
            </a:r>
            <a:r>
              <a:rPr lang="en-US" sz="1800" b="1" dirty="0">
                <a:solidFill>
                  <a:srgbClr val="212529"/>
                </a:solidFill>
                <a:highlight>
                  <a:srgbClr val="F6F6F6"/>
                </a:highlight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highlight>
                  <a:srgbClr val="F6F6F6"/>
                </a:highlight>
              </a:rPr>
              <a:t>iterableN</a:t>
            </a:r>
            <a:r>
              <a:rPr lang="en-US" sz="1800" b="1" dirty="0">
                <a:solidFill>
                  <a:schemeClr val="dk1"/>
                </a:solidFill>
                <a:highlight>
                  <a:srgbClr val="F6F6F6"/>
                </a:highlight>
              </a:rPr>
              <a:t>])</a:t>
            </a:r>
            <a:endParaRPr sz="1800" b="1" dirty="0"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1862" y="3800833"/>
            <a:ext cx="2606380" cy="127146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7FFCAD-2DE7-4B74-BBF2-3C1F50BE176F}"/>
              </a:ext>
            </a:extLst>
          </p:cNvPr>
          <p:cNvSpPr txBox="1"/>
          <p:nvPr/>
        </p:nvSpPr>
        <p:spPr>
          <a:xfrm>
            <a:off x="7534524" y="401054"/>
            <a:ext cx="4302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List = [1,2,3,…….]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         </a:t>
            </a:r>
          </a:p>
          <a:p>
            <a:r>
              <a:rPr lang="en-IN" dirty="0"/>
              <a:t>                                                 map()</a:t>
            </a:r>
          </a:p>
          <a:p>
            <a:r>
              <a:rPr lang="en-IN" dirty="0"/>
              <a:t>         [1,4,9………]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4FADC8-7B51-4A1E-B8E3-82413C8359D3}"/>
              </a:ext>
            </a:extLst>
          </p:cNvPr>
          <p:cNvGrpSpPr/>
          <p:nvPr/>
        </p:nvGrpSpPr>
        <p:grpSpPr>
          <a:xfrm>
            <a:off x="9083695" y="924458"/>
            <a:ext cx="612559" cy="554535"/>
            <a:chOff x="9685538" y="892525"/>
            <a:chExt cx="612559" cy="554535"/>
          </a:xfrm>
        </p:grpSpPr>
        <p:pic>
          <p:nvPicPr>
            <p:cNvPr id="4" name="Graphic 3" descr="Single gear with solid fill">
              <a:extLst>
                <a:ext uri="{FF2B5EF4-FFF2-40B4-BE49-F238E27FC236}">
                  <a16:creationId xmlns:a16="http://schemas.microsoft.com/office/drawing/2014/main" id="{0CA022B7-97B7-434A-99B0-6376E21BC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88907" y="966882"/>
              <a:ext cx="405819" cy="40581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473AC5-45F3-430E-A9EF-C100B83944DD}"/>
                </a:ext>
              </a:extLst>
            </p:cNvPr>
            <p:cNvSpPr/>
            <p:nvPr/>
          </p:nvSpPr>
          <p:spPr>
            <a:xfrm>
              <a:off x="9685538" y="892525"/>
              <a:ext cx="612559" cy="55453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9DAC0A04-6D9F-49C6-8F63-3EE138DB63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1336" y="5367243"/>
            <a:ext cx="4371975" cy="10477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39CDE44-9E59-4878-8927-6FFD1B312E77}"/>
              </a:ext>
            </a:extLst>
          </p:cNvPr>
          <p:cNvSpPr/>
          <p:nvPr/>
        </p:nvSpPr>
        <p:spPr>
          <a:xfrm>
            <a:off x="7441862" y="5367243"/>
            <a:ext cx="4303295" cy="1024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9DEEAA-F83F-47A4-90CC-23F00619D11D}"/>
              </a:ext>
            </a:extLst>
          </p:cNvPr>
          <p:cNvSpPr/>
          <p:nvPr/>
        </p:nvSpPr>
        <p:spPr>
          <a:xfrm>
            <a:off x="7441862" y="3777762"/>
            <a:ext cx="2606380" cy="129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578E307-556D-4003-A574-A04DB8ED66E4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8745055" y="1201726"/>
            <a:ext cx="338641" cy="3448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3BDBE5A-5880-47AD-A2EB-3E23B3527107}"/>
              </a:ext>
            </a:extLst>
          </p:cNvPr>
          <p:cNvSpPr/>
          <p:nvPr/>
        </p:nvSpPr>
        <p:spPr>
          <a:xfrm>
            <a:off x="7519386" y="391397"/>
            <a:ext cx="4315414" cy="1490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BB2B207E-6AF5-45A0-97FD-AD3421B45AE2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9630047" y="783530"/>
            <a:ext cx="484403" cy="3519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707B250-56B7-4667-8FD2-ACBFEA8BF044}"/>
              </a:ext>
            </a:extLst>
          </p:cNvPr>
          <p:cNvSpPr/>
          <p:nvPr/>
        </p:nvSpPr>
        <p:spPr>
          <a:xfrm>
            <a:off x="9827581" y="1404634"/>
            <a:ext cx="820424" cy="45719"/>
          </a:xfrm>
          <a:prstGeom prst="rightArrow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ctrTitle" idx="4294967295"/>
          </p:nvPr>
        </p:nvSpPr>
        <p:spPr>
          <a:xfrm>
            <a:off x="2531124" y="-48699"/>
            <a:ext cx="1796200" cy="8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 fontScale="9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dirty="0"/>
          </a:p>
        </p:txBody>
      </p:sp>
      <p:sp>
        <p:nvSpPr>
          <p:cNvPr id="50" name="Google Shape;50;p1"/>
          <p:cNvSpPr txBox="1">
            <a:spLocks noGrp="1"/>
          </p:cNvSpPr>
          <p:nvPr>
            <p:ph type="subTitle" idx="4294967295"/>
          </p:nvPr>
        </p:nvSpPr>
        <p:spPr>
          <a:xfrm>
            <a:off x="200025" y="842962"/>
            <a:ext cx="9144000" cy="60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Filtering a list to create another List</a:t>
            </a:r>
            <a:endParaRPr/>
          </a:p>
        </p:txBody>
      </p:sp>
      <p:sp>
        <p:nvSpPr>
          <p:cNvPr id="51" name="Google Shape;51;p1"/>
          <p:cNvSpPr/>
          <p:nvPr/>
        </p:nvSpPr>
        <p:spPr>
          <a:xfrm>
            <a:off x="6616700" y="1854200"/>
            <a:ext cx="500520" cy="4588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6616700" y="2336800"/>
            <a:ext cx="500520" cy="4588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6616700" y="2730606"/>
            <a:ext cx="500520" cy="45889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616700" y="3199552"/>
            <a:ext cx="500520" cy="45889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6616700" y="3689456"/>
            <a:ext cx="500520" cy="8939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616700" y="4544905"/>
            <a:ext cx="500520" cy="45889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6225266" y="631825"/>
            <a:ext cx="1227535" cy="111125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2" y="0"/>
                </a:moveTo>
                <a:cubicBezTo>
                  <a:pt x="486" y="0"/>
                  <a:pt x="0" y="537"/>
                  <a:pt x="0" y="1196"/>
                </a:cubicBezTo>
                <a:lnTo>
                  <a:pt x="0" y="14511"/>
                </a:lnTo>
                <a:cubicBezTo>
                  <a:pt x="0" y="15169"/>
                  <a:pt x="486" y="15706"/>
                  <a:pt x="1082" y="15706"/>
                </a:cubicBezTo>
                <a:lnTo>
                  <a:pt x="8646" y="15706"/>
                </a:lnTo>
                <a:lnTo>
                  <a:pt x="10803" y="21600"/>
                </a:lnTo>
                <a:lnTo>
                  <a:pt x="12961" y="15706"/>
                </a:lnTo>
                <a:lnTo>
                  <a:pt x="20518" y="15706"/>
                </a:lnTo>
                <a:cubicBezTo>
                  <a:pt x="21114" y="15706"/>
                  <a:pt x="21600" y="15169"/>
                  <a:pt x="21600" y="14511"/>
                </a:cubicBezTo>
                <a:lnTo>
                  <a:pt x="21600" y="1196"/>
                </a:lnTo>
                <a:cubicBezTo>
                  <a:pt x="21600" y="537"/>
                  <a:pt x="21114" y="0"/>
                  <a:pt x="20518" y="0"/>
                </a:cubicBezTo>
                <a:lnTo>
                  <a:pt x="1082" y="0"/>
                </a:lnTo>
                <a:close/>
              </a:path>
            </a:pathLst>
          </a:cu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INPUT: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LIST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476424" y="2865888"/>
            <a:ext cx="1227138" cy="49291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21" y="0"/>
                </a:moveTo>
                <a:cubicBezTo>
                  <a:pt x="16815" y="0"/>
                  <a:pt x="17297" y="1199"/>
                  <a:pt x="17297" y="2678"/>
                </a:cubicBezTo>
                <a:lnTo>
                  <a:pt x="17297" y="4400"/>
                </a:lnTo>
                <a:lnTo>
                  <a:pt x="21600" y="9757"/>
                </a:lnTo>
                <a:lnTo>
                  <a:pt x="17297" y="15113"/>
                </a:lnTo>
                <a:lnTo>
                  <a:pt x="17297" y="18922"/>
                </a:lnTo>
                <a:cubicBezTo>
                  <a:pt x="17297" y="20401"/>
                  <a:pt x="16815" y="21600"/>
                  <a:pt x="16221" y="21600"/>
                </a:cubicBezTo>
                <a:lnTo>
                  <a:pt x="1076" y="21600"/>
                </a:lnTo>
                <a:cubicBezTo>
                  <a:pt x="482" y="21600"/>
                  <a:pt x="0" y="20401"/>
                  <a:pt x="0" y="18922"/>
                </a:cubicBezTo>
                <a:lnTo>
                  <a:pt x="0" y="2678"/>
                </a:lnTo>
                <a:cubicBezTo>
                  <a:pt x="0" y="1199"/>
                  <a:pt x="482" y="0"/>
                  <a:pt x="1076" y="0"/>
                </a:cubicBezTo>
                <a:lnTo>
                  <a:pt x="16221" y="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FILTER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819030" y="2477347"/>
            <a:ext cx="1464171" cy="1270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     If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Num == 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 rot="10800000" flipH="1">
            <a:off x="5248711" y="2153296"/>
            <a:ext cx="1325808" cy="98977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61" name="Google Shape;61;p1"/>
          <p:cNvCxnSpPr/>
          <p:nvPr/>
        </p:nvCxnSpPr>
        <p:spPr>
          <a:xfrm rot="10800000" flipH="1">
            <a:off x="5331066" y="2594020"/>
            <a:ext cx="1243554" cy="49392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62" name="Google Shape;62;p1"/>
          <p:cNvSpPr/>
          <p:nvPr/>
        </p:nvSpPr>
        <p:spPr>
          <a:xfrm>
            <a:off x="8847854" y="1237128"/>
            <a:ext cx="1241029" cy="1399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1" y="0"/>
                </a:moveTo>
                <a:cubicBezTo>
                  <a:pt x="481" y="0"/>
                  <a:pt x="0" y="426"/>
                  <a:pt x="0" y="950"/>
                </a:cubicBezTo>
                <a:lnTo>
                  <a:pt x="0" y="15970"/>
                </a:lnTo>
                <a:cubicBezTo>
                  <a:pt x="0" y="16494"/>
                  <a:pt x="481" y="16920"/>
                  <a:pt x="1071" y="16920"/>
                </a:cubicBezTo>
                <a:lnTo>
                  <a:pt x="8786" y="16920"/>
                </a:lnTo>
                <a:lnTo>
                  <a:pt x="10921" y="21600"/>
                </a:lnTo>
                <a:lnTo>
                  <a:pt x="13062" y="16920"/>
                </a:lnTo>
                <a:lnTo>
                  <a:pt x="20536" y="16920"/>
                </a:lnTo>
                <a:cubicBezTo>
                  <a:pt x="21126" y="16920"/>
                  <a:pt x="21600" y="16494"/>
                  <a:pt x="21600" y="15970"/>
                </a:cubicBezTo>
                <a:lnTo>
                  <a:pt x="21600" y="950"/>
                </a:lnTo>
                <a:cubicBezTo>
                  <a:pt x="21600" y="426"/>
                  <a:pt x="21126" y="0"/>
                  <a:pt x="20536" y="0"/>
                </a:cubicBezTo>
                <a:lnTo>
                  <a:pt x="1071" y="0"/>
                </a:lnTo>
                <a:close/>
              </a:path>
            </a:pathLst>
          </a:cu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9050" dir="5400000" rotWithShape="0">
              <a:srgbClr val="000000">
                <a:alpha val="62745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OUTPUT: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Filtered List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9218108" y="2610845"/>
            <a:ext cx="500520" cy="45889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9218108" y="3042307"/>
            <a:ext cx="500520" cy="45889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9218108" y="3553393"/>
            <a:ext cx="500520" cy="893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9218108" y="4499558"/>
            <a:ext cx="500520" cy="45889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7" name="Google Shape;67;p1"/>
          <p:cNvCxnSpPr/>
          <p:nvPr/>
        </p:nvCxnSpPr>
        <p:spPr>
          <a:xfrm>
            <a:off x="7149820" y="2066364"/>
            <a:ext cx="2037696" cy="68190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68" name="Google Shape;68;p1"/>
          <p:cNvCxnSpPr/>
          <p:nvPr/>
        </p:nvCxnSpPr>
        <p:spPr>
          <a:xfrm>
            <a:off x="5356645" y="3112347"/>
            <a:ext cx="1190051" cy="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69" name="Google Shape;69;p1"/>
          <p:cNvCxnSpPr/>
          <p:nvPr/>
        </p:nvCxnSpPr>
        <p:spPr>
          <a:xfrm>
            <a:off x="5317568" y="3089803"/>
            <a:ext cx="1273221" cy="166078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70" name="Google Shape;70;p1"/>
          <p:cNvCxnSpPr/>
          <p:nvPr/>
        </p:nvCxnSpPr>
        <p:spPr>
          <a:xfrm>
            <a:off x="7161415" y="2927841"/>
            <a:ext cx="2013795" cy="35358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71" name="Google Shape;71;p1"/>
          <p:cNvCxnSpPr/>
          <p:nvPr/>
        </p:nvCxnSpPr>
        <p:spPr>
          <a:xfrm rot="10800000" flipH="1">
            <a:off x="7161312" y="4707187"/>
            <a:ext cx="2013296" cy="15874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72" name="Google Shape;72;p1"/>
          <p:cNvSpPr txBox="1"/>
          <p:nvPr/>
        </p:nvSpPr>
        <p:spPr>
          <a:xfrm>
            <a:off x="290309" y="3969900"/>
            <a:ext cx="4922015" cy="277114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Python Usage: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mon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filtered_list = list(filter(condition, input_list))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emon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“condition”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Can be function/lambda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Code for above diagram: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mon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input_list = [1,0,1,0,1,1,0,1]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mon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filtered_list = list(filter(lambda a:a==1, input_list))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mon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print(filtered_list)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emon"/>
              <a:ea typeface="Lemon"/>
              <a:cs typeface="Lemon"/>
              <a:sym typeface="Lemo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O/P: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mon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[1, 1, 1, 1, 1]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59956" y="1413382"/>
            <a:ext cx="4111301" cy="48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44"/>
              <a:buFont typeface="Courier"/>
              <a:buNone/>
              <a:tabLst/>
              <a:defRPr/>
            </a:pPr>
            <a:r>
              <a:rPr kumimoji="0" lang="en-US" sz="1544" b="0" i="0" u="none" strike="noStrike" kern="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Is equivalent to expression: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44"/>
              <a:buFont typeface="Lemon"/>
              <a:buNone/>
              <a:tabLst/>
              <a:defRPr/>
            </a:pPr>
            <a:r>
              <a:rPr kumimoji="0" lang="en-US" sz="1144" b="0" i="0" u="none" strike="noStrike" kern="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emon"/>
                <a:ea typeface="Lemon"/>
                <a:cs typeface="Lemon"/>
                <a:sym typeface="Lemon"/>
              </a:rPr>
              <a:t>(item for item in iterable if function(item))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7" name="Google Shape;13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420" y="124066"/>
            <a:ext cx="2086622" cy="49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5988149" y="2416123"/>
            <a:ext cx="5929223" cy="2649675"/>
            <a:chOff x="5135888" y="1510599"/>
            <a:chExt cx="5929223" cy="2649675"/>
          </a:xfrm>
        </p:grpSpPr>
        <p:sp>
          <p:nvSpPr>
            <p:cNvPr id="85" name="Google Shape;85;p1"/>
            <p:cNvSpPr/>
            <p:nvPr/>
          </p:nvSpPr>
          <p:spPr>
            <a:xfrm>
              <a:off x="5646199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6480408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7314617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8148826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983035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817243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5135888" y="1510599"/>
              <a:ext cx="636713" cy="18620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[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10322203" y="1510599"/>
              <a:ext cx="74290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]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274626" y="3703074"/>
              <a:ext cx="1423492" cy="457200"/>
            </a:xfrm>
            <a:prstGeom prst="rect">
              <a:avLst/>
            </a:prstGeom>
            <a:solidFill>
              <a:srgbClr val="FFFF00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100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(Initial value )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6579982" y="3414120"/>
            <a:ext cx="1198997" cy="1194478"/>
            <a:chOff x="6579982" y="3414120"/>
            <a:chExt cx="1198997" cy="1194478"/>
          </a:xfrm>
        </p:grpSpPr>
        <p:cxnSp>
          <p:nvCxnSpPr>
            <p:cNvPr id="95" name="Google Shape;95;p1"/>
            <p:cNvCxnSpPr>
              <a:stCxn id="85" idx="2"/>
              <a:endCxn id="96" idx="1"/>
            </p:cNvCxnSpPr>
            <p:nvPr/>
          </p:nvCxnSpPr>
          <p:spPr>
            <a:xfrm>
              <a:off x="6727060" y="3603251"/>
              <a:ext cx="594600" cy="631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6" name="Google Shape;96;p1"/>
            <p:cNvSpPr/>
            <p:nvPr/>
          </p:nvSpPr>
          <p:spPr>
            <a:xfrm>
              <a:off x="7321779" y="4006027"/>
              <a:ext cx="457200" cy="457200"/>
            </a:xfrm>
            <a:prstGeom prst="rect">
              <a:avLst/>
            </a:prstGeom>
            <a:solidFill>
              <a:schemeClr val="accent4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113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7" name="Google Shape;97;p1"/>
            <p:cNvCxnSpPr>
              <a:stCxn id="86" idx="2"/>
              <a:endCxn id="96" idx="0"/>
            </p:cNvCxnSpPr>
            <p:nvPr/>
          </p:nvCxnSpPr>
          <p:spPr>
            <a:xfrm flipH="1">
              <a:off x="7550469" y="3603251"/>
              <a:ext cx="10800" cy="4029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8" name="Google Shape;98;p1"/>
            <p:cNvCxnSpPr>
              <a:stCxn id="93" idx="0"/>
              <a:endCxn id="96" idx="1"/>
            </p:cNvCxnSpPr>
            <p:nvPr/>
          </p:nvCxnSpPr>
          <p:spPr>
            <a:xfrm flipV="1">
              <a:off x="6838633" y="4234627"/>
              <a:ext cx="483146" cy="37397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9" name="Google Shape;99;p1"/>
            <p:cNvSpPr txBox="1"/>
            <p:nvPr/>
          </p:nvSpPr>
          <p:spPr>
            <a:xfrm>
              <a:off x="7016862" y="341412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6579982" y="386116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7778979" y="3603251"/>
            <a:ext cx="845096" cy="1349830"/>
            <a:chOff x="7778979" y="3603251"/>
            <a:chExt cx="845096" cy="1349830"/>
          </a:xfrm>
        </p:grpSpPr>
        <p:sp>
          <p:nvSpPr>
            <p:cNvPr id="102" name="Google Shape;102;p1"/>
            <p:cNvSpPr/>
            <p:nvPr/>
          </p:nvSpPr>
          <p:spPr>
            <a:xfrm>
              <a:off x="8166875" y="4495881"/>
              <a:ext cx="457200" cy="457200"/>
            </a:xfrm>
            <a:prstGeom prst="rect">
              <a:avLst/>
            </a:prstGeom>
            <a:solidFill>
              <a:schemeClr val="accent4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123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3" name="Google Shape;103;p1"/>
            <p:cNvCxnSpPr>
              <a:stCxn id="96" idx="3"/>
              <a:endCxn id="102" idx="1"/>
            </p:cNvCxnSpPr>
            <p:nvPr/>
          </p:nvCxnSpPr>
          <p:spPr>
            <a:xfrm>
              <a:off x="7778979" y="4234627"/>
              <a:ext cx="387900" cy="4899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4" name="Google Shape;104;p1"/>
            <p:cNvCxnSpPr>
              <a:stCxn id="87" idx="2"/>
              <a:endCxn id="102" idx="0"/>
            </p:cNvCxnSpPr>
            <p:nvPr/>
          </p:nvCxnSpPr>
          <p:spPr>
            <a:xfrm>
              <a:off x="8395478" y="3603251"/>
              <a:ext cx="0" cy="892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5" name="Google Shape;105;p1"/>
            <p:cNvSpPr txBox="1"/>
            <p:nvPr/>
          </p:nvSpPr>
          <p:spPr>
            <a:xfrm>
              <a:off x="7961742" y="386116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8624075" y="3603251"/>
            <a:ext cx="855980" cy="1926770"/>
            <a:chOff x="8624075" y="3603251"/>
            <a:chExt cx="855980" cy="1926770"/>
          </a:xfrm>
        </p:grpSpPr>
        <p:sp>
          <p:nvSpPr>
            <p:cNvPr id="107" name="Google Shape;107;p1"/>
            <p:cNvSpPr/>
            <p:nvPr/>
          </p:nvSpPr>
          <p:spPr>
            <a:xfrm>
              <a:off x="9022855" y="5072821"/>
              <a:ext cx="457200" cy="457200"/>
            </a:xfrm>
            <a:prstGeom prst="rect">
              <a:avLst/>
            </a:prstGeom>
            <a:solidFill>
              <a:schemeClr val="accent4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143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8" name="Google Shape;108;p1"/>
            <p:cNvCxnSpPr>
              <a:stCxn id="102" idx="3"/>
              <a:endCxn id="107" idx="1"/>
            </p:cNvCxnSpPr>
            <p:nvPr/>
          </p:nvCxnSpPr>
          <p:spPr>
            <a:xfrm>
              <a:off x="8624075" y="4724481"/>
              <a:ext cx="398700" cy="5769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9" name="Google Shape;109;p1"/>
            <p:cNvCxnSpPr>
              <a:stCxn id="88" idx="2"/>
              <a:endCxn id="107" idx="0"/>
            </p:cNvCxnSpPr>
            <p:nvPr/>
          </p:nvCxnSpPr>
          <p:spPr>
            <a:xfrm>
              <a:off x="9229687" y="3603251"/>
              <a:ext cx="21900" cy="14697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0" name="Google Shape;110;p1"/>
            <p:cNvSpPr txBox="1"/>
            <p:nvPr/>
          </p:nvSpPr>
          <p:spPr>
            <a:xfrm>
              <a:off x="8693262" y="440980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"/>
          <p:cNvGrpSpPr/>
          <p:nvPr/>
        </p:nvGrpSpPr>
        <p:grpSpPr>
          <a:xfrm>
            <a:off x="9480055" y="3603251"/>
            <a:ext cx="823323" cy="2427519"/>
            <a:chOff x="9480055" y="3603251"/>
            <a:chExt cx="823323" cy="2427519"/>
          </a:xfrm>
        </p:grpSpPr>
        <p:sp>
          <p:nvSpPr>
            <p:cNvPr id="112" name="Google Shape;112;p1"/>
            <p:cNvSpPr/>
            <p:nvPr/>
          </p:nvSpPr>
          <p:spPr>
            <a:xfrm>
              <a:off x="9846178" y="5573570"/>
              <a:ext cx="457200" cy="457200"/>
            </a:xfrm>
            <a:prstGeom prst="rect">
              <a:avLst/>
            </a:prstGeom>
            <a:solidFill>
              <a:schemeClr val="accent4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193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3" name="Google Shape;113;p1"/>
            <p:cNvCxnSpPr>
              <a:stCxn id="107" idx="3"/>
              <a:endCxn id="112" idx="1"/>
            </p:cNvCxnSpPr>
            <p:nvPr/>
          </p:nvCxnSpPr>
          <p:spPr>
            <a:xfrm>
              <a:off x="9480055" y="5301421"/>
              <a:ext cx="366000" cy="500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" name="Google Shape;114;p1"/>
            <p:cNvCxnSpPr>
              <a:stCxn id="89" idx="2"/>
              <a:endCxn id="112" idx="0"/>
            </p:cNvCxnSpPr>
            <p:nvPr/>
          </p:nvCxnSpPr>
          <p:spPr>
            <a:xfrm>
              <a:off x="10063896" y="3603251"/>
              <a:ext cx="10800" cy="19704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" name="Google Shape;115;p1"/>
            <p:cNvSpPr txBox="1"/>
            <p:nvPr/>
          </p:nvSpPr>
          <p:spPr>
            <a:xfrm>
              <a:off x="9567022" y="485684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"/>
          <p:cNvGrpSpPr/>
          <p:nvPr/>
        </p:nvGrpSpPr>
        <p:grpSpPr>
          <a:xfrm>
            <a:off x="10303378" y="3603251"/>
            <a:ext cx="845094" cy="2819398"/>
            <a:chOff x="10303378" y="3603251"/>
            <a:chExt cx="845094" cy="2819398"/>
          </a:xfrm>
        </p:grpSpPr>
        <p:sp>
          <p:nvSpPr>
            <p:cNvPr id="117" name="Google Shape;117;p1"/>
            <p:cNvSpPr/>
            <p:nvPr/>
          </p:nvSpPr>
          <p:spPr>
            <a:xfrm>
              <a:off x="10691272" y="5965449"/>
              <a:ext cx="457200" cy="457200"/>
            </a:xfrm>
            <a:prstGeom prst="rect">
              <a:avLst/>
            </a:prstGeom>
            <a:solidFill>
              <a:srgbClr val="92D050"/>
            </a:solidFill>
            <a:ln w="38100" cap="flat" cmpd="dbl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293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1"/>
            <p:cNvCxnSpPr>
              <a:stCxn id="112" idx="3"/>
              <a:endCxn id="117" idx="1"/>
            </p:cNvCxnSpPr>
            <p:nvPr/>
          </p:nvCxnSpPr>
          <p:spPr>
            <a:xfrm>
              <a:off x="10303378" y="5802170"/>
              <a:ext cx="387900" cy="3918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9" name="Google Shape;119;p1"/>
            <p:cNvCxnSpPr>
              <a:stCxn id="90" idx="2"/>
              <a:endCxn id="117" idx="0"/>
            </p:cNvCxnSpPr>
            <p:nvPr/>
          </p:nvCxnSpPr>
          <p:spPr>
            <a:xfrm>
              <a:off x="10898104" y="3603251"/>
              <a:ext cx="21900" cy="2362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0" name="Google Shape;120;p1"/>
            <p:cNvSpPr txBox="1"/>
            <p:nvPr/>
          </p:nvSpPr>
          <p:spPr>
            <a:xfrm>
              <a:off x="10339182" y="512100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287783" y="712158"/>
            <a:ext cx="11501763" cy="980301"/>
            <a:chOff x="287783" y="712158"/>
            <a:chExt cx="11501763" cy="980301"/>
          </a:xfrm>
        </p:grpSpPr>
        <p:sp>
          <p:nvSpPr>
            <p:cNvPr id="122" name="Google Shape;122;p1"/>
            <p:cNvSpPr txBox="1"/>
            <p:nvPr/>
          </p:nvSpPr>
          <p:spPr>
            <a:xfrm>
              <a:off x="287783" y="712158"/>
              <a:ext cx="18377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What is reduce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87784" y="1046128"/>
              <a:ext cx="1150176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Python’s reduce() is a function that implements a mathematical technique called Folding or reduction . 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reduce() is useful when you need to apply a function to an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iterable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and reduce it to a single cumulative value.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"/>
          <p:cNvGrpSpPr/>
          <p:nvPr/>
        </p:nvGrpSpPr>
        <p:grpSpPr>
          <a:xfrm>
            <a:off x="287783" y="2058069"/>
            <a:ext cx="4985566" cy="980301"/>
            <a:chOff x="344828" y="1667454"/>
            <a:chExt cx="4985566" cy="980301"/>
          </a:xfrm>
        </p:grpSpPr>
        <p:sp>
          <p:nvSpPr>
            <p:cNvPr id="125" name="Google Shape;125;p1"/>
            <p:cNvSpPr txBox="1"/>
            <p:nvPr/>
          </p:nvSpPr>
          <p:spPr>
            <a:xfrm>
              <a:off x="344828" y="1667454"/>
              <a:ext cx="18590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How does it work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44828" y="2001424"/>
              <a:ext cx="49855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1.Apply a function (or callable) to the first two items in an iterable and generate a partial result.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"/>
          <p:cNvSpPr/>
          <p:nvPr/>
        </p:nvSpPr>
        <p:spPr>
          <a:xfrm>
            <a:off x="287783" y="3036847"/>
            <a:ext cx="507891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2.Use that partial result, together with the third item in the iterable, to generate another partial result.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287783" y="3851125"/>
            <a:ext cx="5178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3. Repeat the process until the iterable is exhausted and then return a single cumulative value.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6126886" y="2323633"/>
            <a:ext cx="4336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reduce(function, sequence[, initial]) -&gt; value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6093363" y="1990710"/>
            <a:ext cx="18377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Syntax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31" name="Google Shape;131;p1"/>
          <p:cNvGrpSpPr/>
          <p:nvPr/>
        </p:nvGrpSpPr>
        <p:grpSpPr>
          <a:xfrm>
            <a:off x="287783" y="4642058"/>
            <a:ext cx="5275935" cy="1858633"/>
            <a:chOff x="287783" y="4642058"/>
            <a:chExt cx="5275935" cy="1858633"/>
          </a:xfrm>
        </p:grpSpPr>
        <p:pic>
          <p:nvPicPr>
            <p:cNvPr id="132" name="Google Shape;132;p1"/>
            <p:cNvPicPr preferRelativeResize="0"/>
            <p:nvPr/>
          </p:nvPicPr>
          <p:blipFill rotWithShape="1">
            <a:blip r:embed="rId3">
              <a:alphaModFix/>
            </a:blip>
            <a:srcRect l="8054"/>
            <a:stretch/>
          </p:blipFill>
          <p:spPr>
            <a:xfrm>
              <a:off x="287783" y="5088457"/>
              <a:ext cx="5275935" cy="1412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"/>
            <p:cNvSpPr txBox="1"/>
            <p:nvPr/>
          </p:nvSpPr>
          <p:spPr>
            <a:xfrm>
              <a:off x="287783" y="4642058"/>
              <a:ext cx="18377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Sample program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"/>
          <p:cNvSpPr txBox="1"/>
          <p:nvPr/>
        </p:nvSpPr>
        <p:spPr>
          <a:xfrm>
            <a:off x="2534855" y="-6783"/>
            <a:ext cx="7163145" cy="8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tabLst/>
              <a:defRPr/>
            </a:pPr>
            <a:r>
              <a:rPr kumimoji="0" lang="en-US" sz="4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Reduce</a:t>
            </a:r>
            <a:endParaRPr kumimoji="0" sz="4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783" y="124066"/>
            <a:ext cx="2086622" cy="49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b36033b4_0_540"/>
          <p:cNvSpPr txBox="1">
            <a:spLocks noGrp="1"/>
          </p:cNvSpPr>
          <p:nvPr>
            <p:ph type="title"/>
          </p:nvPr>
        </p:nvSpPr>
        <p:spPr>
          <a:xfrm>
            <a:off x="2266950" y="0"/>
            <a:ext cx="9806100" cy="96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   </a:t>
            </a:r>
            <a:r>
              <a:rPr lang="en-US" sz="4800" dirty="0"/>
              <a:t>Lambda sample code</a:t>
            </a:r>
            <a:endParaRPr sz="4800" dirty="0"/>
          </a:p>
        </p:txBody>
      </p:sp>
      <p:sp>
        <p:nvSpPr>
          <p:cNvPr id="101" name="Google Shape;101;gcbb36033b4_0_540"/>
          <p:cNvSpPr txBox="1"/>
          <p:nvPr/>
        </p:nvSpPr>
        <p:spPr>
          <a:xfrm>
            <a:off x="700100" y="4672025"/>
            <a:ext cx="372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cbb36033b4_0_540"/>
          <p:cNvSpPr txBox="1"/>
          <p:nvPr/>
        </p:nvSpPr>
        <p:spPr>
          <a:xfrm>
            <a:off x="447450" y="3210950"/>
            <a:ext cx="4567500" cy="1739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Along with Filter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sz="1100" b="1" i="0" u="none" strike="noStrike" kern="0" cap="none" spc="0" normalizeH="0" baseline="0" noProof="0">
              <a:ln>
                <a:noFill/>
              </a:ln>
              <a:solidFill>
                <a:srgbClr val="21618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100" b="1" i="0" u="none" strike="noStrike" kern="0" cap="none" spc="0" normalizeH="0" baseline="0" noProof="0">
              <a:ln>
                <a:noFill/>
              </a:ln>
              <a:solidFill>
                <a:srgbClr val="21618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number_list = range(-5, 5)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less_than_zero = list(filter(lambda x: x &lt; 0, number_list))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print(less_than_zero)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103;gcbb36033b4_0_540"/>
          <p:cNvSpPr txBox="1"/>
          <p:nvPr/>
        </p:nvSpPr>
        <p:spPr>
          <a:xfrm>
            <a:off x="464300" y="1372275"/>
            <a:ext cx="4567500" cy="1569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Along with Reduce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my_list = list(range(1,101,1))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print(ft.reduce(lambda x,y: x+y ,my_list))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gcbb36033b4_0_540"/>
          <p:cNvSpPr txBox="1"/>
          <p:nvPr/>
        </p:nvSpPr>
        <p:spPr>
          <a:xfrm>
            <a:off x="464300" y="5072225"/>
            <a:ext cx="4567500" cy="1639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Along with Map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number = (11, 21, 30, 34)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squared = list(map(lambda x: x**2, number))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5" name="Google Shape;105;gcbb36033b4_0_5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25" y="150825"/>
            <a:ext cx="2232375" cy="534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cbb36033b4_0_540"/>
          <p:cNvSpPr txBox="1"/>
          <p:nvPr/>
        </p:nvSpPr>
        <p:spPr>
          <a:xfrm>
            <a:off x="6192982" y="1372275"/>
            <a:ext cx="5208368" cy="29553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u="sng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Recommended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use of Lambda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import functools.reduce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numbers = [2, 1, 3, 4, 7, 11, 18]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total = reduce(lambda x, y: x + y, numbers)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Above can be written as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numbers = [2, 1, 3, 4, 7, 11, 18]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total = sum(numbers) → Sum() in-built function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cbb36033b4_0_540"/>
          <p:cNvSpPr txBox="1"/>
          <p:nvPr/>
        </p:nvSpPr>
        <p:spPr>
          <a:xfrm>
            <a:off x="6192982" y="4672025"/>
            <a:ext cx="5208368" cy="1293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Usage of a variable without prior definition will throw an error for e.g. :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div = lambda a ,d :  a/c  → c is not defined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7" name="Picture 3" descr="C:\Users\JAYA_USER\AppData\Local\Microsoft\Windows\Temporary Internet Files\Content.IE5\Y7QGD4RH\exclamation_mark_PNG8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46" y="4746225"/>
            <a:ext cx="290946" cy="26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4"/>
          <p:cNvSpPr txBox="1">
            <a:spLocks noGrp="1"/>
          </p:cNvSpPr>
          <p:nvPr>
            <p:ph type="title"/>
          </p:nvPr>
        </p:nvSpPr>
        <p:spPr>
          <a:xfrm>
            <a:off x="1460876" y="2309157"/>
            <a:ext cx="9215709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5400" b="1" dirty="0">
                <a:latin typeface="Calibri" panose="020F0502020204030204" pitchFamily="34" charset="0"/>
              </a:rPr>
              <a:t>Thank you for your attention</a:t>
            </a:r>
            <a:endParaRPr sz="5400" b="1" dirty="0">
              <a:latin typeface="Calibri" panose="020F0502020204030204" pitchFamily="34" charset="0"/>
            </a:endParaRPr>
          </a:p>
        </p:txBody>
      </p:sp>
      <p:sp>
        <p:nvSpPr>
          <p:cNvPr id="932" name="Google Shape;932;p44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3C78D8"/>
                </a:solidFill>
              </a:rPr>
              <a:pPr defTabSz="1219170">
                <a:buClr>
                  <a:srgbClr val="000000"/>
                </a:buClr>
              </a:pPr>
              <a:t>7</a:t>
            </a:fld>
            <a:endParaRPr kern="0">
              <a:solidFill>
                <a:srgbClr val="3C78D8"/>
              </a:solidFill>
            </a:endParaRPr>
          </a:p>
        </p:txBody>
      </p:sp>
      <p:pic>
        <p:nvPicPr>
          <p:cNvPr id="2050" name="Picture 2" descr="C:\Users\JAYA_USER\AppData\Local\Microsoft\Windows\Temporary Internet Files\Content.IE5\Y7QGD4RH\human-hand-writing-thanks-on-whiteboard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" y="0"/>
            <a:ext cx="103172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abtec-GET_Template_v9b">
  <a:themeElements>
    <a:clrScheme name="Custom 35">
      <a:dk1>
        <a:srgbClr val="63666A"/>
      </a:dk1>
      <a:lt1>
        <a:sysClr val="window" lastClr="FFFFFF"/>
      </a:lt1>
      <a:dk2>
        <a:srgbClr val="D70010"/>
      </a:dk2>
      <a:lt2>
        <a:srgbClr val="D1D0CE"/>
      </a:lt2>
      <a:accent1>
        <a:srgbClr val="003158"/>
      </a:accent1>
      <a:accent2>
        <a:srgbClr val="3684C0"/>
      </a:accent2>
      <a:accent3>
        <a:srgbClr val="00847E"/>
      </a:accent3>
      <a:accent4>
        <a:srgbClr val="004B4B"/>
      </a:accent4>
      <a:accent5>
        <a:srgbClr val="E66300"/>
      </a:accent5>
      <a:accent6>
        <a:srgbClr val="FFAB18"/>
      </a:accent6>
      <a:hlink>
        <a:srgbClr val="0031A0"/>
      </a:hlink>
      <a:folHlink>
        <a:srgbClr val="0057C5"/>
      </a:folHlink>
    </a:clrScheme>
    <a:fontScheme name="Personnalisé 1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3600" b="1" spc="-150" dirty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784</Words>
  <Application>Microsoft Office PowerPoint</Application>
  <PresentationFormat>Widescreen</PresentationFormat>
  <Paragraphs>138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Dosis</vt:lpstr>
      <vt:lpstr>Lemon</vt:lpstr>
      <vt:lpstr>Sniglet</vt:lpstr>
      <vt:lpstr>Office Theme</vt:lpstr>
      <vt:lpstr>1_Office Theme</vt:lpstr>
      <vt:lpstr>2_Office Theme</vt:lpstr>
      <vt:lpstr>3_Office Theme</vt:lpstr>
      <vt:lpstr>Wabtec-GET_Template_v9b</vt:lpstr>
      <vt:lpstr>Friar template</vt:lpstr>
      <vt:lpstr>ITP Presentation</vt:lpstr>
      <vt:lpstr>Lambda</vt:lpstr>
      <vt:lpstr>Map</vt:lpstr>
      <vt:lpstr>Filter</vt:lpstr>
      <vt:lpstr>PowerPoint Presentation</vt:lpstr>
      <vt:lpstr>   Lambda sample code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D, Dinesh Kumar</dc:creator>
  <cp:lastModifiedBy>Radha Acharya</cp:lastModifiedBy>
  <cp:revision>26</cp:revision>
  <dcterms:created xsi:type="dcterms:W3CDTF">2021-03-13T06:33:57Z</dcterms:created>
  <dcterms:modified xsi:type="dcterms:W3CDTF">2021-03-31T07:02:38Z</dcterms:modified>
</cp:coreProperties>
</file>