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Lst>
  <p:sldIdLst>
    <p:sldId id="257" r:id="rId5"/>
    <p:sldId id="261" r:id="rId6"/>
    <p:sldId id="278" r:id="rId7"/>
    <p:sldId id="276" r:id="rId8"/>
    <p:sldId id="277" r:id="rId9"/>
    <p:sldId id="262" r:id="rId10"/>
    <p:sldId id="275" r:id="rId11"/>
    <p:sldId id="269" r:id="rId12"/>
    <p:sldId id="270" r:id="rId13"/>
    <p:sldId id="271" r:id="rId14"/>
    <p:sldId id="272" r:id="rId15"/>
    <p:sldId id="274" r:id="rId16"/>
    <p:sldId id="273" r:id="rId17"/>
    <p:sldId id="263" r:id="rId18"/>
    <p:sldId id="264" r:id="rId19"/>
    <p:sldId id="265" r:id="rId20"/>
    <p:sldId id="266"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19" autoAdjust="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877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030847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1112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233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37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5930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6953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4682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641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3586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12/1/2021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33226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87803" y="2429599"/>
            <a:ext cx="5717484" cy="1326856"/>
          </a:xfrm>
          <a:solidFill>
            <a:schemeClr val="bg1"/>
          </a:solidFill>
        </p:spPr>
        <p:txBody>
          <a:bodyPr>
            <a:normAutofit/>
          </a:bodyPr>
          <a:lstStyle/>
          <a:p>
            <a:pPr algn="l"/>
            <a:r>
              <a:rPr lang="en-US" sz="4400" b="1" cap="none" dirty="0">
                <a:solidFill>
                  <a:schemeClr val="tx1"/>
                </a:solidFill>
                <a:latin typeface="Times New Roman" panose="02020603050405020304" pitchFamily="18" charset="0"/>
                <a:cs typeface="Times New Roman" panose="02020603050405020304" pitchFamily="18" charset="0"/>
              </a:rPr>
              <a:t>Federated Learning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687803" y="3756455"/>
            <a:ext cx="5717484" cy="886908"/>
          </a:xfrm>
          <a:solidFill>
            <a:schemeClr val="bg1"/>
          </a:solidFill>
        </p:spPr>
        <p:txBody>
          <a:bodyPr>
            <a:normAutofit lnSpcReduction="10000"/>
          </a:bodyPr>
          <a:lstStyle/>
          <a:p>
            <a:pPr algn="ctr">
              <a:spcAft>
                <a:spcPts val="600"/>
              </a:spcAft>
            </a:pPr>
            <a:r>
              <a:rPr lang="en-US" sz="2400" b="1" dirty="0">
                <a:solidFill>
                  <a:schemeClr val="tx1"/>
                </a:solidFill>
                <a:latin typeface="Times New Roman" panose="02020603050405020304" pitchFamily="18" charset="0"/>
                <a:cs typeface="Times New Roman" panose="02020603050405020304" pitchFamily="18" charset="0"/>
              </a:rPr>
              <a:t>By: Sohail Ahmed Malik</a:t>
            </a:r>
          </a:p>
          <a:p>
            <a:pPr algn="ctr">
              <a:spcAft>
                <a:spcPts val="600"/>
              </a:spcAft>
            </a:pPr>
            <a:r>
              <a:rPr lang="en-US" sz="2400" b="1" dirty="0">
                <a:solidFill>
                  <a:schemeClr val="tx1"/>
                </a:solidFill>
                <a:latin typeface="Times New Roman" panose="02020603050405020304" pitchFamily="18" charset="0"/>
                <a:cs typeface="Times New Roman" panose="02020603050405020304" pitchFamily="18" charset="0"/>
              </a:rPr>
              <a:t>Amjad Saeed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e resilience of the insurance industry">
            <a:extLst>
              <a:ext uri="{FF2B5EF4-FFF2-40B4-BE49-F238E27FC236}">
                <a16:creationId xmlns:a16="http://schemas.microsoft.com/office/drawing/2014/main" id="{E0F7D8C1-3159-414D-87B8-232B63564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56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5BC3E3-0139-4990-AA2B-1B297DF19DDA}"/>
              </a:ext>
            </a:extLst>
          </p:cNvPr>
          <p:cNvSpPr txBox="1"/>
          <p:nvPr/>
        </p:nvSpPr>
        <p:spPr>
          <a:xfrm>
            <a:off x="900498" y="1199800"/>
            <a:ext cx="10391003" cy="646331"/>
          </a:xfrm>
          <a:prstGeom prst="rect">
            <a:avLst/>
          </a:prstGeom>
          <a:noFill/>
        </p:spPr>
        <p:txBody>
          <a:bodyPr wrap="square">
            <a:spAutoFit/>
          </a:bodyPr>
          <a:lstStyle/>
          <a:p>
            <a:pPr algn="just"/>
            <a:r>
              <a:rPr lang="en-US" b="0" i="0" dirty="0">
                <a:solidFill>
                  <a:srgbClr val="000000"/>
                </a:solidFill>
                <a:effectLst/>
                <a:latin typeface="Open Sans" panose="020B0606030504020204" pitchFamily="34" charset="0"/>
              </a:rPr>
              <a:t>Fraudulent activities often occur. When an insured violates the insurance company’s trust by making false claims. The individual or business can be accountable for fraud and illicit activity.</a:t>
            </a:r>
            <a:endParaRPr lang="en-US" dirty="0"/>
          </a:p>
        </p:txBody>
      </p:sp>
      <p:sp>
        <p:nvSpPr>
          <p:cNvPr id="6" name="TextBox 5">
            <a:extLst>
              <a:ext uri="{FF2B5EF4-FFF2-40B4-BE49-F238E27FC236}">
                <a16:creationId xmlns:a16="http://schemas.microsoft.com/office/drawing/2014/main" id="{576C069A-062B-46F0-8921-47914508F456}"/>
              </a:ext>
            </a:extLst>
          </p:cNvPr>
          <p:cNvSpPr txBox="1"/>
          <p:nvPr/>
        </p:nvSpPr>
        <p:spPr>
          <a:xfrm>
            <a:off x="900498" y="2739244"/>
            <a:ext cx="10949632" cy="3139321"/>
          </a:xfrm>
          <a:prstGeom prst="rect">
            <a:avLst/>
          </a:prstGeom>
          <a:noFill/>
        </p:spPr>
        <p:txBody>
          <a:bodyPr wrap="square">
            <a:spAutoFit/>
          </a:bodyPr>
          <a:lstStyle/>
          <a:p>
            <a:pPr algn="just"/>
            <a:r>
              <a:rPr lang="en-US" b="0" i="0" dirty="0">
                <a:solidFill>
                  <a:srgbClr val="000000"/>
                </a:solidFill>
                <a:effectLst/>
                <a:latin typeface="Open Sans" panose="020B0606030504020204" pitchFamily="34" charset="0"/>
              </a:rPr>
              <a:t>So the question arises, how do we train Machine Learning algorithms with different data sets when you cannot share them between organizations or even between locations?</a:t>
            </a:r>
          </a:p>
          <a:p>
            <a:pPr algn="just"/>
            <a:endParaRPr lang="en-US" b="0" i="0" dirty="0">
              <a:solidFill>
                <a:srgbClr val="000000"/>
              </a:solidFill>
              <a:effectLst/>
              <a:latin typeface="Open Sans" panose="020B0606030504020204" pitchFamily="34" charset="0"/>
            </a:endParaRPr>
          </a:p>
          <a:p>
            <a:pPr algn="just"/>
            <a:endParaRPr lang="en-US" dirty="0">
              <a:solidFill>
                <a:srgbClr val="000000"/>
              </a:solidFill>
              <a:latin typeface="Open Sans" panose="020B0606030504020204" pitchFamily="34" charset="0"/>
            </a:endParaRPr>
          </a:p>
          <a:p>
            <a:pPr algn="just"/>
            <a:r>
              <a:rPr lang="en-US" b="0" i="1" dirty="0">
                <a:solidFill>
                  <a:srgbClr val="000000"/>
                </a:solidFill>
                <a:effectLst/>
                <a:latin typeface="Open Sans" panose="020B0606030504020204" pitchFamily="34" charset="0"/>
              </a:rPr>
              <a:t>Federated Learning aims to resolve this very issue.</a:t>
            </a:r>
          </a:p>
          <a:p>
            <a:pPr algn="just"/>
            <a:endParaRPr lang="en-US" dirty="0">
              <a:solidFill>
                <a:srgbClr val="000000"/>
              </a:solidFill>
              <a:latin typeface="Open Sans" panose="020B0606030504020204" pitchFamily="34" charset="0"/>
            </a:endParaRPr>
          </a:p>
          <a:p>
            <a:pPr algn="just"/>
            <a:endParaRPr lang="en-US" b="0" i="0" dirty="0">
              <a:solidFill>
                <a:srgbClr val="000000"/>
              </a:solidFill>
              <a:effectLst/>
              <a:latin typeface="Open Sans" panose="020B0606030504020204" pitchFamily="34" charset="0"/>
            </a:endParaRPr>
          </a:p>
          <a:p>
            <a:pPr algn="just"/>
            <a:endParaRPr lang="en-US" b="0" i="0" dirty="0">
              <a:solidFill>
                <a:srgbClr val="000000"/>
              </a:solidFill>
              <a:effectLst/>
              <a:latin typeface="Open Sans" panose="020B0606030504020204" pitchFamily="34" charset="0"/>
            </a:endParaRPr>
          </a:p>
          <a:p>
            <a:pPr algn="just"/>
            <a:r>
              <a:rPr lang="en-US" b="0" i="0" dirty="0">
                <a:solidFill>
                  <a:srgbClr val="000000"/>
                </a:solidFill>
                <a:effectLst/>
                <a:latin typeface="Open Sans" panose="020B0606030504020204" pitchFamily="34" charset="0"/>
              </a:rPr>
              <a:t>Here without violating the data clause, a company could identify its users’ patterns. It prevents fraudulent or wrongful activity by introducing Federal Learning. The algorithms could train and govern according to the data. And not violate the insured’s confidentiality.</a:t>
            </a:r>
          </a:p>
        </p:txBody>
      </p:sp>
    </p:spTree>
    <p:extLst>
      <p:ext uri="{BB962C8B-B14F-4D97-AF65-F5344CB8AC3E}">
        <p14:creationId xmlns:p14="http://schemas.microsoft.com/office/powerpoint/2010/main" val="56975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0C2E-1539-49A2-8065-A2986B9A4EBE}"/>
              </a:ext>
            </a:extLst>
          </p:cNvPr>
          <p:cNvSpPr>
            <a:spLocks noGrp="1"/>
          </p:cNvSpPr>
          <p:nvPr>
            <p:ph type="title"/>
          </p:nvPr>
        </p:nvSpPr>
        <p:spPr/>
        <p:txBody>
          <a:bodyPr/>
          <a:lstStyle/>
          <a:p>
            <a:r>
              <a:rPr lang="en-US" dirty="0"/>
              <a:t>Federated Learning Applications in IoT</a:t>
            </a:r>
          </a:p>
        </p:txBody>
      </p:sp>
      <p:sp>
        <p:nvSpPr>
          <p:cNvPr id="3" name="Content Placeholder 2">
            <a:extLst>
              <a:ext uri="{FF2B5EF4-FFF2-40B4-BE49-F238E27FC236}">
                <a16:creationId xmlns:a16="http://schemas.microsoft.com/office/drawing/2014/main" id="{C4DC75AB-A106-4A46-850D-855130826F25}"/>
              </a:ext>
            </a:extLst>
          </p:cNvPr>
          <p:cNvSpPr>
            <a:spLocks noGrp="1"/>
          </p:cNvSpPr>
          <p:nvPr>
            <p:ph idx="1"/>
          </p:nvPr>
        </p:nvSpPr>
        <p:spPr>
          <a:xfrm>
            <a:off x="1024127" y="1927654"/>
            <a:ext cx="10143745" cy="4023360"/>
          </a:xfrm>
        </p:spPr>
        <p:txBody>
          <a:bodyPr/>
          <a:lstStyle/>
          <a:p>
            <a:pPr algn="just"/>
            <a:r>
              <a:rPr lang="en-US" dirty="0">
                <a:latin typeface="Open Sans" panose="020B0606030504020204" pitchFamily="34" charset="0"/>
                <a:ea typeface="Open Sans" panose="020B0606030504020204" pitchFamily="34" charset="0"/>
                <a:cs typeface="Open Sans" panose="020B0606030504020204" pitchFamily="34" charset="0"/>
              </a:rPr>
              <a:t>Federated learning aims to secure the data collected through different mediums. It also keeps vital information local.</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latin typeface="Open Sans" panose="020B0606030504020204" pitchFamily="34" charset="0"/>
                <a:ea typeface="Open Sans" panose="020B0606030504020204" pitchFamily="34" charset="0"/>
                <a:cs typeface="Open Sans" panose="020B0606030504020204" pitchFamily="34" charset="0"/>
              </a:rPr>
              <a:t>FL is a solution that allows on-device machine learning without transferring the user’s private data to a central cloud.</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latin typeface="Open Sans" panose="020B0606030504020204" pitchFamily="34" charset="0"/>
                <a:ea typeface="Open Sans" panose="020B0606030504020204" pitchFamily="34" charset="0"/>
                <a:cs typeface="Open Sans" panose="020B0606030504020204" pitchFamily="34" charset="0"/>
              </a:rPr>
              <a:t>Hence, federated learning can help achieve personalization. As well as enhance the performance of devices in IoT applications</a:t>
            </a:r>
          </a:p>
        </p:txBody>
      </p:sp>
    </p:spTree>
    <p:extLst>
      <p:ext uri="{BB962C8B-B14F-4D97-AF65-F5344CB8AC3E}">
        <p14:creationId xmlns:p14="http://schemas.microsoft.com/office/powerpoint/2010/main" val="9974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eveloping IoT Applications – Best Technologies and Tools for IoT Developers">
            <a:extLst>
              <a:ext uri="{FF2B5EF4-FFF2-40B4-BE49-F238E27FC236}">
                <a16:creationId xmlns:a16="http://schemas.microsoft.com/office/drawing/2014/main" id="{C8E03C16-11DC-4ED6-BE76-EA3DE52F1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4" y="356544"/>
            <a:ext cx="11559231" cy="614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05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6674-8C63-43FD-8153-ABB61CA46845}"/>
              </a:ext>
            </a:extLst>
          </p:cNvPr>
          <p:cNvSpPr>
            <a:spLocks noGrp="1"/>
          </p:cNvSpPr>
          <p:nvPr>
            <p:ph type="title"/>
          </p:nvPr>
        </p:nvSpPr>
        <p:spPr/>
        <p:txBody>
          <a:bodyPr/>
          <a:lstStyle/>
          <a:p>
            <a:r>
              <a:rPr lang="en-US" dirty="0"/>
              <a:t>Challenges in federated learning</a:t>
            </a:r>
          </a:p>
        </p:txBody>
      </p:sp>
      <p:sp>
        <p:nvSpPr>
          <p:cNvPr id="3" name="Content Placeholder 2">
            <a:extLst>
              <a:ext uri="{FF2B5EF4-FFF2-40B4-BE49-F238E27FC236}">
                <a16:creationId xmlns:a16="http://schemas.microsoft.com/office/drawing/2014/main" id="{624937F3-33A5-4349-9F76-34A825DB9C5A}"/>
              </a:ext>
            </a:extLst>
          </p:cNvPr>
          <p:cNvSpPr>
            <a:spLocks noGrp="1"/>
          </p:cNvSpPr>
          <p:nvPr>
            <p:ph idx="1"/>
          </p:nvPr>
        </p:nvSpPr>
        <p:spPr>
          <a:xfrm>
            <a:off x="1024126" y="1676355"/>
            <a:ext cx="9720073" cy="4023360"/>
          </a:xfrm>
        </p:spPr>
        <p:txBody>
          <a:bodyPr/>
          <a:lstStyle/>
          <a:p>
            <a:r>
              <a:rPr lang="en-US" b="1" dirty="0"/>
              <a:t>Problem formulation</a:t>
            </a:r>
          </a:p>
          <a:p>
            <a:endParaRPr lang="en-US" sz="1600" b="0" i="0" dirty="0">
              <a:solidFill>
                <a:srgbClr val="2D2D2D"/>
              </a:solidFill>
              <a:effectLst/>
              <a:latin typeface="Lato" panose="020F0502020204030203" pitchFamily="34" charset="0"/>
            </a:endParaRPr>
          </a:p>
          <a:p>
            <a:endParaRPr lang="en-US" sz="1600" dirty="0">
              <a:solidFill>
                <a:srgbClr val="2D2D2D"/>
              </a:solidFill>
              <a:latin typeface="Lato" panose="020F0502020204030203" pitchFamily="34" charset="0"/>
            </a:endParaRPr>
          </a:p>
          <a:p>
            <a:endParaRPr lang="en-US" sz="1600" b="0" i="0" dirty="0">
              <a:solidFill>
                <a:srgbClr val="2D2D2D"/>
              </a:solidFill>
              <a:effectLst/>
              <a:latin typeface="Lato" panose="020F0502020204030203" pitchFamily="34" charset="0"/>
            </a:endParaRPr>
          </a:p>
          <a:p>
            <a:endParaRPr lang="en-US" sz="1600" dirty="0">
              <a:solidFill>
                <a:srgbClr val="2D2D2D"/>
              </a:solidFill>
              <a:latin typeface="Lato" panose="020F0502020204030203" pitchFamily="34" charset="0"/>
            </a:endParaRPr>
          </a:p>
        </p:txBody>
      </p:sp>
      <p:pic>
        <p:nvPicPr>
          <p:cNvPr id="7" name="Picture 6">
            <a:extLst>
              <a:ext uri="{FF2B5EF4-FFF2-40B4-BE49-F238E27FC236}">
                <a16:creationId xmlns:a16="http://schemas.microsoft.com/office/drawing/2014/main" id="{3A015CA0-FBCF-4FF8-9846-F461DB1E4A33}"/>
              </a:ext>
            </a:extLst>
          </p:cNvPr>
          <p:cNvPicPr>
            <a:picLocks noChangeAspect="1"/>
          </p:cNvPicPr>
          <p:nvPr/>
        </p:nvPicPr>
        <p:blipFill>
          <a:blip r:embed="rId2"/>
          <a:stretch>
            <a:fillRect/>
          </a:stretch>
        </p:blipFill>
        <p:spPr>
          <a:xfrm>
            <a:off x="2136095" y="2084832"/>
            <a:ext cx="7496134" cy="1685522"/>
          </a:xfrm>
          <a:prstGeom prst="rect">
            <a:avLst/>
          </a:prstGeom>
        </p:spPr>
      </p:pic>
      <p:pic>
        <p:nvPicPr>
          <p:cNvPr id="9" name="Picture 8">
            <a:extLst>
              <a:ext uri="{FF2B5EF4-FFF2-40B4-BE49-F238E27FC236}">
                <a16:creationId xmlns:a16="http://schemas.microsoft.com/office/drawing/2014/main" id="{0672821B-0549-4B4F-A028-67DB3F115BB9}"/>
              </a:ext>
            </a:extLst>
          </p:cNvPr>
          <p:cNvPicPr>
            <a:picLocks noChangeAspect="1"/>
          </p:cNvPicPr>
          <p:nvPr/>
        </p:nvPicPr>
        <p:blipFill>
          <a:blip r:embed="rId3"/>
          <a:stretch>
            <a:fillRect/>
          </a:stretch>
        </p:blipFill>
        <p:spPr>
          <a:xfrm>
            <a:off x="1024126" y="3525240"/>
            <a:ext cx="10578869" cy="2747543"/>
          </a:xfrm>
          <a:prstGeom prst="rect">
            <a:avLst/>
          </a:prstGeom>
        </p:spPr>
      </p:pic>
      <p:sp>
        <p:nvSpPr>
          <p:cNvPr id="10" name="Rectangle 9">
            <a:extLst>
              <a:ext uri="{FF2B5EF4-FFF2-40B4-BE49-F238E27FC236}">
                <a16:creationId xmlns:a16="http://schemas.microsoft.com/office/drawing/2014/main" id="{00782323-4F86-44CB-A237-4F8D07E18DB2}"/>
              </a:ext>
            </a:extLst>
          </p:cNvPr>
          <p:cNvSpPr/>
          <p:nvPr/>
        </p:nvSpPr>
        <p:spPr>
          <a:xfrm>
            <a:off x="3101546" y="5943600"/>
            <a:ext cx="8377881" cy="329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38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45A2-EC28-4688-97DF-D5B01CCE9D36}"/>
              </a:ext>
            </a:extLst>
          </p:cNvPr>
          <p:cNvSpPr>
            <a:spLocks noGrp="1"/>
          </p:cNvSpPr>
          <p:nvPr>
            <p:ph type="title"/>
          </p:nvPr>
        </p:nvSpPr>
        <p:spPr>
          <a:xfrm>
            <a:off x="1024128" y="647000"/>
            <a:ext cx="10640649" cy="1499616"/>
          </a:xfrm>
        </p:spPr>
        <p:txBody>
          <a:bodyPr>
            <a:normAutofit fontScale="90000"/>
          </a:bodyPr>
          <a:lstStyle/>
          <a:p>
            <a:r>
              <a:rPr lang="en-US" dirty="0"/>
              <a:t>How does federated learning differ from classical distributed learning in data center environments?</a:t>
            </a:r>
          </a:p>
        </p:txBody>
      </p:sp>
      <p:pic>
        <p:nvPicPr>
          <p:cNvPr id="2050" name="Picture 2">
            <a:extLst>
              <a:ext uri="{FF2B5EF4-FFF2-40B4-BE49-F238E27FC236}">
                <a16:creationId xmlns:a16="http://schemas.microsoft.com/office/drawing/2014/main" id="{09F54682-D9B1-4238-B567-B63AF7A34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50951"/>
            <a:ext cx="97536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21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B029-1BF8-4E20-8BE9-96B6760F166F}"/>
              </a:ext>
            </a:extLst>
          </p:cNvPr>
          <p:cNvSpPr>
            <a:spLocks noGrp="1"/>
          </p:cNvSpPr>
          <p:nvPr>
            <p:ph type="title"/>
          </p:nvPr>
        </p:nvSpPr>
        <p:spPr/>
        <p:txBody>
          <a:bodyPr/>
          <a:lstStyle/>
          <a:p>
            <a:r>
              <a:rPr lang="en-US" dirty="0"/>
              <a:t>Challenge 1: Expensive Communication</a:t>
            </a:r>
          </a:p>
        </p:txBody>
      </p:sp>
      <p:sp>
        <p:nvSpPr>
          <p:cNvPr id="3" name="Content Placeholder 2">
            <a:extLst>
              <a:ext uri="{FF2B5EF4-FFF2-40B4-BE49-F238E27FC236}">
                <a16:creationId xmlns:a16="http://schemas.microsoft.com/office/drawing/2014/main" id="{827EDA7C-11D1-4FA4-AEC8-9E70F52A574B}"/>
              </a:ext>
            </a:extLst>
          </p:cNvPr>
          <p:cNvSpPr>
            <a:spLocks noGrp="1"/>
          </p:cNvSpPr>
          <p:nvPr>
            <p:ph idx="1"/>
          </p:nvPr>
        </p:nvSpPr>
        <p:spPr>
          <a:xfrm>
            <a:off x="1024128" y="1745851"/>
            <a:ext cx="9720073" cy="1143000"/>
          </a:xfrm>
        </p:spPr>
        <p:txBody>
          <a:bodyPr>
            <a:normAutofit fontScale="92500"/>
          </a:bodyPr>
          <a:lstStyle/>
          <a:p>
            <a:pPr algn="just"/>
            <a:r>
              <a:rPr lang="en-US" dirty="0">
                <a:latin typeface="Open Sans" panose="020B0606030504020204" pitchFamily="34" charset="0"/>
                <a:ea typeface="Open Sans" panose="020B0606030504020204" pitchFamily="34" charset="0"/>
                <a:cs typeface="Open Sans" panose="020B0606030504020204" pitchFamily="34" charset="0"/>
              </a:rPr>
              <a:t>Federated networks are potentially comprised of a massive number of devices (e.g., millions of smart phones), and communication in the network can be slower than local computation by many orders of magnitude.</a:t>
            </a:r>
          </a:p>
        </p:txBody>
      </p:sp>
      <p:pic>
        <p:nvPicPr>
          <p:cNvPr id="7172" name="Picture 4" descr="Massive Machine Type Communications (mMTC) provides efficient... | Download  Scientific Diagram">
            <a:extLst>
              <a:ext uri="{FF2B5EF4-FFF2-40B4-BE49-F238E27FC236}">
                <a16:creationId xmlns:a16="http://schemas.microsoft.com/office/drawing/2014/main" id="{C12DB220-929D-40AD-854B-090E8AF88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039" y="2888851"/>
            <a:ext cx="809625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9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53D1-6F1D-4410-977F-3A9375E879F0}"/>
              </a:ext>
            </a:extLst>
          </p:cNvPr>
          <p:cNvSpPr>
            <a:spLocks noGrp="1"/>
          </p:cNvSpPr>
          <p:nvPr>
            <p:ph type="title"/>
          </p:nvPr>
        </p:nvSpPr>
        <p:spPr/>
        <p:txBody>
          <a:bodyPr/>
          <a:lstStyle/>
          <a:p>
            <a:r>
              <a:rPr lang="en-US" dirty="0"/>
              <a:t>Challenge 2: Systems Heterogeneity</a:t>
            </a:r>
          </a:p>
        </p:txBody>
      </p:sp>
      <p:pic>
        <p:nvPicPr>
          <p:cNvPr id="5122" name="Picture 2" descr="Real Life Examples of Embedded Systems - The Engineering Projects">
            <a:extLst>
              <a:ext uri="{FF2B5EF4-FFF2-40B4-BE49-F238E27FC236}">
                <a16:creationId xmlns:a16="http://schemas.microsoft.com/office/drawing/2014/main" id="{FEC71F14-1FCA-4FDA-8F96-D51895F1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045" y="1938666"/>
            <a:ext cx="9508238" cy="423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3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3956-5FFE-49EC-B28D-4DCF2C3CFA1D}"/>
              </a:ext>
            </a:extLst>
          </p:cNvPr>
          <p:cNvSpPr>
            <a:spLocks noGrp="1"/>
          </p:cNvSpPr>
          <p:nvPr>
            <p:ph type="title"/>
          </p:nvPr>
        </p:nvSpPr>
        <p:spPr/>
        <p:txBody>
          <a:bodyPr/>
          <a:lstStyle/>
          <a:p>
            <a:r>
              <a:rPr lang="en-US" dirty="0"/>
              <a:t>Challenge 3: Statistical Heterogeneity</a:t>
            </a:r>
          </a:p>
        </p:txBody>
      </p:sp>
      <p:pic>
        <p:nvPicPr>
          <p:cNvPr id="6146" name="Picture 2" descr="Data - Wikipedia">
            <a:extLst>
              <a:ext uri="{FF2B5EF4-FFF2-40B4-BE49-F238E27FC236}">
                <a16:creationId xmlns:a16="http://schemas.microsoft.com/office/drawing/2014/main" id="{1B745A8B-BAB8-4A24-95DE-45763AABE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963" y="1717917"/>
            <a:ext cx="4570928" cy="4757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67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C18A-428A-474A-82AA-A957C7A862B8}"/>
              </a:ext>
            </a:extLst>
          </p:cNvPr>
          <p:cNvSpPr>
            <a:spLocks noGrp="1"/>
          </p:cNvSpPr>
          <p:nvPr>
            <p:ph type="title"/>
          </p:nvPr>
        </p:nvSpPr>
        <p:spPr/>
        <p:txBody>
          <a:bodyPr/>
          <a:lstStyle/>
          <a:p>
            <a:r>
              <a:rPr lang="en-US" dirty="0"/>
              <a:t>Challenge 4: Privacy Concerns</a:t>
            </a:r>
          </a:p>
        </p:txBody>
      </p:sp>
      <p:pic>
        <p:nvPicPr>
          <p:cNvPr id="4098" name="Picture 2" descr="Social Networking Privacy Concerns Impacting Businesses and Consumers -  Security Boulevard">
            <a:extLst>
              <a:ext uri="{FF2B5EF4-FFF2-40B4-BE49-F238E27FC236}">
                <a16:creationId xmlns:a16="http://schemas.microsoft.com/office/drawing/2014/main" id="{E269A12A-2157-4704-B937-BA57244B7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88" y="1683964"/>
            <a:ext cx="10319351" cy="427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39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descr="federated machine learning - Cheap Online Shopping -">
            <a:extLst>
              <a:ext uri="{FF2B5EF4-FFF2-40B4-BE49-F238E27FC236}">
                <a16:creationId xmlns:a16="http://schemas.microsoft.com/office/drawing/2014/main" id="{CFD032DF-C50A-4BB8-B7FF-3C4D8804B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92" y="432486"/>
            <a:ext cx="11856615" cy="599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6F02-3665-44F4-B5D4-86A281525D54}"/>
              </a:ext>
            </a:extLst>
          </p:cNvPr>
          <p:cNvSpPr>
            <a:spLocks noGrp="1"/>
          </p:cNvSpPr>
          <p:nvPr>
            <p:ph type="title"/>
          </p:nvPr>
        </p:nvSpPr>
        <p:spPr/>
        <p:txBody>
          <a:bodyPr/>
          <a:lstStyle/>
          <a:p>
            <a:r>
              <a:rPr lang="en-US" dirty="0"/>
              <a:t>PROBLEM STATEMENT </a:t>
            </a:r>
          </a:p>
        </p:txBody>
      </p:sp>
      <p:sp>
        <p:nvSpPr>
          <p:cNvPr id="7" name="TextBox 6">
            <a:extLst>
              <a:ext uri="{FF2B5EF4-FFF2-40B4-BE49-F238E27FC236}">
                <a16:creationId xmlns:a16="http://schemas.microsoft.com/office/drawing/2014/main" id="{4767E792-5EBD-4098-9FAE-27D8230DB784}"/>
              </a:ext>
            </a:extLst>
          </p:cNvPr>
          <p:cNvSpPr txBox="1"/>
          <p:nvPr/>
        </p:nvSpPr>
        <p:spPr>
          <a:xfrm>
            <a:off x="1024127" y="1792925"/>
            <a:ext cx="10615937" cy="2031325"/>
          </a:xfrm>
          <a:prstGeom prst="rect">
            <a:avLst/>
          </a:prstGeom>
          <a:noFill/>
        </p:spPr>
        <p:txBody>
          <a:bodyPr wrap="square">
            <a:spAutoFit/>
          </a:bodyPr>
          <a:lstStyle/>
          <a:p>
            <a:pPr algn="just"/>
            <a:r>
              <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Suppose, you got selected as a machine learning intern in a company, and your task is to create a robust machine learning application, that needs to train itself on user-sensitive data.</a:t>
            </a:r>
          </a:p>
          <a:p>
            <a:pPr algn="just"/>
            <a:endParaRPr lang="en-US" dirty="0">
              <a:solidFill>
                <a:srgbClr val="222222"/>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You’re allowed to extract user data, aggregate it from many users, and stack them up on a centralized cloud server, for your model to crunch it. You are a smart guy, and you are doing your job!</a:t>
            </a:r>
          </a:p>
        </p:txBody>
      </p:sp>
    </p:spTree>
    <p:extLst>
      <p:ext uri="{BB962C8B-B14F-4D97-AF65-F5344CB8AC3E}">
        <p14:creationId xmlns:p14="http://schemas.microsoft.com/office/powerpoint/2010/main" val="31607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A02936-A30C-42D6-B057-DB7CEBA871AA}"/>
              </a:ext>
            </a:extLst>
          </p:cNvPr>
          <p:cNvSpPr txBox="1"/>
          <p:nvPr/>
        </p:nvSpPr>
        <p:spPr>
          <a:xfrm>
            <a:off x="391296" y="840588"/>
            <a:ext cx="11067536" cy="646331"/>
          </a:xfrm>
          <a:prstGeom prst="rect">
            <a:avLst/>
          </a:prstGeom>
          <a:solidFill>
            <a:schemeClr val="bg1"/>
          </a:solidFill>
          <a:ln>
            <a:noFill/>
          </a:ln>
        </p:spPr>
        <p:txBody>
          <a:bodyPr wrap="square">
            <a:spAutoFit/>
          </a:bodyPr>
          <a:lstStyle/>
          <a:p>
            <a:pPr algn="just"/>
            <a:r>
              <a:rPr lang="en-US" dirty="0">
                <a:solidFill>
                  <a:srgbClr val="222222"/>
                </a:solidFill>
                <a:latin typeface="Lato" panose="020F0502020204030203" pitchFamily="34" charset="0"/>
              </a:rPr>
              <a:t>O</a:t>
            </a:r>
            <a:r>
              <a:rPr lang="en-US" b="0" i="0" dirty="0">
                <a:solidFill>
                  <a:srgbClr val="222222"/>
                </a:solidFill>
                <a:effectLst/>
                <a:latin typeface="Lato" panose="020F0502020204030203" pitchFamily="34" charset="0"/>
              </a:rPr>
              <a:t>ur </a:t>
            </a:r>
            <a:r>
              <a:rPr lang="en-US" b="1" i="0" dirty="0">
                <a:solidFill>
                  <a:srgbClr val="222222"/>
                </a:solidFill>
                <a:effectLst/>
                <a:latin typeface="Lato" panose="020F0502020204030203" pitchFamily="34" charset="0"/>
              </a:rPr>
              <a:t>centralized</a:t>
            </a:r>
            <a:r>
              <a:rPr lang="en-US" b="0" i="0" dirty="0">
                <a:solidFill>
                  <a:srgbClr val="222222"/>
                </a:solidFill>
                <a:effectLst/>
                <a:latin typeface="Lato" panose="020F0502020204030203" pitchFamily="34" charset="0"/>
              </a:rPr>
              <a:t> machine learning application will have a </a:t>
            </a:r>
            <a:r>
              <a:rPr lang="en-US" b="1" i="0" dirty="0">
                <a:solidFill>
                  <a:srgbClr val="222222"/>
                </a:solidFill>
                <a:effectLst/>
                <a:latin typeface="Lato" panose="020F0502020204030203" pitchFamily="34" charset="0"/>
              </a:rPr>
              <a:t>local copy</a:t>
            </a:r>
            <a:r>
              <a:rPr lang="en-US" b="0" i="0" dirty="0">
                <a:solidFill>
                  <a:srgbClr val="222222"/>
                </a:solidFill>
                <a:effectLst/>
                <a:latin typeface="Lato" panose="020F0502020204030203" pitchFamily="34" charset="0"/>
              </a:rPr>
              <a:t> on all devices, where users can use them according to our need.</a:t>
            </a:r>
          </a:p>
        </p:txBody>
      </p:sp>
      <p:sp>
        <p:nvSpPr>
          <p:cNvPr id="6" name="TextBox 5">
            <a:extLst>
              <a:ext uri="{FF2B5EF4-FFF2-40B4-BE49-F238E27FC236}">
                <a16:creationId xmlns:a16="http://schemas.microsoft.com/office/drawing/2014/main" id="{7ACCBEEF-ACE7-44F5-8521-1C9DC6EF21A5}"/>
              </a:ext>
            </a:extLst>
          </p:cNvPr>
          <p:cNvSpPr txBox="1"/>
          <p:nvPr/>
        </p:nvSpPr>
        <p:spPr>
          <a:xfrm>
            <a:off x="391296" y="117202"/>
            <a:ext cx="2339547" cy="646331"/>
          </a:xfrm>
          <a:prstGeom prst="rect">
            <a:avLst/>
          </a:prstGeom>
          <a:noFill/>
        </p:spPr>
        <p:txBody>
          <a:bodyPr wrap="square">
            <a:spAutoFit/>
          </a:bodyPr>
          <a:lstStyle/>
          <a:p>
            <a:pPr algn="just"/>
            <a:r>
              <a:rPr lang="en-US" sz="3600" b="1" dirty="0">
                <a:solidFill>
                  <a:srgbClr val="222222"/>
                </a:solidFill>
                <a:latin typeface="Goudy Old Style" panose="02020502050305020303" pitchFamily="18" charset="0"/>
              </a:rPr>
              <a:t>STEPS</a:t>
            </a:r>
            <a:endParaRPr lang="en-US" sz="3600" b="1" i="0" dirty="0">
              <a:solidFill>
                <a:srgbClr val="222222"/>
              </a:solidFill>
              <a:effectLst/>
              <a:latin typeface="Goudy Old Style" panose="02020502050305020303" pitchFamily="18" charset="0"/>
            </a:endParaRPr>
          </a:p>
        </p:txBody>
      </p:sp>
      <p:sp>
        <p:nvSpPr>
          <p:cNvPr id="8" name="TextBox 7">
            <a:extLst>
              <a:ext uri="{FF2B5EF4-FFF2-40B4-BE49-F238E27FC236}">
                <a16:creationId xmlns:a16="http://schemas.microsoft.com/office/drawing/2014/main" id="{7D2A3CA5-5EEF-402D-BDCF-D5BBD972E721}"/>
              </a:ext>
            </a:extLst>
          </p:cNvPr>
          <p:cNvSpPr txBox="1"/>
          <p:nvPr/>
        </p:nvSpPr>
        <p:spPr>
          <a:xfrm>
            <a:off x="391297" y="1472991"/>
            <a:ext cx="11067535" cy="646331"/>
          </a:xfrm>
          <a:prstGeom prst="rect">
            <a:avLst/>
          </a:prstGeom>
          <a:solidFill>
            <a:schemeClr val="bg1"/>
          </a:solidFill>
        </p:spPr>
        <p:txBody>
          <a:bodyPr wrap="square">
            <a:spAutoFit/>
          </a:bodyPr>
          <a:lstStyle/>
          <a:p>
            <a:pPr algn="just"/>
            <a:r>
              <a:rPr lang="en-US" b="0" i="0" dirty="0">
                <a:solidFill>
                  <a:srgbClr val="222222"/>
                </a:solidFill>
                <a:effectLst/>
                <a:latin typeface="Lato" panose="020F0502020204030203" pitchFamily="34" charset="0"/>
              </a:rPr>
              <a:t>The model will now gradually </a:t>
            </a:r>
            <a:r>
              <a:rPr lang="en-US" b="1" i="0" dirty="0">
                <a:solidFill>
                  <a:srgbClr val="222222"/>
                </a:solidFill>
                <a:effectLst/>
                <a:latin typeface="Lato" panose="020F0502020204030203" pitchFamily="34" charset="0"/>
              </a:rPr>
              <a:t>learn and train</a:t>
            </a:r>
            <a:r>
              <a:rPr lang="en-US" b="0" i="0" dirty="0">
                <a:solidFill>
                  <a:srgbClr val="222222"/>
                </a:solidFill>
                <a:effectLst/>
                <a:latin typeface="Lato" panose="020F0502020204030203" pitchFamily="34" charset="0"/>
              </a:rPr>
              <a:t> itself on the information inputted by the user and become </a:t>
            </a:r>
            <a:r>
              <a:rPr lang="en-US" b="1" i="0" dirty="0">
                <a:solidFill>
                  <a:srgbClr val="222222"/>
                </a:solidFill>
                <a:effectLst/>
                <a:latin typeface="Lato" panose="020F0502020204030203" pitchFamily="34" charset="0"/>
              </a:rPr>
              <a:t>smarter</a:t>
            </a:r>
            <a:r>
              <a:rPr lang="en-US" b="0" i="0" dirty="0">
                <a:solidFill>
                  <a:srgbClr val="222222"/>
                </a:solidFill>
                <a:effectLst/>
                <a:latin typeface="Lato" panose="020F0502020204030203" pitchFamily="34" charset="0"/>
              </a:rPr>
              <a:t>, time to time.</a:t>
            </a:r>
          </a:p>
        </p:txBody>
      </p:sp>
      <p:sp>
        <p:nvSpPr>
          <p:cNvPr id="9" name="TextBox 8">
            <a:extLst>
              <a:ext uri="{FF2B5EF4-FFF2-40B4-BE49-F238E27FC236}">
                <a16:creationId xmlns:a16="http://schemas.microsoft.com/office/drawing/2014/main" id="{052A3F1C-B910-41DB-824E-0D994289B854}"/>
              </a:ext>
            </a:extLst>
          </p:cNvPr>
          <p:cNvSpPr txBox="1"/>
          <p:nvPr/>
        </p:nvSpPr>
        <p:spPr>
          <a:xfrm>
            <a:off x="391296" y="2259974"/>
            <a:ext cx="11067535" cy="923330"/>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The devices are then allowed to </a:t>
            </a:r>
            <a:r>
              <a:rPr lang="en-US" b="1" i="1" dirty="0">
                <a:solidFill>
                  <a:srgbClr val="222222"/>
                </a:solidFill>
                <a:effectLst/>
                <a:latin typeface="Lato" panose="020F0502020204030203" pitchFamily="34" charset="0"/>
              </a:rPr>
              <a:t>transfer</a:t>
            </a:r>
            <a:r>
              <a:rPr lang="en-US" b="0" i="0" dirty="0">
                <a:solidFill>
                  <a:srgbClr val="222222"/>
                </a:solidFill>
                <a:effectLst/>
                <a:latin typeface="Lato" panose="020F0502020204030203" pitchFamily="34" charset="0"/>
              </a:rPr>
              <a:t> the training results, from the local copy of the machine learning app, back to the central server.</a:t>
            </a:r>
          </a:p>
          <a:p>
            <a:pPr algn="just"/>
            <a:r>
              <a:rPr lang="en-US" b="1" i="0" dirty="0">
                <a:solidFill>
                  <a:srgbClr val="222222"/>
                </a:solidFill>
                <a:effectLst/>
                <a:latin typeface="Lato" panose="020F0502020204030203" pitchFamily="34" charset="0"/>
              </a:rPr>
              <a:t>Remember, only results, not data!</a:t>
            </a:r>
            <a:endParaRPr lang="en-US" b="0" i="0" dirty="0">
              <a:solidFill>
                <a:srgbClr val="222222"/>
              </a:solidFill>
              <a:effectLst/>
              <a:latin typeface="Lato" panose="020F0502020204030203" pitchFamily="34" charset="0"/>
            </a:endParaRPr>
          </a:p>
        </p:txBody>
      </p:sp>
      <p:sp>
        <p:nvSpPr>
          <p:cNvPr id="10" name="TextBox 9">
            <a:extLst>
              <a:ext uri="{FF2B5EF4-FFF2-40B4-BE49-F238E27FC236}">
                <a16:creationId xmlns:a16="http://schemas.microsoft.com/office/drawing/2014/main" id="{C3BD0345-0303-4880-9A1B-DAA48679D06A}"/>
              </a:ext>
            </a:extLst>
          </p:cNvPr>
          <p:cNvSpPr txBox="1"/>
          <p:nvPr/>
        </p:nvSpPr>
        <p:spPr>
          <a:xfrm>
            <a:off x="391296" y="3429000"/>
            <a:ext cx="11067534" cy="646331"/>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This same process happens across several devices, that have a local copy of the application. The results will be </a:t>
            </a:r>
            <a:r>
              <a:rPr lang="en-US" b="1" i="0" dirty="0">
                <a:solidFill>
                  <a:srgbClr val="222222"/>
                </a:solidFill>
                <a:effectLst/>
                <a:latin typeface="Lato" panose="020F0502020204030203" pitchFamily="34" charset="0"/>
              </a:rPr>
              <a:t>aggregated</a:t>
            </a:r>
            <a:r>
              <a:rPr lang="en-US" b="0" i="0" dirty="0">
                <a:solidFill>
                  <a:srgbClr val="222222"/>
                </a:solidFill>
                <a:effectLst/>
                <a:latin typeface="Lato" panose="020F0502020204030203" pitchFamily="34" charset="0"/>
              </a:rPr>
              <a:t> together in the centralized server, this time without user data.</a:t>
            </a:r>
          </a:p>
        </p:txBody>
      </p:sp>
      <p:sp>
        <p:nvSpPr>
          <p:cNvPr id="11" name="TextBox 10">
            <a:extLst>
              <a:ext uri="{FF2B5EF4-FFF2-40B4-BE49-F238E27FC236}">
                <a16:creationId xmlns:a16="http://schemas.microsoft.com/office/drawing/2014/main" id="{44665EFE-3CD2-4C1E-9492-685B245C6601}"/>
              </a:ext>
            </a:extLst>
          </p:cNvPr>
          <p:cNvSpPr txBox="1"/>
          <p:nvPr/>
        </p:nvSpPr>
        <p:spPr>
          <a:xfrm>
            <a:off x="391296" y="4339727"/>
            <a:ext cx="11067533" cy="646331"/>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The centralized cloud server now </a:t>
            </a:r>
            <a:r>
              <a:rPr lang="en-US" b="1" i="0" dirty="0">
                <a:solidFill>
                  <a:srgbClr val="222222"/>
                </a:solidFill>
                <a:effectLst/>
                <a:latin typeface="Lato" panose="020F0502020204030203" pitchFamily="34" charset="0"/>
              </a:rPr>
              <a:t>updates its central machine learning model</a:t>
            </a:r>
            <a:r>
              <a:rPr lang="en-US" b="0" i="0" dirty="0">
                <a:solidFill>
                  <a:srgbClr val="222222"/>
                </a:solidFill>
                <a:effectLst/>
                <a:latin typeface="Lato" panose="020F0502020204030203" pitchFamily="34" charset="0"/>
              </a:rPr>
              <a:t> from the aggregated training results, which is now far better than the previously deployed version.</a:t>
            </a:r>
          </a:p>
        </p:txBody>
      </p:sp>
      <p:sp>
        <p:nvSpPr>
          <p:cNvPr id="12" name="TextBox 11">
            <a:extLst>
              <a:ext uri="{FF2B5EF4-FFF2-40B4-BE49-F238E27FC236}">
                <a16:creationId xmlns:a16="http://schemas.microsoft.com/office/drawing/2014/main" id="{901F4DB5-0DE4-4A81-B4A4-971D0E4A8475}"/>
              </a:ext>
            </a:extLst>
          </p:cNvPr>
          <p:cNvSpPr txBox="1"/>
          <p:nvPr/>
        </p:nvSpPr>
        <p:spPr>
          <a:xfrm>
            <a:off x="391295" y="5250454"/>
            <a:ext cx="11067533" cy="646331"/>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The development team now updates the model to a </a:t>
            </a:r>
            <a:r>
              <a:rPr lang="en-US" b="1" i="0" dirty="0">
                <a:solidFill>
                  <a:srgbClr val="222222"/>
                </a:solidFill>
                <a:effectLst/>
                <a:latin typeface="Lato" panose="020F0502020204030203" pitchFamily="34" charset="0"/>
              </a:rPr>
              <a:t>newer version</a:t>
            </a:r>
            <a:r>
              <a:rPr lang="en-US" b="0" i="0" dirty="0">
                <a:solidFill>
                  <a:srgbClr val="222222"/>
                </a:solidFill>
                <a:effectLst/>
                <a:latin typeface="Lato" panose="020F0502020204030203" pitchFamily="34" charset="0"/>
              </a:rPr>
              <a:t>, and users update the application with the </a:t>
            </a:r>
            <a:r>
              <a:rPr lang="en-US" b="1" i="0" dirty="0">
                <a:solidFill>
                  <a:srgbClr val="222222"/>
                </a:solidFill>
                <a:effectLst/>
                <a:latin typeface="Lato" panose="020F0502020204030203" pitchFamily="34" charset="0"/>
              </a:rPr>
              <a:t>smarter model</a:t>
            </a:r>
            <a:r>
              <a:rPr lang="en-US" b="0" i="0" dirty="0">
                <a:solidFill>
                  <a:srgbClr val="222222"/>
                </a:solidFill>
                <a:effectLst/>
                <a:latin typeface="Lato" panose="020F0502020204030203" pitchFamily="34" charset="0"/>
              </a:rPr>
              <a:t>, created from their</a:t>
            </a:r>
            <a:r>
              <a:rPr lang="en-US" b="1" i="0" dirty="0">
                <a:solidFill>
                  <a:srgbClr val="222222"/>
                </a:solidFill>
                <a:effectLst/>
                <a:latin typeface="Lato" panose="020F0502020204030203" pitchFamily="34" charset="0"/>
              </a:rPr>
              <a:t> own data</a:t>
            </a:r>
            <a:r>
              <a:rPr lang="en-US" b="0" i="0" dirty="0">
                <a:solidFill>
                  <a:srgbClr val="222222"/>
                </a:solidFill>
                <a:effectLst/>
                <a:latin typeface="Lato" panose="020F0502020204030203" pitchFamily="34" charset="0"/>
              </a:rPr>
              <a:t>!</a:t>
            </a:r>
          </a:p>
        </p:txBody>
      </p:sp>
    </p:spTree>
    <p:extLst>
      <p:ext uri="{BB962C8B-B14F-4D97-AF65-F5344CB8AC3E}">
        <p14:creationId xmlns:p14="http://schemas.microsoft.com/office/powerpoint/2010/main" val="419756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entralized Federated Learning | Download Scientific Diagram">
            <a:extLst>
              <a:ext uri="{FF2B5EF4-FFF2-40B4-BE49-F238E27FC236}">
                <a16:creationId xmlns:a16="http://schemas.microsoft.com/office/drawing/2014/main" id="{C6FDAFAB-CE9F-46A7-B077-ED56A1238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81" y="18182"/>
            <a:ext cx="11133437" cy="683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77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C915-B69F-4EBF-AAF0-B7BAF1137E65}"/>
              </a:ext>
            </a:extLst>
          </p:cNvPr>
          <p:cNvSpPr>
            <a:spLocks noGrp="1"/>
          </p:cNvSpPr>
          <p:nvPr>
            <p:ph type="title"/>
          </p:nvPr>
        </p:nvSpPr>
        <p:spPr>
          <a:xfrm>
            <a:off x="844381" y="532576"/>
            <a:ext cx="10058400" cy="1371600"/>
          </a:xfrm>
        </p:spPr>
        <p:txBody>
          <a:bodyPr>
            <a:normAutofit/>
          </a:bodyPr>
          <a:lstStyle/>
          <a:p>
            <a:r>
              <a:rPr lang="en-US" sz="2400" b="1" dirty="0"/>
              <a:t>Federated Learning — a Decentralized Form of Machine Learning</a:t>
            </a:r>
          </a:p>
        </p:txBody>
      </p:sp>
      <p:sp>
        <p:nvSpPr>
          <p:cNvPr id="3" name="Content Placeholder 2">
            <a:extLst>
              <a:ext uri="{FF2B5EF4-FFF2-40B4-BE49-F238E27FC236}">
                <a16:creationId xmlns:a16="http://schemas.microsoft.com/office/drawing/2014/main" id="{0846E0F0-8C05-4F6C-AC81-2B88E3D86862}"/>
              </a:ext>
            </a:extLst>
          </p:cNvPr>
          <p:cNvSpPr>
            <a:spLocks noGrp="1"/>
          </p:cNvSpPr>
          <p:nvPr>
            <p:ph idx="1"/>
          </p:nvPr>
        </p:nvSpPr>
        <p:spPr>
          <a:xfrm>
            <a:off x="844381" y="1904176"/>
            <a:ext cx="10058400" cy="3849624"/>
          </a:xfrm>
        </p:spPr>
        <p:txBody>
          <a:bodyPr>
            <a:normAutofit/>
          </a:bodyPr>
          <a:lstStyle/>
          <a:p>
            <a:pPr marL="0" indent="0">
              <a:buNone/>
            </a:pPr>
            <a:r>
              <a:rPr lang="en-US" sz="1600" dirty="0"/>
              <a:t>A user’s phone personalizes the model copy locally, based on their user choices (A). A subset of user updates are then aggregated (B) to form a consensus change (C) to the shared model. This process is then repeated.</a:t>
            </a:r>
          </a:p>
        </p:txBody>
      </p:sp>
      <p:pic>
        <p:nvPicPr>
          <p:cNvPr id="5" name="Picture 2">
            <a:extLst>
              <a:ext uri="{FF2B5EF4-FFF2-40B4-BE49-F238E27FC236}">
                <a16:creationId xmlns:a16="http://schemas.microsoft.com/office/drawing/2014/main" id="{0AD3D4CB-CE13-4F8E-B482-55368F24C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33" y="2570205"/>
            <a:ext cx="10297295" cy="375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45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6" descr="ASTRI Leverages “Federated Learning” Tech to Facilitate Credit Scoring –  OpenGov Asia">
            <a:extLst>
              <a:ext uri="{FF2B5EF4-FFF2-40B4-BE49-F238E27FC236}">
                <a16:creationId xmlns:a16="http://schemas.microsoft.com/office/drawing/2014/main" id="{D0110DE0-EA60-4166-8777-1EA7755E0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678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358757-D2A2-461E-8CC6-FA792F461056}"/>
              </a:ext>
            </a:extLst>
          </p:cNvPr>
          <p:cNvSpPr txBox="1"/>
          <p:nvPr/>
        </p:nvSpPr>
        <p:spPr>
          <a:xfrm>
            <a:off x="1918561" y="0"/>
            <a:ext cx="868680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Applications of Federated Learning</a:t>
            </a:r>
          </a:p>
        </p:txBody>
      </p:sp>
    </p:spTree>
    <p:extLst>
      <p:ext uri="{BB962C8B-B14F-4D97-AF65-F5344CB8AC3E}">
        <p14:creationId xmlns:p14="http://schemas.microsoft.com/office/powerpoint/2010/main" val="51319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Federated Learning in Healthcare (WiSe2020) | Shadi Albarqouni">
            <a:extLst>
              <a:ext uri="{FF2B5EF4-FFF2-40B4-BE49-F238E27FC236}">
                <a16:creationId xmlns:a16="http://schemas.microsoft.com/office/drawing/2014/main" id="{D4C9C4D7-6014-42AC-85A5-3B607B0D1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5" y="1823577"/>
            <a:ext cx="11331146" cy="46386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0663F6D-A598-4B42-B9FF-66B19B6CCEF6}"/>
              </a:ext>
            </a:extLst>
          </p:cNvPr>
          <p:cNvSpPr/>
          <p:nvPr/>
        </p:nvSpPr>
        <p:spPr>
          <a:xfrm>
            <a:off x="827903" y="2520778"/>
            <a:ext cx="1519881" cy="5436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BC7AB67D-5A3F-46B0-AB12-A54AA95D5D12}"/>
              </a:ext>
            </a:extLst>
          </p:cNvPr>
          <p:cNvSpPr/>
          <p:nvPr/>
        </p:nvSpPr>
        <p:spPr>
          <a:xfrm>
            <a:off x="827903" y="5066271"/>
            <a:ext cx="5144530" cy="93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FB49CE-2356-4191-A17A-1AD7178621C8}"/>
              </a:ext>
            </a:extLst>
          </p:cNvPr>
          <p:cNvSpPr txBox="1"/>
          <p:nvPr/>
        </p:nvSpPr>
        <p:spPr>
          <a:xfrm>
            <a:off x="704335" y="457532"/>
            <a:ext cx="10663881" cy="1323439"/>
          </a:xfrm>
          <a:prstGeom prst="rect">
            <a:avLst/>
          </a:prstGeom>
          <a:solidFill>
            <a:schemeClr val="bg1"/>
          </a:solidFill>
        </p:spPr>
        <p:txBody>
          <a:bodyPr wrap="square">
            <a:spAutoFit/>
          </a:bodyPr>
          <a:lstStyle/>
          <a:p>
            <a:pPr algn="just"/>
            <a:r>
              <a:rPr lang="en-US" sz="2000" b="0" i="0" dirty="0">
                <a:solidFill>
                  <a:srgbClr val="000000"/>
                </a:solidFill>
                <a:effectLst/>
                <a:latin typeface="Open Sans" panose="020B0604020202020204" pitchFamily="34" charset="0"/>
              </a:rPr>
              <a:t>FL is a new concept and approach to machine learning. It has immense potential to transform the healthcare industry. It can reap more benefits for healthcare professionals too. FL does not intend to replace healthcare professionals. It wants to allow them to divert their energies for better patient care</a:t>
            </a:r>
            <a:endParaRPr lang="en-US" sz="2000" dirty="0"/>
          </a:p>
        </p:txBody>
      </p:sp>
    </p:spTree>
    <p:extLst>
      <p:ext uri="{BB962C8B-B14F-4D97-AF65-F5344CB8AC3E}">
        <p14:creationId xmlns:p14="http://schemas.microsoft.com/office/powerpoint/2010/main" val="320900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ntech (financial technology) and the European Union: State of play and  outlook | Epthinktank | European Parliament">
            <a:extLst>
              <a:ext uri="{FF2B5EF4-FFF2-40B4-BE49-F238E27FC236}">
                <a16:creationId xmlns:a16="http://schemas.microsoft.com/office/drawing/2014/main" id="{2BF2108C-97AF-495B-88DE-93C885878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5232" cy="37317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C462D2-C3C4-4325-86F2-36169768C76C}"/>
              </a:ext>
            </a:extLst>
          </p:cNvPr>
          <p:cNvSpPr txBox="1"/>
          <p:nvPr/>
        </p:nvSpPr>
        <p:spPr>
          <a:xfrm>
            <a:off x="337751" y="4078925"/>
            <a:ext cx="11516497" cy="1754326"/>
          </a:xfrm>
          <a:prstGeom prst="rect">
            <a:avLst/>
          </a:prstGeom>
          <a:noFill/>
        </p:spPr>
        <p:txBody>
          <a:bodyPr wrap="square">
            <a:spAutoFit/>
          </a:bodyPr>
          <a:lstStyle/>
          <a:p>
            <a:pPr algn="just"/>
            <a:r>
              <a:rPr lang="en-US" b="0" i="0" dirty="0">
                <a:solidFill>
                  <a:srgbClr val="000000"/>
                </a:solidFill>
                <a:effectLst/>
                <a:latin typeface="Open Sans" panose="020B0606030504020204" pitchFamily="34" charset="0"/>
              </a:rPr>
              <a:t>With traditional ML, businesses dependent on FinTech face several issues. These include getting clearance and lawful consent as well as the preservation of the data and the time and cost in collecting and transferring data across networks</a:t>
            </a:r>
          </a:p>
          <a:p>
            <a:pPr algn="just"/>
            <a:r>
              <a:rPr lang="en-US" b="0" i="0" dirty="0">
                <a:solidFill>
                  <a:srgbClr val="000000"/>
                </a:solidFill>
                <a:effectLst/>
                <a:latin typeface="Open Sans" panose="020B0606030504020204" pitchFamily="34" charset="0"/>
              </a:rPr>
              <a:t>.</a:t>
            </a:r>
            <a:br>
              <a:rPr lang="en-US" dirty="0"/>
            </a:br>
            <a:r>
              <a:rPr lang="en-US" b="0" i="0" dirty="0">
                <a:solidFill>
                  <a:srgbClr val="000000"/>
                </a:solidFill>
                <a:effectLst/>
                <a:latin typeface="Open Sans" panose="020B0606030504020204" pitchFamily="34" charset="0"/>
              </a:rPr>
              <a:t>Here, FL provides a simple solution. That is, by keeping the data local, we can use edge devices and edge computing power.</a:t>
            </a:r>
            <a:endParaRPr lang="en-US" dirty="0"/>
          </a:p>
        </p:txBody>
      </p:sp>
    </p:spTree>
    <p:extLst>
      <p:ext uri="{BB962C8B-B14F-4D97-AF65-F5344CB8AC3E}">
        <p14:creationId xmlns:p14="http://schemas.microsoft.com/office/powerpoint/2010/main" val="1886989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97</TotalTime>
  <Words>699</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Goudy Old Style</vt:lpstr>
      <vt:lpstr>Lato</vt:lpstr>
      <vt:lpstr>Open Sans</vt:lpstr>
      <vt:lpstr>Times New Roman</vt:lpstr>
      <vt:lpstr>Tw Cen MT</vt:lpstr>
      <vt:lpstr>Tw Cen MT Condensed</vt:lpstr>
      <vt:lpstr>Wingdings 3</vt:lpstr>
      <vt:lpstr>Integral</vt:lpstr>
      <vt:lpstr>Federated Learning</vt:lpstr>
      <vt:lpstr>PowerPoint Presentation</vt:lpstr>
      <vt:lpstr>PROBLEM STATEMENT </vt:lpstr>
      <vt:lpstr>PowerPoint Presentation</vt:lpstr>
      <vt:lpstr>PowerPoint Presentation</vt:lpstr>
      <vt:lpstr>Federated Learning — a Decentralized Form of Machine Learning</vt:lpstr>
      <vt:lpstr>PowerPoint Presentation</vt:lpstr>
      <vt:lpstr>PowerPoint Presentation</vt:lpstr>
      <vt:lpstr>PowerPoint Presentation</vt:lpstr>
      <vt:lpstr>PowerPoint Presentation</vt:lpstr>
      <vt:lpstr>PowerPoint Presentation</vt:lpstr>
      <vt:lpstr>Federated Learning Applications in IoT</vt:lpstr>
      <vt:lpstr>PowerPoint Presentation</vt:lpstr>
      <vt:lpstr>Challenges in federated learning</vt:lpstr>
      <vt:lpstr>How does federated learning differ from classical distributed learning in data center environments?</vt:lpstr>
      <vt:lpstr>Challenge 1: Expensive Communication</vt:lpstr>
      <vt:lpstr>Challenge 2: Systems Heterogeneity</vt:lpstr>
      <vt:lpstr>Challenge 3: Statistical Heterogeneity</vt:lpstr>
      <vt:lpstr>Challenge 4: Privacy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dc:title>
  <dc:creator>Suhail Ahmed Malak</dc:creator>
  <cp:lastModifiedBy>Suhail Ahmed Malak</cp:lastModifiedBy>
  <cp:revision>1</cp:revision>
  <dcterms:created xsi:type="dcterms:W3CDTF">2021-12-01T15:21:45Z</dcterms:created>
  <dcterms:modified xsi:type="dcterms:W3CDTF">2021-12-01T16:59:22Z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