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71" r:id="rId9"/>
    <p:sldId id="263" r:id="rId10"/>
    <p:sldId id="272" r:id="rId11"/>
    <p:sldId id="278" r:id="rId12"/>
    <p:sldId id="273" r:id="rId13"/>
    <p:sldId id="279" r:id="rId14"/>
    <p:sldId id="280" r:id="rId15"/>
    <p:sldId id="274" r:id="rId16"/>
    <p:sldId id="283" r:id="rId17"/>
    <p:sldId id="275" r:id="rId18"/>
    <p:sldId id="276" r:id="rId19"/>
    <p:sldId id="282" r:id="rId20"/>
    <p:sldId id="277" r:id="rId21"/>
    <p:sldId id="264" r:id="rId22"/>
    <p:sldId id="265" r:id="rId23"/>
    <p:sldId id="266" r:id="rId24"/>
    <p:sldId id="267" r:id="rId25"/>
    <p:sldId id="281" r:id="rId26"/>
    <p:sldId id="268" r:id="rId27"/>
    <p:sldId id="269" r:id="rId28"/>
    <p:sldId id="270" r:id="rId29"/>
  </p:sldIdLst>
  <p:sldSz cx="9144000" cy="5143500" type="screen16x9"/>
  <p:notesSz cx="6858000" cy="9144000"/>
  <p:embeddedFontLst>
    <p:embeddedFont>
      <p:font typeface="Lato" panose="020B0604020202020204" charset="0"/>
      <p:regular r:id="rId31"/>
      <p:bold r:id="rId32"/>
      <p:italic r:id="rId33"/>
      <p:boldItalic r:id="rId34"/>
    </p:embeddedFont>
    <p:embeddedFont>
      <p:font typeface="Raleway"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iAiPLL8H7dVG+qgA3Z9M1yzdJUN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71" autoAdjust="0"/>
    <p:restoredTop sz="95730" autoAdjust="0"/>
  </p:normalViewPr>
  <p:slideViewPr>
    <p:cSldViewPr snapToGrid="0">
      <p:cViewPr varScale="1">
        <p:scale>
          <a:sx n="89" d="100"/>
          <a:sy n="89" d="100"/>
        </p:scale>
        <p:origin x="-726"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8528430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a9befa7a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ga9befa7a5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16"/>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16"/>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16"/>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16"/>
          <p:cNvSpPr txBox="1">
            <a:spLocks noGrp="1"/>
          </p:cNvSpPr>
          <p:nvPr>
            <p:ph type="ctrTitle"/>
          </p:nvPr>
        </p:nvSpPr>
        <p:spPr>
          <a:xfrm>
            <a:off x="2371725" y="630225"/>
            <a:ext cx="6331500" cy="1542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4" name="Google Shape;14;p16"/>
          <p:cNvSpPr txBox="1">
            <a:spLocks noGrp="1"/>
          </p:cNvSpPr>
          <p:nvPr>
            <p:ph type="subTitle" idx="1"/>
          </p:nvPr>
        </p:nvSpPr>
        <p:spPr>
          <a:xfrm>
            <a:off x="2390267" y="3238450"/>
            <a:ext cx="6331500" cy="1241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1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25"/>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25"/>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25"/>
          <p:cNvSpPr txBox="1">
            <a:spLocks noGrp="1"/>
          </p:cNvSpPr>
          <p:nvPr>
            <p:ph type="title" hasCustomPrompt="1"/>
          </p:nvPr>
        </p:nvSpPr>
        <p:spPr>
          <a:xfrm>
            <a:off x="853950" y="1304850"/>
            <a:ext cx="74361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25"/>
          <p:cNvSpPr txBox="1">
            <a:spLocks noGrp="1"/>
          </p:cNvSpPr>
          <p:nvPr>
            <p:ph type="body" idx="1"/>
          </p:nvPr>
        </p:nvSpPr>
        <p:spPr>
          <a:xfrm>
            <a:off x="853950" y="2919450"/>
            <a:ext cx="74361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65" name="Google Shape;65;p25"/>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2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
        <p:cNvGrpSpPr/>
        <p:nvPr/>
      </p:nvGrpSpPr>
      <p:grpSpPr>
        <a:xfrm>
          <a:off x="0" y="0"/>
          <a:ext cx="0" cy="0"/>
          <a:chOff x="0" y="0"/>
          <a:chExt cx="0" cy="0"/>
        </a:xfrm>
      </p:grpSpPr>
      <p:sp>
        <p:nvSpPr>
          <p:cNvPr id="17" name="Google Shape;17;p17"/>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 name="Google Shape;18;p17"/>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17"/>
          <p:cNvSpPr txBox="1">
            <a:spLocks noGrp="1"/>
          </p:cNvSpPr>
          <p:nvPr>
            <p:ph type="title"/>
          </p:nvPr>
        </p:nvSpPr>
        <p:spPr>
          <a:xfrm>
            <a:off x="265500" y="1397350"/>
            <a:ext cx="4045200" cy="1318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3600"/>
              <a:buNone/>
              <a:defRPr sz="3600">
                <a:solidFill>
                  <a:schemeClr val="dk1"/>
                </a:solidFill>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a:endParaRPr/>
          </a:p>
        </p:txBody>
      </p:sp>
      <p:sp>
        <p:nvSpPr>
          <p:cNvPr id="20" name="Google Shape;20;p17"/>
          <p:cNvSpPr txBox="1">
            <a:spLocks noGrp="1"/>
          </p:cNvSpPr>
          <p:nvPr>
            <p:ph type="subTitle" idx="1"/>
          </p:nvPr>
        </p:nvSpPr>
        <p:spPr>
          <a:xfrm>
            <a:off x="265500" y="273537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1" name="Google Shape;21;p17"/>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22" name="Google Shape;22;p17"/>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cxnSp>
        <p:nvCxnSpPr>
          <p:cNvPr id="24" name="Google Shape;24;p18"/>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5" name="Google Shape;25;p18"/>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6" name="Google Shape;26;p18"/>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7" name="Google Shape;27;p18"/>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8" name="Google Shape;28;p18"/>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9" name="Google Shape;29;p18"/>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30"/>
        <p:cNvGrpSpPr/>
        <p:nvPr/>
      </p:nvGrpSpPr>
      <p:grpSpPr>
        <a:xfrm>
          <a:off x="0" y="0"/>
          <a:ext cx="0" cy="0"/>
          <a:chOff x="0" y="0"/>
          <a:chExt cx="0" cy="0"/>
        </a:xfrm>
      </p:grpSpPr>
      <p:cxnSp>
        <p:nvCxnSpPr>
          <p:cNvPr id="31" name="Google Shape;31;p19"/>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32" name="Google Shape;32;p19"/>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33" name="Google Shape;33;p19"/>
          <p:cNvSpPr txBox="1">
            <a:spLocks noGrp="1"/>
          </p:cNvSpPr>
          <p:nvPr>
            <p:ph type="title"/>
          </p:nvPr>
        </p:nvSpPr>
        <p:spPr>
          <a:xfrm>
            <a:off x="406425" y="1806825"/>
            <a:ext cx="8296800" cy="1542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34" name="Google Shape;34;p19"/>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cxnSp>
        <p:nvCxnSpPr>
          <p:cNvPr id="36" name="Google Shape;36;p20"/>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7" name="Google Shape;37;p20"/>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8" name="Google Shape;38;p2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9" name="Google Shape;39;p20"/>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0" name="Google Shape;40;p20"/>
          <p:cNvSpPr txBox="1">
            <a:spLocks noGrp="1"/>
          </p:cNvSpPr>
          <p:nvPr>
            <p:ph type="body" idx="1"/>
          </p:nvPr>
        </p:nvSpPr>
        <p:spPr>
          <a:xfrm>
            <a:off x="2400303" y="1602675"/>
            <a:ext cx="3071400" cy="3002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1" name="Google Shape;41;p20"/>
          <p:cNvSpPr txBox="1">
            <a:spLocks noGrp="1"/>
          </p:cNvSpPr>
          <p:nvPr>
            <p:ph type="body" idx="2"/>
          </p:nvPr>
        </p:nvSpPr>
        <p:spPr>
          <a:xfrm>
            <a:off x="5650572" y="1602675"/>
            <a:ext cx="3071400" cy="3002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2" name="Google Shape;42;p20"/>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21"/>
          <p:cNvSpPr txBox="1">
            <a:spLocks noGrp="1"/>
          </p:cNvSpPr>
          <p:nvPr>
            <p:ph type="title"/>
          </p:nvPr>
        </p:nvSpPr>
        <p:spPr>
          <a:xfrm>
            <a:off x="303300" y="411575"/>
            <a:ext cx="8520600" cy="639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5" name="Google Shape;45;p2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cxnSp>
        <p:nvCxnSpPr>
          <p:cNvPr id="47" name="Google Shape;47;p22"/>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8" name="Google Shape;48;p22"/>
          <p:cNvSpPr txBox="1">
            <a:spLocks noGrp="1"/>
          </p:cNvSpPr>
          <p:nvPr>
            <p:ph type="title"/>
          </p:nvPr>
        </p:nvSpPr>
        <p:spPr>
          <a:xfrm>
            <a:off x="319500" y="936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9" name="Google Shape;49;p22"/>
          <p:cNvSpPr txBox="1">
            <a:spLocks noGrp="1"/>
          </p:cNvSpPr>
          <p:nvPr>
            <p:ph type="body" idx="1"/>
          </p:nvPr>
        </p:nvSpPr>
        <p:spPr>
          <a:xfrm>
            <a:off x="319500" y="1846804"/>
            <a:ext cx="2808000" cy="28062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0" name="Google Shape;50;p2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51"/>
        <p:cNvGrpSpPr/>
        <p:nvPr/>
      </p:nvGrpSpPr>
      <p:grpSpPr>
        <a:xfrm>
          <a:off x="0" y="0"/>
          <a:ext cx="0" cy="0"/>
          <a:chOff x="0" y="0"/>
          <a:chExt cx="0" cy="0"/>
        </a:xfrm>
      </p:grpSpPr>
      <p:cxnSp>
        <p:nvCxnSpPr>
          <p:cNvPr id="52" name="Google Shape;52;p23"/>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53" name="Google Shape;53;p23"/>
          <p:cNvSpPr txBox="1">
            <a:spLocks noGrp="1"/>
          </p:cNvSpPr>
          <p:nvPr>
            <p:ph type="title"/>
          </p:nvPr>
        </p:nvSpPr>
        <p:spPr>
          <a:xfrm>
            <a:off x="283103" y="712141"/>
            <a:ext cx="6244200" cy="3835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54" name="Google Shape;54;p2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24"/>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2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24"/>
          <p:cNvSpPr txBox="1">
            <a:spLocks noGrp="1"/>
          </p:cNvSpPr>
          <p:nvPr>
            <p:ph type="body" idx="1"/>
          </p:nvPr>
        </p:nvSpPr>
        <p:spPr>
          <a:xfrm>
            <a:off x="328017" y="4226025"/>
            <a:ext cx="8388600" cy="3936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59" name="Google Shape;59;p24"/>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7" name="Google Shape;7;p15"/>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2pPr>
            <a:lvl3pPr marL="1371600" marR="0" lvl="2"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3pPr>
            <a:lvl4pPr marL="1828800" marR="0" lvl="3"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4pPr>
            <a:lvl5pPr marL="2286000" marR="0" lvl="4"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5pPr>
            <a:lvl6pPr marL="2743200" marR="0" lvl="5"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6pPr>
            <a:lvl7pPr marL="3200400" marR="0" lvl="6"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7pPr>
            <a:lvl8pPr marL="3657600" marR="0" lvl="7"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8pPr>
            <a:lvl9pPr marL="4114800" marR="0" lvl="8" indent="-317500" algn="l" rtl="0">
              <a:lnSpc>
                <a:spcPct val="115000"/>
              </a:lnSpc>
              <a:spcBef>
                <a:spcPts val="1600"/>
              </a:spcBef>
              <a:spcAft>
                <a:spcPts val="1600"/>
              </a:spcAft>
              <a:buClr>
                <a:schemeClr val="dk2"/>
              </a:buClr>
              <a:buSzPts val="1400"/>
              <a:buFont typeface="Lato"/>
              <a:buChar char="■"/>
              <a:defRPr sz="1400" b="0" i="0" u="none" strike="noStrike" cap="none">
                <a:solidFill>
                  <a:schemeClr val="dk2"/>
                </a:solidFill>
                <a:latin typeface="Lato"/>
                <a:ea typeface="Lato"/>
                <a:cs typeface="Lato"/>
                <a:sym typeface="Lato"/>
              </a:defRPr>
            </a:lvl9pPr>
          </a:lstStyle>
          <a:p>
            <a:endParaRPr/>
          </a:p>
        </p:txBody>
      </p:sp>
      <p:sp>
        <p:nvSpPr>
          <p:cNvPr id="8" name="Google Shape;8;p15"/>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Internet_bot" TargetMode="External"/><Relationship Id="rId13" Type="http://schemas.openxmlformats.org/officeDocument/2006/relationships/hyperlink" Target="https://en.wikipedia.org/wiki/Parsing" TargetMode="External"/><Relationship Id="rId3" Type="http://schemas.openxmlformats.org/officeDocument/2006/relationships/hyperlink" Target="https://en.wikipedia.org/wiki/Data_scraping" TargetMode="External"/><Relationship Id="rId7" Type="http://schemas.openxmlformats.org/officeDocument/2006/relationships/hyperlink" Target="https://en.wikipedia.org/wiki/Hypertext_Transfer_Protocol" TargetMode="External"/><Relationship Id="rId12" Type="http://schemas.openxmlformats.org/officeDocument/2006/relationships/hyperlink" Target="https://en.wikipedia.org/wiki/Data_analysis"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en.wikipedia.org/wiki/World_Wide_Web" TargetMode="External"/><Relationship Id="rId11" Type="http://schemas.openxmlformats.org/officeDocument/2006/relationships/hyperlink" Target="https://en.wikipedia.org/wiki/Data_retrieval" TargetMode="External"/><Relationship Id="rId5" Type="http://schemas.openxmlformats.org/officeDocument/2006/relationships/hyperlink" Target="https://en.wikipedia.org/wiki/Website" TargetMode="External"/><Relationship Id="rId10" Type="http://schemas.openxmlformats.org/officeDocument/2006/relationships/hyperlink" Target="https://en.wikipedia.org/wiki/Database" TargetMode="External"/><Relationship Id="rId4" Type="http://schemas.openxmlformats.org/officeDocument/2006/relationships/hyperlink" Target="https://en.wikipedia.org/wiki/Data_extraction" TargetMode="External"/><Relationship Id="rId9" Type="http://schemas.openxmlformats.org/officeDocument/2006/relationships/hyperlink" Target="https://en.wikipedia.org/wiki/Web_crawler"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hyperlink" Target="https://en.wikipedia.org/wiki/Information_retrieval" TargetMode="External"/><Relationship Id="rId13" Type="http://schemas.openxmlformats.org/officeDocument/2006/relationships/hyperlink" Target="https://en.wikipedia.org/wiki/Algorithm" TargetMode="External"/><Relationship Id="rId3" Type="http://schemas.openxmlformats.org/officeDocument/2006/relationships/hyperlink" Target="https://en.wikipedia.org/wiki/Data_mining" TargetMode="External"/><Relationship Id="rId7" Type="http://schemas.openxmlformats.org/officeDocument/2006/relationships/hyperlink" Target="https://en.wikipedia.org/wiki/Image_analysis" TargetMode="External"/><Relationship Id="rId12" Type="http://schemas.openxmlformats.org/officeDocument/2006/relationships/hyperlink" Target="https://en.wikipedia.org/wiki/Machine_learning" TargetMode="External"/><Relationship Id="rId2" Type="http://schemas.openxmlformats.org/officeDocument/2006/relationships/notesSlide" Target="../notesSlides/notesSlide15.xml"/><Relationship Id="rId16" Type="http://schemas.openxmlformats.org/officeDocument/2006/relationships/hyperlink" Target="https://en.wikipedia.org/wiki/Multi-objective_optimization" TargetMode="External"/><Relationship Id="rId1" Type="http://schemas.openxmlformats.org/officeDocument/2006/relationships/slideLayout" Target="../slideLayouts/slideLayout3.xml"/><Relationship Id="rId6" Type="http://schemas.openxmlformats.org/officeDocument/2006/relationships/hyperlink" Target="https://en.wikipedia.org/wiki/Pattern_recognition" TargetMode="External"/><Relationship Id="rId11" Type="http://schemas.openxmlformats.org/officeDocument/2006/relationships/hyperlink" Target="https://en.wikipedia.org/wiki/Computer_graphics" TargetMode="External"/><Relationship Id="rId5" Type="http://schemas.openxmlformats.org/officeDocument/2006/relationships/hyperlink" Target="https://en.wikipedia.org/wiki/Data_analysis" TargetMode="External"/><Relationship Id="rId15" Type="http://schemas.openxmlformats.org/officeDocument/2006/relationships/hyperlink" Target="https://en.wikipedia.org/wiki/Statistical_distribution" TargetMode="External"/><Relationship Id="rId10" Type="http://schemas.openxmlformats.org/officeDocument/2006/relationships/hyperlink" Target="https://en.wikipedia.org/wiki/Data_compression" TargetMode="External"/><Relationship Id="rId4" Type="http://schemas.openxmlformats.org/officeDocument/2006/relationships/hyperlink" Target="https://en.wikipedia.org/wiki/Statistics" TargetMode="External"/><Relationship Id="rId9" Type="http://schemas.openxmlformats.org/officeDocument/2006/relationships/hyperlink" Target="https://en.wikipedia.org/wiki/Bioinformatics" TargetMode="External"/><Relationship Id="rId14" Type="http://schemas.openxmlformats.org/officeDocument/2006/relationships/hyperlink" Target="https://en.wikipedia.org/wiki/Distance_function"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Vehicle_routing_problem" TargetMode="External"/><Relationship Id="rId13" Type="http://schemas.openxmlformats.org/officeDocument/2006/relationships/hyperlink" Target="https://en.wikipedia.org/wiki/Exponential_time_hypothesis" TargetMode="External"/><Relationship Id="rId3" Type="http://schemas.openxmlformats.org/officeDocument/2006/relationships/hyperlink" Target="https://en.wikipedia.org/wiki/NP-hardness" TargetMode="External"/><Relationship Id="rId7" Type="http://schemas.openxmlformats.org/officeDocument/2006/relationships/hyperlink" Target="https://en.wikipedia.org/wiki/Traveling_purchaser_problem" TargetMode="External"/><Relationship Id="rId12" Type="http://schemas.openxmlformats.org/officeDocument/2006/relationships/hyperlink" Target="https://en.wikipedia.org/wiki/Time_complexity" TargetMode="External"/><Relationship Id="rId2" Type="http://schemas.openxmlformats.org/officeDocument/2006/relationships/notesSlide" Target="../notesSlides/notesSlide17.xml"/><Relationship Id="rId16" Type="http://schemas.openxmlformats.org/officeDocument/2006/relationships/hyperlink" Target="https://en.wikipedia.org/wiki/Exact_algorithm" TargetMode="External"/><Relationship Id="rId1" Type="http://schemas.openxmlformats.org/officeDocument/2006/relationships/slideLayout" Target="../slideLayouts/slideLayout3.xml"/><Relationship Id="rId6" Type="http://schemas.openxmlformats.org/officeDocument/2006/relationships/hyperlink" Target="https://en.wikipedia.org/wiki/Operations_research" TargetMode="External"/><Relationship Id="rId11" Type="http://schemas.openxmlformats.org/officeDocument/2006/relationships/hyperlink" Target="https://en.wikipedia.org/wiki/Best,_worst_and_average_case" TargetMode="External"/><Relationship Id="rId5" Type="http://schemas.openxmlformats.org/officeDocument/2006/relationships/hyperlink" Target="https://en.wikipedia.org/wiki/Theoretical_computer_science" TargetMode="External"/><Relationship Id="rId15" Type="http://schemas.openxmlformats.org/officeDocument/2006/relationships/hyperlink" Target="https://en.wikipedia.org/wiki/Heuristic" TargetMode="External"/><Relationship Id="rId10" Type="http://schemas.openxmlformats.org/officeDocument/2006/relationships/hyperlink" Target="https://en.wikipedia.org/wiki/NP-completeness" TargetMode="External"/><Relationship Id="rId4" Type="http://schemas.openxmlformats.org/officeDocument/2006/relationships/hyperlink" Target="https://en.wikipedia.org/wiki/Combinatorial_optimization" TargetMode="External"/><Relationship Id="rId9" Type="http://schemas.openxmlformats.org/officeDocument/2006/relationships/hyperlink" Target="https://en.wikipedia.org/wiki/Computational_complexity_theory" TargetMode="External"/><Relationship Id="rId14" Type="http://schemas.openxmlformats.org/officeDocument/2006/relationships/hyperlink" Target="https://en.wikipedia.org/wiki/Benchmark_(computing)"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en.wikipedia.org/wiki/User_agent" TargetMode="External"/><Relationship Id="rId3" Type="http://schemas.openxmlformats.org/officeDocument/2006/relationships/hyperlink" Target="https://en.wikipedia.org/wiki/Request%E2%80%93response" TargetMode="External"/><Relationship Id="rId7" Type="http://schemas.openxmlformats.org/officeDocument/2006/relationships/hyperlink" Target="https://en.wikipedia.org/wiki/HTML" TargetMode="External"/><Relationship Id="rId12" Type="http://schemas.openxmlformats.org/officeDocument/2006/relationships/hyperlink" Target="https://en.wikipedia.org/wiki/Software"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hyperlink" Target="https://en.wikipedia.org/wiki/Website" TargetMode="External"/><Relationship Id="rId11" Type="http://schemas.openxmlformats.org/officeDocument/2006/relationships/hyperlink" Target="https://en.wikipedia.org/wiki/Mobile_app" TargetMode="External"/><Relationship Id="rId5" Type="http://schemas.openxmlformats.org/officeDocument/2006/relationships/hyperlink" Target="https://en.wikipedia.org/wiki/Host_(network)" TargetMode="External"/><Relationship Id="rId10" Type="http://schemas.openxmlformats.org/officeDocument/2006/relationships/hyperlink" Target="https://en.wikipedia.org/wiki/Voice_browser" TargetMode="External"/><Relationship Id="rId4" Type="http://schemas.openxmlformats.org/officeDocument/2006/relationships/hyperlink" Target="https://en.wikipedia.org/wiki/Web_browser" TargetMode="External"/><Relationship Id="rId9" Type="http://schemas.openxmlformats.org/officeDocument/2006/relationships/hyperlink" Target="https://en.wikipedia.org/wiki/Web_crawler"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flutter.dev/docs"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hyperlink" Target="https://expresses.com/en/5x/API.html" TargetMode="External"/><Relationship Id="rId4" Type="http://schemas.openxmlformats.org/officeDocument/2006/relationships/hyperlink" Target="https://docs.mongodb.com/"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file/d/1hk4o08HG0y7rwzW3kYiFoaF0gDFmHf4g/view?usp=sharing"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file/d/13F3_I7X0WRGk_PJE3Bxmf7xQrKy69cWY/view?usp=sharing"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file/d/13F3_I7X0WRGk_PJE3Bxmf7xQrKy69cWY/view?usp=sharing"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drive.google.com/drive/folders/1J4bDw4U0pcmu_iHosSCZSQ1uLiQiyz6R?usp=sharing"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
          <p:cNvSpPr txBox="1">
            <a:spLocks noGrp="1"/>
          </p:cNvSpPr>
          <p:nvPr>
            <p:ph type="ctrTitle"/>
          </p:nvPr>
        </p:nvSpPr>
        <p:spPr>
          <a:xfrm>
            <a:off x="1406250" y="553450"/>
            <a:ext cx="5840700" cy="154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800"/>
              <a:buNone/>
            </a:pPr>
            <a:r>
              <a:rPr lang="en"/>
              <a:t>Progress Report:</a:t>
            </a:r>
            <a:br>
              <a:rPr lang="en"/>
            </a:br>
            <a:r>
              <a:rPr lang="en"/>
              <a:t>Kisaan Bandhu</a:t>
            </a:r>
            <a:endParaRPr/>
          </a:p>
        </p:txBody>
      </p:sp>
      <p:sp>
        <p:nvSpPr>
          <p:cNvPr id="73" name="Google Shape;73;p1"/>
          <p:cNvSpPr txBox="1">
            <a:spLocks noGrp="1"/>
          </p:cNvSpPr>
          <p:nvPr>
            <p:ph type="subTitle" idx="1"/>
          </p:nvPr>
        </p:nvSpPr>
        <p:spPr>
          <a:xfrm>
            <a:off x="1591892" y="3253825"/>
            <a:ext cx="6331500" cy="1241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
              <a:t>Meet Bhanushali 1711005</a:t>
            </a:r>
            <a:endParaRPr/>
          </a:p>
          <a:p>
            <a:pPr marL="0" lvl="0" indent="0" algn="l" rtl="0">
              <a:lnSpc>
                <a:spcPct val="100000"/>
              </a:lnSpc>
              <a:spcBef>
                <a:spcPts val="0"/>
              </a:spcBef>
              <a:spcAft>
                <a:spcPts val="0"/>
              </a:spcAft>
              <a:buSzPts val="1800"/>
              <a:buNone/>
            </a:pPr>
            <a:r>
              <a:rPr lang="en"/>
              <a:t>Govinda Patel 1711038</a:t>
            </a:r>
            <a:endParaRPr/>
          </a:p>
          <a:p>
            <a:pPr marL="0" lvl="0" indent="0" algn="l" rtl="0">
              <a:lnSpc>
                <a:spcPct val="100000"/>
              </a:lnSpc>
              <a:spcBef>
                <a:spcPts val="0"/>
              </a:spcBef>
              <a:spcAft>
                <a:spcPts val="0"/>
              </a:spcAft>
              <a:buSzPts val="1800"/>
              <a:buNone/>
            </a:pPr>
            <a:r>
              <a:rPr lang="en"/>
              <a:t>Parth Sheth 1711055</a:t>
            </a:r>
            <a:endParaRPr/>
          </a:p>
          <a:p>
            <a:pPr marL="0" lvl="0" indent="0" algn="l" rtl="0">
              <a:lnSpc>
                <a:spcPct val="100000"/>
              </a:lnSpc>
              <a:spcBef>
                <a:spcPts val="0"/>
              </a:spcBef>
              <a:spcAft>
                <a:spcPts val="0"/>
              </a:spcAft>
              <a:buSzPts val="1800"/>
              <a:buNone/>
            </a:pPr>
            <a:r>
              <a:rPr lang="en"/>
              <a:t>Shailesh Upadhyay 1711061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7"/>
          <p:cNvSpPr txBox="1">
            <a:spLocks noGrp="1"/>
          </p:cNvSpPr>
          <p:nvPr>
            <p:ph type="title"/>
          </p:nvPr>
        </p:nvSpPr>
        <p:spPr>
          <a:xfrm>
            <a:off x="1097275" y="575950"/>
            <a:ext cx="7440438"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6</a:t>
            </a:r>
            <a:r>
              <a:rPr lang="en" dirty="0" smtClean="0"/>
              <a:t> – Algorithms and Techniques used</a:t>
            </a:r>
            <a:endParaRPr dirty="0"/>
          </a:p>
        </p:txBody>
      </p:sp>
      <p:sp>
        <p:nvSpPr>
          <p:cNvPr id="109" name="Google Shape;109;p7"/>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1054100" lvl="2" indent="0">
              <a:buNone/>
            </a:pPr>
            <a:r>
              <a:rPr lang="en-US" b="1" u="sng" dirty="0">
                <a:latin typeface="Times New Roman" panose="02020603050405020304" pitchFamily="18" charset="0"/>
                <a:cs typeface="Times New Roman" panose="02020603050405020304" pitchFamily="18" charset="0"/>
              </a:rPr>
              <a:t>Convolution Neural Network (CNN model)</a:t>
            </a:r>
            <a:endParaRPr lang="en-IN" sz="1200" b="1" u="sng" dirty="0">
              <a:latin typeface="Times New Roman" panose="02020603050405020304" pitchFamily="18" charset="0"/>
              <a:cs typeface="Times New Roman" panose="02020603050405020304" pitchFamily="18" charset="0"/>
            </a:endParaRPr>
          </a:p>
          <a:p>
            <a:pPr marL="114300" indent="0">
              <a:buNone/>
            </a:pPr>
            <a:r>
              <a:rPr lang="en-IN" sz="1200" dirty="0">
                <a:latin typeface="Times New Roman" panose="02020603050405020304" pitchFamily="18" charset="0"/>
                <a:cs typeface="Times New Roman" panose="02020603050405020304" pitchFamily="18" charset="0"/>
              </a:rPr>
              <a:t>A </a:t>
            </a:r>
            <a:r>
              <a:rPr lang="en-IN" sz="1200" b="1" dirty="0">
                <a:latin typeface="Times New Roman" panose="02020603050405020304" pitchFamily="18" charset="0"/>
                <a:cs typeface="Times New Roman" panose="02020603050405020304" pitchFamily="18" charset="0"/>
              </a:rPr>
              <a:t>Convolutional Neural Network (ConvNet/CNN)</a:t>
            </a:r>
            <a:r>
              <a:rPr lang="en-IN" sz="1200" dirty="0">
                <a:latin typeface="Times New Roman" panose="02020603050405020304" pitchFamily="18" charset="0"/>
                <a:cs typeface="Times New Roman" panose="02020603050405020304" pitchFamily="18" charset="0"/>
              </a:rPr>
              <a:t> is a Deep Learning algorithm which can take in an input image, assign importance (learnable weights and biases) to various aspects/objects in the image and be able to differentiate one from the other. The pre-processing required in a ConvNet is much lower as compared to other classification algorithms. While in primitive methods filters are hand-engineered, with enough training, ConvNets have the ability to learn these filters/characteristics.</a:t>
            </a:r>
          </a:p>
          <a:p>
            <a:pPr marL="114300" indent="0">
              <a:buNone/>
            </a:pPr>
            <a:r>
              <a:rPr lang="en-IN" sz="1200" dirty="0">
                <a:latin typeface="Times New Roman" panose="02020603050405020304" pitchFamily="18" charset="0"/>
                <a:cs typeface="Times New Roman" panose="02020603050405020304" pitchFamily="18" charset="0"/>
              </a:rPr>
              <a:t>The architecture of a ConvNet is analogous to that of the connectivity pattern of Neurons in the Human Brain and was inspired by the organization of the Visual Cortex. Individual neurons respond to stimuli only in a restricted region of the visual field known as the Receptive Field. A collection of such fields overlap to cover the entire visual area.</a:t>
            </a:r>
          </a:p>
          <a:p>
            <a:pPr marL="114300" indent="0">
              <a:buNone/>
            </a:pPr>
            <a:r>
              <a:rPr lang="en-IN" sz="1200" dirty="0">
                <a:latin typeface="Times New Roman" panose="02020603050405020304" pitchFamily="18" charset="0"/>
                <a:cs typeface="Times New Roman" panose="02020603050405020304" pitchFamily="18" charset="0"/>
              </a:rPr>
              <a:t>We will be using </a:t>
            </a:r>
            <a:r>
              <a:rPr lang="en-IN" sz="1200" b="1" u="sng" dirty="0">
                <a:latin typeface="Times New Roman" panose="02020603050405020304" pitchFamily="18" charset="0"/>
                <a:cs typeface="Times New Roman" panose="02020603050405020304" pitchFamily="18" charset="0"/>
              </a:rPr>
              <a:t>CNN </a:t>
            </a:r>
            <a:r>
              <a:rPr lang="en-IN" sz="1200" dirty="0">
                <a:latin typeface="Times New Roman" panose="02020603050405020304" pitchFamily="18" charset="0"/>
                <a:cs typeface="Times New Roman" panose="02020603050405020304" pitchFamily="18" charset="0"/>
              </a:rPr>
              <a:t> module for image classification during the initial selling procedure.</a:t>
            </a:r>
          </a:p>
          <a:p>
            <a:pPr marL="114300" indent="0">
              <a:buNone/>
            </a:pPr>
            <a:r>
              <a:rPr lang="en-IN" sz="1200" dirty="0">
                <a:latin typeface="Times New Roman" panose="02020603050405020304" pitchFamily="18" charset="0"/>
                <a:cs typeface="Times New Roman" panose="02020603050405020304" pitchFamily="18" charset="0"/>
              </a:rPr>
              <a:t>We will be giving an image  input to our model which we have trained and the model will classify it according the type of product it is and will proceed further for filling in the other details of the product.</a:t>
            </a:r>
          </a:p>
          <a:p>
            <a:pPr marL="0" lvl="0" indent="0" algn="l" rtl="0">
              <a:lnSpc>
                <a:spcPct val="115000"/>
              </a:lnSpc>
              <a:spcBef>
                <a:spcPts val="0"/>
              </a:spcBef>
              <a:spcAft>
                <a:spcPts val="1600"/>
              </a:spcAft>
              <a:buSzPts val="1800"/>
              <a:buNone/>
            </a:pPr>
            <a:endParaRPr dirty="0"/>
          </a:p>
        </p:txBody>
      </p:sp>
    </p:spTree>
    <p:extLst>
      <p:ext uri="{BB962C8B-B14F-4D97-AF65-F5344CB8AC3E}">
        <p14:creationId xmlns:p14="http://schemas.microsoft.com/office/powerpoint/2010/main" val="779206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7"/>
          <p:cNvSpPr txBox="1">
            <a:spLocks noGrp="1"/>
          </p:cNvSpPr>
          <p:nvPr>
            <p:ph type="title"/>
          </p:nvPr>
        </p:nvSpPr>
        <p:spPr>
          <a:xfrm>
            <a:off x="1097275" y="575950"/>
            <a:ext cx="7440438"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6</a:t>
            </a:r>
            <a:r>
              <a:rPr lang="en" dirty="0" smtClean="0"/>
              <a:t> – Algorithms and Techniques used</a:t>
            </a:r>
            <a:endParaRPr dirty="0"/>
          </a:p>
        </p:txBody>
      </p:sp>
      <p:sp>
        <p:nvSpPr>
          <p:cNvPr id="109" name="Google Shape;109;p7"/>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1054100" lvl="2" indent="0">
              <a:buNone/>
            </a:pPr>
            <a:r>
              <a:rPr lang="en-US" b="1" u="sng" dirty="0">
                <a:latin typeface="Times New Roman" panose="02020603050405020304" pitchFamily="18" charset="0"/>
                <a:cs typeface="Times New Roman" panose="02020603050405020304" pitchFamily="18" charset="0"/>
              </a:rPr>
              <a:t>Convolution Neural Network (CNN model)</a:t>
            </a:r>
            <a:endParaRPr lang="en-IN" sz="1200" b="1" u="sng"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1600"/>
              </a:spcAft>
              <a:buSzPts val="1800"/>
              <a:buNone/>
            </a:pPr>
            <a:endParaRP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007" y="1952625"/>
            <a:ext cx="5543791" cy="20329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7836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7"/>
          <p:cNvSpPr txBox="1">
            <a:spLocks noGrp="1"/>
          </p:cNvSpPr>
          <p:nvPr>
            <p:ph type="title"/>
          </p:nvPr>
        </p:nvSpPr>
        <p:spPr>
          <a:xfrm>
            <a:off x="1097275" y="575950"/>
            <a:ext cx="7440438"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6</a:t>
            </a:r>
            <a:r>
              <a:rPr lang="en" dirty="0" smtClean="0"/>
              <a:t> – Algorithms and Techniques used</a:t>
            </a:r>
            <a:endParaRPr dirty="0"/>
          </a:p>
        </p:txBody>
      </p:sp>
      <p:sp>
        <p:nvSpPr>
          <p:cNvPr id="109" name="Google Shape;109;p7"/>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1054100" lvl="2" indent="0">
              <a:buNone/>
            </a:pPr>
            <a:r>
              <a:rPr lang="en-US" sz="1600" b="1" u="sng" dirty="0">
                <a:solidFill>
                  <a:schemeClr val="bg2"/>
                </a:solidFill>
                <a:latin typeface="Times New Roman" panose="02020603050405020304" pitchFamily="18" charset="0"/>
                <a:cs typeface="Times New Roman" panose="02020603050405020304" pitchFamily="18" charset="0"/>
              </a:rPr>
              <a:t>Web Scrapping</a:t>
            </a:r>
            <a:endParaRPr lang="en-IN" sz="1600" b="1" u="sng" dirty="0">
              <a:solidFill>
                <a:schemeClr val="bg2"/>
              </a:solidFill>
              <a:latin typeface="Times New Roman" panose="02020603050405020304" pitchFamily="18" charset="0"/>
              <a:cs typeface="Times New Roman" panose="02020603050405020304" pitchFamily="18" charset="0"/>
            </a:endParaRPr>
          </a:p>
          <a:p>
            <a:pPr marL="114300" indent="0">
              <a:buNone/>
            </a:pPr>
            <a:r>
              <a:rPr lang="en-IN" sz="1200" dirty="0">
                <a:solidFill>
                  <a:schemeClr val="bg2"/>
                </a:solidFill>
                <a:latin typeface="Times New Roman" panose="02020603050405020304" pitchFamily="18" charset="0"/>
                <a:cs typeface="Times New Roman" panose="02020603050405020304" pitchFamily="18" charset="0"/>
              </a:rPr>
              <a:t>Web scraping  is </a:t>
            </a:r>
            <a:r>
              <a:rPr lang="en-IN" sz="1200" dirty="0">
                <a:solidFill>
                  <a:schemeClr val="bg2"/>
                </a:solidFill>
                <a:latin typeface="Times New Roman" panose="02020603050405020304" pitchFamily="18" charset="0"/>
                <a:cs typeface="Times New Roman" panose="02020603050405020304" pitchFamily="18" charset="0"/>
                <a:hlinkClick r:id="rId3"/>
              </a:rPr>
              <a:t>data scraping</a:t>
            </a:r>
            <a:r>
              <a:rPr lang="en-IN" sz="1200" dirty="0">
                <a:solidFill>
                  <a:schemeClr val="bg2"/>
                </a:solidFill>
                <a:latin typeface="Times New Roman" panose="02020603050405020304" pitchFamily="18" charset="0"/>
                <a:cs typeface="Times New Roman" panose="02020603050405020304" pitchFamily="18" charset="0"/>
              </a:rPr>
              <a:t> used for </a:t>
            </a:r>
            <a:r>
              <a:rPr lang="en-IN" sz="1200" dirty="0">
                <a:solidFill>
                  <a:schemeClr val="bg2"/>
                </a:solidFill>
                <a:latin typeface="Times New Roman" panose="02020603050405020304" pitchFamily="18" charset="0"/>
                <a:cs typeface="Times New Roman" panose="02020603050405020304" pitchFamily="18" charset="0"/>
                <a:hlinkClick r:id="rId4"/>
              </a:rPr>
              <a:t>extracting data</a:t>
            </a:r>
            <a:r>
              <a:rPr lang="en-IN" sz="1200" dirty="0">
                <a:solidFill>
                  <a:schemeClr val="bg2"/>
                </a:solidFill>
                <a:latin typeface="Times New Roman" panose="02020603050405020304" pitchFamily="18" charset="0"/>
                <a:cs typeface="Times New Roman" panose="02020603050405020304" pitchFamily="18" charset="0"/>
              </a:rPr>
              <a:t> from </a:t>
            </a:r>
            <a:r>
              <a:rPr lang="en-IN" sz="1200" dirty="0">
                <a:solidFill>
                  <a:schemeClr val="bg2"/>
                </a:solidFill>
                <a:latin typeface="Times New Roman" panose="02020603050405020304" pitchFamily="18" charset="0"/>
                <a:cs typeface="Times New Roman" panose="02020603050405020304" pitchFamily="18" charset="0"/>
                <a:hlinkClick r:id="rId5"/>
              </a:rPr>
              <a:t>websites</a:t>
            </a:r>
            <a:r>
              <a:rPr lang="en-IN" sz="1200" dirty="0">
                <a:solidFill>
                  <a:schemeClr val="bg2"/>
                </a:solidFill>
                <a:latin typeface="Times New Roman" panose="02020603050405020304" pitchFamily="18" charset="0"/>
                <a:cs typeface="Times New Roman" panose="02020603050405020304" pitchFamily="18" charset="0"/>
              </a:rPr>
              <a:t>. Web scraping software may access the </a:t>
            </a:r>
            <a:r>
              <a:rPr lang="en-IN" sz="1200" dirty="0">
                <a:solidFill>
                  <a:schemeClr val="bg2"/>
                </a:solidFill>
                <a:latin typeface="Times New Roman" panose="02020603050405020304" pitchFamily="18" charset="0"/>
                <a:cs typeface="Times New Roman" panose="02020603050405020304" pitchFamily="18" charset="0"/>
                <a:hlinkClick r:id="rId6"/>
              </a:rPr>
              <a:t>World Wide Web</a:t>
            </a:r>
            <a:r>
              <a:rPr lang="en-IN" sz="1200" dirty="0">
                <a:solidFill>
                  <a:schemeClr val="bg2"/>
                </a:solidFill>
                <a:latin typeface="Times New Roman" panose="02020603050405020304" pitchFamily="18" charset="0"/>
                <a:cs typeface="Times New Roman" panose="02020603050405020304" pitchFamily="18" charset="0"/>
              </a:rPr>
              <a:t> directly using the </a:t>
            </a:r>
            <a:r>
              <a:rPr lang="en-IN" sz="1200" dirty="0">
                <a:solidFill>
                  <a:schemeClr val="bg2"/>
                </a:solidFill>
                <a:latin typeface="Times New Roman" panose="02020603050405020304" pitchFamily="18" charset="0"/>
                <a:cs typeface="Times New Roman" panose="02020603050405020304" pitchFamily="18" charset="0"/>
                <a:hlinkClick r:id="rId7"/>
              </a:rPr>
              <a:t>Hypertext Transfer Protocol</a:t>
            </a:r>
            <a:r>
              <a:rPr lang="en-IN" sz="1200" dirty="0">
                <a:solidFill>
                  <a:schemeClr val="bg2"/>
                </a:solidFill>
                <a:latin typeface="Times New Roman" panose="02020603050405020304" pitchFamily="18" charset="0"/>
                <a:cs typeface="Times New Roman" panose="02020603050405020304" pitchFamily="18" charset="0"/>
              </a:rPr>
              <a:t>, or through a web browser. While web scraping can be done manually by a software user, the term typically refers to automated processes implemented using a </a:t>
            </a:r>
            <a:r>
              <a:rPr lang="en-IN" sz="1200" dirty="0">
                <a:solidFill>
                  <a:schemeClr val="bg2"/>
                </a:solidFill>
                <a:latin typeface="Times New Roman" panose="02020603050405020304" pitchFamily="18" charset="0"/>
                <a:cs typeface="Times New Roman" panose="02020603050405020304" pitchFamily="18" charset="0"/>
                <a:hlinkClick r:id="rId8"/>
              </a:rPr>
              <a:t>bot</a:t>
            </a:r>
            <a:r>
              <a:rPr lang="en-IN" sz="1200" dirty="0">
                <a:solidFill>
                  <a:schemeClr val="bg2"/>
                </a:solidFill>
                <a:latin typeface="Times New Roman" panose="02020603050405020304" pitchFamily="18" charset="0"/>
                <a:cs typeface="Times New Roman" panose="02020603050405020304" pitchFamily="18" charset="0"/>
              </a:rPr>
              <a:t> or </a:t>
            </a:r>
            <a:r>
              <a:rPr lang="en-IN" sz="1200" dirty="0">
                <a:solidFill>
                  <a:schemeClr val="bg2"/>
                </a:solidFill>
                <a:latin typeface="Times New Roman" panose="02020603050405020304" pitchFamily="18" charset="0"/>
                <a:cs typeface="Times New Roman" panose="02020603050405020304" pitchFamily="18" charset="0"/>
                <a:hlinkClick r:id="rId9"/>
              </a:rPr>
              <a:t>web crawler</a:t>
            </a:r>
            <a:r>
              <a:rPr lang="en-IN" sz="1200" dirty="0">
                <a:solidFill>
                  <a:schemeClr val="bg2"/>
                </a:solidFill>
                <a:latin typeface="Times New Roman" panose="02020603050405020304" pitchFamily="18" charset="0"/>
                <a:cs typeface="Times New Roman" panose="02020603050405020304" pitchFamily="18" charset="0"/>
              </a:rPr>
              <a:t>. It is a form of copying, in which specific data is gathered and copied from the web, typically into a central local </a:t>
            </a:r>
            <a:r>
              <a:rPr lang="en-IN" sz="1200" dirty="0">
                <a:solidFill>
                  <a:schemeClr val="bg2"/>
                </a:solidFill>
                <a:latin typeface="Times New Roman" panose="02020603050405020304" pitchFamily="18" charset="0"/>
                <a:cs typeface="Times New Roman" panose="02020603050405020304" pitchFamily="18" charset="0"/>
                <a:hlinkClick r:id="rId10"/>
              </a:rPr>
              <a:t>database</a:t>
            </a:r>
            <a:r>
              <a:rPr lang="en-IN" sz="1200" dirty="0">
                <a:solidFill>
                  <a:schemeClr val="bg2"/>
                </a:solidFill>
                <a:latin typeface="Times New Roman" panose="02020603050405020304" pitchFamily="18" charset="0"/>
                <a:cs typeface="Times New Roman" panose="02020603050405020304" pitchFamily="18" charset="0"/>
              </a:rPr>
              <a:t> or spreadsheet, for later </a:t>
            </a:r>
            <a:r>
              <a:rPr lang="en-IN" sz="1200" dirty="0">
                <a:solidFill>
                  <a:schemeClr val="bg2"/>
                </a:solidFill>
                <a:latin typeface="Times New Roman" panose="02020603050405020304" pitchFamily="18" charset="0"/>
                <a:cs typeface="Times New Roman" panose="02020603050405020304" pitchFamily="18" charset="0"/>
                <a:hlinkClick r:id="rId11"/>
              </a:rPr>
              <a:t>retrieval</a:t>
            </a:r>
            <a:r>
              <a:rPr lang="en-IN" sz="1200" dirty="0">
                <a:solidFill>
                  <a:schemeClr val="bg2"/>
                </a:solidFill>
                <a:latin typeface="Times New Roman" panose="02020603050405020304" pitchFamily="18" charset="0"/>
                <a:cs typeface="Times New Roman" panose="02020603050405020304" pitchFamily="18" charset="0"/>
              </a:rPr>
              <a:t> or </a:t>
            </a:r>
            <a:r>
              <a:rPr lang="en-IN" sz="1200" dirty="0">
                <a:solidFill>
                  <a:schemeClr val="bg2"/>
                </a:solidFill>
                <a:latin typeface="Times New Roman" panose="02020603050405020304" pitchFamily="18" charset="0"/>
                <a:cs typeface="Times New Roman" panose="02020603050405020304" pitchFamily="18" charset="0"/>
                <a:hlinkClick r:id="rId12"/>
              </a:rPr>
              <a:t>analysis</a:t>
            </a:r>
            <a:r>
              <a:rPr lang="en-IN" sz="1200" dirty="0">
                <a:solidFill>
                  <a:schemeClr val="bg2"/>
                </a:solidFill>
                <a:latin typeface="Times New Roman" panose="02020603050405020304" pitchFamily="18" charset="0"/>
                <a:cs typeface="Times New Roman" panose="02020603050405020304" pitchFamily="18" charset="0"/>
              </a:rPr>
              <a:t>.</a:t>
            </a:r>
          </a:p>
          <a:p>
            <a:pPr marL="114300" indent="0">
              <a:buNone/>
            </a:pPr>
            <a:r>
              <a:rPr lang="en-IN" sz="1200" dirty="0">
                <a:solidFill>
                  <a:schemeClr val="bg2"/>
                </a:solidFill>
                <a:latin typeface="Times New Roman" panose="02020603050405020304" pitchFamily="18" charset="0"/>
                <a:cs typeface="Times New Roman" panose="02020603050405020304" pitchFamily="18" charset="0"/>
              </a:rPr>
              <a:t>Web scraping a web page involves fetching it and extracting from it. Fetching is the downloading of a page (which a browser does when a user views a page). Therefore, web crawling is a main component of web scraping, to fetch pages for later processing. Once fetched, then extraction can take place. The content of a page may be </a:t>
            </a:r>
            <a:r>
              <a:rPr lang="en-IN" sz="1200" dirty="0">
                <a:solidFill>
                  <a:schemeClr val="bg2"/>
                </a:solidFill>
                <a:latin typeface="Times New Roman" panose="02020603050405020304" pitchFamily="18" charset="0"/>
                <a:cs typeface="Times New Roman" panose="02020603050405020304" pitchFamily="18" charset="0"/>
                <a:hlinkClick r:id="rId13"/>
              </a:rPr>
              <a:t>parsed</a:t>
            </a:r>
            <a:r>
              <a:rPr lang="en-IN" sz="1200" dirty="0">
                <a:solidFill>
                  <a:schemeClr val="bg2"/>
                </a:solidFill>
                <a:latin typeface="Times New Roman" panose="02020603050405020304" pitchFamily="18" charset="0"/>
                <a:cs typeface="Times New Roman" panose="02020603050405020304" pitchFamily="18" charset="0"/>
              </a:rPr>
              <a:t>, searched, reformatted, its data copied into a spreadsheet, and so on. Web scrapers typically take something out of a page, to make use of it for another purpose somewhere else. An example would be to find and copy names and phone numbers, or companies and their URLs, to a list (contact scraping)</a:t>
            </a:r>
          </a:p>
          <a:p>
            <a:pPr marL="114300" indent="0">
              <a:buNone/>
            </a:pPr>
            <a:r>
              <a:rPr lang="en-US" sz="1200" dirty="0">
                <a:solidFill>
                  <a:schemeClr val="bg2"/>
                </a:solidFill>
                <a:latin typeface="Times New Roman" panose="02020603050405020304" pitchFamily="18" charset="0"/>
                <a:cs typeface="Times New Roman" panose="02020603050405020304" pitchFamily="18" charset="0"/>
              </a:rPr>
              <a:t> </a:t>
            </a:r>
            <a:endParaRPr lang="en-IN" sz="1200" dirty="0">
              <a:solidFill>
                <a:schemeClr val="bg2"/>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1600"/>
              </a:spcAft>
              <a:buSzPts val="1800"/>
              <a:buNone/>
            </a:pPr>
            <a:endParaRPr dirty="0">
              <a:solidFill>
                <a:schemeClr val="bg2"/>
              </a:solidFill>
            </a:endParaRPr>
          </a:p>
        </p:txBody>
      </p:sp>
    </p:spTree>
    <p:extLst>
      <p:ext uri="{BB962C8B-B14F-4D97-AF65-F5344CB8AC3E}">
        <p14:creationId xmlns:p14="http://schemas.microsoft.com/office/powerpoint/2010/main" val="226754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7"/>
          <p:cNvSpPr txBox="1">
            <a:spLocks noGrp="1"/>
          </p:cNvSpPr>
          <p:nvPr>
            <p:ph type="title"/>
          </p:nvPr>
        </p:nvSpPr>
        <p:spPr>
          <a:xfrm>
            <a:off x="1097275" y="575950"/>
            <a:ext cx="7440438"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6</a:t>
            </a:r>
            <a:r>
              <a:rPr lang="en" dirty="0" smtClean="0"/>
              <a:t> – Algorithms and Techniques used</a:t>
            </a:r>
            <a:endParaRPr dirty="0"/>
          </a:p>
        </p:txBody>
      </p:sp>
      <p:sp>
        <p:nvSpPr>
          <p:cNvPr id="109" name="Google Shape;109;p7"/>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1054100" lvl="2" indent="0">
              <a:buNone/>
            </a:pPr>
            <a:r>
              <a:rPr lang="en-US" sz="1600" b="1" u="sng" dirty="0">
                <a:solidFill>
                  <a:schemeClr val="bg2"/>
                </a:solidFill>
                <a:latin typeface="Times New Roman" panose="02020603050405020304" pitchFamily="18" charset="0"/>
                <a:cs typeface="Times New Roman" panose="02020603050405020304" pitchFamily="18" charset="0"/>
              </a:rPr>
              <a:t>Web Scrapping</a:t>
            </a:r>
            <a:endParaRPr lang="en-IN" sz="1600" b="1" u="sng" dirty="0">
              <a:solidFill>
                <a:schemeClr val="bg2"/>
              </a:solidFill>
              <a:latin typeface="Times New Roman" panose="02020603050405020304" pitchFamily="18" charset="0"/>
              <a:cs typeface="Times New Roman" panose="02020603050405020304" pitchFamily="18" charset="0"/>
            </a:endParaRPr>
          </a:p>
          <a:p>
            <a:pPr marL="114300" indent="0">
              <a:buNone/>
            </a:pPr>
            <a:r>
              <a:rPr lang="en-US" sz="1200" dirty="0">
                <a:solidFill>
                  <a:schemeClr val="bg2"/>
                </a:solidFill>
                <a:latin typeface="Times New Roman" panose="02020603050405020304" pitchFamily="18" charset="0"/>
                <a:cs typeface="Times New Roman" panose="02020603050405020304" pitchFamily="18" charset="0"/>
              </a:rPr>
              <a:t> </a:t>
            </a:r>
            <a:endParaRPr lang="en-IN" sz="1200" dirty="0">
              <a:solidFill>
                <a:schemeClr val="bg2"/>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1600"/>
              </a:spcAft>
              <a:buSzPts val="1800"/>
              <a:buNone/>
            </a:pPr>
            <a:endParaRPr dirty="0">
              <a:solidFill>
                <a:schemeClr val="bg2"/>
              </a:solidFill>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5226" y="1924947"/>
            <a:ext cx="6173787" cy="2150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6701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7"/>
          <p:cNvSpPr txBox="1">
            <a:spLocks noGrp="1"/>
          </p:cNvSpPr>
          <p:nvPr>
            <p:ph type="title"/>
          </p:nvPr>
        </p:nvSpPr>
        <p:spPr>
          <a:xfrm>
            <a:off x="1097275" y="575950"/>
            <a:ext cx="7440438"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6</a:t>
            </a:r>
            <a:r>
              <a:rPr lang="en" dirty="0" smtClean="0"/>
              <a:t> – Algorithms and Techniques used</a:t>
            </a:r>
            <a:endParaRPr dirty="0"/>
          </a:p>
        </p:txBody>
      </p:sp>
      <p:sp>
        <p:nvSpPr>
          <p:cNvPr id="109" name="Google Shape;109;p7"/>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0" lvl="2" indent="0">
              <a:spcBef>
                <a:spcPts val="0"/>
              </a:spcBef>
              <a:buNone/>
            </a:pPr>
            <a:r>
              <a:rPr lang="en-US" sz="1600" b="1" u="sng" dirty="0">
                <a:solidFill>
                  <a:schemeClr val="bg2"/>
                </a:solidFill>
                <a:latin typeface="Times New Roman" panose="02020603050405020304" pitchFamily="18" charset="0"/>
                <a:cs typeface="Times New Roman" panose="02020603050405020304" pitchFamily="18" charset="0"/>
              </a:rPr>
              <a:t>Web </a:t>
            </a:r>
            <a:r>
              <a:rPr lang="en-US" sz="1600" b="1" u="sng" dirty="0" smtClean="0">
                <a:solidFill>
                  <a:schemeClr val="bg2"/>
                </a:solidFill>
                <a:latin typeface="Times New Roman" panose="02020603050405020304" pitchFamily="18" charset="0"/>
                <a:cs typeface="Times New Roman" panose="02020603050405020304" pitchFamily="18" charset="0"/>
              </a:rPr>
              <a:t>Scrapping</a:t>
            </a:r>
            <a:endParaRPr lang="en-IN" sz="1200" dirty="0">
              <a:solidFill>
                <a:schemeClr val="bg2"/>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1600"/>
              </a:spcAft>
              <a:buSzPts val="1800"/>
              <a:buNone/>
            </a:pPr>
            <a:endParaRPr dirty="0">
              <a:solidFill>
                <a:schemeClr val="bg2"/>
              </a:solidFill>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177" y="1646516"/>
            <a:ext cx="6828183" cy="3054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0720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7"/>
          <p:cNvSpPr txBox="1">
            <a:spLocks noGrp="1"/>
          </p:cNvSpPr>
          <p:nvPr>
            <p:ph type="title"/>
          </p:nvPr>
        </p:nvSpPr>
        <p:spPr>
          <a:xfrm>
            <a:off x="1097275" y="575950"/>
            <a:ext cx="7440438"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6</a:t>
            </a:r>
            <a:r>
              <a:rPr lang="en" dirty="0" smtClean="0"/>
              <a:t> – Algorithms and Techniques used</a:t>
            </a:r>
            <a:endParaRPr dirty="0"/>
          </a:p>
        </p:txBody>
      </p:sp>
      <p:sp>
        <p:nvSpPr>
          <p:cNvPr id="109" name="Google Shape;109;p7"/>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114300" indent="0">
              <a:buNone/>
            </a:pPr>
            <a:r>
              <a:rPr lang="en-IN" sz="1600" b="1" dirty="0" smtClean="0">
                <a:latin typeface="Times New Roman" panose="02020603050405020304" pitchFamily="18" charset="0"/>
                <a:cs typeface="Times New Roman" panose="02020603050405020304" pitchFamily="18" charset="0"/>
              </a:rPr>
              <a:t>	    </a:t>
            </a:r>
            <a:r>
              <a:rPr lang="en-IN" sz="1600" b="1" u="sng" dirty="0" smtClean="0">
                <a:latin typeface="Times New Roman" panose="02020603050405020304" pitchFamily="18" charset="0"/>
                <a:cs typeface="Times New Roman" panose="02020603050405020304" pitchFamily="18" charset="0"/>
              </a:rPr>
              <a:t>Clustering Analysis</a:t>
            </a:r>
          </a:p>
          <a:p>
            <a:pPr marL="114300" indent="0">
              <a:buNone/>
            </a:pPr>
            <a:r>
              <a:rPr lang="en-IN" sz="1200" b="1" dirty="0" smtClean="0">
                <a:latin typeface="Times New Roman" panose="02020603050405020304" pitchFamily="18" charset="0"/>
                <a:cs typeface="Times New Roman" panose="02020603050405020304" pitchFamily="18" charset="0"/>
              </a:rPr>
              <a:t>Cluster </a:t>
            </a:r>
            <a:r>
              <a:rPr lang="en-IN" sz="1200" b="1" dirty="0">
                <a:latin typeface="Times New Roman" panose="02020603050405020304" pitchFamily="18" charset="0"/>
                <a:cs typeface="Times New Roman" panose="02020603050405020304" pitchFamily="18" charset="0"/>
              </a:rPr>
              <a:t>analysis</a:t>
            </a:r>
            <a:r>
              <a:rPr lang="en-IN" sz="1200" dirty="0">
                <a:latin typeface="Times New Roman" panose="02020603050405020304" pitchFamily="18" charset="0"/>
                <a:cs typeface="Times New Roman" panose="02020603050405020304" pitchFamily="18" charset="0"/>
              </a:rPr>
              <a:t> or </a:t>
            </a:r>
            <a:r>
              <a:rPr lang="en-IN" sz="1200" b="1" dirty="0">
                <a:latin typeface="Times New Roman" panose="02020603050405020304" pitchFamily="18" charset="0"/>
                <a:cs typeface="Times New Roman" panose="02020603050405020304" pitchFamily="18" charset="0"/>
              </a:rPr>
              <a:t>clustering</a:t>
            </a:r>
            <a:r>
              <a:rPr lang="en-IN" sz="1200" dirty="0">
                <a:latin typeface="Times New Roman" panose="02020603050405020304" pitchFamily="18" charset="0"/>
                <a:cs typeface="Times New Roman" panose="02020603050405020304" pitchFamily="18" charset="0"/>
              </a:rPr>
              <a:t> is the task of grouping a set of objects in such a way that objects in the same group (called a </a:t>
            </a:r>
            <a:r>
              <a:rPr lang="en-IN" sz="1200" b="1" dirty="0">
                <a:latin typeface="Times New Roman" panose="02020603050405020304" pitchFamily="18" charset="0"/>
                <a:cs typeface="Times New Roman" panose="02020603050405020304" pitchFamily="18" charset="0"/>
              </a:rPr>
              <a:t>cluster</a:t>
            </a:r>
            <a:r>
              <a:rPr lang="en-IN" sz="1200" dirty="0">
                <a:latin typeface="Times New Roman" panose="02020603050405020304" pitchFamily="18" charset="0"/>
                <a:cs typeface="Times New Roman" panose="02020603050405020304" pitchFamily="18" charset="0"/>
              </a:rPr>
              <a:t>) are more similar (in some sense) to each other than to those in other groups (clusters). It is a main task of exploratory </a:t>
            </a:r>
            <a:r>
              <a:rPr lang="en-IN" sz="1200" dirty="0">
                <a:latin typeface="Times New Roman" panose="02020603050405020304" pitchFamily="18" charset="0"/>
                <a:cs typeface="Times New Roman" panose="02020603050405020304" pitchFamily="18" charset="0"/>
                <a:hlinkClick r:id="rId3"/>
              </a:rPr>
              <a:t>data mining</a:t>
            </a:r>
            <a:r>
              <a:rPr lang="en-IN" sz="1200" dirty="0">
                <a:latin typeface="Times New Roman" panose="02020603050405020304" pitchFamily="18" charset="0"/>
                <a:cs typeface="Times New Roman" panose="02020603050405020304" pitchFamily="18" charset="0"/>
              </a:rPr>
              <a:t>, and a common technique for </a:t>
            </a:r>
            <a:r>
              <a:rPr lang="en-IN" sz="1200" dirty="0">
                <a:latin typeface="Times New Roman" panose="02020603050405020304" pitchFamily="18" charset="0"/>
                <a:cs typeface="Times New Roman" panose="02020603050405020304" pitchFamily="18" charset="0"/>
                <a:hlinkClick r:id="rId4"/>
              </a:rPr>
              <a:t>statistical</a:t>
            </a:r>
            <a:r>
              <a:rPr lang="en-IN" sz="120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hlinkClick r:id="rId5"/>
              </a:rPr>
              <a:t>data analysis</a:t>
            </a:r>
            <a:r>
              <a:rPr lang="en-IN" sz="1200" dirty="0">
                <a:latin typeface="Times New Roman" panose="02020603050405020304" pitchFamily="18" charset="0"/>
                <a:cs typeface="Times New Roman" panose="02020603050405020304" pitchFamily="18" charset="0"/>
              </a:rPr>
              <a:t>, used in many fields, including </a:t>
            </a:r>
            <a:r>
              <a:rPr lang="en-IN" sz="1200" dirty="0">
                <a:latin typeface="Times New Roman" panose="02020603050405020304" pitchFamily="18" charset="0"/>
                <a:cs typeface="Times New Roman" panose="02020603050405020304" pitchFamily="18" charset="0"/>
                <a:hlinkClick r:id="rId6"/>
              </a:rPr>
              <a:t>pattern recognition</a:t>
            </a:r>
            <a:r>
              <a:rPr lang="en-IN" sz="120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hlinkClick r:id="rId7"/>
              </a:rPr>
              <a:t>image analysis</a:t>
            </a:r>
            <a:r>
              <a:rPr lang="en-IN" sz="120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hlinkClick r:id="rId8"/>
              </a:rPr>
              <a:t>information retrieval</a:t>
            </a:r>
            <a:r>
              <a:rPr lang="en-IN" sz="120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hlinkClick r:id="rId9"/>
              </a:rPr>
              <a:t>bioinformatics</a:t>
            </a:r>
            <a:r>
              <a:rPr lang="en-IN" sz="120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hlinkClick r:id="rId10"/>
              </a:rPr>
              <a:t>data compression</a:t>
            </a:r>
            <a:r>
              <a:rPr lang="en-IN" sz="120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hlinkClick r:id="rId11"/>
              </a:rPr>
              <a:t>computer graphics</a:t>
            </a:r>
            <a:r>
              <a:rPr lang="en-IN" sz="1200" dirty="0">
                <a:latin typeface="Times New Roman" panose="02020603050405020304" pitchFamily="18" charset="0"/>
                <a:cs typeface="Times New Roman" panose="02020603050405020304" pitchFamily="18" charset="0"/>
              </a:rPr>
              <a:t> and </a:t>
            </a:r>
            <a:r>
              <a:rPr lang="en-IN" sz="1200" dirty="0">
                <a:latin typeface="Times New Roman" panose="02020603050405020304" pitchFamily="18" charset="0"/>
                <a:cs typeface="Times New Roman" panose="02020603050405020304" pitchFamily="18" charset="0"/>
                <a:hlinkClick r:id="rId12"/>
              </a:rPr>
              <a:t>machine learning</a:t>
            </a:r>
            <a:r>
              <a:rPr lang="en-IN" sz="1200" dirty="0">
                <a:latin typeface="Times New Roman" panose="02020603050405020304" pitchFamily="18" charset="0"/>
                <a:cs typeface="Times New Roman" panose="02020603050405020304" pitchFamily="18" charset="0"/>
              </a:rPr>
              <a:t>.</a:t>
            </a:r>
          </a:p>
          <a:p>
            <a:pPr marL="114300" indent="0">
              <a:buNone/>
            </a:pPr>
            <a:r>
              <a:rPr lang="en-IN" sz="1200" dirty="0">
                <a:latin typeface="Times New Roman" panose="02020603050405020304" pitchFamily="18" charset="0"/>
                <a:cs typeface="Times New Roman" panose="02020603050405020304" pitchFamily="18" charset="0"/>
              </a:rPr>
              <a:t>Cluster analysis itself is not one specific </a:t>
            </a:r>
            <a:r>
              <a:rPr lang="en-IN" sz="1200" dirty="0">
                <a:latin typeface="Times New Roman" panose="02020603050405020304" pitchFamily="18" charset="0"/>
                <a:cs typeface="Times New Roman" panose="02020603050405020304" pitchFamily="18" charset="0"/>
                <a:hlinkClick r:id="rId13"/>
              </a:rPr>
              <a:t>algorithm</a:t>
            </a:r>
            <a:r>
              <a:rPr lang="en-IN" sz="1200" dirty="0">
                <a:latin typeface="Times New Roman" panose="02020603050405020304" pitchFamily="18" charset="0"/>
                <a:cs typeface="Times New Roman" panose="02020603050405020304" pitchFamily="18" charset="0"/>
              </a:rPr>
              <a:t>, but the general task to be solved. It can be achieved by various algorithms that differ significantly in their understanding of what constitutes a cluster and how to efficiently find them. Popular notions of clusters include groups with small </a:t>
            </a:r>
            <a:r>
              <a:rPr lang="en-IN" sz="1200" dirty="0">
                <a:latin typeface="Times New Roman" panose="02020603050405020304" pitchFamily="18" charset="0"/>
                <a:cs typeface="Times New Roman" panose="02020603050405020304" pitchFamily="18" charset="0"/>
                <a:hlinkClick r:id="rId14"/>
              </a:rPr>
              <a:t>distances</a:t>
            </a:r>
            <a:r>
              <a:rPr lang="en-IN" sz="1200" dirty="0">
                <a:latin typeface="Times New Roman" panose="02020603050405020304" pitchFamily="18" charset="0"/>
                <a:cs typeface="Times New Roman" panose="02020603050405020304" pitchFamily="18" charset="0"/>
              </a:rPr>
              <a:t> between cluster members, dense areas of the data space, intervals or particular </a:t>
            </a:r>
            <a:r>
              <a:rPr lang="en-IN" sz="1200" dirty="0">
                <a:latin typeface="Times New Roman" panose="02020603050405020304" pitchFamily="18" charset="0"/>
                <a:cs typeface="Times New Roman" panose="02020603050405020304" pitchFamily="18" charset="0"/>
                <a:hlinkClick r:id="rId15"/>
              </a:rPr>
              <a:t>statistical distributions</a:t>
            </a:r>
            <a:r>
              <a:rPr lang="en-IN" sz="1200" dirty="0">
                <a:latin typeface="Times New Roman" panose="02020603050405020304" pitchFamily="18" charset="0"/>
                <a:cs typeface="Times New Roman" panose="02020603050405020304" pitchFamily="18" charset="0"/>
              </a:rPr>
              <a:t>. Clustering can therefore be formulated as a </a:t>
            </a:r>
            <a:r>
              <a:rPr lang="en-IN" sz="1200" dirty="0">
                <a:latin typeface="Times New Roman" panose="02020603050405020304" pitchFamily="18" charset="0"/>
                <a:cs typeface="Times New Roman" panose="02020603050405020304" pitchFamily="18" charset="0"/>
                <a:hlinkClick r:id="rId16"/>
              </a:rPr>
              <a:t>multi-objective optimization</a:t>
            </a:r>
            <a:r>
              <a:rPr lang="en-IN" sz="1200" dirty="0">
                <a:latin typeface="Times New Roman" panose="02020603050405020304" pitchFamily="18" charset="0"/>
                <a:cs typeface="Times New Roman" panose="02020603050405020304" pitchFamily="18" charset="0"/>
              </a:rPr>
              <a:t> problem.</a:t>
            </a:r>
          </a:p>
          <a:p>
            <a:pPr marL="114300" indent="0">
              <a:buNone/>
            </a:pPr>
            <a:r>
              <a:rPr lang="en-IN" sz="1200" dirty="0">
                <a:latin typeface="Times New Roman" panose="02020603050405020304" pitchFamily="18" charset="0"/>
                <a:cs typeface="Times New Roman" panose="02020603050405020304" pitchFamily="18" charset="0"/>
              </a:rPr>
              <a:t>We will be using </a:t>
            </a:r>
            <a:r>
              <a:rPr lang="en-IN" sz="1200" b="1" dirty="0">
                <a:latin typeface="Times New Roman" panose="02020603050405020304" pitchFamily="18" charset="0"/>
                <a:cs typeface="Times New Roman" panose="02020603050405020304" pitchFamily="18" charset="0"/>
              </a:rPr>
              <a:t>clustering</a:t>
            </a:r>
            <a:r>
              <a:rPr lang="en-IN" sz="1200" dirty="0">
                <a:latin typeface="Times New Roman" panose="02020603050405020304" pitchFamily="18" charset="0"/>
                <a:cs typeface="Times New Roman" panose="02020603050405020304" pitchFamily="18" charset="0"/>
              </a:rPr>
              <a:t> for clustering the nodes which we are going to give as input to the </a:t>
            </a:r>
            <a:r>
              <a:rPr lang="en-IN" sz="1200" b="1" dirty="0">
                <a:latin typeface="Times New Roman" panose="02020603050405020304" pitchFamily="18" charset="0"/>
                <a:cs typeface="Times New Roman" panose="02020603050405020304" pitchFamily="18" charset="0"/>
              </a:rPr>
              <a:t>TSP </a:t>
            </a:r>
            <a:r>
              <a:rPr lang="en-IN" sz="1200" dirty="0">
                <a:latin typeface="Times New Roman" panose="02020603050405020304" pitchFamily="18" charset="0"/>
                <a:cs typeface="Times New Roman" panose="02020603050405020304" pitchFamily="18" charset="0"/>
              </a:rPr>
              <a:t>for further processing. This step is our data reduction step in which the outlier nodes are very well handled and hence we can get common nodes of pickup and delivery.</a:t>
            </a:r>
          </a:p>
          <a:p>
            <a:pPr marL="0" lvl="0" indent="0" algn="l" rtl="0">
              <a:lnSpc>
                <a:spcPct val="115000"/>
              </a:lnSpc>
              <a:spcBef>
                <a:spcPts val="0"/>
              </a:spcBef>
              <a:spcAft>
                <a:spcPts val="1600"/>
              </a:spcAft>
              <a:buSzPts val="1800"/>
              <a:buNone/>
            </a:pPr>
            <a:endParaRPr dirty="0"/>
          </a:p>
        </p:txBody>
      </p:sp>
    </p:spTree>
    <p:extLst>
      <p:ext uri="{BB962C8B-B14F-4D97-AF65-F5344CB8AC3E}">
        <p14:creationId xmlns:p14="http://schemas.microsoft.com/office/powerpoint/2010/main" val="2267543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7"/>
          <p:cNvSpPr txBox="1">
            <a:spLocks noGrp="1"/>
          </p:cNvSpPr>
          <p:nvPr>
            <p:ph type="title"/>
          </p:nvPr>
        </p:nvSpPr>
        <p:spPr>
          <a:xfrm>
            <a:off x="1097275" y="575950"/>
            <a:ext cx="7440438"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6</a:t>
            </a:r>
            <a:r>
              <a:rPr lang="en" dirty="0" smtClean="0"/>
              <a:t> – Algorithms and Techniques used</a:t>
            </a:r>
            <a:endParaRPr dirty="0"/>
          </a:p>
        </p:txBody>
      </p:sp>
      <p:sp>
        <p:nvSpPr>
          <p:cNvPr id="109" name="Google Shape;109;p7"/>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114300" indent="0">
              <a:buNone/>
            </a:pPr>
            <a:r>
              <a:rPr lang="en-IN" sz="1600" b="1" dirty="0" smtClean="0">
                <a:latin typeface="Times New Roman" panose="02020603050405020304" pitchFamily="18" charset="0"/>
                <a:cs typeface="Times New Roman" panose="02020603050405020304" pitchFamily="18" charset="0"/>
              </a:rPr>
              <a:t>	    </a:t>
            </a:r>
            <a:r>
              <a:rPr lang="en-IN" sz="1600" b="1" u="sng" dirty="0" smtClean="0">
                <a:latin typeface="Times New Roman" panose="02020603050405020304" pitchFamily="18" charset="0"/>
                <a:cs typeface="Times New Roman" panose="02020603050405020304" pitchFamily="18" charset="0"/>
              </a:rPr>
              <a:t>Clustering Analysis</a:t>
            </a:r>
          </a:p>
          <a:p>
            <a:pPr marL="0" lvl="0" indent="0" algn="l" rtl="0">
              <a:lnSpc>
                <a:spcPct val="115000"/>
              </a:lnSpc>
              <a:spcBef>
                <a:spcPts val="0"/>
              </a:spcBef>
              <a:spcAft>
                <a:spcPts val="1600"/>
              </a:spcAft>
              <a:buSzPts val="1800"/>
              <a:buNone/>
            </a:pPr>
            <a:endParaRPr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4564" y="1619249"/>
            <a:ext cx="3033657" cy="2974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325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7"/>
          <p:cNvSpPr txBox="1">
            <a:spLocks noGrp="1"/>
          </p:cNvSpPr>
          <p:nvPr>
            <p:ph type="title"/>
          </p:nvPr>
        </p:nvSpPr>
        <p:spPr>
          <a:xfrm>
            <a:off x="1097275" y="575950"/>
            <a:ext cx="7440438"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6</a:t>
            </a:r>
            <a:r>
              <a:rPr lang="en" dirty="0" smtClean="0"/>
              <a:t> – Algorithms and Techniques used</a:t>
            </a:r>
            <a:endParaRPr dirty="0"/>
          </a:p>
        </p:txBody>
      </p:sp>
      <p:sp>
        <p:nvSpPr>
          <p:cNvPr id="109" name="Google Shape;109;p7"/>
          <p:cNvSpPr txBox="1">
            <a:spLocks noGrp="1"/>
          </p:cNvSpPr>
          <p:nvPr>
            <p:ph type="body" idx="1"/>
          </p:nvPr>
        </p:nvSpPr>
        <p:spPr>
          <a:xfrm>
            <a:off x="1097275" y="1211350"/>
            <a:ext cx="7634400" cy="3479920"/>
          </a:xfrm>
          <a:prstGeom prst="rect">
            <a:avLst/>
          </a:prstGeom>
          <a:noFill/>
          <a:ln>
            <a:noFill/>
          </a:ln>
        </p:spPr>
        <p:txBody>
          <a:bodyPr spcFirstLastPara="1" wrap="square" lIns="91425" tIns="91425" rIns="91425" bIns="91425" anchor="t" anchorCtr="0">
            <a:noAutofit/>
          </a:bodyPr>
          <a:lstStyle/>
          <a:p>
            <a:pPr marL="1054100" lvl="2" indent="0">
              <a:buNone/>
            </a:pPr>
            <a:r>
              <a:rPr lang="en-US" b="1" u="sng" dirty="0">
                <a:latin typeface="Times New Roman" panose="02020603050405020304" pitchFamily="18" charset="0"/>
                <a:cs typeface="Times New Roman" panose="02020603050405020304" pitchFamily="18" charset="0"/>
              </a:rPr>
              <a:t>Routing Optimization Algorithm – Travelling Salesman Problem</a:t>
            </a:r>
            <a:endParaRPr lang="en-IN" b="1" u="sng" dirty="0">
              <a:latin typeface="Times New Roman" panose="02020603050405020304" pitchFamily="18" charset="0"/>
              <a:cs typeface="Times New Roman" panose="02020603050405020304" pitchFamily="18" charset="0"/>
            </a:endParaRPr>
          </a:p>
          <a:p>
            <a:pPr marL="114300" indent="0">
              <a:buNone/>
            </a:pPr>
            <a:r>
              <a:rPr lang="en-IN" sz="1100" dirty="0">
                <a:latin typeface="Times New Roman" panose="02020603050405020304" pitchFamily="18" charset="0"/>
                <a:cs typeface="Times New Roman" panose="02020603050405020304" pitchFamily="18" charset="0"/>
              </a:rPr>
              <a:t>The </a:t>
            </a:r>
            <a:r>
              <a:rPr lang="en-IN" sz="1100" b="1" dirty="0">
                <a:latin typeface="Times New Roman" panose="02020603050405020304" pitchFamily="18" charset="0"/>
                <a:cs typeface="Times New Roman" panose="02020603050405020304" pitchFamily="18" charset="0"/>
              </a:rPr>
              <a:t>travelling salesman problem </a:t>
            </a:r>
            <a:r>
              <a:rPr lang="en-IN" sz="1100" dirty="0">
                <a:latin typeface="Times New Roman" panose="02020603050405020304" pitchFamily="18" charset="0"/>
                <a:cs typeface="Times New Roman" panose="02020603050405020304" pitchFamily="18" charset="0"/>
              </a:rPr>
              <a:t>(also called the </a:t>
            </a:r>
            <a:r>
              <a:rPr lang="en-IN" sz="1100" b="1" dirty="0">
                <a:latin typeface="Times New Roman" panose="02020603050405020304" pitchFamily="18" charset="0"/>
                <a:cs typeface="Times New Roman" panose="02020603050405020304" pitchFamily="18" charset="0"/>
              </a:rPr>
              <a:t>traveling salesperson problem</a:t>
            </a:r>
            <a:r>
              <a:rPr lang="en-IN" sz="1100" baseline="30000" dirty="0">
                <a:latin typeface="Times New Roman" panose="02020603050405020304" pitchFamily="18" charset="0"/>
                <a:cs typeface="Times New Roman" panose="02020603050405020304" pitchFamily="18" charset="0"/>
              </a:rPr>
              <a:t> </a:t>
            </a:r>
            <a:r>
              <a:rPr lang="en-IN" sz="1100" dirty="0">
                <a:latin typeface="Times New Roman" panose="02020603050405020304" pitchFamily="18" charset="0"/>
                <a:cs typeface="Times New Roman" panose="02020603050405020304" pitchFamily="18" charset="0"/>
              </a:rPr>
              <a:t>or </a:t>
            </a:r>
            <a:r>
              <a:rPr lang="en-IN" sz="1100" b="1" dirty="0">
                <a:latin typeface="Times New Roman" panose="02020603050405020304" pitchFamily="18" charset="0"/>
                <a:cs typeface="Times New Roman" panose="02020603050405020304" pitchFamily="18" charset="0"/>
              </a:rPr>
              <a:t>TSP</a:t>
            </a:r>
            <a:r>
              <a:rPr lang="en-IN" sz="1100" dirty="0">
                <a:latin typeface="Times New Roman" panose="02020603050405020304" pitchFamily="18" charset="0"/>
                <a:cs typeface="Times New Roman" panose="02020603050405020304" pitchFamily="18" charset="0"/>
              </a:rPr>
              <a:t>) asks the following question: "Given a list of cities and the distances between each pair of cities, what is the shortest possible route that visits each city exactly once and returns to the origin city?" It is an </a:t>
            </a:r>
            <a:r>
              <a:rPr lang="en-IN" sz="1100" dirty="0">
                <a:latin typeface="Times New Roman" panose="02020603050405020304" pitchFamily="18" charset="0"/>
                <a:cs typeface="Times New Roman" panose="02020603050405020304" pitchFamily="18" charset="0"/>
                <a:hlinkClick r:id="rId3"/>
              </a:rPr>
              <a:t>NP-hard</a:t>
            </a:r>
            <a:r>
              <a:rPr lang="en-IN" sz="1100" dirty="0">
                <a:latin typeface="Times New Roman" panose="02020603050405020304" pitchFamily="18" charset="0"/>
                <a:cs typeface="Times New Roman" panose="02020603050405020304" pitchFamily="18" charset="0"/>
              </a:rPr>
              <a:t> problem in </a:t>
            </a:r>
            <a:r>
              <a:rPr lang="en-IN" sz="1100" dirty="0">
                <a:latin typeface="Times New Roman" panose="02020603050405020304" pitchFamily="18" charset="0"/>
                <a:cs typeface="Times New Roman" panose="02020603050405020304" pitchFamily="18" charset="0"/>
                <a:hlinkClick r:id="rId4"/>
              </a:rPr>
              <a:t>combinatorial optimization</a:t>
            </a:r>
            <a:r>
              <a:rPr lang="en-IN" sz="1100" dirty="0">
                <a:latin typeface="Times New Roman" panose="02020603050405020304" pitchFamily="18" charset="0"/>
                <a:cs typeface="Times New Roman" panose="02020603050405020304" pitchFamily="18" charset="0"/>
              </a:rPr>
              <a:t>, important in </a:t>
            </a:r>
            <a:r>
              <a:rPr lang="en-IN" sz="1100" dirty="0">
                <a:latin typeface="Times New Roman" panose="02020603050405020304" pitchFamily="18" charset="0"/>
                <a:cs typeface="Times New Roman" panose="02020603050405020304" pitchFamily="18" charset="0"/>
                <a:hlinkClick r:id="rId5"/>
              </a:rPr>
              <a:t>theoretical computer science</a:t>
            </a:r>
            <a:r>
              <a:rPr lang="en-IN" sz="1100" dirty="0">
                <a:latin typeface="Times New Roman" panose="02020603050405020304" pitchFamily="18" charset="0"/>
                <a:cs typeface="Times New Roman" panose="02020603050405020304" pitchFamily="18" charset="0"/>
              </a:rPr>
              <a:t> and </a:t>
            </a:r>
            <a:r>
              <a:rPr lang="en-IN" sz="1100" dirty="0">
                <a:latin typeface="Times New Roman" panose="02020603050405020304" pitchFamily="18" charset="0"/>
                <a:cs typeface="Times New Roman" panose="02020603050405020304" pitchFamily="18" charset="0"/>
                <a:hlinkClick r:id="rId6"/>
              </a:rPr>
              <a:t>operations research</a:t>
            </a:r>
            <a:r>
              <a:rPr lang="en-IN" sz="1100" dirty="0">
                <a:latin typeface="Times New Roman" panose="02020603050405020304" pitchFamily="18" charset="0"/>
                <a:cs typeface="Times New Roman" panose="02020603050405020304" pitchFamily="18" charset="0"/>
              </a:rPr>
              <a:t>.</a:t>
            </a:r>
          </a:p>
          <a:p>
            <a:pPr marL="114300" indent="0">
              <a:buNone/>
            </a:pPr>
            <a:r>
              <a:rPr lang="en-IN" sz="1100" dirty="0">
                <a:latin typeface="Times New Roman" panose="02020603050405020304" pitchFamily="18" charset="0"/>
                <a:cs typeface="Times New Roman" panose="02020603050405020304" pitchFamily="18" charset="0"/>
              </a:rPr>
              <a:t>The </a:t>
            </a:r>
            <a:r>
              <a:rPr lang="en-IN" sz="1100" dirty="0">
                <a:latin typeface="Times New Roman" panose="02020603050405020304" pitchFamily="18" charset="0"/>
                <a:cs typeface="Times New Roman" panose="02020603050405020304" pitchFamily="18" charset="0"/>
                <a:hlinkClick r:id="rId7"/>
              </a:rPr>
              <a:t>travelling purchaser problem</a:t>
            </a:r>
            <a:r>
              <a:rPr lang="en-IN" sz="1100" dirty="0">
                <a:latin typeface="Times New Roman" panose="02020603050405020304" pitchFamily="18" charset="0"/>
                <a:cs typeface="Times New Roman" panose="02020603050405020304" pitchFamily="18" charset="0"/>
              </a:rPr>
              <a:t> and the </a:t>
            </a:r>
            <a:r>
              <a:rPr lang="en-IN" sz="1100" dirty="0">
                <a:latin typeface="Times New Roman" panose="02020603050405020304" pitchFamily="18" charset="0"/>
                <a:cs typeface="Times New Roman" panose="02020603050405020304" pitchFamily="18" charset="0"/>
                <a:hlinkClick r:id="rId8"/>
              </a:rPr>
              <a:t>vehicle routing problem</a:t>
            </a:r>
            <a:r>
              <a:rPr lang="en-IN" sz="1100" dirty="0">
                <a:latin typeface="Times New Roman" panose="02020603050405020304" pitchFamily="18" charset="0"/>
                <a:cs typeface="Times New Roman" panose="02020603050405020304" pitchFamily="18" charset="0"/>
              </a:rPr>
              <a:t> are both generalizations of TSP.</a:t>
            </a:r>
          </a:p>
          <a:p>
            <a:pPr marL="114300" indent="0">
              <a:buNone/>
            </a:pPr>
            <a:r>
              <a:rPr lang="en-IN" sz="1100" dirty="0">
                <a:latin typeface="Times New Roman" panose="02020603050405020304" pitchFamily="18" charset="0"/>
                <a:cs typeface="Times New Roman" panose="02020603050405020304" pitchFamily="18" charset="0"/>
              </a:rPr>
              <a:t>In the </a:t>
            </a:r>
            <a:r>
              <a:rPr lang="en-IN" sz="1100" dirty="0">
                <a:latin typeface="Times New Roman" panose="02020603050405020304" pitchFamily="18" charset="0"/>
                <a:cs typeface="Times New Roman" panose="02020603050405020304" pitchFamily="18" charset="0"/>
                <a:hlinkClick r:id="rId9"/>
              </a:rPr>
              <a:t>theory of computational complexity</a:t>
            </a:r>
            <a:r>
              <a:rPr lang="en-IN" sz="1100" dirty="0">
                <a:latin typeface="Times New Roman" panose="02020603050405020304" pitchFamily="18" charset="0"/>
                <a:cs typeface="Times New Roman" panose="02020603050405020304" pitchFamily="18" charset="0"/>
              </a:rPr>
              <a:t>, the decision version of the TSP (where given a length </a:t>
            </a:r>
            <a:r>
              <a:rPr lang="en-IN" sz="1100" i="1" dirty="0">
                <a:latin typeface="Times New Roman" panose="02020603050405020304" pitchFamily="18" charset="0"/>
                <a:cs typeface="Times New Roman" panose="02020603050405020304" pitchFamily="18" charset="0"/>
              </a:rPr>
              <a:t>L</a:t>
            </a:r>
            <a:r>
              <a:rPr lang="en-IN" sz="1100" dirty="0">
                <a:latin typeface="Times New Roman" panose="02020603050405020304" pitchFamily="18" charset="0"/>
                <a:cs typeface="Times New Roman" panose="02020603050405020304" pitchFamily="18" charset="0"/>
              </a:rPr>
              <a:t>, the task is to decide whether the graph has a tour of at most </a:t>
            </a:r>
            <a:r>
              <a:rPr lang="en-IN" sz="1100" i="1" dirty="0">
                <a:latin typeface="Times New Roman" panose="02020603050405020304" pitchFamily="18" charset="0"/>
                <a:cs typeface="Times New Roman" panose="02020603050405020304" pitchFamily="18" charset="0"/>
              </a:rPr>
              <a:t>L</a:t>
            </a:r>
            <a:r>
              <a:rPr lang="en-IN" sz="1100" dirty="0">
                <a:latin typeface="Times New Roman" panose="02020603050405020304" pitchFamily="18" charset="0"/>
                <a:cs typeface="Times New Roman" panose="02020603050405020304" pitchFamily="18" charset="0"/>
              </a:rPr>
              <a:t>) belongs to the class of </a:t>
            </a:r>
            <a:r>
              <a:rPr lang="en-IN" sz="1100" dirty="0">
                <a:latin typeface="Times New Roman" panose="02020603050405020304" pitchFamily="18" charset="0"/>
                <a:cs typeface="Times New Roman" panose="02020603050405020304" pitchFamily="18" charset="0"/>
                <a:hlinkClick r:id="rId10"/>
              </a:rPr>
              <a:t>NP-complete</a:t>
            </a:r>
            <a:r>
              <a:rPr lang="en-IN" sz="1100" dirty="0">
                <a:latin typeface="Times New Roman" panose="02020603050405020304" pitchFamily="18" charset="0"/>
                <a:cs typeface="Times New Roman" panose="02020603050405020304" pitchFamily="18" charset="0"/>
              </a:rPr>
              <a:t> problems. Thus, it is possible that the </a:t>
            </a:r>
            <a:r>
              <a:rPr lang="en-IN" sz="1100" dirty="0">
                <a:latin typeface="Times New Roman" panose="02020603050405020304" pitchFamily="18" charset="0"/>
                <a:cs typeface="Times New Roman" panose="02020603050405020304" pitchFamily="18" charset="0"/>
                <a:hlinkClick r:id="rId11"/>
              </a:rPr>
              <a:t>worst-case</a:t>
            </a:r>
            <a:r>
              <a:rPr lang="en-IN" sz="1100" dirty="0">
                <a:latin typeface="Times New Roman" panose="02020603050405020304" pitchFamily="18" charset="0"/>
                <a:cs typeface="Times New Roman" panose="02020603050405020304" pitchFamily="18" charset="0"/>
              </a:rPr>
              <a:t> </a:t>
            </a:r>
            <a:r>
              <a:rPr lang="en-IN" sz="1100" dirty="0">
                <a:latin typeface="Times New Roman" panose="02020603050405020304" pitchFamily="18" charset="0"/>
                <a:cs typeface="Times New Roman" panose="02020603050405020304" pitchFamily="18" charset="0"/>
                <a:hlinkClick r:id="rId12"/>
              </a:rPr>
              <a:t>running time</a:t>
            </a:r>
            <a:r>
              <a:rPr lang="en-IN" sz="1100" dirty="0">
                <a:latin typeface="Times New Roman" panose="02020603050405020304" pitchFamily="18" charset="0"/>
                <a:cs typeface="Times New Roman" panose="02020603050405020304" pitchFamily="18" charset="0"/>
              </a:rPr>
              <a:t> for any algorithm for the TSP increases superpolynomially (but no more than </a:t>
            </a:r>
            <a:r>
              <a:rPr lang="en-IN" sz="1100" dirty="0">
                <a:latin typeface="Times New Roman" panose="02020603050405020304" pitchFamily="18" charset="0"/>
                <a:cs typeface="Times New Roman" panose="02020603050405020304" pitchFamily="18" charset="0"/>
                <a:hlinkClick r:id="rId13"/>
              </a:rPr>
              <a:t>exponentially</a:t>
            </a:r>
            <a:r>
              <a:rPr lang="en-IN" sz="1100" dirty="0">
                <a:latin typeface="Times New Roman" panose="02020603050405020304" pitchFamily="18" charset="0"/>
                <a:cs typeface="Times New Roman" panose="02020603050405020304" pitchFamily="18" charset="0"/>
              </a:rPr>
              <a:t>) with the number of cities.</a:t>
            </a:r>
          </a:p>
          <a:p>
            <a:pPr marL="114300" indent="0">
              <a:buNone/>
            </a:pPr>
            <a:r>
              <a:rPr lang="en-IN" sz="1100" dirty="0">
                <a:latin typeface="Times New Roman" panose="02020603050405020304" pitchFamily="18" charset="0"/>
                <a:cs typeface="Times New Roman" panose="02020603050405020304" pitchFamily="18" charset="0"/>
              </a:rPr>
              <a:t>The problem was first formulated in 1930 and is one of the most intensively studied problems in optimization. It is used as a </a:t>
            </a:r>
            <a:r>
              <a:rPr lang="en-IN" sz="1100" dirty="0">
                <a:latin typeface="Times New Roman" panose="02020603050405020304" pitchFamily="18" charset="0"/>
                <a:cs typeface="Times New Roman" panose="02020603050405020304" pitchFamily="18" charset="0"/>
                <a:hlinkClick r:id="rId14"/>
              </a:rPr>
              <a:t>benchmark</a:t>
            </a:r>
            <a:r>
              <a:rPr lang="en-IN" sz="1100" dirty="0">
                <a:latin typeface="Times New Roman" panose="02020603050405020304" pitchFamily="18" charset="0"/>
                <a:cs typeface="Times New Roman" panose="02020603050405020304" pitchFamily="18" charset="0"/>
              </a:rPr>
              <a:t> for many optimization methods. Even though the problem is computationally difficult, many </a:t>
            </a:r>
            <a:r>
              <a:rPr lang="en-IN" sz="1100" dirty="0">
                <a:latin typeface="Times New Roman" panose="02020603050405020304" pitchFamily="18" charset="0"/>
                <a:cs typeface="Times New Roman" panose="02020603050405020304" pitchFamily="18" charset="0"/>
                <a:hlinkClick r:id="rId15"/>
              </a:rPr>
              <a:t>heuristics</a:t>
            </a:r>
            <a:r>
              <a:rPr lang="en-IN" sz="1100" dirty="0">
                <a:latin typeface="Times New Roman" panose="02020603050405020304" pitchFamily="18" charset="0"/>
                <a:cs typeface="Times New Roman" panose="02020603050405020304" pitchFamily="18" charset="0"/>
              </a:rPr>
              <a:t> and </a:t>
            </a:r>
            <a:r>
              <a:rPr lang="en-IN" sz="1100" dirty="0">
                <a:latin typeface="Times New Roman" panose="02020603050405020304" pitchFamily="18" charset="0"/>
                <a:cs typeface="Times New Roman" panose="02020603050405020304" pitchFamily="18" charset="0"/>
                <a:hlinkClick r:id="rId16"/>
              </a:rPr>
              <a:t>exact algorithms</a:t>
            </a:r>
            <a:r>
              <a:rPr lang="en-IN" sz="1100" dirty="0">
                <a:latin typeface="Times New Roman" panose="02020603050405020304" pitchFamily="18" charset="0"/>
                <a:cs typeface="Times New Roman" panose="02020603050405020304" pitchFamily="18" charset="0"/>
              </a:rPr>
              <a:t> are known, so that some instances with tens of thousands of cities can be solved completely and even problems with millions of cities can be approximated within a small fraction of 1%.</a:t>
            </a:r>
          </a:p>
          <a:p>
            <a:pPr marL="114300" indent="0">
              <a:buNone/>
            </a:pPr>
            <a:r>
              <a:rPr lang="en-IN" sz="1100" dirty="0">
                <a:latin typeface="Times New Roman" panose="02020603050405020304" pitchFamily="18" charset="0"/>
                <a:cs typeface="Times New Roman" panose="02020603050405020304" pitchFamily="18" charset="0"/>
              </a:rPr>
              <a:t>We’ll be using this algorithm to find the most optimised path for the transport vehicle which would include the cycle from the pickup to the final delivery of the product. This will be our main crux of the application as it will reduce the transportation cost to a great extent.</a:t>
            </a:r>
          </a:p>
          <a:p>
            <a:pPr marL="0" lvl="0" indent="0" algn="l" rtl="0">
              <a:lnSpc>
                <a:spcPct val="115000"/>
              </a:lnSpc>
              <a:spcBef>
                <a:spcPts val="0"/>
              </a:spcBef>
              <a:spcAft>
                <a:spcPts val="1600"/>
              </a:spcAft>
              <a:buSzPts val="1800"/>
              <a:buNone/>
            </a:pPr>
            <a:endParaRPr dirty="0"/>
          </a:p>
        </p:txBody>
      </p:sp>
    </p:spTree>
    <p:extLst>
      <p:ext uri="{BB962C8B-B14F-4D97-AF65-F5344CB8AC3E}">
        <p14:creationId xmlns:p14="http://schemas.microsoft.com/office/powerpoint/2010/main" val="2267543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7"/>
          <p:cNvSpPr txBox="1">
            <a:spLocks noGrp="1"/>
          </p:cNvSpPr>
          <p:nvPr>
            <p:ph type="title"/>
          </p:nvPr>
        </p:nvSpPr>
        <p:spPr>
          <a:xfrm>
            <a:off x="1097275" y="575950"/>
            <a:ext cx="7440438"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6</a:t>
            </a:r>
            <a:r>
              <a:rPr lang="en" dirty="0" smtClean="0"/>
              <a:t> – Algorithms and Techniques used</a:t>
            </a:r>
            <a:endParaRPr dirty="0"/>
          </a:p>
        </p:txBody>
      </p:sp>
      <p:sp>
        <p:nvSpPr>
          <p:cNvPr id="109" name="Google Shape;109;p7"/>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1054100" lvl="2" indent="0">
              <a:buNone/>
            </a:pPr>
            <a:r>
              <a:rPr lang="en-US" sz="1600" b="1" u="sng" dirty="0">
                <a:latin typeface="Times New Roman" panose="02020603050405020304" pitchFamily="18" charset="0"/>
                <a:cs typeface="Times New Roman" panose="02020603050405020304" pitchFamily="18" charset="0"/>
              </a:rPr>
              <a:t>HTTP Protocol</a:t>
            </a:r>
            <a:endParaRPr lang="en-IN" b="1" dirty="0">
              <a:latin typeface="Times New Roman" panose="02020603050405020304" pitchFamily="18" charset="0"/>
              <a:cs typeface="Times New Roman" panose="02020603050405020304" pitchFamily="18" charset="0"/>
            </a:endParaRPr>
          </a:p>
          <a:p>
            <a:pPr marL="114300" indent="0">
              <a:buNone/>
            </a:pPr>
            <a:r>
              <a:rPr lang="en-IN" sz="1400" dirty="0">
                <a:latin typeface="Times New Roman" panose="02020603050405020304" pitchFamily="18" charset="0"/>
                <a:cs typeface="Times New Roman" panose="02020603050405020304" pitchFamily="18" charset="0"/>
              </a:rPr>
              <a:t>HTTP functions as a </a:t>
            </a:r>
            <a:r>
              <a:rPr lang="en-IN" sz="1400" dirty="0">
                <a:latin typeface="Times New Roman" panose="02020603050405020304" pitchFamily="18" charset="0"/>
                <a:cs typeface="Times New Roman" panose="02020603050405020304" pitchFamily="18" charset="0"/>
                <a:hlinkClick r:id="rId3"/>
              </a:rPr>
              <a:t>request–response</a:t>
            </a:r>
            <a:r>
              <a:rPr lang="en-IN" sz="1400" dirty="0">
                <a:latin typeface="Times New Roman" panose="02020603050405020304" pitchFamily="18" charset="0"/>
                <a:cs typeface="Times New Roman" panose="02020603050405020304" pitchFamily="18" charset="0"/>
              </a:rPr>
              <a:t> protocol in the client–server computing model. A </a:t>
            </a:r>
            <a:r>
              <a:rPr lang="en-IN" sz="1400" dirty="0">
                <a:latin typeface="Times New Roman" panose="02020603050405020304" pitchFamily="18" charset="0"/>
                <a:cs typeface="Times New Roman" panose="02020603050405020304" pitchFamily="18" charset="0"/>
                <a:hlinkClick r:id="rId4"/>
              </a:rPr>
              <a:t>web browser</a:t>
            </a:r>
            <a:r>
              <a:rPr lang="en-IN" sz="1400" dirty="0">
                <a:latin typeface="Times New Roman" panose="02020603050405020304" pitchFamily="18" charset="0"/>
                <a:cs typeface="Times New Roman" panose="02020603050405020304" pitchFamily="18" charset="0"/>
              </a:rPr>
              <a:t>, for example, may be the </a:t>
            </a:r>
            <a:r>
              <a:rPr lang="en-IN" sz="1400" i="1" dirty="0">
                <a:latin typeface="Times New Roman" panose="02020603050405020304" pitchFamily="18" charset="0"/>
                <a:cs typeface="Times New Roman" panose="02020603050405020304" pitchFamily="18" charset="0"/>
              </a:rPr>
              <a:t>client</a:t>
            </a:r>
            <a:r>
              <a:rPr lang="en-IN" sz="1400" dirty="0">
                <a:latin typeface="Times New Roman" panose="02020603050405020304" pitchFamily="18" charset="0"/>
                <a:cs typeface="Times New Roman" panose="02020603050405020304" pitchFamily="18" charset="0"/>
              </a:rPr>
              <a:t> and an application running on a computer </a:t>
            </a:r>
            <a:r>
              <a:rPr lang="en-IN" sz="1400" dirty="0">
                <a:latin typeface="Times New Roman" panose="02020603050405020304" pitchFamily="18" charset="0"/>
                <a:cs typeface="Times New Roman" panose="02020603050405020304" pitchFamily="18" charset="0"/>
                <a:hlinkClick r:id="rId5"/>
              </a:rPr>
              <a:t>hosting</a:t>
            </a:r>
            <a:r>
              <a:rPr lang="en-IN" sz="1400" dirty="0">
                <a:latin typeface="Times New Roman" panose="02020603050405020304" pitchFamily="18" charset="0"/>
                <a:cs typeface="Times New Roman" panose="02020603050405020304" pitchFamily="18" charset="0"/>
              </a:rPr>
              <a:t> a </a:t>
            </a:r>
            <a:r>
              <a:rPr lang="en-IN" sz="1400" dirty="0">
                <a:latin typeface="Times New Roman" panose="02020603050405020304" pitchFamily="18" charset="0"/>
                <a:cs typeface="Times New Roman" panose="02020603050405020304" pitchFamily="18" charset="0"/>
                <a:hlinkClick r:id="rId6"/>
              </a:rPr>
              <a:t>website</a:t>
            </a:r>
            <a:r>
              <a:rPr lang="en-IN" sz="1400" dirty="0">
                <a:latin typeface="Times New Roman" panose="02020603050405020304" pitchFamily="18" charset="0"/>
                <a:cs typeface="Times New Roman" panose="02020603050405020304" pitchFamily="18" charset="0"/>
              </a:rPr>
              <a:t> may be the </a:t>
            </a:r>
            <a:r>
              <a:rPr lang="en-IN" sz="1400" i="1" dirty="0">
                <a:latin typeface="Times New Roman" panose="02020603050405020304" pitchFamily="18" charset="0"/>
                <a:cs typeface="Times New Roman" panose="02020603050405020304" pitchFamily="18" charset="0"/>
              </a:rPr>
              <a:t>server</a:t>
            </a:r>
            <a:r>
              <a:rPr lang="en-IN" sz="1400" dirty="0">
                <a:latin typeface="Times New Roman" panose="02020603050405020304" pitchFamily="18" charset="0"/>
                <a:cs typeface="Times New Roman" panose="02020603050405020304" pitchFamily="18" charset="0"/>
              </a:rPr>
              <a:t>. The client submits an HTTP </a:t>
            </a:r>
            <a:r>
              <a:rPr lang="en-IN" sz="1400" i="1" dirty="0">
                <a:latin typeface="Times New Roman" panose="02020603050405020304" pitchFamily="18" charset="0"/>
                <a:cs typeface="Times New Roman" panose="02020603050405020304" pitchFamily="18" charset="0"/>
              </a:rPr>
              <a:t>request</a:t>
            </a:r>
            <a:r>
              <a:rPr lang="en-IN" sz="1400" dirty="0">
                <a:latin typeface="Times New Roman" panose="02020603050405020304" pitchFamily="18" charset="0"/>
                <a:cs typeface="Times New Roman" panose="02020603050405020304" pitchFamily="18" charset="0"/>
              </a:rPr>
              <a:t> message to the server. The server</a:t>
            </a:r>
            <a:r>
              <a:rPr lang="en-IN" sz="1400" dirty="0" smtClean="0">
                <a:latin typeface="Times New Roman" panose="02020603050405020304" pitchFamily="18" charset="0"/>
                <a:cs typeface="Times New Roman" panose="02020603050405020304" pitchFamily="18" charset="0"/>
              </a:rPr>
              <a:t>, which </a:t>
            </a:r>
            <a:r>
              <a:rPr lang="en-IN" sz="1400" dirty="0">
                <a:latin typeface="Times New Roman" panose="02020603050405020304" pitchFamily="18" charset="0"/>
                <a:cs typeface="Times New Roman" panose="02020603050405020304" pitchFamily="18" charset="0"/>
              </a:rPr>
              <a:t>provides </a:t>
            </a:r>
            <a:r>
              <a:rPr lang="en-IN" sz="1400" i="1" dirty="0">
                <a:latin typeface="Times New Roman" panose="02020603050405020304" pitchFamily="18" charset="0"/>
                <a:cs typeface="Times New Roman" panose="02020603050405020304" pitchFamily="18" charset="0"/>
              </a:rPr>
              <a:t>resources</a:t>
            </a:r>
            <a:r>
              <a:rPr lang="en-IN" sz="1400" dirty="0">
                <a:latin typeface="Times New Roman" panose="02020603050405020304" pitchFamily="18" charset="0"/>
                <a:cs typeface="Times New Roman" panose="02020603050405020304" pitchFamily="18" charset="0"/>
              </a:rPr>
              <a:t> such as </a:t>
            </a:r>
            <a:r>
              <a:rPr lang="en-IN" sz="1400" dirty="0">
                <a:latin typeface="Times New Roman" panose="02020603050405020304" pitchFamily="18" charset="0"/>
                <a:cs typeface="Times New Roman" panose="02020603050405020304" pitchFamily="18" charset="0"/>
                <a:hlinkClick r:id="rId7"/>
              </a:rPr>
              <a:t>HTML</a:t>
            </a:r>
            <a:r>
              <a:rPr lang="en-IN" sz="1400" dirty="0">
                <a:latin typeface="Times New Roman" panose="02020603050405020304" pitchFamily="18" charset="0"/>
                <a:cs typeface="Times New Roman" panose="02020603050405020304" pitchFamily="18" charset="0"/>
              </a:rPr>
              <a:t> files and other content, or performs other functions on behalf of the client, returns a </a:t>
            </a:r>
            <a:r>
              <a:rPr lang="en-IN" sz="1400" i="1" dirty="0">
                <a:latin typeface="Times New Roman" panose="02020603050405020304" pitchFamily="18" charset="0"/>
                <a:cs typeface="Times New Roman" panose="02020603050405020304" pitchFamily="18" charset="0"/>
              </a:rPr>
              <a:t>response</a:t>
            </a:r>
            <a:r>
              <a:rPr lang="en-IN" sz="1400" dirty="0">
                <a:latin typeface="Times New Roman" panose="02020603050405020304" pitchFamily="18" charset="0"/>
                <a:cs typeface="Times New Roman" panose="02020603050405020304" pitchFamily="18" charset="0"/>
              </a:rPr>
              <a:t> message to the client. The response contains completion status information about the request and may also contain requested content in its message body.</a:t>
            </a:r>
          </a:p>
          <a:p>
            <a:pPr marL="114300" indent="0">
              <a:buNone/>
            </a:pPr>
            <a:r>
              <a:rPr lang="en-IN" sz="1400" dirty="0">
                <a:latin typeface="Times New Roman" panose="02020603050405020304" pitchFamily="18" charset="0"/>
                <a:cs typeface="Times New Roman" panose="02020603050405020304" pitchFamily="18" charset="0"/>
              </a:rPr>
              <a:t>A web browser is an example of a </a:t>
            </a:r>
            <a:r>
              <a:rPr lang="en-IN" sz="1400" i="1" dirty="0">
                <a:latin typeface="Times New Roman" panose="02020603050405020304" pitchFamily="18" charset="0"/>
                <a:cs typeface="Times New Roman" panose="02020603050405020304" pitchFamily="18" charset="0"/>
                <a:hlinkClick r:id="rId8"/>
              </a:rPr>
              <a:t>user agent</a:t>
            </a:r>
            <a:r>
              <a:rPr lang="en-IN" sz="1400" dirty="0">
                <a:latin typeface="Times New Roman" panose="02020603050405020304" pitchFamily="18" charset="0"/>
                <a:cs typeface="Times New Roman" panose="02020603050405020304" pitchFamily="18" charset="0"/>
              </a:rPr>
              <a:t> (UA). Other types of user agent include the indexing software used by search providers (</a:t>
            </a:r>
            <a:r>
              <a:rPr lang="en-IN" sz="1400" dirty="0">
                <a:latin typeface="Times New Roman" panose="02020603050405020304" pitchFamily="18" charset="0"/>
                <a:cs typeface="Times New Roman" panose="02020603050405020304" pitchFamily="18" charset="0"/>
                <a:hlinkClick r:id="rId9"/>
              </a:rPr>
              <a:t>web crawlers</a:t>
            </a:r>
            <a:r>
              <a:rPr lang="en-IN" sz="1400"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hlinkClick r:id="rId10"/>
              </a:rPr>
              <a:t>voice browsers</a:t>
            </a:r>
            <a:r>
              <a:rPr lang="en-IN" sz="1400"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hlinkClick r:id="rId11"/>
              </a:rPr>
              <a:t>mobile apps</a:t>
            </a:r>
            <a:r>
              <a:rPr lang="en-IN" sz="1400" dirty="0">
                <a:latin typeface="Times New Roman" panose="02020603050405020304" pitchFamily="18" charset="0"/>
                <a:cs typeface="Times New Roman" panose="02020603050405020304" pitchFamily="18" charset="0"/>
              </a:rPr>
              <a:t>, and other </a:t>
            </a:r>
            <a:r>
              <a:rPr lang="en-IN" sz="1400" dirty="0">
                <a:latin typeface="Times New Roman" panose="02020603050405020304" pitchFamily="18" charset="0"/>
                <a:cs typeface="Times New Roman" panose="02020603050405020304" pitchFamily="18" charset="0"/>
                <a:hlinkClick r:id="rId12"/>
              </a:rPr>
              <a:t>software</a:t>
            </a:r>
            <a:r>
              <a:rPr lang="en-IN" sz="1400" dirty="0">
                <a:latin typeface="Times New Roman" panose="02020603050405020304" pitchFamily="18" charset="0"/>
                <a:cs typeface="Times New Roman" panose="02020603050405020304" pitchFamily="18" charset="0"/>
              </a:rPr>
              <a:t> that accesses, consumes, or displays web content.</a:t>
            </a:r>
          </a:p>
          <a:p>
            <a:pPr marL="114300" indent="0">
              <a:buNone/>
            </a:pPr>
            <a:r>
              <a:rPr lang="en-IN" sz="1400" dirty="0">
                <a:latin typeface="Times New Roman" panose="02020603050405020304" pitchFamily="18" charset="0"/>
                <a:cs typeface="Times New Roman" panose="02020603050405020304" pitchFamily="18" charset="0"/>
              </a:rPr>
              <a:t>We will be using this protocol for API request handling which is a major part of our backend implementation.</a:t>
            </a:r>
            <a:endParaRPr lang="en-IN" sz="20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1600"/>
              </a:spcAft>
              <a:buSzPts val="1800"/>
              <a:buNone/>
            </a:pPr>
            <a:endParaRPr dirty="0"/>
          </a:p>
        </p:txBody>
      </p:sp>
    </p:spTree>
    <p:extLst>
      <p:ext uri="{BB962C8B-B14F-4D97-AF65-F5344CB8AC3E}">
        <p14:creationId xmlns:p14="http://schemas.microsoft.com/office/powerpoint/2010/main" val="2267543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7"/>
          <p:cNvSpPr txBox="1">
            <a:spLocks noGrp="1"/>
          </p:cNvSpPr>
          <p:nvPr>
            <p:ph type="title"/>
          </p:nvPr>
        </p:nvSpPr>
        <p:spPr>
          <a:xfrm>
            <a:off x="1097275" y="575950"/>
            <a:ext cx="7440438"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6</a:t>
            </a:r>
            <a:r>
              <a:rPr lang="en" dirty="0" smtClean="0"/>
              <a:t> – Algorithms and Techniques used</a:t>
            </a:r>
            <a:endParaRPr dirty="0"/>
          </a:p>
        </p:txBody>
      </p:sp>
      <p:sp>
        <p:nvSpPr>
          <p:cNvPr id="109" name="Google Shape;109;p7"/>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0" lvl="2" indent="0">
              <a:spcBef>
                <a:spcPts val="0"/>
              </a:spcBef>
              <a:buNone/>
            </a:pPr>
            <a:r>
              <a:rPr lang="en-US" sz="1600" b="1" u="sng" dirty="0" smtClean="0">
                <a:latin typeface="Times New Roman" panose="02020603050405020304" pitchFamily="18" charset="0"/>
                <a:cs typeface="Times New Roman" panose="02020603050405020304" pitchFamily="18" charset="0"/>
              </a:rPr>
              <a:t>HTTP Protocol</a:t>
            </a:r>
            <a:endParaRPr lang="en-IN" b="1"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1600"/>
              </a:spcAft>
              <a:buSzPts val="1800"/>
              <a:buNone/>
            </a:pPr>
            <a:endParaRPr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592132"/>
            <a:ext cx="6381974" cy="2861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504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2"/>
          <p:cNvSpPr txBox="1">
            <a:spLocks noGrp="1"/>
          </p:cNvSpPr>
          <p:nvPr>
            <p:ph type="title"/>
          </p:nvPr>
        </p:nvSpPr>
        <p:spPr>
          <a:xfrm>
            <a:off x="450050" y="1912650"/>
            <a:ext cx="3837000" cy="1318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Overview</a:t>
            </a:r>
            <a:endParaRPr/>
          </a:p>
        </p:txBody>
      </p:sp>
      <p:sp>
        <p:nvSpPr>
          <p:cNvPr id="79" name="Google Shape;79;p2"/>
          <p:cNvSpPr txBox="1">
            <a:spLocks noGrp="1"/>
          </p:cNvSpPr>
          <p:nvPr>
            <p:ph type="body" idx="2"/>
          </p:nvPr>
        </p:nvSpPr>
        <p:spPr>
          <a:xfrm>
            <a:off x="4677300" y="850400"/>
            <a:ext cx="4466700" cy="3291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 b="1" dirty="0"/>
              <a:t>Expected delivery</a:t>
            </a:r>
            <a:endParaRPr b="1" dirty="0"/>
          </a:p>
          <a:p>
            <a:pPr marL="0" lvl="0" indent="0" algn="l" rtl="0">
              <a:lnSpc>
                <a:spcPct val="100000"/>
              </a:lnSpc>
              <a:spcBef>
                <a:spcPts val="0"/>
              </a:spcBef>
              <a:spcAft>
                <a:spcPts val="0"/>
              </a:spcAft>
              <a:buSzPts val="1800"/>
              <a:buNone/>
            </a:pPr>
            <a:r>
              <a:rPr lang="en" sz="1500" dirty="0"/>
              <a:t>April, 2021</a:t>
            </a:r>
            <a:endParaRPr sz="1500" dirty="0"/>
          </a:p>
          <a:p>
            <a:pPr marL="0" lvl="0" indent="0" algn="l" rtl="0">
              <a:lnSpc>
                <a:spcPct val="100000"/>
              </a:lnSpc>
              <a:spcBef>
                <a:spcPts val="1600"/>
              </a:spcBef>
              <a:spcAft>
                <a:spcPts val="0"/>
              </a:spcAft>
              <a:buSzPts val="1800"/>
              <a:buNone/>
            </a:pPr>
            <a:r>
              <a:rPr lang="en" b="1" dirty="0"/>
              <a:t>Recent progress</a:t>
            </a:r>
            <a:endParaRPr b="1" dirty="0"/>
          </a:p>
          <a:p>
            <a:pPr marL="457200" lvl="0" indent="-323850" algn="l" rtl="0">
              <a:lnSpc>
                <a:spcPct val="100000"/>
              </a:lnSpc>
              <a:spcBef>
                <a:spcPts val="0"/>
              </a:spcBef>
              <a:spcAft>
                <a:spcPts val="0"/>
              </a:spcAft>
              <a:buSzPts val="1500"/>
              <a:buChar char="●"/>
            </a:pPr>
            <a:r>
              <a:rPr lang="en" sz="1500" dirty="0"/>
              <a:t>Problem Definition</a:t>
            </a:r>
            <a:endParaRPr sz="1500" dirty="0"/>
          </a:p>
          <a:p>
            <a:pPr marL="457200" lvl="0" indent="-323850" algn="l" rtl="0">
              <a:lnSpc>
                <a:spcPct val="100000"/>
              </a:lnSpc>
              <a:spcBef>
                <a:spcPts val="0"/>
              </a:spcBef>
              <a:spcAft>
                <a:spcPts val="0"/>
              </a:spcAft>
              <a:buSzPts val="1500"/>
              <a:buChar char="●"/>
            </a:pPr>
            <a:r>
              <a:rPr lang="en" sz="1500" dirty="0"/>
              <a:t>Scope</a:t>
            </a:r>
            <a:endParaRPr sz="1500" dirty="0"/>
          </a:p>
          <a:p>
            <a:pPr marL="457200" lvl="0" indent="-323850" algn="l" rtl="0">
              <a:lnSpc>
                <a:spcPct val="100000"/>
              </a:lnSpc>
              <a:spcBef>
                <a:spcPts val="0"/>
              </a:spcBef>
              <a:spcAft>
                <a:spcPts val="0"/>
              </a:spcAft>
              <a:buSzPts val="1500"/>
              <a:buChar char="●"/>
            </a:pPr>
            <a:r>
              <a:rPr lang="en" sz="1500" dirty="0"/>
              <a:t>Literature </a:t>
            </a:r>
            <a:r>
              <a:rPr lang="en" sz="1500" dirty="0" smtClean="0"/>
              <a:t>Survey</a:t>
            </a:r>
          </a:p>
          <a:p>
            <a:pPr marL="457200" lvl="0" indent="-323850" algn="l" rtl="0">
              <a:lnSpc>
                <a:spcPct val="100000"/>
              </a:lnSpc>
              <a:spcBef>
                <a:spcPts val="0"/>
              </a:spcBef>
              <a:spcAft>
                <a:spcPts val="0"/>
              </a:spcAft>
              <a:buSzPts val="1500"/>
              <a:buChar char="●"/>
            </a:pPr>
            <a:r>
              <a:rPr lang="en" sz="1500" dirty="0" smtClean="0"/>
              <a:t>B.Tech Final Report</a:t>
            </a:r>
            <a:endParaRPr sz="1500" dirty="0"/>
          </a:p>
          <a:p>
            <a:pPr marL="457200" lvl="0" indent="-323850" algn="l" rtl="0">
              <a:lnSpc>
                <a:spcPct val="100000"/>
              </a:lnSpc>
              <a:spcBef>
                <a:spcPts val="0"/>
              </a:spcBef>
              <a:spcAft>
                <a:spcPts val="0"/>
              </a:spcAft>
              <a:buSzPts val="1500"/>
              <a:buChar char="●"/>
            </a:pPr>
            <a:r>
              <a:rPr lang="en" sz="1500" dirty="0"/>
              <a:t>SRS Document</a:t>
            </a:r>
            <a:endParaRPr sz="1500" dirty="0"/>
          </a:p>
          <a:p>
            <a:pPr marL="457200" lvl="0" indent="-323850" algn="l" rtl="0">
              <a:lnSpc>
                <a:spcPct val="100000"/>
              </a:lnSpc>
              <a:spcBef>
                <a:spcPts val="0"/>
              </a:spcBef>
              <a:spcAft>
                <a:spcPts val="0"/>
              </a:spcAft>
              <a:buSzPts val="1500"/>
              <a:buChar char="●"/>
            </a:pPr>
            <a:r>
              <a:rPr lang="en" sz="1500" dirty="0"/>
              <a:t>Methodology</a:t>
            </a:r>
            <a:endParaRPr sz="1500" dirty="0"/>
          </a:p>
          <a:p>
            <a:pPr marL="457200" lvl="0" indent="-323850" algn="l" rtl="0">
              <a:lnSpc>
                <a:spcPct val="100000"/>
              </a:lnSpc>
              <a:spcBef>
                <a:spcPts val="0"/>
              </a:spcBef>
              <a:spcAft>
                <a:spcPts val="0"/>
              </a:spcAft>
              <a:buSzPts val="1500"/>
              <a:buChar char="●"/>
            </a:pPr>
            <a:r>
              <a:rPr lang="en" sz="1500" dirty="0"/>
              <a:t>Future Scope</a:t>
            </a:r>
            <a:endParaRPr sz="1500" dirty="0"/>
          </a:p>
          <a:p>
            <a:pPr marL="457200" lvl="0" indent="-323850" algn="l" rtl="0">
              <a:lnSpc>
                <a:spcPct val="100000"/>
              </a:lnSpc>
              <a:spcBef>
                <a:spcPts val="0"/>
              </a:spcBef>
              <a:spcAft>
                <a:spcPts val="0"/>
              </a:spcAft>
              <a:buSzPts val="1500"/>
              <a:buChar char="●"/>
            </a:pPr>
            <a:r>
              <a:rPr lang="en" sz="1500" dirty="0"/>
              <a:t>References</a:t>
            </a:r>
            <a:endParaRPr sz="1500" dirty="0"/>
          </a:p>
          <a:p>
            <a:pPr marL="0" lvl="0" indent="0" algn="l" rtl="0">
              <a:lnSpc>
                <a:spcPct val="100000"/>
              </a:lnSpc>
              <a:spcBef>
                <a:spcPts val="0"/>
              </a:spcBef>
              <a:spcAft>
                <a:spcPts val="1600"/>
              </a:spcAft>
              <a:buSzPts val="1800"/>
              <a:buNone/>
            </a:pPr>
            <a:endParaRPr sz="15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7"/>
          <p:cNvSpPr txBox="1">
            <a:spLocks noGrp="1"/>
          </p:cNvSpPr>
          <p:nvPr>
            <p:ph type="title"/>
          </p:nvPr>
        </p:nvSpPr>
        <p:spPr>
          <a:xfrm>
            <a:off x="1097275" y="575950"/>
            <a:ext cx="7440438"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6</a:t>
            </a:r>
            <a:r>
              <a:rPr lang="en" dirty="0" smtClean="0"/>
              <a:t> – Some of the Tools Used</a:t>
            </a:r>
            <a:endParaRPr dirty="0"/>
          </a:p>
        </p:txBody>
      </p:sp>
      <p:sp>
        <p:nvSpPr>
          <p:cNvPr id="109" name="Google Shape;109;p7"/>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a:buFont typeface="+mj-lt"/>
              <a:buAutoNum type="arabicPeriod"/>
            </a:pPr>
            <a:r>
              <a:rPr lang="en-US" dirty="0" smtClean="0">
                <a:latin typeface="Times New Roman" panose="02020603050405020304" pitchFamily="18" charset="0"/>
                <a:cs typeface="Times New Roman" panose="02020603050405020304" pitchFamily="18" charset="0"/>
              </a:rPr>
              <a:t>Flutter</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buFont typeface="+mj-lt"/>
              <a:buAutoNum type="arabicPeriod"/>
            </a:pPr>
            <a:r>
              <a:rPr lang="en-US" dirty="0" smtClean="0">
                <a:latin typeface="Times New Roman" panose="02020603050405020304" pitchFamily="18" charset="0"/>
                <a:cs typeface="Times New Roman" panose="02020603050405020304" pitchFamily="18" charset="0"/>
              </a:rPr>
              <a:t>Python</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buFont typeface="+mj-lt"/>
              <a:buAutoNum type="arabicPeriod"/>
            </a:pPr>
            <a:r>
              <a:rPr lang="en-US" dirty="0" smtClean="0">
                <a:latin typeface="Times New Roman" panose="02020603050405020304" pitchFamily="18" charset="0"/>
                <a:cs typeface="Times New Roman" panose="02020603050405020304" pitchFamily="18" charset="0"/>
              </a:rPr>
              <a:t>API</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buFont typeface="+mj-lt"/>
              <a:buAutoNum type="arabicPeriod"/>
            </a:pPr>
            <a:r>
              <a:rPr lang="en-US" dirty="0" smtClean="0">
                <a:latin typeface="Times New Roman" panose="02020603050405020304" pitchFamily="18" charset="0"/>
                <a:cs typeface="Times New Roman" panose="02020603050405020304" pitchFamily="18" charset="0"/>
              </a:rPr>
              <a:t>Node.js</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buFont typeface="+mj-lt"/>
              <a:buAutoNum type="arabicPeriod"/>
            </a:pPr>
            <a:r>
              <a:rPr lang="en-US" dirty="0" smtClean="0">
                <a:latin typeface="Times New Roman" panose="02020603050405020304" pitchFamily="18" charset="0"/>
                <a:cs typeface="Times New Roman" panose="02020603050405020304" pitchFamily="18" charset="0"/>
              </a:rPr>
              <a:t>MongoDB</a:t>
            </a:r>
          </a:p>
          <a:p>
            <a:pPr>
              <a:buFont typeface="+mj-lt"/>
              <a:buAutoNum type="arabicPeriod"/>
            </a:pPr>
            <a:r>
              <a:rPr lang="en-US" dirty="0" smtClean="0">
                <a:latin typeface="Times New Roman" panose="02020603050405020304" pitchFamily="18" charset="0"/>
                <a:cs typeface="Times New Roman" panose="02020603050405020304" pitchFamily="18" charset="0"/>
              </a:rPr>
              <a:t>Google Maps (Geolocator)</a:t>
            </a:r>
            <a:endParaRPr dirty="0"/>
          </a:p>
        </p:txBody>
      </p:sp>
    </p:spTree>
    <p:extLst>
      <p:ext uri="{BB962C8B-B14F-4D97-AF65-F5344CB8AC3E}">
        <p14:creationId xmlns:p14="http://schemas.microsoft.com/office/powerpoint/2010/main" val="2296679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8"/>
          <p:cNvSpPr txBox="1">
            <a:spLocks noGrp="1"/>
          </p:cNvSpPr>
          <p:nvPr>
            <p:ph type="title"/>
          </p:nvPr>
        </p:nvSpPr>
        <p:spPr>
          <a:xfrm>
            <a:off x="1097275"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7</a:t>
            </a:r>
            <a:r>
              <a:rPr lang="en" dirty="0" smtClean="0"/>
              <a:t> </a:t>
            </a:r>
            <a:r>
              <a:rPr lang="en" dirty="0"/>
              <a:t>- Methodology</a:t>
            </a:r>
            <a:endParaRPr dirty="0"/>
          </a:p>
        </p:txBody>
      </p:sp>
      <p:sp>
        <p:nvSpPr>
          <p:cNvPr id="121" name="Google Shape;121;p8"/>
          <p:cNvSpPr txBox="1">
            <a:spLocks noGrp="1"/>
          </p:cNvSpPr>
          <p:nvPr>
            <p:ph type="body" idx="1"/>
          </p:nvPr>
        </p:nvSpPr>
        <p:spPr>
          <a:xfrm>
            <a:off x="534925" y="1211350"/>
            <a:ext cx="8407800" cy="3386700"/>
          </a:xfrm>
          <a:prstGeom prst="rect">
            <a:avLst/>
          </a:prstGeom>
          <a:noFill/>
          <a:ln>
            <a:noFill/>
          </a:ln>
        </p:spPr>
        <p:txBody>
          <a:bodyPr spcFirstLastPara="1" wrap="square" lIns="91425" tIns="91425" rIns="91425" bIns="91425" anchor="t" anchorCtr="0">
            <a:noAutofit/>
          </a:bodyPr>
          <a:lstStyle/>
          <a:p>
            <a:pPr marL="265113" lvl="0" indent="-157163" algn="just" rtl="0">
              <a:lnSpc>
                <a:spcPct val="100000"/>
              </a:lnSpc>
              <a:spcBef>
                <a:spcPts val="1200"/>
              </a:spcBef>
              <a:spcAft>
                <a:spcPts val="0"/>
              </a:spcAft>
              <a:buSzPts val="1900"/>
              <a:buAutoNum type="arabicPeriod"/>
            </a:pPr>
            <a:r>
              <a:rPr lang="en" sz="1900" b="1" u="sng" dirty="0"/>
              <a:t>Sell and Buy of the product</a:t>
            </a:r>
            <a:endParaRPr sz="1900" b="1" u="sng" dirty="0"/>
          </a:p>
          <a:p>
            <a:pPr marL="1168400" lvl="0" indent="-254000" algn="just" rtl="0">
              <a:lnSpc>
                <a:spcPct val="100000"/>
              </a:lnSpc>
              <a:spcBef>
                <a:spcPts val="1200"/>
              </a:spcBef>
              <a:spcAft>
                <a:spcPts val="0"/>
              </a:spcAft>
              <a:buSzPts val="1800"/>
              <a:buNone/>
            </a:pPr>
            <a:r>
              <a:rPr lang="en" sz="1700" b="1" u="sng" dirty="0"/>
              <a:t>A.	Activity 1 - Farmer posts the product on the application</a:t>
            </a:r>
            <a:endParaRPr sz="1700" b="1" u="sng" dirty="0"/>
          </a:p>
          <a:p>
            <a:pPr marL="1828800" lvl="3" indent="-336550" algn="just" rtl="0">
              <a:lnSpc>
                <a:spcPct val="100000"/>
              </a:lnSpc>
              <a:spcBef>
                <a:spcPts val="1200"/>
              </a:spcBef>
              <a:spcAft>
                <a:spcPts val="0"/>
              </a:spcAft>
              <a:buSzPts val="1700"/>
              <a:buAutoNum type="romanLcPeriod"/>
            </a:pPr>
            <a:r>
              <a:rPr lang="en" sz="1700" b="1" dirty="0"/>
              <a:t>Authentication of the farmer via the Login into the application.</a:t>
            </a:r>
            <a:endParaRPr sz="1700" b="1" dirty="0"/>
          </a:p>
          <a:p>
            <a:pPr marL="1828800" lvl="3" indent="-336550" algn="just" rtl="0">
              <a:lnSpc>
                <a:spcPct val="100000"/>
              </a:lnSpc>
              <a:spcBef>
                <a:spcPts val="0"/>
              </a:spcBef>
              <a:spcAft>
                <a:spcPts val="0"/>
              </a:spcAft>
              <a:buSzPts val="1700"/>
              <a:buAutoNum type="romanLcPeriod"/>
            </a:pPr>
            <a:r>
              <a:rPr lang="en" sz="1700" b="1" dirty="0"/>
              <a:t>Posting of the product on the </a:t>
            </a:r>
            <a:r>
              <a:rPr lang="en" sz="1700" b="1" dirty="0" smtClean="0"/>
              <a:t>application.</a:t>
            </a:r>
          </a:p>
          <a:p>
            <a:pPr marL="1828800" lvl="3" indent="-336550" algn="just" rtl="0">
              <a:lnSpc>
                <a:spcPct val="100000"/>
              </a:lnSpc>
              <a:spcBef>
                <a:spcPts val="0"/>
              </a:spcBef>
              <a:spcAft>
                <a:spcPts val="0"/>
              </a:spcAft>
              <a:buSzPts val="1700"/>
              <a:buAutoNum type="romanLcPeriod"/>
            </a:pPr>
            <a:r>
              <a:rPr lang="en" sz="1700" b="1" dirty="0" smtClean="0"/>
              <a:t>Detecting the food grain by using CNN model.</a:t>
            </a:r>
            <a:endParaRPr sz="1700" b="1" dirty="0"/>
          </a:p>
          <a:p>
            <a:pPr marL="1828800" lvl="3" indent="-336550" algn="just" rtl="0">
              <a:lnSpc>
                <a:spcPct val="100000"/>
              </a:lnSpc>
              <a:spcBef>
                <a:spcPts val="0"/>
              </a:spcBef>
              <a:spcAft>
                <a:spcPts val="0"/>
              </a:spcAft>
              <a:buSzPts val="1700"/>
              <a:buAutoNum type="romanLcPeriod"/>
            </a:pPr>
            <a:r>
              <a:rPr lang="en" sz="1700" b="1" dirty="0"/>
              <a:t>Filling the details of the product</a:t>
            </a:r>
            <a:r>
              <a:rPr lang="en" sz="1700" b="1" dirty="0" smtClean="0"/>
              <a:t>.</a:t>
            </a:r>
            <a:endParaRPr sz="1700" b="1" dirty="0"/>
          </a:p>
          <a:p>
            <a:pPr marL="1828800" lvl="3" indent="-336550" algn="just" rtl="0">
              <a:lnSpc>
                <a:spcPct val="100000"/>
              </a:lnSpc>
              <a:spcBef>
                <a:spcPts val="0"/>
              </a:spcBef>
              <a:spcAft>
                <a:spcPts val="0"/>
              </a:spcAft>
              <a:buSzPts val="1700"/>
              <a:buAutoNum type="romanLcPeriod"/>
            </a:pPr>
            <a:r>
              <a:rPr lang="en" sz="1700" b="1" dirty="0"/>
              <a:t>Final submission of the product for sale on the </a:t>
            </a:r>
            <a:r>
              <a:rPr lang="en" sz="1700" b="1" dirty="0" smtClean="0"/>
              <a:t>application.</a:t>
            </a:r>
            <a:endParaRPr sz="1700" b="1" dirty="0"/>
          </a:p>
          <a:p>
            <a:pPr marL="1828800" lvl="3" indent="-336550" algn="just" rtl="0">
              <a:lnSpc>
                <a:spcPct val="100000"/>
              </a:lnSpc>
              <a:spcBef>
                <a:spcPts val="0"/>
              </a:spcBef>
              <a:spcAft>
                <a:spcPts val="0"/>
              </a:spcAft>
              <a:buSzPts val="1700"/>
              <a:buAutoNum type="romanLcPeriod"/>
            </a:pPr>
            <a:r>
              <a:rPr lang="en" sz="1700" b="1" dirty="0"/>
              <a:t>Tracking of the application for the product in the sale cycle.</a:t>
            </a:r>
            <a:endParaRPr sz="1700" b="1" dirty="0"/>
          </a:p>
          <a:p>
            <a:pPr marL="1828800" lvl="3" indent="-336550" algn="just" rtl="0">
              <a:lnSpc>
                <a:spcPct val="100000"/>
              </a:lnSpc>
              <a:spcBef>
                <a:spcPts val="0"/>
              </a:spcBef>
              <a:spcAft>
                <a:spcPts val="0"/>
              </a:spcAft>
              <a:buSzPts val="1700"/>
              <a:buAutoNum type="romanLcPeriod"/>
            </a:pPr>
            <a:r>
              <a:rPr lang="en" sz="1700" b="1" dirty="0"/>
              <a:t>Final status of the product </a:t>
            </a:r>
            <a:r>
              <a:rPr lang="en" sz="1700" b="1" dirty="0" smtClean="0"/>
              <a:t>.</a:t>
            </a:r>
            <a:endParaRPr sz="1700" b="1" dirty="0"/>
          </a:p>
          <a:p>
            <a:pPr marL="0" lvl="0" indent="0" algn="just" rtl="0">
              <a:lnSpc>
                <a:spcPct val="100000"/>
              </a:lnSpc>
              <a:spcBef>
                <a:spcPts val="1200"/>
              </a:spcBef>
              <a:spcAft>
                <a:spcPts val="0"/>
              </a:spcAft>
              <a:buSzPts val="1800"/>
              <a:buNone/>
            </a:pPr>
            <a:endParaRPr sz="1700" b="1" dirty="0"/>
          </a:p>
          <a:p>
            <a:pPr marL="914400" lvl="0" indent="0" algn="just" rtl="0">
              <a:lnSpc>
                <a:spcPct val="100000"/>
              </a:lnSpc>
              <a:spcBef>
                <a:spcPts val="1200"/>
              </a:spcBef>
              <a:spcAft>
                <a:spcPts val="0"/>
              </a:spcAft>
              <a:buSzPts val="1800"/>
              <a:buNone/>
            </a:pPr>
            <a:endParaRPr sz="1700" b="1" u="sng"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9"/>
          <p:cNvSpPr txBox="1">
            <a:spLocks noGrp="1"/>
          </p:cNvSpPr>
          <p:nvPr>
            <p:ph type="title"/>
          </p:nvPr>
        </p:nvSpPr>
        <p:spPr>
          <a:xfrm>
            <a:off x="1097275"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7</a:t>
            </a:r>
            <a:r>
              <a:rPr lang="en" dirty="0" smtClean="0"/>
              <a:t> </a:t>
            </a:r>
            <a:r>
              <a:rPr lang="en" dirty="0"/>
              <a:t>- Methodology</a:t>
            </a:r>
            <a:endParaRPr dirty="0"/>
          </a:p>
        </p:txBody>
      </p:sp>
      <p:sp>
        <p:nvSpPr>
          <p:cNvPr id="127" name="Google Shape;127;p9"/>
          <p:cNvSpPr txBox="1">
            <a:spLocks noGrp="1"/>
          </p:cNvSpPr>
          <p:nvPr>
            <p:ph type="body" idx="1"/>
          </p:nvPr>
        </p:nvSpPr>
        <p:spPr>
          <a:xfrm>
            <a:off x="534925" y="1211350"/>
            <a:ext cx="8407800" cy="3386700"/>
          </a:xfrm>
          <a:prstGeom prst="rect">
            <a:avLst/>
          </a:prstGeom>
          <a:noFill/>
          <a:ln>
            <a:noFill/>
          </a:ln>
        </p:spPr>
        <p:txBody>
          <a:bodyPr spcFirstLastPara="1" wrap="square" lIns="91425" tIns="91425" rIns="91425" bIns="91425" anchor="t" anchorCtr="0">
            <a:noAutofit/>
          </a:bodyPr>
          <a:lstStyle/>
          <a:p>
            <a:pPr marL="363538" lvl="0" indent="-255588" algn="just" rtl="0">
              <a:lnSpc>
                <a:spcPct val="100000"/>
              </a:lnSpc>
              <a:spcBef>
                <a:spcPts val="1200"/>
              </a:spcBef>
              <a:spcAft>
                <a:spcPts val="0"/>
              </a:spcAft>
              <a:buSzPts val="1900"/>
              <a:buAutoNum type="arabicPeriod"/>
            </a:pPr>
            <a:r>
              <a:rPr lang="en" sz="1900" b="1" u="sng" dirty="0"/>
              <a:t>Sell and Buy of the product</a:t>
            </a:r>
            <a:endParaRPr sz="1900" b="1" u="sng" dirty="0"/>
          </a:p>
          <a:p>
            <a:pPr marL="1163638" lvl="0" indent="-249238" algn="just" rtl="0">
              <a:lnSpc>
                <a:spcPct val="100000"/>
              </a:lnSpc>
              <a:spcBef>
                <a:spcPts val="1200"/>
              </a:spcBef>
              <a:spcAft>
                <a:spcPts val="0"/>
              </a:spcAft>
              <a:buSzPts val="1800"/>
              <a:buNone/>
            </a:pPr>
            <a:r>
              <a:rPr lang="en" sz="1700" b="1" u="sng" dirty="0"/>
              <a:t>B. 	Activity 2 - Transportation of the product by the Driver </a:t>
            </a:r>
            <a:endParaRPr sz="1700" b="1" u="sng" dirty="0"/>
          </a:p>
          <a:p>
            <a:pPr marL="1828800" lvl="0" indent="-336550" algn="just" rtl="0">
              <a:lnSpc>
                <a:spcPct val="100000"/>
              </a:lnSpc>
              <a:spcBef>
                <a:spcPts val="1200"/>
              </a:spcBef>
              <a:spcAft>
                <a:spcPts val="0"/>
              </a:spcAft>
              <a:buSzPts val="1700"/>
              <a:buAutoNum type="romanLcPeriod"/>
            </a:pPr>
            <a:r>
              <a:rPr lang="en" sz="1700" b="1" dirty="0"/>
              <a:t>Checking the availability of Driver for pickup</a:t>
            </a:r>
            <a:endParaRPr sz="1700" b="1" dirty="0"/>
          </a:p>
          <a:p>
            <a:pPr marL="1828800" lvl="0" indent="-336550" algn="just" rtl="0">
              <a:lnSpc>
                <a:spcPct val="100000"/>
              </a:lnSpc>
              <a:spcBef>
                <a:spcPts val="0"/>
              </a:spcBef>
              <a:spcAft>
                <a:spcPts val="0"/>
              </a:spcAft>
              <a:buSzPts val="1700"/>
              <a:buAutoNum type="romanLcPeriod"/>
            </a:pPr>
            <a:r>
              <a:rPr lang="en" sz="1700" b="1" dirty="0"/>
              <a:t>Assigning list of pickup locations for driver.</a:t>
            </a:r>
            <a:endParaRPr sz="1700" b="1" dirty="0"/>
          </a:p>
          <a:p>
            <a:pPr marL="2457450" lvl="0" indent="-336550" algn="just" rtl="0">
              <a:lnSpc>
                <a:spcPct val="100000"/>
              </a:lnSpc>
              <a:spcBef>
                <a:spcPts val="0"/>
              </a:spcBef>
              <a:spcAft>
                <a:spcPts val="0"/>
              </a:spcAft>
              <a:buSzPts val="1700"/>
              <a:buChar char="➢"/>
            </a:pPr>
            <a:r>
              <a:rPr lang="en" sz="1700" b="1" dirty="0"/>
              <a:t>Deciding group of pickup location using clustering analysis based on pincode</a:t>
            </a:r>
            <a:endParaRPr sz="1700" b="1" dirty="0"/>
          </a:p>
          <a:p>
            <a:pPr marL="2457450" lvl="0" indent="-336550" algn="just" rtl="0">
              <a:lnSpc>
                <a:spcPct val="100000"/>
              </a:lnSpc>
              <a:spcBef>
                <a:spcPts val="0"/>
              </a:spcBef>
              <a:spcAft>
                <a:spcPts val="0"/>
              </a:spcAft>
              <a:buSzPts val="1700"/>
              <a:buChar char="➢"/>
            </a:pPr>
            <a:r>
              <a:rPr lang="en" sz="1700" b="1" dirty="0"/>
              <a:t>Using Modified Travelling Salesman Problem to predict the optimised route for pickup and distribution.</a:t>
            </a:r>
            <a:endParaRPr sz="1700" b="1" dirty="0"/>
          </a:p>
          <a:p>
            <a:pPr marL="3200400" lvl="0" indent="0" algn="just" rtl="0">
              <a:lnSpc>
                <a:spcPct val="100000"/>
              </a:lnSpc>
              <a:spcBef>
                <a:spcPts val="1200"/>
              </a:spcBef>
              <a:spcAft>
                <a:spcPts val="0"/>
              </a:spcAft>
              <a:buSzPts val="1800"/>
              <a:buNone/>
            </a:pPr>
            <a:endParaRPr sz="17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0"/>
          <p:cNvSpPr txBox="1">
            <a:spLocks noGrp="1"/>
          </p:cNvSpPr>
          <p:nvPr>
            <p:ph type="title"/>
          </p:nvPr>
        </p:nvSpPr>
        <p:spPr>
          <a:xfrm>
            <a:off x="1097275"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7</a:t>
            </a:r>
            <a:r>
              <a:rPr lang="en" dirty="0" smtClean="0"/>
              <a:t> </a:t>
            </a:r>
            <a:r>
              <a:rPr lang="en" dirty="0"/>
              <a:t>- Methodology</a:t>
            </a:r>
            <a:endParaRPr dirty="0"/>
          </a:p>
        </p:txBody>
      </p:sp>
      <p:sp>
        <p:nvSpPr>
          <p:cNvPr id="133" name="Google Shape;133;p10"/>
          <p:cNvSpPr txBox="1">
            <a:spLocks noGrp="1"/>
          </p:cNvSpPr>
          <p:nvPr>
            <p:ph type="body" idx="1"/>
          </p:nvPr>
        </p:nvSpPr>
        <p:spPr>
          <a:xfrm>
            <a:off x="534925" y="1211350"/>
            <a:ext cx="8407800" cy="3386700"/>
          </a:xfrm>
          <a:prstGeom prst="rect">
            <a:avLst/>
          </a:prstGeom>
          <a:noFill/>
          <a:ln>
            <a:noFill/>
          </a:ln>
        </p:spPr>
        <p:txBody>
          <a:bodyPr spcFirstLastPara="1" wrap="square" lIns="91425" tIns="91425" rIns="91425" bIns="91425" anchor="t" anchorCtr="0">
            <a:noAutofit/>
          </a:bodyPr>
          <a:lstStyle/>
          <a:p>
            <a:pPr marL="265113" lvl="0" indent="-157163" algn="just" rtl="0">
              <a:lnSpc>
                <a:spcPct val="100000"/>
              </a:lnSpc>
              <a:spcBef>
                <a:spcPts val="1200"/>
              </a:spcBef>
              <a:spcAft>
                <a:spcPts val="0"/>
              </a:spcAft>
              <a:buSzPts val="1900"/>
              <a:buAutoNum type="arabicPeriod"/>
            </a:pPr>
            <a:r>
              <a:rPr lang="en" sz="1900" b="1" u="sng" dirty="0"/>
              <a:t>Sell and Buy of the product</a:t>
            </a:r>
            <a:endParaRPr sz="1900" b="1" u="sng" dirty="0"/>
          </a:p>
          <a:p>
            <a:pPr marL="1163638" lvl="0" indent="-249238" algn="just" rtl="0">
              <a:lnSpc>
                <a:spcPct val="100000"/>
              </a:lnSpc>
              <a:spcBef>
                <a:spcPts val="1200"/>
              </a:spcBef>
              <a:spcAft>
                <a:spcPts val="0"/>
              </a:spcAft>
              <a:buSzPts val="1800"/>
              <a:buNone/>
            </a:pPr>
            <a:r>
              <a:rPr lang="en" sz="1700" b="1" u="sng" dirty="0"/>
              <a:t>C.	Activity 3 - Buying the product </a:t>
            </a:r>
            <a:endParaRPr sz="1700" b="1" u="sng" dirty="0"/>
          </a:p>
          <a:p>
            <a:pPr marL="1828800" lvl="0" indent="-336550" algn="just" rtl="0">
              <a:lnSpc>
                <a:spcPct val="100000"/>
              </a:lnSpc>
              <a:spcBef>
                <a:spcPts val="1200"/>
              </a:spcBef>
              <a:spcAft>
                <a:spcPts val="0"/>
              </a:spcAft>
              <a:buSzPts val="1700"/>
              <a:buAutoNum type="romanLcPeriod"/>
            </a:pPr>
            <a:r>
              <a:rPr lang="en" sz="1700" b="1" dirty="0"/>
              <a:t>Buyer places the bid for the product on the application</a:t>
            </a:r>
            <a:endParaRPr sz="1700" b="1" dirty="0"/>
          </a:p>
          <a:p>
            <a:pPr marL="1828800" lvl="0" indent="-336550" algn="just" rtl="0">
              <a:lnSpc>
                <a:spcPct val="100000"/>
              </a:lnSpc>
              <a:spcBef>
                <a:spcPts val="0"/>
              </a:spcBef>
              <a:spcAft>
                <a:spcPts val="0"/>
              </a:spcAft>
              <a:buSzPts val="1700"/>
              <a:buAutoNum type="romanLcPeriod"/>
            </a:pPr>
            <a:r>
              <a:rPr lang="en" sz="1700" b="1" dirty="0"/>
              <a:t>Using greedy approach for allotment amount of product</a:t>
            </a:r>
            <a:endParaRPr sz="1700" b="1" dirty="0"/>
          </a:p>
          <a:p>
            <a:pPr marL="1828800" lvl="0" indent="-336550" algn="just" rtl="0">
              <a:lnSpc>
                <a:spcPct val="100000"/>
              </a:lnSpc>
              <a:spcBef>
                <a:spcPts val="0"/>
              </a:spcBef>
              <a:spcAft>
                <a:spcPts val="0"/>
              </a:spcAft>
              <a:buSzPts val="1700"/>
              <a:buAutoNum type="romanLcPeriod"/>
            </a:pPr>
            <a:r>
              <a:rPr lang="en" sz="1700" b="1" dirty="0"/>
              <a:t>Accepting the payment for the product using the payment gateway.</a:t>
            </a:r>
            <a:endParaRPr sz="17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1"/>
          <p:cNvSpPr txBox="1">
            <a:spLocks noGrp="1"/>
          </p:cNvSpPr>
          <p:nvPr>
            <p:ph type="title"/>
          </p:nvPr>
        </p:nvSpPr>
        <p:spPr>
          <a:xfrm>
            <a:off x="1097275"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7</a:t>
            </a:r>
            <a:r>
              <a:rPr lang="en" dirty="0" smtClean="0"/>
              <a:t> </a:t>
            </a:r>
            <a:r>
              <a:rPr lang="en" dirty="0"/>
              <a:t>- Methodology</a:t>
            </a:r>
            <a:endParaRPr dirty="0"/>
          </a:p>
        </p:txBody>
      </p:sp>
      <p:sp>
        <p:nvSpPr>
          <p:cNvPr id="139" name="Google Shape;139;p11"/>
          <p:cNvSpPr txBox="1">
            <a:spLocks noGrp="1"/>
          </p:cNvSpPr>
          <p:nvPr>
            <p:ph type="body" idx="1"/>
          </p:nvPr>
        </p:nvSpPr>
        <p:spPr>
          <a:xfrm>
            <a:off x="534925" y="1211350"/>
            <a:ext cx="8407800" cy="3386700"/>
          </a:xfrm>
          <a:prstGeom prst="rect">
            <a:avLst/>
          </a:prstGeom>
          <a:noFill/>
          <a:ln>
            <a:noFill/>
          </a:ln>
        </p:spPr>
        <p:txBody>
          <a:bodyPr spcFirstLastPara="1" wrap="square" lIns="91425" tIns="91425" rIns="91425" bIns="91425" anchor="t" anchorCtr="0">
            <a:noAutofit/>
          </a:bodyPr>
          <a:lstStyle/>
          <a:p>
            <a:pPr marL="265113" lvl="0" indent="-207963" algn="just" rtl="0">
              <a:lnSpc>
                <a:spcPct val="100000"/>
              </a:lnSpc>
              <a:spcBef>
                <a:spcPts val="1200"/>
              </a:spcBef>
              <a:spcAft>
                <a:spcPts val="0"/>
              </a:spcAft>
              <a:buSzPts val="1800"/>
              <a:buNone/>
            </a:pPr>
            <a:r>
              <a:rPr lang="en" sz="1900" b="1" u="sng" dirty="0"/>
              <a:t>2.	Contract based sales</a:t>
            </a:r>
            <a:endParaRPr sz="1900" b="1" u="sng" dirty="0"/>
          </a:p>
          <a:p>
            <a:pPr marL="1168400" lvl="0" indent="-254000" algn="just" rtl="0">
              <a:lnSpc>
                <a:spcPct val="100000"/>
              </a:lnSpc>
              <a:spcBef>
                <a:spcPts val="1200"/>
              </a:spcBef>
              <a:spcAft>
                <a:spcPts val="0"/>
              </a:spcAft>
              <a:buSzPts val="1800"/>
              <a:buNone/>
            </a:pPr>
            <a:r>
              <a:rPr lang="en" sz="1700" b="1" u="sng" dirty="0"/>
              <a:t>A.	Activity 1 - Client </a:t>
            </a:r>
            <a:endParaRPr sz="1700" b="1" u="sng" dirty="0"/>
          </a:p>
          <a:p>
            <a:pPr marL="1828800" lvl="3" indent="-336550" algn="just" rtl="0">
              <a:lnSpc>
                <a:spcPct val="100000"/>
              </a:lnSpc>
              <a:spcBef>
                <a:spcPts val="1200"/>
              </a:spcBef>
              <a:spcAft>
                <a:spcPts val="0"/>
              </a:spcAft>
              <a:buSzPts val="1700"/>
              <a:buAutoNum type="romanLcPeriod"/>
            </a:pPr>
            <a:r>
              <a:rPr lang="en" sz="1700" b="1" dirty="0"/>
              <a:t>Details for the product to be grown</a:t>
            </a:r>
            <a:endParaRPr sz="1700" b="1" dirty="0"/>
          </a:p>
          <a:p>
            <a:pPr marL="1828800" lvl="3" indent="-336550" algn="just" rtl="0">
              <a:lnSpc>
                <a:spcPct val="100000"/>
              </a:lnSpc>
              <a:spcBef>
                <a:spcPts val="0"/>
              </a:spcBef>
              <a:spcAft>
                <a:spcPts val="0"/>
              </a:spcAft>
              <a:buSzPts val="1700"/>
              <a:buAutoNum type="romanLcPeriod"/>
            </a:pPr>
            <a:r>
              <a:rPr lang="en" sz="1700" b="1" dirty="0"/>
              <a:t>Quantity of the required product to be grown</a:t>
            </a:r>
            <a:endParaRPr sz="1700" b="1" dirty="0"/>
          </a:p>
          <a:p>
            <a:pPr marL="1828800" lvl="3" indent="-336550" algn="just" rtl="0">
              <a:lnSpc>
                <a:spcPct val="100000"/>
              </a:lnSpc>
              <a:spcBef>
                <a:spcPts val="0"/>
              </a:spcBef>
              <a:spcAft>
                <a:spcPts val="0"/>
              </a:spcAft>
              <a:buSzPts val="1700"/>
              <a:buAutoNum type="romanLcPeriod"/>
            </a:pPr>
            <a:r>
              <a:rPr lang="en" sz="1700" b="1" dirty="0"/>
              <a:t>Notifying farmers for the availability of a contract</a:t>
            </a:r>
            <a:endParaRPr sz="1700" b="1" dirty="0"/>
          </a:p>
          <a:p>
            <a:pPr marL="1163638" lvl="0" indent="-249238" algn="just" rtl="0">
              <a:lnSpc>
                <a:spcPct val="100000"/>
              </a:lnSpc>
              <a:spcBef>
                <a:spcPts val="1200"/>
              </a:spcBef>
              <a:spcAft>
                <a:spcPts val="0"/>
              </a:spcAft>
              <a:buSzPts val="1800"/>
              <a:buNone/>
            </a:pPr>
            <a:r>
              <a:rPr lang="en" sz="1700" b="1" u="sng" dirty="0"/>
              <a:t>B.	Activity 2 - Assigning of the contract to the farmers by conditional mapping</a:t>
            </a:r>
            <a:endParaRPr sz="1700" b="1" u="sng"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1"/>
          <p:cNvSpPr txBox="1">
            <a:spLocks noGrp="1"/>
          </p:cNvSpPr>
          <p:nvPr>
            <p:ph type="title"/>
          </p:nvPr>
        </p:nvSpPr>
        <p:spPr>
          <a:xfrm>
            <a:off x="1097275"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8</a:t>
            </a:r>
            <a:r>
              <a:rPr lang="en" dirty="0" smtClean="0"/>
              <a:t> – Completed Implementation</a:t>
            </a:r>
            <a:endParaRPr dirty="0"/>
          </a:p>
        </p:txBody>
      </p:sp>
      <p:sp>
        <p:nvSpPr>
          <p:cNvPr id="139" name="Google Shape;139;p11"/>
          <p:cNvSpPr txBox="1">
            <a:spLocks noGrp="1"/>
          </p:cNvSpPr>
          <p:nvPr>
            <p:ph type="body" idx="1"/>
          </p:nvPr>
        </p:nvSpPr>
        <p:spPr>
          <a:xfrm>
            <a:off x="534925" y="1211350"/>
            <a:ext cx="8407800" cy="3386700"/>
          </a:xfrm>
          <a:prstGeom prst="rect">
            <a:avLst/>
          </a:prstGeom>
          <a:noFill/>
          <a:ln>
            <a:noFill/>
          </a:ln>
        </p:spPr>
        <p:txBody>
          <a:bodyPr spcFirstLastPara="1" wrap="square" lIns="91425" tIns="91425" rIns="91425" bIns="91425" anchor="t" anchorCtr="0">
            <a:noAutofit/>
          </a:bodyPr>
          <a:lstStyle/>
          <a:p>
            <a:pPr marL="400050" lvl="0" algn="just" rtl="0">
              <a:lnSpc>
                <a:spcPct val="100000"/>
              </a:lnSpc>
              <a:spcBef>
                <a:spcPts val="1200"/>
              </a:spcBef>
              <a:spcAft>
                <a:spcPts val="0"/>
              </a:spcAft>
              <a:buSzPts val="1800"/>
              <a:buFont typeface="+mj-lt"/>
              <a:buAutoNum type="arabicPeriod"/>
            </a:pPr>
            <a:r>
              <a:rPr lang="en-IN" sz="1700" b="1" u="sng" dirty="0" smtClean="0"/>
              <a:t>Geolocator – </a:t>
            </a:r>
            <a:r>
              <a:rPr lang="en-IN" sz="1700" dirty="0" smtClean="0"/>
              <a:t>Getting the latitude and longitude of the current user.</a:t>
            </a:r>
          </a:p>
          <a:p>
            <a:pPr marL="400050" lvl="0" algn="just" rtl="0">
              <a:lnSpc>
                <a:spcPct val="100000"/>
              </a:lnSpc>
              <a:spcBef>
                <a:spcPts val="1200"/>
              </a:spcBef>
              <a:spcAft>
                <a:spcPts val="0"/>
              </a:spcAft>
              <a:buSzPts val="1800"/>
              <a:buFont typeface="+mj-lt"/>
              <a:buAutoNum type="arabicPeriod"/>
            </a:pPr>
            <a:r>
              <a:rPr lang="en-IN" sz="1700" b="1" u="sng" dirty="0" smtClean="0"/>
              <a:t>Camera Access – </a:t>
            </a:r>
            <a:r>
              <a:rPr lang="en-IN" sz="1700" dirty="0" smtClean="0"/>
              <a:t>Getting image of the grain for classification</a:t>
            </a:r>
          </a:p>
          <a:p>
            <a:pPr marL="400050" lvl="0" algn="just" rtl="0">
              <a:lnSpc>
                <a:spcPct val="100000"/>
              </a:lnSpc>
              <a:spcBef>
                <a:spcPts val="1200"/>
              </a:spcBef>
              <a:spcAft>
                <a:spcPts val="0"/>
              </a:spcAft>
              <a:buSzPts val="1800"/>
              <a:buFont typeface="+mj-lt"/>
              <a:buAutoNum type="arabicPeriod"/>
            </a:pPr>
            <a:r>
              <a:rPr lang="en-IN" sz="1700" b="1" u="sng" dirty="0" smtClean="0"/>
              <a:t>DB Deployment – </a:t>
            </a:r>
            <a:r>
              <a:rPr lang="en-IN" sz="1700" dirty="0" smtClean="0"/>
              <a:t>Multiple user by having live database.</a:t>
            </a:r>
          </a:p>
          <a:p>
            <a:pPr marL="400050" lvl="0" algn="just" rtl="0">
              <a:lnSpc>
                <a:spcPct val="100000"/>
              </a:lnSpc>
              <a:spcBef>
                <a:spcPts val="1200"/>
              </a:spcBef>
              <a:spcAft>
                <a:spcPts val="0"/>
              </a:spcAft>
              <a:buSzPts val="1800"/>
              <a:buFont typeface="+mj-lt"/>
              <a:buAutoNum type="arabicPeriod"/>
            </a:pPr>
            <a:r>
              <a:rPr lang="en-IN" sz="1700" b="1" u="sng" dirty="0" smtClean="0"/>
              <a:t>Deployment of some API’s on Heroku</a:t>
            </a:r>
          </a:p>
          <a:p>
            <a:pPr marL="400050" lvl="0" algn="just" rtl="0">
              <a:lnSpc>
                <a:spcPct val="100000"/>
              </a:lnSpc>
              <a:spcBef>
                <a:spcPts val="1200"/>
              </a:spcBef>
              <a:spcAft>
                <a:spcPts val="0"/>
              </a:spcAft>
              <a:buSzPts val="1800"/>
              <a:buFont typeface="+mj-lt"/>
              <a:buAutoNum type="arabicPeriod"/>
            </a:pPr>
            <a:r>
              <a:rPr lang="en-IN" sz="1700" b="1" u="sng" dirty="0" smtClean="0"/>
              <a:t>Parts of Frontend UI  - </a:t>
            </a:r>
            <a:r>
              <a:rPr lang="en-IN" sz="1700" dirty="0" smtClean="0"/>
              <a:t> Some of the UI modules of farmer is completed.</a:t>
            </a:r>
            <a:endParaRPr lang="en-IN" sz="1700" dirty="0"/>
          </a:p>
          <a:p>
            <a:pPr marL="400050" lvl="0" algn="just" rtl="0">
              <a:lnSpc>
                <a:spcPct val="100000"/>
              </a:lnSpc>
              <a:spcBef>
                <a:spcPts val="1200"/>
              </a:spcBef>
              <a:spcAft>
                <a:spcPts val="0"/>
              </a:spcAft>
              <a:buSzPts val="1800"/>
              <a:buFont typeface="+mj-lt"/>
              <a:buAutoNum type="arabicPeriod"/>
            </a:pPr>
            <a:r>
              <a:rPr lang="en-IN" sz="1700" b="1" u="sng" dirty="0" smtClean="0"/>
              <a:t>Web Scrapping – </a:t>
            </a:r>
            <a:r>
              <a:rPr lang="en-IN" sz="1700" dirty="0" smtClean="0"/>
              <a:t>Finding images for dataset to feed into CNN model.</a:t>
            </a:r>
            <a:endParaRPr lang="en-IN" sz="1700" b="1" u="sng" dirty="0" smtClean="0"/>
          </a:p>
        </p:txBody>
      </p:sp>
    </p:spTree>
    <p:extLst>
      <p:ext uri="{BB962C8B-B14F-4D97-AF65-F5344CB8AC3E}">
        <p14:creationId xmlns:p14="http://schemas.microsoft.com/office/powerpoint/2010/main" val="1127999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2"/>
          <p:cNvSpPr txBox="1">
            <a:spLocks noGrp="1"/>
          </p:cNvSpPr>
          <p:nvPr>
            <p:ph type="title"/>
          </p:nvPr>
        </p:nvSpPr>
        <p:spPr>
          <a:xfrm>
            <a:off x="1097275"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9</a:t>
            </a:r>
            <a:r>
              <a:rPr lang="en" dirty="0" smtClean="0"/>
              <a:t>- </a:t>
            </a:r>
            <a:r>
              <a:rPr lang="en" dirty="0"/>
              <a:t>Future Scope</a:t>
            </a:r>
            <a:endParaRPr dirty="0"/>
          </a:p>
        </p:txBody>
      </p:sp>
      <p:sp>
        <p:nvSpPr>
          <p:cNvPr id="145" name="Google Shape;145;p12"/>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457200" lvl="0" indent="-330200" algn="just" rtl="0">
              <a:lnSpc>
                <a:spcPct val="100000"/>
              </a:lnSpc>
              <a:spcBef>
                <a:spcPts val="1200"/>
              </a:spcBef>
              <a:spcAft>
                <a:spcPts val="0"/>
              </a:spcAft>
              <a:buSzPts val="1600"/>
              <a:buAutoNum type="arabicPeriod"/>
            </a:pPr>
            <a:r>
              <a:rPr lang="en" sz="1600"/>
              <a:t>Creating a network and chain of the farmers to make efficient production cycle.</a:t>
            </a:r>
            <a:endParaRPr sz="1600"/>
          </a:p>
          <a:p>
            <a:pPr marL="457200" lvl="0" indent="-330200" algn="just" rtl="0">
              <a:lnSpc>
                <a:spcPct val="100000"/>
              </a:lnSpc>
              <a:spcBef>
                <a:spcPts val="0"/>
              </a:spcBef>
              <a:spcAft>
                <a:spcPts val="0"/>
              </a:spcAft>
              <a:buSzPts val="1600"/>
              <a:buAutoNum type="arabicPeriod"/>
            </a:pPr>
            <a:r>
              <a:rPr lang="en" sz="1600"/>
              <a:t>Creating a network of producers and consumers while maintaining supply chain among them.</a:t>
            </a:r>
            <a:endParaRPr sz="1600"/>
          </a:p>
          <a:p>
            <a:pPr marL="457200" lvl="0" indent="-330200" algn="just" rtl="0">
              <a:lnSpc>
                <a:spcPct val="100000"/>
              </a:lnSpc>
              <a:spcBef>
                <a:spcPts val="0"/>
              </a:spcBef>
              <a:spcAft>
                <a:spcPts val="0"/>
              </a:spcAft>
              <a:buSzPts val="1600"/>
              <a:buAutoNum type="arabicPeriod"/>
            </a:pPr>
            <a:r>
              <a:rPr lang="en" sz="1600"/>
              <a:t>Better transparency of transaction using Blockchain technology.</a:t>
            </a:r>
            <a:endParaRPr sz="1600"/>
          </a:p>
          <a:p>
            <a:pPr marL="457200" lvl="0" indent="-330200" algn="just" rtl="0">
              <a:lnSpc>
                <a:spcPct val="100000"/>
              </a:lnSpc>
              <a:spcBef>
                <a:spcPts val="0"/>
              </a:spcBef>
              <a:spcAft>
                <a:spcPts val="0"/>
              </a:spcAft>
              <a:buSzPts val="1600"/>
              <a:buAutoNum type="arabicPeriod"/>
            </a:pPr>
            <a:r>
              <a:rPr lang="en" sz="1600"/>
              <a:t>Predicting the future demand of a particular product in  and hence making shift in storage of the product  by utilizing the empty rounds making  the transportation cycles efficient.</a:t>
            </a:r>
            <a:endParaRPr sz="1600"/>
          </a:p>
          <a:p>
            <a:pPr marL="457200" lvl="0" indent="-330200" algn="just" rtl="0">
              <a:lnSpc>
                <a:spcPct val="100000"/>
              </a:lnSpc>
              <a:spcBef>
                <a:spcPts val="0"/>
              </a:spcBef>
              <a:spcAft>
                <a:spcPts val="0"/>
              </a:spcAft>
              <a:buSzPts val="1600"/>
              <a:buAutoNum type="arabicPeriod"/>
            </a:pPr>
            <a:r>
              <a:rPr lang="en" sz="1600"/>
              <a:t>Predicting future demand of seasonal produces to  avoid price crash in products during non demanding seasons while maintaining profitable margin.  </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3"/>
          <p:cNvSpPr txBox="1">
            <a:spLocks noGrp="1"/>
          </p:cNvSpPr>
          <p:nvPr>
            <p:ph type="title"/>
          </p:nvPr>
        </p:nvSpPr>
        <p:spPr>
          <a:xfrm>
            <a:off x="1097275"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smtClean="0"/>
              <a:t>10</a:t>
            </a:r>
            <a:r>
              <a:rPr lang="en" dirty="0" smtClean="0"/>
              <a:t> </a:t>
            </a:r>
            <a:r>
              <a:rPr lang="en" dirty="0"/>
              <a:t>- References</a:t>
            </a:r>
            <a:endParaRPr dirty="0"/>
          </a:p>
        </p:txBody>
      </p:sp>
      <p:sp>
        <p:nvSpPr>
          <p:cNvPr id="151" name="Google Shape;151;p13"/>
          <p:cNvSpPr txBox="1">
            <a:spLocks noGrp="1"/>
          </p:cNvSpPr>
          <p:nvPr>
            <p:ph type="body" idx="1"/>
          </p:nvPr>
        </p:nvSpPr>
        <p:spPr>
          <a:xfrm>
            <a:off x="1097275" y="1211350"/>
            <a:ext cx="7634400" cy="3383400"/>
          </a:xfrm>
          <a:prstGeom prst="rect">
            <a:avLst/>
          </a:prstGeom>
          <a:noFill/>
          <a:ln>
            <a:noFill/>
          </a:ln>
        </p:spPr>
        <p:txBody>
          <a:bodyPr spcFirstLastPara="1" wrap="square" lIns="91425" tIns="91425" rIns="91425" bIns="91425" anchor="t" anchorCtr="0">
            <a:noAutofit/>
          </a:bodyPr>
          <a:lstStyle/>
          <a:p>
            <a:pPr marL="457200" lvl="0" indent="-323850" algn="just" rtl="0">
              <a:lnSpc>
                <a:spcPct val="115000"/>
              </a:lnSpc>
              <a:spcBef>
                <a:spcPts val="0"/>
              </a:spcBef>
              <a:spcAft>
                <a:spcPts val="0"/>
              </a:spcAft>
              <a:buSzPts val="1500"/>
              <a:buFont typeface="Times New Roman"/>
              <a:buChar char="●"/>
            </a:pPr>
            <a:r>
              <a:rPr lang="en" sz="1500">
                <a:solidFill>
                  <a:schemeClr val="hlink"/>
                </a:solidFill>
                <a:uFill>
                  <a:noFill/>
                </a:uFill>
                <a:latin typeface="Times New Roman"/>
                <a:ea typeface="Times New Roman"/>
                <a:cs typeface="Times New Roman"/>
                <a:sym typeface="Times New Roman"/>
                <a:hlinkClick r:id="rId3"/>
              </a:rPr>
              <a:t> </a:t>
            </a:r>
            <a:r>
              <a:rPr lang="en" sz="1500" u="sng">
                <a:solidFill>
                  <a:schemeClr val="hlink"/>
                </a:solidFill>
                <a:latin typeface="Times New Roman"/>
                <a:ea typeface="Times New Roman"/>
                <a:cs typeface="Times New Roman"/>
                <a:sym typeface="Times New Roman"/>
                <a:hlinkClick r:id="rId3"/>
              </a:rPr>
              <a:t>https://flutter.dev/docs</a:t>
            </a:r>
            <a:endParaRPr sz="1500" u="sng">
              <a:solidFill>
                <a:schemeClr val="hlink"/>
              </a:solidFill>
              <a:latin typeface="Times New Roman"/>
              <a:ea typeface="Times New Roman"/>
              <a:cs typeface="Times New Roman"/>
              <a:sym typeface="Times New Roman"/>
            </a:endParaRPr>
          </a:p>
          <a:p>
            <a:pPr marL="457200" lvl="0" indent="-323850" algn="just" rtl="0">
              <a:lnSpc>
                <a:spcPct val="115000"/>
              </a:lnSpc>
              <a:spcBef>
                <a:spcPts val="0"/>
              </a:spcBef>
              <a:spcAft>
                <a:spcPts val="0"/>
              </a:spcAft>
              <a:buSzPts val="1500"/>
              <a:buFont typeface="Times New Roman"/>
              <a:buChar char="●"/>
            </a:pPr>
            <a:r>
              <a:rPr lang="en" sz="1500">
                <a:solidFill>
                  <a:schemeClr val="hlink"/>
                </a:solidFill>
                <a:uFill>
                  <a:noFill/>
                </a:uFill>
                <a:latin typeface="Times New Roman"/>
                <a:ea typeface="Times New Roman"/>
                <a:cs typeface="Times New Roman"/>
                <a:sym typeface="Times New Roman"/>
                <a:hlinkClick r:id="rId4"/>
              </a:rPr>
              <a:t> </a:t>
            </a:r>
            <a:r>
              <a:rPr lang="en" sz="1500" u="sng">
                <a:solidFill>
                  <a:schemeClr val="hlink"/>
                </a:solidFill>
                <a:latin typeface="Times New Roman"/>
                <a:ea typeface="Times New Roman"/>
                <a:cs typeface="Times New Roman"/>
                <a:sym typeface="Times New Roman"/>
                <a:hlinkClick r:id="rId4"/>
              </a:rPr>
              <a:t>https://docs.mongodb.com/</a:t>
            </a:r>
            <a:endParaRPr sz="1500" u="sng">
              <a:solidFill>
                <a:schemeClr val="hlink"/>
              </a:solidFill>
              <a:latin typeface="Times New Roman"/>
              <a:ea typeface="Times New Roman"/>
              <a:cs typeface="Times New Roman"/>
              <a:sym typeface="Times New Roman"/>
            </a:endParaRPr>
          </a:p>
          <a:p>
            <a:pPr marL="457200" lvl="0" indent="-323850" algn="just" rtl="0">
              <a:lnSpc>
                <a:spcPct val="115000"/>
              </a:lnSpc>
              <a:spcBef>
                <a:spcPts val="0"/>
              </a:spcBef>
              <a:spcAft>
                <a:spcPts val="0"/>
              </a:spcAft>
              <a:buSzPts val="1500"/>
              <a:buFont typeface="Times New Roman"/>
              <a:buChar char="●"/>
            </a:pPr>
            <a:r>
              <a:rPr lang="en" sz="1500">
                <a:solidFill>
                  <a:schemeClr val="hlink"/>
                </a:solidFill>
                <a:uFill>
                  <a:noFill/>
                </a:uFill>
                <a:latin typeface="Times New Roman"/>
                <a:ea typeface="Times New Roman"/>
                <a:cs typeface="Times New Roman"/>
                <a:sym typeface="Times New Roman"/>
                <a:hlinkClick r:id="rId5"/>
              </a:rPr>
              <a:t> </a:t>
            </a:r>
            <a:r>
              <a:rPr lang="en" sz="1500" u="sng">
                <a:solidFill>
                  <a:schemeClr val="hlink"/>
                </a:solidFill>
                <a:latin typeface="Times New Roman"/>
                <a:ea typeface="Times New Roman"/>
                <a:cs typeface="Times New Roman"/>
                <a:sym typeface="Times New Roman"/>
                <a:hlinkClick r:id="rId5"/>
              </a:rPr>
              <a:t>https://expresses.com/en/5x/API.html</a:t>
            </a:r>
            <a:endParaRPr sz="1500" u="sng">
              <a:solidFill>
                <a:schemeClr val="hlink"/>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SzPts val="1500"/>
              <a:buFont typeface="Times New Roman"/>
              <a:buChar char="●"/>
            </a:pPr>
            <a:r>
              <a:rPr lang="en" sz="1200" b="1">
                <a:solidFill>
                  <a:srgbClr val="202124"/>
                </a:solidFill>
                <a:highlight>
                  <a:srgbClr val="FFFFFF"/>
                </a:highlight>
                <a:latin typeface="Times New Roman"/>
                <a:ea typeface="Times New Roman"/>
                <a:cs typeface="Times New Roman"/>
                <a:sym typeface="Times New Roman"/>
              </a:rPr>
              <a:t>THE FARMERS’ PRODUCE TRADE AND COMMERCE(PROMOTION AND FACILITATION) ORDINANCE, 2020</a:t>
            </a:r>
            <a:endParaRPr sz="1200" b="1">
              <a:solidFill>
                <a:srgbClr val="202124"/>
              </a:solidFill>
              <a:highlight>
                <a:srgbClr val="FFFFFF"/>
              </a:highlight>
              <a:latin typeface="Times New Roman"/>
              <a:ea typeface="Times New Roman"/>
              <a:cs typeface="Times New Roman"/>
              <a:sym typeface="Times New Roman"/>
            </a:endParaRPr>
          </a:p>
          <a:p>
            <a:pPr marL="457200" lvl="0" indent="-323850" algn="l" rtl="0">
              <a:lnSpc>
                <a:spcPct val="115000"/>
              </a:lnSpc>
              <a:spcBef>
                <a:spcPts val="0"/>
              </a:spcBef>
              <a:spcAft>
                <a:spcPts val="0"/>
              </a:spcAft>
              <a:buClr>
                <a:srgbClr val="202124"/>
              </a:buClr>
              <a:buSzPts val="1500"/>
              <a:buFont typeface="Times New Roman"/>
              <a:buChar char="●"/>
            </a:pPr>
            <a:r>
              <a:rPr lang="en" sz="1200" b="1">
                <a:solidFill>
                  <a:srgbClr val="202124"/>
                </a:solidFill>
                <a:highlight>
                  <a:srgbClr val="FFFFFF"/>
                </a:highlight>
                <a:latin typeface="Times New Roman"/>
                <a:ea typeface="Times New Roman"/>
                <a:cs typeface="Times New Roman"/>
                <a:sym typeface="Times New Roman"/>
              </a:rPr>
              <a:t>Role of APMCs in Agricultural Marketing in India- A Study</a:t>
            </a:r>
            <a:endParaRPr sz="1200" b="1">
              <a:solidFill>
                <a:srgbClr val="202124"/>
              </a:solidFill>
              <a:highlight>
                <a:srgbClr val="FFFFFF"/>
              </a:highlight>
              <a:latin typeface="Times New Roman"/>
              <a:ea typeface="Times New Roman"/>
              <a:cs typeface="Times New Roman"/>
              <a:sym typeface="Times New Roman"/>
            </a:endParaRPr>
          </a:p>
          <a:p>
            <a:pPr marL="457200" lvl="0" indent="-323850" algn="l" rtl="0">
              <a:lnSpc>
                <a:spcPct val="115000"/>
              </a:lnSpc>
              <a:spcBef>
                <a:spcPts val="0"/>
              </a:spcBef>
              <a:spcAft>
                <a:spcPts val="0"/>
              </a:spcAft>
              <a:buClr>
                <a:srgbClr val="202124"/>
              </a:buClr>
              <a:buSzPts val="1500"/>
              <a:buFont typeface="Times New Roman"/>
              <a:buChar char="●"/>
            </a:pPr>
            <a:r>
              <a:rPr lang="en" sz="1200" b="1">
                <a:solidFill>
                  <a:srgbClr val="202124"/>
                </a:solidFill>
                <a:highlight>
                  <a:srgbClr val="FFFFFF"/>
                </a:highlight>
                <a:latin typeface="Times New Roman"/>
                <a:ea typeface="Times New Roman"/>
                <a:cs typeface="Times New Roman"/>
                <a:sym typeface="Times New Roman"/>
              </a:rPr>
              <a:t>Farmers Suicides in India research paper</a:t>
            </a:r>
            <a:endParaRPr sz="1200" b="1">
              <a:solidFill>
                <a:srgbClr val="202124"/>
              </a:solidFill>
              <a:highlight>
                <a:srgbClr val="FFFFFF"/>
              </a:highlight>
              <a:latin typeface="Times New Roman"/>
              <a:ea typeface="Times New Roman"/>
              <a:cs typeface="Times New Roman"/>
              <a:sym typeface="Times New Roman"/>
            </a:endParaRPr>
          </a:p>
          <a:p>
            <a:pPr marL="457200" lvl="0" indent="-323850" algn="l" rtl="0">
              <a:lnSpc>
                <a:spcPct val="115000"/>
              </a:lnSpc>
              <a:spcBef>
                <a:spcPts val="0"/>
              </a:spcBef>
              <a:spcAft>
                <a:spcPts val="0"/>
              </a:spcAft>
              <a:buClr>
                <a:srgbClr val="202124"/>
              </a:buClr>
              <a:buSzPts val="1500"/>
              <a:buFont typeface="Times New Roman"/>
              <a:buChar char="●"/>
            </a:pPr>
            <a:r>
              <a:rPr lang="en" sz="1200" b="1">
                <a:solidFill>
                  <a:srgbClr val="202124"/>
                </a:solidFill>
                <a:highlight>
                  <a:srgbClr val="FFFFFF"/>
                </a:highlight>
                <a:latin typeface="Times New Roman"/>
                <a:ea typeface="Times New Roman"/>
                <a:cs typeface="Times New Roman"/>
                <a:sym typeface="Times New Roman"/>
              </a:rPr>
              <a:t>Farmer Suicides in India - Trends across Major States, 1995–2011</a:t>
            </a:r>
            <a:endParaRPr sz="1200" b="1">
              <a:solidFill>
                <a:srgbClr val="202124"/>
              </a:solidFill>
              <a:highlight>
                <a:srgbClr val="FFFFFF"/>
              </a:highlight>
              <a:latin typeface="Times New Roman"/>
              <a:ea typeface="Times New Roman"/>
              <a:cs typeface="Times New Roman"/>
              <a:sym typeface="Times New Roman"/>
            </a:endParaRPr>
          </a:p>
          <a:p>
            <a:pPr marL="457200" lvl="0" indent="-323850" algn="l" rtl="0">
              <a:lnSpc>
                <a:spcPct val="115000"/>
              </a:lnSpc>
              <a:spcBef>
                <a:spcPts val="0"/>
              </a:spcBef>
              <a:spcAft>
                <a:spcPts val="0"/>
              </a:spcAft>
              <a:buClr>
                <a:srgbClr val="202124"/>
              </a:buClr>
              <a:buSzPts val="1500"/>
              <a:buFont typeface="Times New Roman"/>
              <a:buChar char="●"/>
            </a:pPr>
            <a:r>
              <a:rPr lang="en" sz="1200" b="1">
                <a:solidFill>
                  <a:srgbClr val="202124"/>
                </a:solidFill>
                <a:highlight>
                  <a:srgbClr val="FFFFFF"/>
                </a:highlight>
                <a:latin typeface="Times New Roman"/>
                <a:ea typeface="Times New Roman"/>
                <a:cs typeface="Times New Roman"/>
                <a:sym typeface="Times New Roman"/>
              </a:rPr>
              <a:t>THE FARMERS’ PRODUCE TRADE AND COMMERCE (PROMOTION AND FACILITATION) ACT, 2020</a:t>
            </a:r>
            <a:endParaRPr sz="1200" b="1">
              <a:solidFill>
                <a:srgbClr val="202124"/>
              </a:solidFill>
              <a:highlight>
                <a:srgbClr val="FFFFFF"/>
              </a:highlight>
              <a:latin typeface="Times New Roman"/>
              <a:ea typeface="Times New Roman"/>
              <a:cs typeface="Times New Roman"/>
              <a:sym typeface="Times New Roman"/>
            </a:endParaRPr>
          </a:p>
          <a:p>
            <a:pPr marL="457200" lvl="0" indent="-323850" algn="l" rtl="0">
              <a:lnSpc>
                <a:spcPct val="115000"/>
              </a:lnSpc>
              <a:spcBef>
                <a:spcPts val="0"/>
              </a:spcBef>
              <a:spcAft>
                <a:spcPts val="0"/>
              </a:spcAft>
              <a:buClr>
                <a:srgbClr val="202124"/>
              </a:buClr>
              <a:buSzPts val="1500"/>
              <a:buFont typeface="Times New Roman"/>
              <a:buChar char="●"/>
            </a:pPr>
            <a:r>
              <a:rPr lang="en" sz="1200" b="1">
                <a:solidFill>
                  <a:srgbClr val="202124"/>
                </a:solidFill>
                <a:highlight>
                  <a:srgbClr val="FFFFFF"/>
                </a:highlight>
                <a:latin typeface="Times New Roman"/>
                <a:ea typeface="Times New Roman"/>
                <a:cs typeface="Times New Roman"/>
                <a:sym typeface="Times New Roman"/>
              </a:rPr>
              <a:t>THE FARMERS (EMPOWERMENT AND PROTECTION) AGREEMENT ON PRICE ASSURANCE AND FARM SERVICES ACT, 2020</a:t>
            </a:r>
            <a:endParaRPr sz="1200" b="1">
              <a:solidFill>
                <a:srgbClr val="202124"/>
              </a:solidFill>
              <a:highlight>
                <a:srgbClr val="FFFFFF"/>
              </a:highlight>
              <a:latin typeface="Times New Roman"/>
              <a:ea typeface="Times New Roman"/>
              <a:cs typeface="Times New Roman"/>
              <a:sym typeface="Times New Roman"/>
            </a:endParaRPr>
          </a:p>
          <a:p>
            <a:pPr marL="457200" lvl="0" indent="-323850" algn="l" rtl="0">
              <a:lnSpc>
                <a:spcPct val="115000"/>
              </a:lnSpc>
              <a:spcBef>
                <a:spcPts val="0"/>
              </a:spcBef>
              <a:spcAft>
                <a:spcPts val="0"/>
              </a:spcAft>
              <a:buClr>
                <a:srgbClr val="202124"/>
              </a:buClr>
              <a:buSzPts val="1500"/>
              <a:buFont typeface="Times New Roman"/>
              <a:buChar char="●"/>
            </a:pPr>
            <a:r>
              <a:rPr lang="en" sz="1200" b="1">
                <a:solidFill>
                  <a:srgbClr val="202124"/>
                </a:solidFill>
                <a:highlight>
                  <a:srgbClr val="FFFFFF"/>
                </a:highlight>
                <a:latin typeface="Times New Roman"/>
                <a:ea typeface="Times New Roman"/>
                <a:cs typeface="Times New Roman"/>
                <a:sym typeface="Times New Roman"/>
              </a:rPr>
              <a:t>THE AGRICULTURAL PRODUCE (GRADING AND MARKING) ACT, 1937</a:t>
            </a:r>
            <a:endParaRPr sz="1500" u="sng">
              <a:solidFill>
                <a:schemeClr val="hlink"/>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SzPts val="1800"/>
              <a:buNone/>
            </a:pP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4"/>
          <p:cNvSpPr txBox="1">
            <a:spLocks noGrp="1"/>
          </p:cNvSpPr>
          <p:nvPr>
            <p:ph type="title"/>
          </p:nvPr>
        </p:nvSpPr>
        <p:spPr>
          <a:xfrm rot="-1268694">
            <a:off x="2549396" y="1912663"/>
            <a:ext cx="4045156" cy="1318152"/>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solidFill>
                  <a:srgbClr val="434343"/>
                </a:solidFill>
              </a:rPr>
              <a:t>Thank You</a:t>
            </a:r>
            <a:endParaRPr>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3"/>
          <p:cNvSpPr txBox="1">
            <a:spLocks noGrp="1"/>
          </p:cNvSpPr>
          <p:nvPr>
            <p:ph type="title"/>
          </p:nvPr>
        </p:nvSpPr>
        <p:spPr>
          <a:xfrm>
            <a:off x="1097275"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1 - Problem Definition</a:t>
            </a:r>
            <a:endParaRPr/>
          </a:p>
        </p:txBody>
      </p:sp>
      <p:sp>
        <p:nvSpPr>
          <p:cNvPr id="85" name="Google Shape;85;p3"/>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1600"/>
              </a:spcAft>
              <a:buSzPts val="1800"/>
              <a:buNone/>
            </a:pPr>
            <a:r>
              <a:rPr lang="en" b="1" u="sng">
                <a:latin typeface="Times New Roman"/>
                <a:ea typeface="Times New Roman"/>
                <a:cs typeface="Times New Roman"/>
                <a:sym typeface="Times New Roman"/>
              </a:rPr>
              <a:t>Kisaan Bandhu</a:t>
            </a:r>
            <a:r>
              <a:rPr lang="en">
                <a:latin typeface="Times New Roman"/>
                <a:ea typeface="Times New Roman"/>
                <a:cs typeface="Times New Roman"/>
                <a:sym typeface="Times New Roman"/>
              </a:rPr>
              <a:t> is an application to empower the farmers by helping them reach the buyer through our application. The application will have a major role of connecting the end users via the application which will basically work as connector application for buying and selling the products which the farmers will directly put over the application for sale.Also we will implement a contract based feature wherein the farmers and the client company can have a production contract between themselves for which this application will be a mediator.</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4"/>
          <p:cNvSpPr txBox="1">
            <a:spLocks noGrp="1"/>
          </p:cNvSpPr>
          <p:nvPr>
            <p:ph type="title"/>
          </p:nvPr>
        </p:nvSpPr>
        <p:spPr>
          <a:xfrm>
            <a:off x="1097275"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Motivation</a:t>
            </a:r>
            <a:endParaRPr/>
          </a:p>
        </p:txBody>
      </p:sp>
      <p:sp>
        <p:nvSpPr>
          <p:cNvPr id="91" name="Google Shape;91;p4"/>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1200"/>
              </a:spcBef>
              <a:spcAft>
                <a:spcPts val="0"/>
              </a:spcAft>
              <a:buClr>
                <a:schemeClr val="dk2"/>
              </a:buClr>
              <a:buSzPts val="1100"/>
              <a:buFont typeface="Arial"/>
              <a:buNone/>
            </a:pPr>
            <a:r>
              <a:rPr lang="en" sz="1600" b="1" u="sng">
                <a:latin typeface="Times New Roman"/>
                <a:ea typeface="Times New Roman"/>
                <a:cs typeface="Times New Roman"/>
                <a:sym typeface="Times New Roman"/>
              </a:rPr>
              <a:t>Kisaan Bandhu </a:t>
            </a:r>
            <a:r>
              <a:rPr lang="en" sz="1600">
                <a:latin typeface="Times New Roman"/>
                <a:ea typeface="Times New Roman"/>
                <a:cs typeface="Times New Roman"/>
                <a:sym typeface="Times New Roman"/>
              </a:rPr>
              <a:t>will enable the farmer to directly reach the buyers such as bulk buyers and supermarkets hence cutting out the extra cost due the increase in the cycle due to the profit margins of the Dealers. Also the entire profit made by selling the product is received by the farmer. This application will be mainly used by farmers after crop season who need immediate sell of crops and transport to storages this system will also enable the buyers to directly place some bids on all agricultural products. Contract based deals which will be managed by our application.</a:t>
            </a:r>
            <a:endParaRPr sz="1600">
              <a:latin typeface="Times New Roman"/>
              <a:ea typeface="Times New Roman"/>
              <a:cs typeface="Times New Roman"/>
              <a:sym typeface="Times New Roman"/>
            </a:endParaRPr>
          </a:p>
          <a:p>
            <a:pPr marL="0" lvl="0" indent="0" algn="l" rtl="0">
              <a:lnSpc>
                <a:spcPct val="115000"/>
              </a:lnSpc>
              <a:spcBef>
                <a:spcPts val="1200"/>
              </a:spcBef>
              <a:spcAft>
                <a:spcPts val="160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5"/>
          <p:cNvSpPr txBox="1">
            <a:spLocks noGrp="1"/>
          </p:cNvSpPr>
          <p:nvPr>
            <p:ph type="title"/>
          </p:nvPr>
        </p:nvSpPr>
        <p:spPr>
          <a:xfrm>
            <a:off x="1097275"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2 - Scope</a:t>
            </a:r>
            <a:endParaRPr/>
          </a:p>
        </p:txBody>
      </p:sp>
      <p:sp>
        <p:nvSpPr>
          <p:cNvPr id="97" name="Google Shape;97;p5"/>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1200"/>
              </a:spcBef>
              <a:spcAft>
                <a:spcPts val="0"/>
              </a:spcAft>
              <a:buSzPts val="1800"/>
              <a:buNone/>
            </a:pPr>
            <a:r>
              <a:rPr lang="en" sz="1600">
                <a:latin typeface="Times New Roman"/>
                <a:ea typeface="Times New Roman"/>
                <a:cs typeface="Times New Roman"/>
                <a:sym typeface="Times New Roman"/>
              </a:rPr>
              <a:t>1. First of all what we will try to achieve is to remove the unnecessary cycle in between the demand supply chain.We will try to create such a system where there will be direct buyers such as supermarts or a bulk buyer where we will directly supply the production from the farmers.Our cycle will try include maximum areas of production as we will also include transport services.</a:t>
            </a:r>
            <a:endParaRPr sz="1600">
              <a:latin typeface="Times New Roman"/>
              <a:ea typeface="Times New Roman"/>
              <a:cs typeface="Times New Roman"/>
              <a:sym typeface="Times New Roman"/>
            </a:endParaRPr>
          </a:p>
          <a:p>
            <a:pPr marL="0" lvl="0" indent="0" algn="just" rtl="0">
              <a:lnSpc>
                <a:spcPct val="100000"/>
              </a:lnSpc>
              <a:spcBef>
                <a:spcPts val="1200"/>
              </a:spcBef>
              <a:spcAft>
                <a:spcPts val="0"/>
              </a:spcAft>
              <a:buSzPts val="1800"/>
              <a:buNone/>
            </a:pPr>
            <a:r>
              <a:rPr lang="en" sz="1600">
                <a:latin typeface="Times New Roman"/>
                <a:ea typeface="Times New Roman"/>
                <a:cs typeface="Times New Roman"/>
                <a:sym typeface="Times New Roman"/>
              </a:rPr>
              <a:t>2. The second task which will try to implement is to create a contract based production which will be provided by the companies. In this type what we are trying to achieve is that we will take certain contracts from the companies If the farmer decides to accept the contract then the company will provide the materials required for proper production. The company will also provide the details of the materials they will provide to the farmers for the proper production of the raw material.</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6"/>
          <p:cNvSpPr txBox="1">
            <a:spLocks noGrp="1"/>
          </p:cNvSpPr>
          <p:nvPr>
            <p:ph type="title"/>
          </p:nvPr>
        </p:nvSpPr>
        <p:spPr>
          <a:xfrm>
            <a:off x="1097275" y="4113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3 - Literature Survey</a:t>
            </a:r>
            <a:endParaRPr/>
          </a:p>
        </p:txBody>
      </p:sp>
      <p:sp>
        <p:nvSpPr>
          <p:cNvPr id="103" name="Google Shape;103;p6"/>
          <p:cNvSpPr txBox="1">
            <a:spLocks noGrp="1"/>
          </p:cNvSpPr>
          <p:nvPr>
            <p:ph type="body" idx="1"/>
          </p:nvPr>
        </p:nvSpPr>
        <p:spPr>
          <a:xfrm>
            <a:off x="1097275" y="950750"/>
            <a:ext cx="7634400" cy="365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600" b="1">
                <a:latin typeface="Times New Roman"/>
                <a:ea typeface="Times New Roman"/>
                <a:cs typeface="Times New Roman"/>
                <a:sym typeface="Times New Roman"/>
              </a:rPr>
              <a:t>For Literature Survey we have prepared a separate document.</a:t>
            </a:r>
            <a:endParaRPr sz="1600" b="1">
              <a:latin typeface="Times New Roman"/>
              <a:ea typeface="Times New Roman"/>
              <a:cs typeface="Times New Roman"/>
              <a:sym typeface="Times New Roman"/>
            </a:endParaRPr>
          </a:p>
          <a:p>
            <a:pPr marL="0" lvl="0" indent="0" algn="l" rtl="0">
              <a:lnSpc>
                <a:spcPct val="115000"/>
              </a:lnSpc>
              <a:spcBef>
                <a:spcPts val="0"/>
              </a:spcBef>
              <a:spcAft>
                <a:spcPts val="0"/>
              </a:spcAft>
              <a:buSzPts val="1800"/>
              <a:buNone/>
            </a:pPr>
            <a:r>
              <a:rPr lang="en" sz="1600" b="1" u="sng">
                <a:solidFill>
                  <a:schemeClr val="hlink"/>
                </a:solidFill>
                <a:latin typeface="Times New Roman"/>
                <a:ea typeface="Times New Roman"/>
                <a:cs typeface="Times New Roman"/>
                <a:sym typeface="Times New Roman"/>
                <a:hlinkClick r:id="rId3"/>
              </a:rPr>
              <a:t>Click here for Literature Survey.</a:t>
            </a:r>
            <a:endParaRPr sz="1600" b="1">
              <a:latin typeface="Times New Roman"/>
              <a:ea typeface="Times New Roman"/>
              <a:cs typeface="Times New Roman"/>
              <a:sym typeface="Times New Roman"/>
            </a:endParaRPr>
          </a:p>
          <a:p>
            <a:pPr marL="0" lvl="0" indent="0" algn="l" rtl="0">
              <a:lnSpc>
                <a:spcPct val="115000"/>
              </a:lnSpc>
              <a:spcBef>
                <a:spcPts val="0"/>
              </a:spcBef>
              <a:spcAft>
                <a:spcPts val="0"/>
              </a:spcAft>
              <a:buSzPts val="1800"/>
              <a:buNone/>
            </a:pPr>
            <a:endParaRPr sz="1600" b="1">
              <a:latin typeface="Times New Roman"/>
              <a:ea typeface="Times New Roman"/>
              <a:cs typeface="Times New Roman"/>
              <a:sym typeface="Times New Roman"/>
            </a:endParaRPr>
          </a:p>
          <a:p>
            <a:pPr marL="0" lvl="0" indent="0" algn="l" rtl="0">
              <a:lnSpc>
                <a:spcPct val="115000"/>
              </a:lnSpc>
              <a:spcBef>
                <a:spcPts val="0"/>
              </a:spcBef>
              <a:spcAft>
                <a:spcPts val="0"/>
              </a:spcAft>
              <a:buSzPts val="1800"/>
              <a:buNone/>
            </a:pPr>
            <a:r>
              <a:rPr lang="en" sz="1600" b="1">
                <a:latin typeface="Times New Roman"/>
                <a:ea typeface="Times New Roman"/>
                <a:cs typeface="Times New Roman"/>
                <a:sym typeface="Times New Roman"/>
              </a:rPr>
              <a:t>For this document we have referred some Indian Law regarding the farmers and production allowances such as :-</a:t>
            </a:r>
            <a:endParaRPr sz="1600" b="1">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Font typeface="Times New Roman"/>
              <a:buAutoNum type="arabicPeriod"/>
            </a:pPr>
            <a:r>
              <a:rPr lang="en" sz="1200" b="1">
                <a:solidFill>
                  <a:srgbClr val="202124"/>
                </a:solidFill>
                <a:highlight>
                  <a:srgbClr val="FFFFFF"/>
                </a:highlight>
                <a:latin typeface="Times New Roman"/>
                <a:ea typeface="Times New Roman"/>
                <a:cs typeface="Times New Roman"/>
                <a:sym typeface="Times New Roman"/>
              </a:rPr>
              <a:t>THE FARMERS’ PRODUCE TRADE AND COMMERCE(PROMOTION AND FACILITATION) ORDINANCE, 2020</a:t>
            </a:r>
            <a:endParaRPr sz="1200" b="1">
              <a:solidFill>
                <a:srgbClr val="202124"/>
              </a:solidFill>
              <a:highlight>
                <a:srgbClr val="FFFFFF"/>
              </a:highlight>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202124"/>
              </a:buClr>
              <a:buSzPts val="1200"/>
              <a:buFont typeface="Times New Roman"/>
              <a:buAutoNum type="arabicPeriod"/>
            </a:pPr>
            <a:r>
              <a:rPr lang="en" sz="1200" b="1">
                <a:solidFill>
                  <a:srgbClr val="202124"/>
                </a:solidFill>
                <a:highlight>
                  <a:srgbClr val="FFFFFF"/>
                </a:highlight>
                <a:latin typeface="Times New Roman"/>
                <a:ea typeface="Times New Roman"/>
                <a:cs typeface="Times New Roman"/>
                <a:sym typeface="Times New Roman"/>
              </a:rPr>
              <a:t>Role of APMCs in Agricultural Marketing in India- A Study</a:t>
            </a:r>
            <a:endParaRPr sz="1200" b="1">
              <a:solidFill>
                <a:srgbClr val="202124"/>
              </a:solidFill>
              <a:highlight>
                <a:srgbClr val="FFFFFF"/>
              </a:highlight>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202124"/>
              </a:buClr>
              <a:buSzPts val="1200"/>
              <a:buFont typeface="Times New Roman"/>
              <a:buAutoNum type="arabicPeriod"/>
            </a:pPr>
            <a:r>
              <a:rPr lang="en" sz="1200" b="1">
                <a:solidFill>
                  <a:srgbClr val="202124"/>
                </a:solidFill>
                <a:highlight>
                  <a:srgbClr val="FFFFFF"/>
                </a:highlight>
                <a:latin typeface="Times New Roman"/>
                <a:ea typeface="Times New Roman"/>
                <a:cs typeface="Times New Roman"/>
                <a:sym typeface="Times New Roman"/>
              </a:rPr>
              <a:t>Farmers Suicides in India research paper</a:t>
            </a:r>
            <a:endParaRPr sz="1200" b="1">
              <a:solidFill>
                <a:srgbClr val="202124"/>
              </a:solidFill>
              <a:highlight>
                <a:srgbClr val="FFFFFF"/>
              </a:highlight>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202124"/>
              </a:buClr>
              <a:buSzPts val="1200"/>
              <a:buFont typeface="Times New Roman"/>
              <a:buAutoNum type="arabicPeriod"/>
            </a:pPr>
            <a:r>
              <a:rPr lang="en" sz="1200" b="1">
                <a:solidFill>
                  <a:srgbClr val="202124"/>
                </a:solidFill>
                <a:highlight>
                  <a:srgbClr val="FFFFFF"/>
                </a:highlight>
                <a:latin typeface="Times New Roman"/>
                <a:ea typeface="Times New Roman"/>
                <a:cs typeface="Times New Roman"/>
                <a:sym typeface="Times New Roman"/>
              </a:rPr>
              <a:t>Farmer Suicides in India - Trends across Major States, 1995–2011</a:t>
            </a:r>
            <a:endParaRPr sz="1200" b="1">
              <a:solidFill>
                <a:srgbClr val="202124"/>
              </a:solidFill>
              <a:highlight>
                <a:srgbClr val="FFFFFF"/>
              </a:highlight>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202124"/>
              </a:buClr>
              <a:buSzPts val="1200"/>
              <a:buFont typeface="Times New Roman"/>
              <a:buAutoNum type="arabicPeriod"/>
            </a:pPr>
            <a:r>
              <a:rPr lang="en" sz="1200" b="1">
                <a:solidFill>
                  <a:srgbClr val="202124"/>
                </a:solidFill>
                <a:highlight>
                  <a:srgbClr val="FFFFFF"/>
                </a:highlight>
                <a:latin typeface="Times New Roman"/>
                <a:ea typeface="Times New Roman"/>
                <a:cs typeface="Times New Roman"/>
                <a:sym typeface="Times New Roman"/>
              </a:rPr>
              <a:t>THE FARMERS’ PRODUCE TRADE AND COMMERCE (PROMOTION AND FACILITATION) ACT, 2020</a:t>
            </a:r>
            <a:endParaRPr sz="1200" b="1">
              <a:solidFill>
                <a:srgbClr val="202124"/>
              </a:solidFill>
              <a:highlight>
                <a:srgbClr val="FFFFFF"/>
              </a:highlight>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202124"/>
              </a:buClr>
              <a:buSzPts val="1200"/>
              <a:buFont typeface="Times New Roman"/>
              <a:buAutoNum type="arabicPeriod"/>
            </a:pPr>
            <a:r>
              <a:rPr lang="en" sz="1200" b="1">
                <a:solidFill>
                  <a:srgbClr val="202124"/>
                </a:solidFill>
                <a:highlight>
                  <a:srgbClr val="FFFFFF"/>
                </a:highlight>
                <a:latin typeface="Times New Roman"/>
                <a:ea typeface="Times New Roman"/>
                <a:cs typeface="Times New Roman"/>
                <a:sym typeface="Times New Roman"/>
              </a:rPr>
              <a:t>THE FARMERS (EMPOWERMENT AND PROTECTION) AGREEMENT ON PRICE ASSURANCE AND FARM SERVICES ACT, 2020</a:t>
            </a:r>
            <a:endParaRPr sz="1200" b="1">
              <a:solidFill>
                <a:srgbClr val="202124"/>
              </a:solidFill>
              <a:highlight>
                <a:srgbClr val="FFFFFF"/>
              </a:highlight>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202124"/>
              </a:buClr>
              <a:buSzPts val="1200"/>
              <a:buFont typeface="Times New Roman"/>
              <a:buAutoNum type="arabicPeriod"/>
            </a:pPr>
            <a:r>
              <a:rPr lang="en" sz="1200" b="1">
                <a:solidFill>
                  <a:srgbClr val="202124"/>
                </a:solidFill>
                <a:highlight>
                  <a:srgbClr val="FFFFFF"/>
                </a:highlight>
                <a:latin typeface="Times New Roman"/>
                <a:ea typeface="Times New Roman"/>
                <a:cs typeface="Times New Roman"/>
                <a:sym typeface="Times New Roman"/>
              </a:rPr>
              <a:t>THE AGRICULTURAL PRODUCE (GRADING AND MARKING) ACT, 1937</a:t>
            </a:r>
            <a:endParaRPr sz="1200" b="1">
              <a:solidFill>
                <a:srgbClr val="202124"/>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7"/>
          <p:cNvSpPr txBox="1">
            <a:spLocks noGrp="1"/>
          </p:cNvSpPr>
          <p:nvPr>
            <p:ph type="title"/>
          </p:nvPr>
        </p:nvSpPr>
        <p:spPr>
          <a:xfrm>
            <a:off x="1097275"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4 - SRS</a:t>
            </a:r>
            <a:endParaRPr/>
          </a:p>
        </p:txBody>
      </p:sp>
      <p:sp>
        <p:nvSpPr>
          <p:cNvPr id="109" name="Google Shape;109;p7"/>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600" b="1">
                <a:latin typeface="Times New Roman"/>
                <a:ea typeface="Times New Roman"/>
                <a:cs typeface="Times New Roman"/>
                <a:sym typeface="Times New Roman"/>
              </a:rPr>
              <a:t>For SRS Document we have prepared a separate document.</a:t>
            </a:r>
            <a:endParaRPr sz="1600" b="1">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2"/>
              </a:buClr>
              <a:buSzPts val="1100"/>
              <a:buFont typeface="Arial"/>
              <a:buNone/>
            </a:pPr>
            <a:r>
              <a:rPr lang="en" sz="1600" b="1" u="sng">
                <a:solidFill>
                  <a:schemeClr val="hlink"/>
                </a:solidFill>
                <a:latin typeface="Times New Roman"/>
                <a:ea typeface="Times New Roman"/>
                <a:cs typeface="Times New Roman"/>
                <a:sym typeface="Times New Roman"/>
                <a:hlinkClick r:id="rId3"/>
              </a:rPr>
              <a:t>Click here for SRS Document.</a:t>
            </a:r>
            <a:endParaRPr sz="1600" b="1">
              <a:latin typeface="Times New Roman"/>
              <a:ea typeface="Times New Roman"/>
              <a:cs typeface="Times New Roman"/>
              <a:sym typeface="Times New Roman"/>
            </a:endParaRPr>
          </a:p>
          <a:p>
            <a:pPr marL="0" lvl="0" indent="0" algn="l" rtl="0">
              <a:lnSpc>
                <a:spcPct val="115000"/>
              </a:lnSpc>
              <a:spcBef>
                <a:spcPts val="0"/>
              </a:spcBef>
              <a:spcAft>
                <a:spcPts val="1600"/>
              </a:spcAft>
              <a:buSzPts val="18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7"/>
          <p:cNvSpPr txBox="1">
            <a:spLocks noGrp="1"/>
          </p:cNvSpPr>
          <p:nvPr>
            <p:ph type="title"/>
          </p:nvPr>
        </p:nvSpPr>
        <p:spPr>
          <a:xfrm>
            <a:off x="1097275"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5</a:t>
            </a:r>
            <a:r>
              <a:rPr lang="en" dirty="0" smtClean="0"/>
              <a:t> – B.Tech Final Report</a:t>
            </a:r>
            <a:endParaRPr dirty="0"/>
          </a:p>
        </p:txBody>
      </p:sp>
      <p:sp>
        <p:nvSpPr>
          <p:cNvPr id="109" name="Google Shape;109;p7"/>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600" b="1" dirty="0">
                <a:latin typeface="Times New Roman"/>
                <a:ea typeface="Times New Roman"/>
                <a:cs typeface="Times New Roman"/>
                <a:sym typeface="Times New Roman"/>
              </a:rPr>
              <a:t>For </a:t>
            </a:r>
            <a:r>
              <a:rPr lang="en" sz="1600" b="1" dirty="0" smtClean="0">
                <a:latin typeface="Times New Roman"/>
                <a:ea typeface="Times New Roman"/>
                <a:cs typeface="Times New Roman"/>
                <a:sym typeface="Times New Roman"/>
              </a:rPr>
              <a:t>Final Report </a:t>
            </a:r>
            <a:r>
              <a:rPr lang="en" sz="1600" b="1" dirty="0">
                <a:latin typeface="Times New Roman"/>
                <a:ea typeface="Times New Roman"/>
                <a:cs typeface="Times New Roman"/>
                <a:sym typeface="Times New Roman"/>
              </a:rPr>
              <a:t>we have prepared a separate document.</a:t>
            </a:r>
            <a:endParaRPr sz="1600" b="1" dirty="0">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2"/>
              </a:buClr>
              <a:buSzPts val="1100"/>
              <a:buFont typeface="Arial"/>
              <a:buNone/>
            </a:pPr>
            <a:r>
              <a:rPr lang="en" sz="1600" b="1" u="sng" dirty="0">
                <a:solidFill>
                  <a:schemeClr val="hlink"/>
                </a:solidFill>
                <a:latin typeface="Times New Roman"/>
                <a:ea typeface="Times New Roman"/>
                <a:cs typeface="Times New Roman"/>
                <a:sym typeface="Times New Roman"/>
                <a:hlinkClick r:id="rId3"/>
              </a:rPr>
              <a:t>Click here for SRS Document.</a:t>
            </a:r>
            <a:endParaRPr sz="1600" b="1" dirty="0">
              <a:latin typeface="Times New Roman"/>
              <a:ea typeface="Times New Roman"/>
              <a:cs typeface="Times New Roman"/>
              <a:sym typeface="Times New Roman"/>
            </a:endParaRPr>
          </a:p>
          <a:p>
            <a:pPr marL="0" lvl="0" indent="0" algn="l" rtl="0">
              <a:lnSpc>
                <a:spcPct val="115000"/>
              </a:lnSpc>
              <a:spcBef>
                <a:spcPts val="0"/>
              </a:spcBef>
              <a:spcAft>
                <a:spcPts val="1600"/>
              </a:spcAft>
              <a:buSzPts val="1800"/>
              <a:buNone/>
            </a:pPr>
            <a:endParaRPr dirty="0"/>
          </a:p>
        </p:txBody>
      </p:sp>
    </p:spTree>
    <p:extLst>
      <p:ext uri="{BB962C8B-B14F-4D97-AF65-F5344CB8AC3E}">
        <p14:creationId xmlns:p14="http://schemas.microsoft.com/office/powerpoint/2010/main" val="441282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a9befa7a57_0_0"/>
          <p:cNvSpPr txBox="1">
            <a:spLocks noGrp="1"/>
          </p:cNvSpPr>
          <p:nvPr>
            <p:ph type="title"/>
          </p:nvPr>
        </p:nvSpPr>
        <p:spPr>
          <a:xfrm>
            <a:off x="1097275"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Diagrams</a:t>
            </a:r>
            <a:endParaRPr dirty="0"/>
          </a:p>
        </p:txBody>
      </p:sp>
      <p:sp>
        <p:nvSpPr>
          <p:cNvPr id="115" name="Google Shape;115;ga9befa7a57_0_0"/>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600" b="1" dirty="0">
                <a:latin typeface="Times New Roman"/>
                <a:ea typeface="Times New Roman"/>
                <a:cs typeface="Times New Roman"/>
                <a:sym typeface="Times New Roman"/>
              </a:rPr>
              <a:t>For different diagrams please click on the following link.</a:t>
            </a:r>
            <a:endParaRPr sz="1600" b="1" dirty="0">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2"/>
              </a:buClr>
              <a:buSzPts val="1100"/>
              <a:buFont typeface="Arial"/>
              <a:buNone/>
            </a:pPr>
            <a:r>
              <a:rPr lang="en" sz="1600" b="1" u="sng" dirty="0">
                <a:solidFill>
                  <a:schemeClr val="hlink"/>
                </a:solidFill>
                <a:latin typeface="Times New Roman"/>
                <a:ea typeface="Times New Roman"/>
                <a:cs typeface="Times New Roman"/>
                <a:sym typeface="Times New Roman"/>
                <a:hlinkClick r:id="rId3"/>
              </a:rPr>
              <a:t>Click here for diagrams</a:t>
            </a:r>
            <a:r>
              <a:rPr lang="en" sz="1600" b="1" u="sng" dirty="0" smtClean="0">
                <a:solidFill>
                  <a:schemeClr val="hlink"/>
                </a:solidFill>
                <a:latin typeface="Times New Roman"/>
                <a:ea typeface="Times New Roman"/>
                <a:cs typeface="Times New Roman"/>
                <a:sym typeface="Times New Roman"/>
                <a:hlinkClick r:id="rId3"/>
              </a:rPr>
              <a:t>.</a:t>
            </a:r>
            <a:endParaRPr lang="en" sz="1600" b="1" u="sng" dirty="0" smtClean="0">
              <a:solidFill>
                <a:schemeClr val="hlink"/>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2"/>
              </a:buClr>
              <a:buSzPts val="1100"/>
              <a:buFont typeface="Arial"/>
              <a:buNone/>
            </a:pPr>
            <a:r>
              <a:rPr lang="en-IN" sz="1600" b="1" dirty="0" smtClean="0">
                <a:latin typeface="Times New Roman"/>
                <a:ea typeface="Times New Roman"/>
                <a:cs typeface="Times New Roman"/>
                <a:sym typeface="Times New Roman"/>
              </a:rPr>
              <a:t>Architectural Diagram</a:t>
            </a:r>
          </a:p>
          <a:p>
            <a:pPr marL="0" lvl="0" indent="0" algn="l" rtl="0">
              <a:lnSpc>
                <a:spcPct val="115000"/>
              </a:lnSpc>
              <a:spcBef>
                <a:spcPts val="0"/>
              </a:spcBef>
              <a:spcAft>
                <a:spcPts val="0"/>
              </a:spcAft>
              <a:buClr>
                <a:schemeClr val="dk2"/>
              </a:buClr>
              <a:buSzPts val="1100"/>
              <a:buFont typeface="Arial"/>
              <a:buNone/>
            </a:pPr>
            <a:endParaRPr sz="1600" b="1" dirty="0">
              <a:latin typeface="Times New Roman"/>
              <a:ea typeface="Times New Roman"/>
              <a:cs typeface="Times New Roman"/>
              <a:sym typeface="Times New Roman"/>
            </a:endParaRPr>
          </a:p>
          <a:p>
            <a:pPr marL="0" lvl="0" indent="0" algn="l" rtl="0">
              <a:lnSpc>
                <a:spcPct val="115000"/>
              </a:lnSpc>
              <a:spcBef>
                <a:spcPts val="0"/>
              </a:spcBef>
              <a:spcAft>
                <a:spcPts val="1600"/>
              </a:spcAft>
              <a:buSzPts val="1800"/>
              <a:buNone/>
            </a:pPr>
            <a:endParaRPr dirty="0"/>
          </a:p>
        </p:txBody>
      </p:sp>
      <p:pic>
        <p:nvPicPr>
          <p:cNvPr id="1026" name="Picture 2" descr="C:\Users\Parth\Desktop\1711055\final year project\kissan-bandhu\documents\Diagrams\architectural diagra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2331" y="2188439"/>
            <a:ext cx="7026965" cy="22589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978</Words>
  <Application>Microsoft Office PowerPoint</Application>
  <PresentationFormat>On-screen Show (16:9)</PresentationFormat>
  <Paragraphs>147</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Lato</vt:lpstr>
      <vt:lpstr>Times New Roman</vt:lpstr>
      <vt:lpstr>Raleway</vt:lpstr>
      <vt:lpstr>Swiss</vt:lpstr>
      <vt:lpstr>Progress Report: Kisaan Bandhu</vt:lpstr>
      <vt:lpstr>Overview</vt:lpstr>
      <vt:lpstr>1 - Problem Definition</vt:lpstr>
      <vt:lpstr>Motivation</vt:lpstr>
      <vt:lpstr>2 - Scope</vt:lpstr>
      <vt:lpstr>3 - Literature Survey</vt:lpstr>
      <vt:lpstr>4 - SRS</vt:lpstr>
      <vt:lpstr>5 – B.Tech Final Report</vt:lpstr>
      <vt:lpstr>Diagrams</vt:lpstr>
      <vt:lpstr>6 – Algorithms and Techniques used</vt:lpstr>
      <vt:lpstr>6 – Algorithms and Techniques used</vt:lpstr>
      <vt:lpstr>6 – Algorithms and Techniques used</vt:lpstr>
      <vt:lpstr>6 – Algorithms and Techniques used</vt:lpstr>
      <vt:lpstr>6 – Algorithms and Techniques used</vt:lpstr>
      <vt:lpstr>6 – Algorithms and Techniques used</vt:lpstr>
      <vt:lpstr>6 – Algorithms and Techniques used</vt:lpstr>
      <vt:lpstr>6 – Algorithms and Techniques used</vt:lpstr>
      <vt:lpstr>6 – Algorithms and Techniques used</vt:lpstr>
      <vt:lpstr>6 – Algorithms and Techniques used</vt:lpstr>
      <vt:lpstr>6 – Some of the Tools Used</vt:lpstr>
      <vt:lpstr>7 - Methodology</vt:lpstr>
      <vt:lpstr>7 - Methodology</vt:lpstr>
      <vt:lpstr>7 - Methodology</vt:lpstr>
      <vt:lpstr>7 - Methodology</vt:lpstr>
      <vt:lpstr>8 – Completed Implementation</vt:lpstr>
      <vt:lpstr>9- Future Scope</vt:lpstr>
      <vt:lpstr>10 - 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Report: Kisaan Bandhu</dc:title>
  <cp:lastModifiedBy>Parth</cp:lastModifiedBy>
  <cp:revision>6</cp:revision>
  <dcterms:modified xsi:type="dcterms:W3CDTF">2020-12-12T14:21:32Z</dcterms:modified>
</cp:coreProperties>
</file>