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a45ee89d0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ca45ee89d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 name="Shape 16"/>
        <p:cNvGrpSpPr/>
        <p:nvPr/>
      </p:nvGrpSpPr>
      <p:grpSpPr>
        <a:xfrm>
          <a:off x="0" y="0"/>
          <a:ext cx="0" cy="0"/>
          <a:chOff x="0" y="0"/>
          <a:chExt cx="0" cy="0"/>
        </a:xfrm>
      </p:grpSpPr>
      <p:sp>
        <p:nvSpPr>
          <p:cNvPr id="17" name="Google Shape;17;p3"/>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 name="Google Shape;18;p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20" name="Google Shape;20;p3"/>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 name="Google Shape;21;p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2" name="Google Shape;22;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cxnSp>
        <p:nvCxnSpPr>
          <p:cNvPr id="24" name="Google Shape;24;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5" name="Google Shape;25;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6" name="Google Shape;26;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7" name="Google Shape;27;p4"/>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4"/>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 name="Google Shape;29;p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0" name="Shape 30"/>
        <p:cNvGrpSpPr/>
        <p:nvPr/>
      </p:nvGrpSpPr>
      <p:grpSpPr>
        <a:xfrm>
          <a:off x="0" y="0"/>
          <a:ext cx="0" cy="0"/>
          <a:chOff x="0" y="0"/>
          <a:chExt cx="0" cy="0"/>
        </a:xfrm>
      </p:grpSpPr>
      <p:cxnSp>
        <p:nvCxnSpPr>
          <p:cNvPr id="31" name="Google Shape;31;p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32" name="Google Shape;32;p5"/>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33" name="Google Shape;33;p5"/>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34" name="Google Shape;34;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cxnSp>
        <p:nvCxnSpPr>
          <p:cNvPr id="36" name="Google Shape;36;p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7" name="Google Shape;37;p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8" name="Google Shape;38;p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9" name="Google Shape;39;p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6"/>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6"/>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7"/>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cxnSp>
        <p:nvCxnSpPr>
          <p:cNvPr id="47" name="Google Shape;47;p8"/>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8" name="Google Shape;48;p8"/>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9" name="Google Shape;49;p8"/>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0" name="Google Shape;50;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51" name="Shape 51"/>
        <p:cNvGrpSpPr/>
        <p:nvPr/>
      </p:nvGrpSpPr>
      <p:grpSpPr>
        <a:xfrm>
          <a:off x="0" y="0"/>
          <a:ext cx="0" cy="0"/>
          <a:chOff x="0" y="0"/>
          <a:chExt cx="0" cy="0"/>
        </a:xfrm>
      </p:grpSpPr>
      <p:cxnSp>
        <p:nvCxnSpPr>
          <p:cNvPr id="52" name="Google Shape;52;p9"/>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3" name="Google Shape;53;p9"/>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s://en.wikipedia.org/wiki/Data_retrieval" TargetMode="External"/><Relationship Id="rId10" Type="http://schemas.openxmlformats.org/officeDocument/2006/relationships/hyperlink" Target="https://en.wikipedia.org/wiki/Database" TargetMode="External"/><Relationship Id="rId13" Type="http://schemas.openxmlformats.org/officeDocument/2006/relationships/image" Target="../media/image2.png"/><Relationship Id="rId12" Type="http://schemas.openxmlformats.org/officeDocument/2006/relationships/hyperlink" Target="https://en.wikipedia.org/wiki/Data_analysis"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Data_scraping" TargetMode="External"/><Relationship Id="rId4" Type="http://schemas.openxmlformats.org/officeDocument/2006/relationships/hyperlink" Target="https://en.wikipedia.org/wiki/Data_extraction" TargetMode="External"/><Relationship Id="rId9" Type="http://schemas.openxmlformats.org/officeDocument/2006/relationships/hyperlink" Target="https://en.wikipedia.org/wiki/Web_crawler" TargetMode="External"/><Relationship Id="rId5" Type="http://schemas.openxmlformats.org/officeDocument/2006/relationships/hyperlink" Target="https://en.wikipedia.org/wiki/Website" TargetMode="External"/><Relationship Id="rId6" Type="http://schemas.openxmlformats.org/officeDocument/2006/relationships/hyperlink" Target="https://en.wikipedia.org/wiki/World_Wide_Web" TargetMode="External"/><Relationship Id="rId7" Type="http://schemas.openxmlformats.org/officeDocument/2006/relationships/hyperlink" Target="https://en.wikipedia.org/wiki/Hypertext_Transfer_Protocol" TargetMode="External"/><Relationship Id="rId8" Type="http://schemas.openxmlformats.org/officeDocument/2006/relationships/hyperlink" Target="https://en.wikipedia.org/wiki/Internet_bo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1" Type="http://schemas.openxmlformats.org/officeDocument/2006/relationships/hyperlink" Target="https://en.wikipedia.org/wiki/Data_compression" TargetMode="External"/><Relationship Id="rId10" Type="http://schemas.openxmlformats.org/officeDocument/2006/relationships/hyperlink" Target="https://en.wikipedia.org/wiki/Data_compression" TargetMode="External"/><Relationship Id="rId13" Type="http://schemas.openxmlformats.org/officeDocument/2006/relationships/hyperlink" Target="https://en.wikipedia.org/wiki/Machine_learning" TargetMode="External"/><Relationship Id="rId12" Type="http://schemas.openxmlformats.org/officeDocument/2006/relationships/hyperlink" Target="https://en.wikipedia.org/wiki/Data_compression"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en.wikipedia.org/wiki/Data_mining" TargetMode="External"/><Relationship Id="rId4" Type="http://schemas.openxmlformats.org/officeDocument/2006/relationships/hyperlink" Target="https://en.wikipedia.org/wiki/Statistics" TargetMode="External"/><Relationship Id="rId9" Type="http://schemas.openxmlformats.org/officeDocument/2006/relationships/hyperlink" Target="https://en.wikipedia.org/wiki/Bioinformatics" TargetMode="External"/><Relationship Id="rId14" Type="http://schemas.openxmlformats.org/officeDocument/2006/relationships/image" Target="../media/image11.png"/><Relationship Id="rId5" Type="http://schemas.openxmlformats.org/officeDocument/2006/relationships/hyperlink" Target="https://en.wikipedia.org/wiki/Data_analysis" TargetMode="External"/><Relationship Id="rId6" Type="http://schemas.openxmlformats.org/officeDocument/2006/relationships/hyperlink" Target="https://en.wikipedia.org/wiki/Pattern_recognition" TargetMode="External"/><Relationship Id="rId7" Type="http://schemas.openxmlformats.org/officeDocument/2006/relationships/hyperlink" Target="https://en.wikipedia.org/wiki/Image_analysis" TargetMode="External"/><Relationship Id="rId8" Type="http://schemas.openxmlformats.org/officeDocument/2006/relationships/hyperlink" Target="https://en.wikipedia.org/wiki/Information_retrieva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en.wikipedia.org/wiki/Request%E2%80%93response" TargetMode="External"/><Relationship Id="rId4" Type="http://schemas.openxmlformats.org/officeDocument/2006/relationships/hyperlink" Target="https://en.wikipedia.org/wiki/Web_browser" TargetMode="External"/><Relationship Id="rId5" Type="http://schemas.openxmlformats.org/officeDocument/2006/relationships/hyperlink" Target="https://en.wikipedia.org/wiki/Host_(network)" TargetMode="External"/><Relationship Id="rId6" Type="http://schemas.openxmlformats.org/officeDocument/2006/relationships/hyperlink" Target="https://en.wikipedia.org/wiki/Website" TargetMode="External"/><Relationship Id="rId7" Type="http://schemas.openxmlformats.org/officeDocument/2006/relationships/hyperlink" Target="https://en.wikipedia.org/wiki/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rive.google.com/drive/folders/16tvMvIujITE77qnQHcmGWVUo8N9eIZlR?usp=shar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flutter.dev/docs" TargetMode="External"/><Relationship Id="rId4" Type="http://schemas.openxmlformats.org/officeDocument/2006/relationships/hyperlink" Target="https://flutter.dev/docs" TargetMode="External"/><Relationship Id="rId5" Type="http://schemas.openxmlformats.org/officeDocument/2006/relationships/hyperlink" Target="https://docs.mongodb.com/" TargetMode="External"/><Relationship Id="rId6" Type="http://schemas.openxmlformats.org/officeDocument/2006/relationships/hyperlink" Target="https://docs.mongodb.com/" TargetMode="External"/><Relationship Id="rId7" Type="http://schemas.openxmlformats.org/officeDocument/2006/relationships/hyperlink" Target="https://expresses.com/en/5x/API.html" TargetMode="External"/><Relationship Id="rId8" Type="http://schemas.openxmlformats.org/officeDocument/2006/relationships/hyperlink" Target="https://expresses.com/en/5x/API.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1hk4o08HG0y7rwzW3kYiFoaF0gDFmHf4g/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file/d/13F3_I7X0WRGk_PJE3Bxmf7xQrKy69cWY/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rive.google.com/file/d/122qg_do5XWx3GNIOHGXW8A1TLKhFILxw/view?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rive.google.com/drive/folders/1J4bDw4U0pcmu_iHosSCZSQ1uLiQiyz6R?usp=sharing"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406250" y="553450"/>
            <a:ext cx="5840700" cy="154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Progress Report:</a:t>
            </a:r>
            <a:br>
              <a:rPr lang="en"/>
            </a:br>
            <a:r>
              <a:rPr lang="en"/>
              <a:t>Kisaan Bandhu</a:t>
            </a:r>
            <a:endParaRPr/>
          </a:p>
        </p:txBody>
      </p:sp>
      <p:sp>
        <p:nvSpPr>
          <p:cNvPr id="73" name="Google Shape;73;p13"/>
          <p:cNvSpPr txBox="1"/>
          <p:nvPr>
            <p:ph idx="1" type="subTitle"/>
          </p:nvPr>
        </p:nvSpPr>
        <p:spPr>
          <a:xfrm>
            <a:off x="1591892" y="3253825"/>
            <a:ext cx="6331500" cy="124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Meet Bhanushali 1711005</a:t>
            </a:r>
            <a:endParaRPr/>
          </a:p>
          <a:p>
            <a:pPr indent="0" lvl="0" marL="0" rtl="0" algn="l">
              <a:lnSpc>
                <a:spcPct val="100000"/>
              </a:lnSpc>
              <a:spcBef>
                <a:spcPts val="0"/>
              </a:spcBef>
              <a:spcAft>
                <a:spcPts val="0"/>
              </a:spcAft>
              <a:buSzPts val="1800"/>
              <a:buNone/>
            </a:pPr>
            <a:r>
              <a:rPr lang="en"/>
              <a:t>Govinda Patel 1711038</a:t>
            </a:r>
            <a:endParaRPr/>
          </a:p>
          <a:p>
            <a:pPr indent="0" lvl="0" marL="0" rtl="0" algn="l">
              <a:lnSpc>
                <a:spcPct val="100000"/>
              </a:lnSpc>
              <a:spcBef>
                <a:spcPts val="0"/>
              </a:spcBef>
              <a:spcAft>
                <a:spcPts val="0"/>
              </a:spcAft>
              <a:buSzPts val="1800"/>
              <a:buNone/>
            </a:pPr>
            <a:r>
              <a:rPr lang="en"/>
              <a:t>Parth Sheth 1711055</a:t>
            </a:r>
            <a:endParaRPr/>
          </a:p>
          <a:p>
            <a:pPr indent="0" lvl="0" marL="0" rtl="0" algn="l">
              <a:lnSpc>
                <a:spcPct val="100000"/>
              </a:lnSpc>
              <a:spcBef>
                <a:spcPts val="0"/>
              </a:spcBef>
              <a:spcAft>
                <a:spcPts val="0"/>
              </a:spcAft>
              <a:buSzPts val="1800"/>
              <a:buNone/>
            </a:pPr>
            <a:r>
              <a:rPr lang="en"/>
              <a:t>Shailesh Upadhyay 1711061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1097275" y="575950"/>
            <a:ext cx="7440438"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6 – Algorithms and Techniques used</a:t>
            </a:r>
            <a:endParaRPr/>
          </a:p>
        </p:txBody>
      </p:sp>
      <p:sp>
        <p:nvSpPr>
          <p:cNvPr id="128" name="Google Shape;128;p22"/>
          <p:cNvSpPr txBox="1"/>
          <p:nvPr>
            <p:ph idx="1" type="body"/>
          </p:nvPr>
        </p:nvSpPr>
        <p:spPr>
          <a:xfrm>
            <a:off x="1097275" y="1211350"/>
            <a:ext cx="3771900" cy="3386700"/>
          </a:xfrm>
          <a:prstGeom prst="rect">
            <a:avLst/>
          </a:prstGeom>
          <a:noFill/>
          <a:ln>
            <a:noFill/>
          </a:ln>
        </p:spPr>
        <p:txBody>
          <a:bodyPr anchorCtr="0" anchor="t" bIns="91425" lIns="91425" spcFirstLastPara="1" rIns="91425" wrap="square" tIns="91425">
            <a:noAutofit/>
          </a:bodyPr>
          <a:lstStyle/>
          <a:p>
            <a:pPr indent="0" lvl="2" marL="0" rtl="0" algn="just">
              <a:lnSpc>
                <a:spcPct val="115000"/>
              </a:lnSpc>
              <a:spcBef>
                <a:spcPts val="1600"/>
              </a:spcBef>
              <a:spcAft>
                <a:spcPts val="0"/>
              </a:spcAft>
              <a:buSzPts val="1400"/>
              <a:buNone/>
            </a:pPr>
            <a:r>
              <a:rPr b="1" lang="en" sz="1600" u="sng">
                <a:latin typeface="Times New Roman"/>
                <a:ea typeface="Times New Roman"/>
                <a:cs typeface="Times New Roman"/>
                <a:sym typeface="Times New Roman"/>
              </a:rPr>
              <a:t>WebScraping</a:t>
            </a:r>
            <a:endParaRPr b="1" sz="1600" u="sng">
              <a:latin typeface="Times New Roman"/>
              <a:ea typeface="Times New Roman"/>
              <a:cs typeface="Times New Roman"/>
              <a:sym typeface="Times New Roman"/>
            </a:endParaRPr>
          </a:p>
          <a:p>
            <a:pPr indent="0" lvl="2" marL="0" rtl="0" algn="just">
              <a:lnSpc>
                <a:spcPct val="115000"/>
              </a:lnSpc>
              <a:spcBef>
                <a:spcPts val="1600"/>
              </a:spcBef>
              <a:spcAft>
                <a:spcPts val="0"/>
              </a:spcAft>
              <a:buSzPts val="1400"/>
              <a:buNone/>
            </a:pPr>
            <a:r>
              <a:t/>
            </a:r>
            <a:endParaRPr b="1" sz="1600" u="sng">
              <a:latin typeface="Times New Roman"/>
              <a:ea typeface="Times New Roman"/>
              <a:cs typeface="Times New Roman"/>
              <a:sym typeface="Times New Roman"/>
            </a:endParaRPr>
          </a:p>
          <a:p>
            <a:pPr indent="0" lvl="0" marL="114300" rtl="0" algn="just">
              <a:lnSpc>
                <a:spcPct val="115000"/>
              </a:lnSpc>
              <a:spcBef>
                <a:spcPts val="0"/>
              </a:spcBef>
              <a:spcAft>
                <a:spcPts val="0"/>
              </a:spcAft>
              <a:buSzPts val="1800"/>
              <a:buNone/>
            </a:pPr>
            <a:r>
              <a:rPr lang="en" sz="1200">
                <a:solidFill>
                  <a:schemeClr val="dk2"/>
                </a:solidFill>
                <a:latin typeface="Times New Roman"/>
                <a:ea typeface="Times New Roman"/>
                <a:cs typeface="Times New Roman"/>
                <a:sym typeface="Times New Roman"/>
              </a:rPr>
              <a:t>Web scraping  is </a:t>
            </a:r>
            <a:r>
              <a:rPr lang="en" sz="1200" u="sng">
                <a:solidFill>
                  <a:schemeClr val="hlink"/>
                </a:solidFill>
                <a:latin typeface="Times New Roman"/>
                <a:ea typeface="Times New Roman"/>
                <a:cs typeface="Times New Roman"/>
                <a:sym typeface="Times New Roman"/>
                <a:hlinkClick r:id="rId3"/>
              </a:rPr>
              <a:t>data scraping</a:t>
            </a:r>
            <a:r>
              <a:rPr lang="en" sz="1200">
                <a:solidFill>
                  <a:schemeClr val="dk2"/>
                </a:solidFill>
                <a:latin typeface="Times New Roman"/>
                <a:ea typeface="Times New Roman"/>
                <a:cs typeface="Times New Roman"/>
                <a:sym typeface="Times New Roman"/>
              </a:rPr>
              <a:t> used for </a:t>
            </a:r>
            <a:r>
              <a:rPr lang="en" sz="1200" u="sng">
                <a:solidFill>
                  <a:schemeClr val="hlink"/>
                </a:solidFill>
                <a:latin typeface="Times New Roman"/>
                <a:ea typeface="Times New Roman"/>
                <a:cs typeface="Times New Roman"/>
                <a:sym typeface="Times New Roman"/>
                <a:hlinkClick r:id="rId4"/>
              </a:rPr>
              <a:t>extracting data</a:t>
            </a:r>
            <a:r>
              <a:rPr lang="en" sz="1200">
                <a:solidFill>
                  <a:schemeClr val="dk2"/>
                </a:solidFill>
                <a:latin typeface="Times New Roman"/>
                <a:ea typeface="Times New Roman"/>
                <a:cs typeface="Times New Roman"/>
                <a:sym typeface="Times New Roman"/>
              </a:rPr>
              <a:t> from </a:t>
            </a:r>
            <a:r>
              <a:rPr lang="en" sz="1200" u="sng">
                <a:solidFill>
                  <a:schemeClr val="hlink"/>
                </a:solidFill>
                <a:latin typeface="Times New Roman"/>
                <a:ea typeface="Times New Roman"/>
                <a:cs typeface="Times New Roman"/>
                <a:sym typeface="Times New Roman"/>
                <a:hlinkClick r:id="rId5"/>
              </a:rPr>
              <a:t>websites</a:t>
            </a:r>
            <a:r>
              <a:rPr lang="en" sz="1200">
                <a:solidFill>
                  <a:schemeClr val="dk2"/>
                </a:solidFill>
                <a:latin typeface="Times New Roman"/>
                <a:ea typeface="Times New Roman"/>
                <a:cs typeface="Times New Roman"/>
                <a:sym typeface="Times New Roman"/>
              </a:rPr>
              <a:t>. Web scraping software may access the </a:t>
            </a:r>
            <a:r>
              <a:rPr lang="en" sz="1200" u="sng">
                <a:solidFill>
                  <a:schemeClr val="hlink"/>
                </a:solidFill>
                <a:latin typeface="Times New Roman"/>
                <a:ea typeface="Times New Roman"/>
                <a:cs typeface="Times New Roman"/>
                <a:sym typeface="Times New Roman"/>
                <a:hlinkClick r:id="rId6"/>
              </a:rPr>
              <a:t>World Wide Web</a:t>
            </a:r>
            <a:r>
              <a:rPr lang="en" sz="1200">
                <a:solidFill>
                  <a:schemeClr val="dk2"/>
                </a:solidFill>
                <a:latin typeface="Times New Roman"/>
                <a:ea typeface="Times New Roman"/>
                <a:cs typeface="Times New Roman"/>
                <a:sym typeface="Times New Roman"/>
              </a:rPr>
              <a:t> directly using the </a:t>
            </a:r>
            <a:r>
              <a:rPr lang="en" sz="1200" u="sng">
                <a:solidFill>
                  <a:schemeClr val="hlink"/>
                </a:solidFill>
                <a:latin typeface="Times New Roman"/>
                <a:ea typeface="Times New Roman"/>
                <a:cs typeface="Times New Roman"/>
                <a:sym typeface="Times New Roman"/>
                <a:hlinkClick r:id="rId7"/>
              </a:rPr>
              <a:t>Hypertext Transfer Protocol</a:t>
            </a:r>
            <a:r>
              <a:rPr lang="en" sz="1200">
                <a:solidFill>
                  <a:schemeClr val="dk2"/>
                </a:solidFill>
                <a:latin typeface="Times New Roman"/>
                <a:ea typeface="Times New Roman"/>
                <a:cs typeface="Times New Roman"/>
                <a:sym typeface="Times New Roman"/>
              </a:rPr>
              <a:t>, or through a web browser. While web scraping can be done manually by a software user, the term typically refers to automated processes implemented using a </a:t>
            </a:r>
            <a:r>
              <a:rPr lang="en" sz="1200" u="sng">
                <a:solidFill>
                  <a:schemeClr val="hlink"/>
                </a:solidFill>
                <a:latin typeface="Times New Roman"/>
                <a:ea typeface="Times New Roman"/>
                <a:cs typeface="Times New Roman"/>
                <a:sym typeface="Times New Roman"/>
                <a:hlinkClick r:id="rId8"/>
              </a:rPr>
              <a:t>bot</a:t>
            </a:r>
            <a:r>
              <a:rPr lang="en" sz="1200">
                <a:solidFill>
                  <a:schemeClr val="dk2"/>
                </a:solidFill>
                <a:latin typeface="Times New Roman"/>
                <a:ea typeface="Times New Roman"/>
                <a:cs typeface="Times New Roman"/>
                <a:sym typeface="Times New Roman"/>
              </a:rPr>
              <a:t> or </a:t>
            </a:r>
            <a:r>
              <a:rPr lang="en" sz="1200" u="sng">
                <a:solidFill>
                  <a:schemeClr val="hlink"/>
                </a:solidFill>
                <a:latin typeface="Times New Roman"/>
                <a:ea typeface="Times New Roman"/>
                <a:cs typeface="Times New Roman"/>
                <a:sym typeface="Times New Roman"/>
                <a:hlinkClick r:id="rId9"/>
              </a:rPr>
              <a:t>web crawler</a:t>
            </a:r>
            <a:r>
              <a:rPr lang="en" sz="1200">
                <a:solidFill>
                  <a:schemeClr val="dk2"/>
                </a:solidFill>
                <a:latin typeface="Times New Roman"/>
                <a:ea typeface="Times New Roman"/>
                <a:cs typeface="Times New Roman"/>
                <a:sym typeface="Times New Roman"/>
              </a:rPr>
              <a:t>. It is a form of copying, in which specific data is gathered and copied from the web, typically into a central local </a:t>
            </a:r>
            <a:r>
              <a:rPr lang="en" sz="1200" u="sng">
                <a:solidFill>
                  <a:schemeClr val="hlink"/>
                </a:solidFill>
                <a:latin typeface="Times New Roman"/>
                <a:ea typeface="Times New Roman"/>
                <a:cs typeface="Times New Roman"/>
                <a:sym typeface="Times New Roman"/>
                <a:hlinkClick r:id="rId10"/>
              </a:rPr>
              <a:t>database</a:t>
            </a:r>
            <a:r>
              <a:rPr lang="en" sz="1200">
                <a:solidFill>
                  <a:schemeClr val="dk2"/>
                </a:solidFill>
                <a:latin typeface="Times New Roman"/>
                <a:ea typeface="Times New Roman"/>
                <a:cs typeface="Times New Roman"/>
                <a:sym typeface="Times New Roman"/>
              </a:rPr>
              <a:t> or spreadsheet, for later </a:t>
            </a:r>
            <a:r>
              <a:rPr lang="en" sz="1200" u="sng">
                <a:solidFill>
                  <a:schemeClr val="hlink"/>
                </a:solidFill>
                <a:latin typeface="Times New Roman"/>
                <a:ea typeface="Times New Roman"/>
                <a:cs typeface="Times New Roman"/>
                <a:sym typeface="Times New Roman"/>
                <a:hlinkClick r:id="rId11"/>
              </a:rPr>
              <a:t>retrieval</a:t>
            </a:r>
            <a:r>
              <a:rPr lang="en" sz="1200">
                <a:solidFill>
                  <a:schemeClr val="dk2"/>
                </a:solidFill>
                <a:latin typeface="Times New Roman"/>
                <a:ea typeface="Times New Roman"/>
                <a:cs typeface="Times New Roman"/>
                <a:sym typeface="Times New Roman"/>
              </a:rPr>
              <a:t> or </a:t>
            </a:r>
            <a:r>
              <a:rPr lang="en" sz="1200" u="sng">
                <a:solidFill>
                  <a:schemeClr val="hlink"/>
                </a:solidFill>
                <a:latin typeface="Times New Roman"/>
                <a:ea typeface="Times New Roman"/>
                <a:cs typeface="Times New Roman"/>
                <a:sym typeface="Times New Roman"/>
                <a:hlinkClick r:id="rId12"/>
              </a:rPr>
              <a:t>analysis</a:t>
            </a:r>
            <a:r>
              <a:rPr lang="en" sz="1200">
                <a:solidFill>
                  <a:schemeClr val="dk2"/>
                </a:solidFill>
                <a:latin typeface="Times New Roman"/>
                <a:ea typeface="Times New Roman"/>
                <a:cs typeface="Times New Roman"/>
                <a:sym typeface="Times New Roman"/>
              </a:rPr>
              <a:t>.</a:t>
            </a:r>
            <a:endParaRPr/>
          </a:p>
          <a:p>
            <a:pPr indent="0" lvl="0" marL="114300" rtl="0" algn="just">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lang="en" sz="1200">
                <a:solidFill>
                  <a:schemeClr val="dk2"/>
                </a:solidFill>
                <a:latin typeface="Times New Roman"/>
                <a:ea typeface="Times New Roman"/>
                <a:cs typeface="Times New Roman"/>
                <a:sym typeface="Times New Roman"/>
              </a:rPr>
              <a:t> </a:t>
            </a:r>
            <a:endParaRPr sz="12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a:solidFill>
                <a:schemeClr val="dk2"/>
              </a:solidFill>
            </a:endParaRPr>
          </a:p>
        </p:txBody>
      </p:sp>
      <p:pic>
        <p:nvPicPr>
          <p:cNvPr id="129" name="Google Shape;129;p22"/>
          <p:cNvPicPr preferRelativeResize="0"/>
          <p:nvPr/>
        </p:nvPicPr>
        <p:blipFill>
          <a:blip r:embed="rId13">
            <a:alphaModFix/>
          </a:blip>
          <a:stretch>
            <a:fillRect/>
          </a:stretch>
        </p:blipFill>
        <p:spPr>
          <a:xfrm>
            <a:off x="5021575" y="1363750"/>
            <a:ext cx="3970025" cy="268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097275" y="575950"/>
            <a:ext cx="7440438"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6 – Algorithms and Techniques used</a:t>
            </a:r>
            <a:endParaRPr/>
          </a:p>
        </p:txBody>
      </p:sp>
      <p:pic>
        <p:nvPicPr>
          <p:cNvPr id="135" name="Google Shape;135;p23"/>
          <p:cNvPicPr preferRelativeResize="0"/>
          <p:nvPr/>
        </p:nvPicPr>
        <p:blipFill rotWithShape="1">
          <a:blip r:embed="rId3">
            <a:alphaModFix/>
          </a:blip>
          <a:srcRect b="0" l="0" r="0" t="0"/>
          <a:stretch/>
        </p:blipFill>
        <p:spPr>
          <a:xfrm>
            <a:off x="1335226" y="1924947"/>
            <a:ext cx="6173787" cy="2150095"/>
          </a:xfrm>
          <a:prstGeom prst="rect">
            <a:avLst/>
          </a:prstGeom>
          <a:noFill/>
          <a:ln>
            <a:noFill/>
          </a:ln>
        </p:spPr>
      </p:pic>
      <p:sp>
        <p:nvSpPr>
          <p:cNvPr id="136" name="Google Shape;136;p23"/>
          <p:cNvSpPr txBox="1"/>
          <p:nvPr/>
        </p:nvSpPr>
        <p:spPr>
          <a:xfrm>
            <a:off x="1252950" y="1252950"/>
            <a:ext cx="6381000" cy="431100"/>
          </a:xfrm>
          <a:prstGeom prst="rect">
            <a:avLst/>
          </a:prstGeom>
          <a:noFill/>
          <a:ln>
            <a:noFill/>
          </a:ln>
        </p:spPr>
        <p:txBody>
          <a:bodyPr anchorCtr="0" anchor="t" bIns="91425" lIns="91425" spcFirstLastPara="1" rIns="91425" wrap="square" tIns="91425">
            <a:spAutoFit/>
          </a:bodyPr>
          <a:lstStyle/>
          <a:p>
            <a:pPr indent="0" lvl="2" marL="0" rtl="0" algn="l">
              <a:lnSpc>
                <a:spcPct val="115000"/>
              </a:lnSpc>
              <a:spcBef>
                <a:spcPts val="1600"/>
              </a:spcBef>
              <a:spcAft>
                <a:spcPts val="0"/>
              </a:spcAft>
              <a:buClr>
                <a:schemeClr val="dk2"/>
              </a:buClr>
              <a:buSzPts val="1400"/>
              <a:buFont typeface="Arial"/>
              <a:buNone/>
            </a:pPr>
            <a:r>
              <a:rPr b="1" lang="en" sz="1600" u="sng">
                <a:solidFill>
                  <a:schemeClr val="dk2"/>
                </a:solidFill>
                <a:latin typeface="Times New Roman"/>
                <a:ea typeface="Times New Roman"/>
                <a:cs typeface="Times New Roman"/>
                <a:sym typeface="Times New Roman"/>
              </a:rPr>
              <a:t>Automation for Downloading Image</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1097275" y="575950"/>
            <a:ext cx="7440438"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6 – Algorithms and Techniques used</a:t>
            </a:r>
            <a:endParaRPr/>
          </a:p>
        </p:txBody>
      </p:sp>
      <p:pic>
        <p:nvPicPr>
          <p:cNvPr id="142" name="Google Shape;142;p24"/>
          <p:cNvPicPr preferRelativeResize="0"/>
          <p:nvPr/>
        </p:nvPicPr>
        <p:blipFill rotWithShape="1">
          <a:blip r:embed="rId3">
            <a:alphaModFix/>
          </a:blip>
          <a:srcRect b="0" l="0" r="0" t="0"/>
          <a:stretch/>
        </p:blipFill>
        <p:spPr>
          <a:xfrm>
            <a:off x="1277177" y="1646516"/>
            <a:ext cx="6828183" cy="3054333"/>
          </a:xfrm>
          <a:prstGeom prst="rect">
            <a:avLst/>
          </a:prstGeom>
          <a:noFill/>
          <a:ln>
            <a:noFill/>
          </a:ln>
        </p:spPr>
      </p:pic>
      <p:sp>
        <p:nvSpPr>
          <p:cNvPr id="143" name="Google Shape;143;p24"/>
          <p:cNvSpPr txBox="1"/>
          <p:nvPr/>
        </p:nvSpPr>
        <p:spPr>
          <a:xfrm>
            <a:off x="1277175" y="1165175"/>
            <a:ext cx="6381000" cy="431100"/>
          </a:xfrm>
          <a:prstGeom prst="rect">
            <a:avLst/>
          </a:prstGeom>
          <a:noFill/>
          <a:ln>
            <a:noFill/>
          </a:ln>
        </p:spPr>
        <p:txBody>
          <a:bodyPr anchorCtr="0" anchor="t" bIns="91425" lIns="91425" spcFirstLastPara="1" rIns="91425" wrap="square" tIns="91425">
            <a:spAutoFit/>
          </a:bodyPr>
          <a:lstStyle/>
          <a:p>
            <a:pPr indent="0" lvl="2" marL="0" rtl="0" algn="l">
              <a:lnSpc>
                <a:spcPct val="115000"/>
              </a:lnSpc>
              <a:spcBef>
                <a:spcPts val="1600"/>
              </a:spcBef>
              <a:spcAft>
                <a:spcPts val="0"/>
              </a:spcAft>
              <a:buNone/>
            </a:pPr>
            <a:r>
              <a:rPr b="1" lang="en" sz="1600" u="sng">
                <a:solidFill>
                  <a:schemeClr val="dk2"/>
                </a:solidFill>
                <a:latin typeface="Times New Roman"/>
                <a:ea typeface="Times New Roman"/>
                <a:cs typeface="Times New Roman"/>
                <a:sym typeface="Times New Roman"/>
              </a:rPr>
              <a:t>Automation for Downloading Image</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1097275" y="575950"/>
            <a:ext cx="7440438"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6 – Algorithms and Techniques used</a:t>
            </a:r>
            <a:endParaRPr/>
          </a:p>
        </p:txBody>
      </p:sp>
      <p:sp>
        <p:nvSpPr>
          <p:cNvPr id="149" name="Google Shape;149;p25"/>
          <p:cNvSpPr txBox="1"/>
          <p:nvPr>
            <p:ph idx="1" type="body"/>
          </p:nvPr>
        </p:nvSpPr>
        <p:spPr>
          <a:xfrm>
            <a:off x="1097275" y="1331950"/>
            <a:ext cx="4105500" cy="3169500"/>
          </a:xfrm>
          <a:prstGeom prst="rect">
            <a:avLst/>
          </a:prstGeom>
          <a:noFill/>
          <a:ln>
            <a:noFill/>
          </a:ln>
        </p:spPr>
        <p:txBody>
          <a:bodyPr anchorCtr="0" anchor="t" bIns="91425" lIns="91425" spcFirstLastPara="1" rIns="91425" wrap="square" tIns="91425">
            <a:noAutofit/>
          </a:bodyPr>
          <a:lstStyle/>
          <a:p>
            <a:pPr indent="0" lvl="2" marL="0" rtl="0" algn="l">
              <a:lnSpc>
                <a:spcPct val="115000"/>
              </a:lnSpc>
              <a:spcBef>
                <a:spcPts val="1600"/>
              </a:spcBef>
              <a:spcAft>
                <a:spcPts val="0"/>
              </a:spcAft>
              <a:buSzPts val="1400"/>
              <a:buNone/>
            </a:pPr>
            <a:r>
              <a:rPr b="1" lang="en" sz="1200" u="sng">
                <a:latin typeface="Times New Roman"/>
                <a:ea typeface="Times New Roman"/>
                <a:cs typeface="Times New Roman"/>
                <a:sym typeface="Times New Roman"/>
              </a:rPr>
              <a:t>Convolution Neural Network (CNN model)</a:t>
            </a:r>
            <a:endParaRPr b="1" sz="1200" u="sng">
              <a:latin typeface="Times New Roman"/>
              <a:ea typeface="Times New Roman"/>
              <a:cs typeface="Times New Roman"/>
              <a:sym typeface="Times New Roman"/>
            </a:endParaRPr>
          </a:p>
          <a:p>
            <a:pPr indent="0" lvl="2" marL="0" rtl="0" algn="l">
              <a:lnSpc>
                <a:spcPct val="115000"/>
              </a:lnSpc>
              <a:spcBef>
                <a:spcPts val="1600"/>
              </a:spcBef>
              <a:spcAft>
                <a:spcPts val="0"/>
              </a:spcAft>
              <a:buClr>
                <a:srgbClr val="000000"/>
              </a:buClr>
              <a:buSzPts val="1400"/>
              <a:buFont typeface="Arial"/>
              <a:buNone/>
            </a:pPr>
            <a:r>
              <a:t/>
            </a:r>
            <a:endParaRPr b="1" sz="1200" u="sng">
              <a:latin typeface="Times New Roman"/>
              <a:ea typeface="Times New Roman"/>
              <a:cs typeface="Times New Roman"/>
              <a:sym typeface="Times New Roman"/>
            </a:endParaRPr>
          </a:p>
          <a:p>
            <a:pPr indent="0" lvl="0" marL="114300" rtl="0" algn="just">
              <a:lnSpc>
                <a:spcPct val="115000"/>
              </a:lnSpc>
              <a:spcBef>
                <a:spcPts val="0"/>
              </a:spcBef>
              <a:spcAft>
                <a:spcPts val="0"/>
              </a:spcAft>
              <a:buSzPts val="1800"/>
              <a:buNone/>
            </a:pPr>
            <a:r>
              <a:rPr lang="en" sz="1200">
                <a:latin typeface="Times New Roman"/>
                <a:ea typeface="Times New Roman"/>
                <a:cs typeface="Times New Roman"/>
                <a:sym typeface="Times New Roman"/>
              </a:rPr>
              <a:t>A </a:t>
            </a:r>
            <a:r>
              <a:rPr b="1" lang="en" sz="1200">
                <a:latin typeface="Times New Roman"/>
                <a:ea typeface="Times New Roman"/>
                <a:cs typeface="Times New Roman"/>
                <a:sym typeface="Times New Roman"/>
              </a:rPr>
              <a:t>Convolutional Neural Network (ConvNet/CNN)</a:t>
            </a:r>
            <a:r>
              <a:rPr lang="en" sz="1200">
                <a:latin typeface="Times New Roman"/>
                <a:ea typeface="Times New Roman"/>
                <a:cs typeface="Times New Roman"/>
                <a:sym typeface="Times New Roman"/>
              </a:rPr>
              <a:t> is a Deep Learning algorithm which can take in an input image, assign importance (learnable weights and biases) to various aspects/objects in the image and be able to differentiate one from the other. The pre-processing required in a ConvNet is much lower as compared to other classification algorithms. While in primitive methods filters are hand-engineered, with enough training, ConvNets have the ability to learn these filters/characteristics.</a:t>
            </a:r>
            <a:endParaRPr/>
          </a:p>
          <a:p>
            <a:pPr indent="0" lvl="0" marL="114300" rtl="0" algn="l">
              <a:lnSpc>
                <a:spcPct val="115000"/>
              </a:lnSpc>
              <a:spcBef>
                <a:spcPts val="0"/>
              </a:spcBef>
              <a:spcAft>
                <a:spcPts val="0"/>
              </a:spcAft>
              <a:buSzPts val="1800"/>
              <a:buNone/>
            </a:pPr>
            <a:r>
              <a:t/>
            </a:r>
            <a:endParaRPr/>
          </a:p>
          <a:p>
            <a:pPr indent="0" lvl="0" marL="0" rtl="0" algn="l">
              <a:lnSpc>
                <a:spcPct val="115000"/>
              </a:lnSpc>
              <a:spcBef>
                <a:spcPts val="0"/>
              </a:spcBef>
              <a:spcAft>
                <a:spcPts val="1600"/>
              </a:spcAft>
              <a:buSzPts val="1800"/>
              <a:buNone/>
            </a:pPr>
            <a:r>
              <a:t/>
            </a:r>
            <a:endParaRPr/>
          </a:p>
        </p:txBody>
      </p:sp>
      <p:pic>
        <p:nvPicPr>
          <p:cNvPr id="150" name="Google Shape;150;p25"/>
          <p:cNvPicPr preferRelativeResize="0"/>
          <p:nvPr/>
        </p:nvPicPr>
        <p:blipFill>
          <a:blip r:embed="rId3">
            <a:alphaModFix/>
          </a:blip>
          <a:stretch>
            <a:fillRect/>
          </a:stretch>
        </p:blipFill>
        <p:spPr>
          <a:xfrm>
            <a:off x="5272975" y="1363750"/>
            <a:ext cx="3718624" cy="27857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1097275" y="575950"/>
            <a:ext cx="7440438"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6 – Algorithms and Techniques used</a:t>
            </a:r>
            <a:endParaRPr/>
          </a:p>
        </p:txBody>
      </p:sp>
      <p:sp>
        <p:nvSpPr>
          <p:cNvPr id="156" name="Google Shape;156;p26"/>
          <p:cNvSpPr txBox="1"/>
          <p:nvPr>
            <p:ph idx="1" type="body"/>
          </p:nvPr>
        </p:nvSpPr>
        <p:spPr>
          <a:xfrm>
            <a:off x="1097275" y="1211350"/>
            <a:ext cx="7634400" cy="533100"/>
          </a:xfrm>
          <a:prstGeom prst="rect">
            <a:avLst/>
          </a:prstGeom>
          <a:noFill/>
          <a:ln>
            <a:noFill/>
          </a:ln>
        </p:spPr>
        <p:txBody>
          <a:bodyPr anchorCtr="0" anchor="t" bIns="91425" lIns="91425" spcFirstLastPara="1" rIns="91425" wrap="square" tIns="91425">
            <a:noAutofit/>
          </a:bodyPr>
          <a:lstStyle/>
          <a:p>
            <a:pPr indent="0" lvl="2" marL="0" rtl="0" algn="l">
              <a:lnSpc>
                <a:spcPct val="115000"/>
              </a:lnSpc>
              <a:spcBef>
                <a:spcPts val="1600"/>
              </a:spcBef>
              <a:spcAft>
                <a:spcPts val="0"/>
              </a:spcAft>
              <a:buSzPts val="1400"/>
              <a:buNone/>
            </a:pPr>
            <a:r>
              <a:rPr b="1" lang="en" u="sng">
                <a:latin typeface="Times New Roman"/>
                <a:ea typeface="Times New Roman"/>
                <a:cs typeface="Times New Roman"/>
                <a:sym typeface="Times New Roman"/>
              </a:rPr>
              <a:t>Convolution Neural Network (CNN model)</a:t>
            </a:r>
            <a:endParaRPr b="1" sz="1200" u="sng">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a:p>
        </p:txBody>
      </p:sp>
      <p:pic>
        <p:nvPicPr>
          <p:cNvPr id="157" name="Google Shape;157;p26"/>
          <p:cNvPicPr preferRelativeResize="0"/>
          <p:nvPr/>
        </p:nvPicPr>
        <p:blipFill rotWithShape="1">
          <a:blip r:embed="rId3">
            <a:alphaModFix/>
          </a:blip>
          <a:srcRect b="0" l="0" r="0" t="0"/>
          <a:stretch/>
        </p:blipFill>
        <p:spPr>
          <a:xfrm>
            <a:off x="1145027" y="1987750"/>
            <a:ext cx="3618850" cy="2032975"/>
          </a:xfrm>
          <a:prstGeom prst="rect">
            <a:avLst/>
          </a:prstGeom>
          <a:noFill/>
          <a:ln>
            <a:noFill/>
          </a:ln>
        </p:spPr>
      </p:pic>
      <p:pic>
        <p:nvPicPr>
          <p:cNvPr id="158" name="Google Shape;158;p26"/>
          <p:cNvPicPr preferRelativeResize="0"/>
          <p:nvPr/>
        </p:nvPicPr>
        <p:blipFill>
          <a:blip r:embed="rId4">
            <a:alphaModFix/>
          </a:blip>
          <a:stretch>
            <a:fillRect/>
          </a:stretch>
        </p:blipFill>
        <p:spPr>
          <a:xfrm>
            <a:off x="4916275" y="1744450"/>
            <a:ext cx="4075326" cy="227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1097275" y="575950"/>
            <a:ext cx="7440438"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6 – Algorithms and Techniques used</a:t>
            </a:r>
            <a:endParaRPr/>
          </a:p>
        </p:txBody>
      </p:sp>
      <p:sp>
        <p:nvSpPr>
          <p:cNvPr id="164" name="Google Shape;164;p27"/>
          <p:cNvSpPr txBox="1"/>
          <p:nvPr>
            <p:ph idx="1" type="body"/>
          </p:nvPr>
        </p:nvSpPr>
        <p:spPr>
          <a:xfrm>
            <a:off x="1097275" y="1211350"/>
            <a:ext cx="3877200" cy="33867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 sz="1600" u="sng">
                <a:latin typeface="Times New Roman"/>
                <a:ea typeface="Times New Roman"/>
                <a:cs typeface="Times New Roman"/>
                <a:sym typeface="Times New Roman"/>
              </a:rPr>
              <a:t>Clustering Analysis</a:t>
            </a:r>
            <a:endParaRPr b="1" sz="1600" u="sng">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b="1" sz="1600" u="sng">
              <a:latin typeface="Times New Roman"/>
              <a:ea typeface="Times New Roman"/>
              <a:cs typeface="Times New Roman"/>
              <a:sym typeface="Times New Roman"/>
            </a:endParaRPr>
          </a:p>
          <a:p>
            <a:pPr indent="0" lvl="0" marL="114300" rtl="0" algn="just">
              <a:lnSpc>
                <a:spcPct val="115000"/>
              </a:lnSpc>
              <a:spcBef>
                <a:spcPts val="0"/>
              </a:spcBef>
              <a:spcAft>
                <a:spcPts val="0"/>
              </a:spcAft>
              <a:buSzPts val="1800"/>
              <a:buNone/>
            </a:pPr>
            <a:r>
              <a:rPr lang="en" sz="1200">
                <a:solidFill>
                  <a:srgbClr val="000000"/>
                </a:solidFill>
                <a:latin typeface="Times New Roman"/>
                <a:ea typeface="Times New Roman"/>
                <a:cs typeface="Times New Roman"/>
                <a:sym typeface="Times New Roman"/>
              </a:rPr>
              <a:t>Cluster analysis or clustering is the task of grouping a set of objects in such a way that objects in the same group (called a cluster) are more similar (in some sense) to each other than to those in other groups (clusters). It is a main task of exploratory </a:t>
            </a:r>
            <a:r>
              <a:rPr lang="en" sz="12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data mining</a:t>
            </a:r>
            <a:r>
              <a:rPr lang="en" sz="1200">
                <a:solidFill>
                  <a:srgbClr val="000000"/>
                </a:solidFill>
                <a:latin typeface="Times New Roman"/>
                <a:ea typeface="Times New Roman"/>
                <a:cs typeface="Times New Roman"/>
                <a:sym typeface="Times New Roman"/>
              </a:rPr>
              <a:t>, and a common technique for </a:t>
            </a:r>
            <a:r>
              <a:rPr lang="en" sz="1200">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statistical</a:t>
            </a:r>
            <a:r>
              <a:rPr lang="en" sz="1200">
                <a:solidFill>
                  <a:srgbClr val="000000"/>
                </a:solidFill>
                <a:latin typeface="Times New Roman"/>
                <a:ea typeface="Times New Roman"/>
                <a:cs typeface="Times New Roman"/>
                <a:sym typeface="Times New Roman"/>
              </a:rPr>
              <a:t> </a:t>
            </a:r>
            <a:r>
              <a:rPr lang="en" sz="1200">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data analysis</a:t>
            </a:r>
            <a:r>
              <a:rPr lang="en" sz="1200">
                <a:solidFill>
                  <a:srgbClr val="000000"/>
                </a:solidFill>
                <a:latin typeface="Times New Roman"/>
                <a:ea typeface="Times New Roman"/>
                <a:cs typeface="Times New Roman"/>
                <a:sym typeface="Times New Roman"/>
              </a:rPr>
              <a:t>, used in many fields, including </a:t>
            </a:r>
            <a:r>
              <a:rPr lang="en" sz="1200">
                <a:solidFill>
                  <a:srgbClr val="000000"/>
                </a:solidFill>
                <a:uFill>
                  <a:noFill/>
                </a:uFill>
                <a:latin typeface="Times New Roman"/>
                <a:ea typeface="Times New Roman"/>
                <a:cs typeface="Times New Roman"/>
                <a:sym typeface="Times New Roman"/>
                <a:hlinkClick r:id="rId6">
                  <a:extLst>
                    <a:ext uri="{A12FA001-AC4F-418D-AE19-62706E023703}">
                      <ahyp:hlinkClr val="tx"/>
                    </a:ext>
                  </a:extLst>
                </a:hlinkClick>
              </a:rPr>
              <a:t>pattern recognition</a:t>
            </a:r>
            <a:r>
              <a:rPr lang="en" sz="1200">
                <a:solidFill>
                  <a:srgbClr val="000000"/>
                </a:solidFill>
                <a:latin typeface="Times New Roman"/>
                <a:ea typeface="Times New Roman"/>
                <a:cs typeface="Times New Roman"/>
                <a:sym typeface="Times New Roman"/>
              </a:rPr>
              <a:t>, </a:t>
            </a:r>
            <a:r>
              <a:rPr lang="en" sz="1200">
                <a:solidFill>
                  <a:srgbClr val="000000"/>
                </a:solidFill>
                <a:uFill>
                  <a:noFill/>
                </a:uFill>
                <a:latin typeface="Times New Roman"/>
                <a:ea typeface="Times New Roman"/>
                <a:cs typeface="Times New Roman"/>
                <a:sym typeface="Times New Roman"/>
                <a:hlinkClick r:id="rId7">
                  <a:extLst>
                    <a:ext uri="{A12FA001-AC4F-418D-AE19-62706E023703}">
                      <ahyp:hlinkClr val="tx"/>
                    </a:ext>
                  </a:extLst>
                </a:hlinkClick>
              </a:rPr>
              <a:t>image analysis</a:t>
            </a:r>
            <a:r>
              <a:rPr lang="en" sz="1200">
                <a:solidFill>
                  <a:srgbClr val="000000"/>
                </a:solidFill>
                <a:latin typeface="Times New Roman"/>
                <a:ea typeface="Times New Roman"/>
                <a:cs typeface="Times New Roman"/>
                <a:sym typeface="Times New Roman"/>
              </a:rPr>
              <a:t>, </a:t>
            </a:r>
            <a:r>
              <a:rPr lang="en" sz="1200">
                <a:solidFill>
                  <a:srgbClr val="000000"/>
                </a:solidFill>
                <a:uFill>
                  <a:noFill/>
                </a:uFill>
                <a:latin typeface="Times New Roman"/>
                <a:ea typeface="Times New Roman"/>
                <a:cs typeface="Times New Roman"/>
                <a:sym typeface="Times New Roman"/>
                <a:hlinkClick r:id="rId8">
                  <a:extLst>
                    <a:ext uri="{A12FA001-AC4F-418D-AE19-62706E023703}">
                      <ahyp:hlinkClr val="tx"/>
                    </a:ext>
                  </a:extLst>
                </a:hlinkClick>
              </a:rPr>
              <a:t>information retrieval</a:t>
            </a:r>
            <a:r>
              <a:rPr lang="en" sz="1200">
                <a:solidFill>
                  <a:srgbClr val="000000"/>
                </a:solidFill>
                <a:latin typeface="Times New Roman"/>
                <a:ea typeface="Times New Roman"/>
                <a:cs typeface="Times New Roman"/>
                <a:sym typeface="Times New Roman"/>
              </a:rPr>
              <a:t>, </a:t>
            </a:r>
            <a:r>
              <a:rPr lang="en" sz="1200">
                <a:solidFill>
                  <a:srgbClr val="000000"/>
                </a:solidFill>
                <a:uFill>
                  <a:noFill/>
                </a:uFill>
                <a:latin typeface="Times New Roman"/>
                <a:ea typeface="Times New Roman"/>
                <a:cs typeface="Times New Roman"/>
                <a:sym typeface="Times New Roman"/>
                <a:hlinkClick r:id="rId9">
                  <a:extLst>
                    <a:ext uri="{A12FA001-AC4F-418D-AE19-62706E023703}">
                      <ahyp:hlinkClr val="tx"/>
                    </a:ext>
                  </a:extLst>
                </a:hlinkClick>
              </a:rPr>
              <a:t>bioinformatics</a:t>
            </a:r>
            <a:r>
              <a:rPr lang="en" sz="1200">
                <a:solidFill>
                  <a:srgbClr val="000000"/>
                </a:solidFill>
                <a:latin typeface="Times New Roman"/>
                <a:ea typeface="Times New Roman"/>
                <a:cs typeface="Times New Roman"/>
                <a:sym typeface="Times New Roman"/>
              </a:rPr>
              <a:t>,  </a:t>
            </a:r>
            <a:r>
              <a:rPr lang="en" sz="1200">
                <a:solidFill>
                  <a:srgbClr val="000000"/>
                </a:solidFill>
                <a:uFill>
                  <a:noFill/>
                </a:uFill>
                <a:latin typeface="Times New Roman"/>
                <a:ea typeface="Times New Roman"/>
                <a:cs typeface="Times New Roman"/>
                <a:sym typeface="Times New Roman"/>
                <a:hlinkClick r:id="rId10">
                  <a:extLst>
                    <a:ext uri="{A12FA001-AC4F-418D-AE19-62706E023703}">
                      <ahyp:hlinkClr val="tx"/>
                    </a:ext>
                  </a:extLst>
                </a:hlinkClick>
              </a:rPr>
              <a:t>data</a:t>
            </a:r>
            <a:r>
              <a:rPr lang="en">
                <a:uFill>
                  <a:noFill/>
                </a:uFill>
                <a:hlinkClick r:id="rId11"/>
              </a:rPr>
              <a:t> </a:t>
            </a:r>
            <a:r>
              <a:rPr lang="en" sz="1200">
                <a:solidFill>
                  <a:srgbClr val="000000"/>
                </a:solidFill>
                <a:uFill>
                  <a:noFill/>
                </a:uFill>
                <a:latin typeface="Times New Roman"/>
                <a:ea typeface="Times New Roman"/>
                <a:cs typeface="Times New Roman"/>
                <a:sym typeface="Times New Roman"/>
                <a:hlinkClick r:id="rId12">
                  <a:extLst>
                    <a:ext uri="{A12FA001-AC4F-418D-AE19-62706E023703}">
                      <ahyp:hlinkClr val="tx"/>
                    </a:ext>
                  </a:extLst>
                </a:hlinkClick>
              </a:rPr>
              <a:t>compression</a:t>
            </a:r>
            <a:r>
              <a:rPr lang="en" sz="1200">
                <a:solidFill>
                  <a:srgbClr val="000000"/>
                </a:solidFill>
                <a:latin typeface="Times New Roman"/>
                <a:ea typeface="Times New Roman"/>
                <a:cs typeface="Times New Roman"/>
                <a:sym typeface="Times New Roman"/>
              </a:rPr>
              <a:t>,  computer</a:t>
            </a:r>
            <a:endParaRPr sz="1200">
              <a:solidFill>
                <a:srgbClr val="000000"/>
              </a:solidFill>
              <a:latin typeface="Times New Roman"/>
              <a:ea typeface="Times New Roman"/>
              <a:cs typeface="Times New Roman"/>
              <a:sym typeface="Times New Roman"/>
            </a:endParaRPr>
          </a:p>
          <a:p>
            <a:pPr indent="0" lvl="0" marL="114300" rtl="0" algn="just">
              <a:lnSpc>
                <a:spcPct val="115000"/>
              </a:lnSpc>
              <a:spcBef>
                <a:spcPts val="0"/>
              </a:spcBef>
              <a:spcAft>
                <a:spcPts val="0"/>
              </a:spcAft>
              <a:buSzPts val="1800"/>
              <a:buNone/>
            </a:pPr>
            <a:r>
              <a:rPr lang="en" sz="1200">
                <a:solidFill>
                  <a:srgbClr val="000000"/>
                </a:solidFill>
                <a:latin typeface="Times New Roman"/>
                <a:ea typeface="Times New Roman"/>
                <a:cs typeface="Times New Roman"/>
                <a:sym typeface="Times New Roman"/>
              </a:rPr>
              <a:t>graphics and </a:t>
            </a:r>
            <a:r>
              <a:rPr lang="en" sz="1200">
                <a:solidFill>
                  <a:srgbClr val="000000"/>
                </a:solidFill>
                <a:uFill>
                  <a:noFill/>
                </a:uFill>
                <a:latin typeface="Times New Roman"/>
                <a:ea typeface="Times New Roman"/>
                <a:cs typeface="Times New Roman"/>
                <a:sym typeface="Times New Roman"/>
                <a:hlinkClick r:id="rId13">
                  <a:extLst>
                    <a:ext uri="{A12FA001-AC4F-418D-AE19-62706E023703}">
                      <ahyp:hlinkClr val="tx"/>
                    </a:ext>
                  </a:extLst>
                </a:hlinkClick>
              </a:rPr>
              <a:t>machine learning</a:t>
            </a:r>
            <a:r>
              <a:rPr lang="en" sz="1200">
                <a:solidFill>
                  <a:srgbClr val="000000"/>
                </a:solidFill>
                <a:latin typeface="Times New Roman"/>
                <a:ea typeface="Times New Roman"/>
                <a:cs typeface="Times New Roman"/>
                <a:sym typeface="Times New Roman"/>
              </a:rPr>
              <a:t>.</a:t>
            </a:r>
            <a:endParaRPr>
              <a:solidFill>
                <a:srgbClr val="000000"/>
              </a:solidFill>
            </a:endParaRPr>
          </a:p>
          <a:p>
            <a:pPr indent="0" lvl="0" marL="114300" rtl="0" algn="just">
              <a:lnSpc>
                <a:spcPct val="115000"/>
              </a:lnSpc>
              <a:spcBef>
                <a:spcPts val="0"/>
              </a:spcBef>
              <a:spcAft>
                <a:spcPts val="0"/>
              </a:spcAft>
              <a:buSzPts val="1800"/>
              <a:buNone/>
            </a:pPr>
            <a:r>
              <a:t/>
            </a:r>
            <a:endParaRPr>
              <a:solidFill>
                <a:srgbClr val="000000"/>
              </a:solidFill>
            </a:endParaRPr>
          </a:p>
          <a:p>
            <a:pPr indent="0" lvl="0" marL="0" rtl="0" algn="l">
              <a:lnSpc>
                <a:spcPct val="115000"/>
              </a:lnSpc>
              <a:spcBef>
                <a:spcPts val="0"/>
              </a:spcBef>
              <a:spcAft>
                <a:spcPts val="1600"/>
              </a:spcAft>
              <a:buSzPts val="1800"/>
              <a:buNone/>
            </a:pPr>
            <a:r>
              <a:t/>
            </a:r>
            <a:endParaRPr/>
          </a:p>
        </p:txBody>
      </p:sp>
      <p:pic>
        <p:nvPicPr>
          <p:cNvPr id="165" name="Google Shape;165;p27"/>
          <p:cNvPicPr preferRelativeResize="0"/>
          <p:nvPr/>
        </p:nvPicPr>
        <p:blipFill>
          <a:blip r:embed="rId14">
            <a:alphaModFix/>
          </a:blip>
          <a:stretch>
            <a:fillRect/>
          </a:stretch>
        </p:blipFill>
        <p:spPr>
          <a:xfrm>
            <a:off x="5126875" y="1363750"/>
            <a:ext cx="3864726" cy="31242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1097275" y="575950"/>
            <a:ext cx="7440438"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6 – Algorithms and Techniques used</a:t>
            </a:r>
            <a:endParaRPr/>
          </a:p>
        </p:txBody>
      </p:sp>
      <p:sp>
        <p:nvSpPr>
          <p:cNvPr id="171" name="Google Shape;171;p28"/>
          <p:cNvSpPr txBox="1"/>
          <p:nvPr>
            <p:ph idx="1" type="body"/>
          </p:nvPr>
        </p:nvSpPr>
        <p:spPr>
          <a:xfrm>
            <a:off x="1097275" y="1211350"/>
            <a:ext cx="3666600" cy="3480000"/>
          </a:xfrm>
          <a:prstGeom prst="rect">
            <a:avLst/>
          </a:prstGeom>
          <a:noFill/>
          <a:ln>
            <a:noFill/>
          </a:ln>
        </p:spPr>
        <p:txBody>
          <a:bodyPr anchorCtr="0" anchor="t" bIns="91425" lIns="91425" spcFirstLastPara="1" rIns="91425" wrap="square" tIns="91425">
            <a:noAutofit/>
          </a:bodyPr>
          <a:lstStyle/>
          <a:p>
            <a:pPr indent="0" lvl="2" marL="0" rtl="0" algn="l">
              <a:lnSpc>
                <a:spcPct val="115000"/>
              </a:lnSpc>
              <a:spcBef>
                <a:spcPts val="1600"/>
              </a:spcBef>
              <a:spcAft>
                <a:spcPts val="0"/>
              </a:spcAft>
              <a:buSzPts val="1400"/>
              <a:buNone/>
            </a:pPr>
            <a:r>
              <a:rPr b="1" lang="en" u="sng">
                <a:latin typeface="Times New Roman"/>
                <a:ea typeface="Times New Roman"/>
                <a:cs typeface="Times New Roman"/>
                <a:sym typeface="Times New Roman"/>
              </a:rPr>
              <a:t>Modified Greedy 0/1 Knapsack</a:t>
            </a:r>
            <a:endParaRPr b="1" u="sng">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2"/>
              </a:buClr>
              <a:buSzPts val="1100"/>
              <a:buFont typeface="Arial"/>
              <a:buNone/>
            </a:pPr>
            <a:r>
              <a:rPr lang="en" sz="1300">
                <a:latin typeface="Times New Roman"/>
                <a:ea typeface="Times New Roman"/>
                <a:cs typeface="Times New Roman"/>
                <a:sym typeface="Times New Roman"/>
              </a:rPr>
              <a:t>Given a set of items, each with a weight and a value, determine a subset of items to include in a collection so that the total weight is less than or equal to a given limit and the total value is as large as possible.</a:t>
            </a:r>
            <a:endParaRPr sz="13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2"/>
              </a:buClr>
              <a:buSzPts val="1100"/>
              <a:buFont typeface="Arial"/>
              <a:buNone/>
            </a:pPr>
            <a:r>
              <a:t/>
            </a:r>
            <a:endParaRPr sz="1300">
              <a:latin typeface="Times New Roman"/>
              <a:ea typeface="Times New Roman"/>
              <a:cs typeface="Times New Roman"/>
              <a:sym typeface="Times New Roman"/>
            </a:endParaRPr>
          </a:p>
          <a:p>
            <a:pPr indent="0" lvl="0" marL="0" rtl="0" algn="just">
              <a:lnSpc>
                <a:spcPct val="100000"/>
              </a:lnSpc>
              <a:spcBef>
                <a:spcPts val="0"/>
              </a:spcBef>
              <a:spcAft>
                <a:spcPts val="0"/>
              </a:spcAft>
              <a:buSzPts val="1800"/>
              <a:buNone/>
            </a:pPr>
            <a:r>
              <a:rPr lang="en" sz="1300">
                <a:latin typeface="Times New Roman"/>
                <a:ea typeface="Times New Roman"/>
                <a:cs typeface="Times New Roman"/>
                <a:sym typeface="Times New Roman"/>
              </a:rPr>
              <a:t>The knapsack problem is in combinatorial optimization problem. It appears as a subproblem in many, more complex mathematical models of real-world problems. One general approach to difficult problems is to identify the most restrictive constraint, ignore the others, solve a knapsack problem, and somehow adjust the solution to satisfy the ignored constraints.</a:t>
            </a:r>
            <a:endParaRPr sz="1300">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a:p>
        </p:txBody>
      </p:sp>
      <p:pic>
        <p:nvPicPr>
          <p:cNvPr id="172" name="Google Shape;172;p28"/>
          <p:cNvPicPr preferRelativeResize="0"/>
          <p:nvPr/>
        </p:nvPicPr>
        <p:blipFill>
          <a:blip r:embed="rId3">
            <a:alphaModFix/>
          </a:blip>
          <a:stretch>
            <a:fillRect/>
          </a:stretch>
        </p:blipFill>
        <p:spPr>
          <a:xfrm>
            <a:off x="4916275" y="1363750"/>
            <a:ext cx="4075324" cy="27085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1097275" y="575950"/>
            <a:ext cx="7440438"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6 – Algorithms and Techniques used</a:t>
            </a:r>
            <a:endParaRPr/>
          </a:p>
        </p:txBody>
      </p:sp>
      <p:sp>
        <p:nvSpPr>
          <p:cNvPr id="178" name="Google Shape;178;p29"/>
          <p:cNvSpPr txBox="1"/>
          <p:nvPr>
            <p:ph idx="1" type="body"/>
          </p:nvPr>
        </p:nvSpPr>
        <p:spPr>
          <a:xfrm>
            <a:off x="1097275" y="1211350"/>
            <a:ext cx="4193400" cy="3386700"/>
          </a:xfrm>
          <a:prstGeom prst="rect">
            <a:avLst/>
          </a:prstGeom>
          <a:noFill/>
          <a:ln>
            <a:noFill/>
          </a:ln>
        </p:spPr>
        <p:txBody>
          <a:bodyPr anchorCtr="0" anchor="t" bIns="91425" lIns="91425" spcFirstLastPara="1" rIns="91425" wrap="square" tIns="91425">
            <a:noAutofit/>
          </a:bodyPr>
          <a:lstStyle/>
          <a:p>
            <a:pPr indent="0" lvl="2" marL="0" rtl="0" algn="l">
              <a:lnSpc>
                <a:spcPct val="115000"/>
              </a:lnSpc>
              <a:spcBef>
                <a:spcPts val="1600"/>
              </a:spcBef>
              <a:spcAft>
                <a:spcPts val="0"/>
              </a:spcAft>
              <a:buSzPts val="1400"/>
              <a:buNone/>
            </a:pPr>
            <a:r>
              <a:rPr b="1" lang="en" sz="1600" u="sng">
                <a:latin typeface="Times New Roman"/>
                <a:ea typeface="Times New Roman"/>
                <a:cs typeface="Times New Roman"/>
                <a:sym typeface="Times New Roman"/>
              </a:rPr>
              <a:t>HTTP Protocol</a:t>
            </a:r>
            <a:endParaRPr b="1">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rPr lang="en" sz="1400">
                <a:solidFill>
                  <a:srgbClr val="000000"/>
                </a:solidFill>
                <a:latin typeface="Times New Roman"/>
                <a:ea typeface="Times New Roman"/>
                <a:cs typeface="Times New Roman"/>
                <a:sym typeface="Times New Roman"/>
              </a:rPr>
              <a:t>HTTP functions as a </a:t>
            </a:r>
            <a:r>
              <a:rPr lang="en" sz="14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request–response</a:t>
            </a:r>
            <a:r>
              <a:rPr lang="en" sz="1400">
                <a:solidFill>
                  <a:srgbClr val="000000"/>
                </a:solidFill>
                <a:latin typeface="Times New Roman"/>
                <a:ea typeface="Times New Roman"/>
                <a:cs typeface="Times New Roman"/>
                <a:sym typeface="Times New Roman"/>
              </a:rPr>
              <a:t> protocol in the client–server computing model. A </a:t>
            </a:r>
            <a:r>
              <a:rPr lang="en" sz="1400">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web browser</a:t>
            </a:r>
            <a:r>
              <a:rPr lang="en" sz="1400">
                <a:solidFill>
                  <a:srgbClr val="000000"/>
                </a:solidFill>
                <a:latin typeface="Times New Roman"/>
                <a:ea typeface="Times New Roman"/>
                <a:cs typeface="Times New Roman"/>
                <a:sym typeface="Times New Roman"/>
              </a:rPr>
              <a:t>, for example, may be the </a:t>
            </a:r>
            <a:r>
              <a:rPr i="1" lang="en" sz="1400">
                <a:solidFill>
                  <a:srgbClr val="000000"/>
                </a:solidFill>
                <a:latin typeface="Times New Roman"/>
                <a:ea typeface="Times New Roman"/>
                <a:cs typeface="Times New Roman"/>
                <a:sym typeface="Times New Roman"/>
              </a:rPr>
              <a:t>client</a:t>
            </a:r>
            <a:r>
              <a:rPr lang="en" sz="1400">
                <a:solidFill>
                  <a:srgbClr val="000000"/>
                </a:solidFill>
                <a:latin typeface="Times New Roman"/>
                <a:ea typeface="Times New Roman"/>
                <a:cs typeface="Times New Roman"/>
                <a:sym typeface="Times New Roman"/>
              </a:rPr>
              <a:t> and an application running on a computer </a:t>
            </a:r>
            <a:r>
              <a:rPr lang="en" sz="1400">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hosting</a:t>
            </a:r>
            <a:r>
              <a:rPr lang="en" sz="1400">
                <a:solidFill>
                  <a:srgbClr val="000000"/>
                </a:solidFill>
                <a:latin typeface="Times New Roman"/>
                <a:ea typeface="Times New Roman"/>
                <a:cs typeface="Times New Roman"/>
                <a:sym typeface="Times New Roman"/>
              </a:rPr>
              <a:t> a </a:t>
            </a:r>
            <a:r>
              <a:rPr lang="en" sz="1400">
                <a:solidFill>
                  <a:srgbClr val="000000"/>
                </a:solidFill>
                <a:uFill>
                  <a:noFill/>
                </a:uFill>
                <a:latin typeface="Times New Roman"/>
                <a:ea typeface="Times New Roman"/>
                <a:cs typeface="Times New Roman"/>
                <a:sym typeface="Times New Roman"/>
                <a:hlinkClick r:id="rId6">
                  <a:extLst>
                    <a:ext uri="{A12FA001-AC4F-418D-AE19-62706E023703}">
                      <ahyp:hlinkClr val="tx"/>
                    </a:ext>
                  </a:extLst>
                </a:hlinkClick>
              </a:rPr>
              <a:t>website</a:t>
            </a:r>
            <a:r>
              <a:rPr lang="en" sz="1400">
                <a:solidFill>
                  <a:srgbClr val="000000"/>
                </a:solidFill>
                <a:latin typeface="Times New Roman"/>
                <a:ea typeface="Times New Roman"/>
                <a:cs typeface="Times New Roman"/>
                <a:sym typeface="Times New Roman"/>
              </a:rPr>
              <a:t> may be the </a:t>
            </a:r>
            <a:r>
              <a:rPr i="1" lang="en" sz="1400">
                <a:solidFill>
                  <a:srgbClr val="000000"/>
                </a:solidFill>
                <a:latin typeface="Times New Roman"/>
                <a:ea typeface="Times New Roman"/>
                <a:cs typeface="Times New Roman"/>
                <a:sym typeface="Times New Roman"/>
              </a:rPr>
              <a:t>server</a:t>
            </a:r>
            <a:r>
              <a:rPr lang="en" sz="1400">
                <a:solidFill>
                  <a:srgbClr val="000000"/>
                </a:solidFill>
                <a:latin typeface="Times New Roman"/>
                <a:ea typeface="Times New Roman"/>
                <a:cs typeface="Times New Roman"/>
                <a:sym typeface="Times New Roman"/>
              </a:rPr>
              <a:t>. The client submits an HTTP </a:t>
            </a:r>
            <a:r>
              <a:rPr i="1" lang="en" sz="1400">
                <a:solidFill>
                  <a:srgbClr val="000000"/>
                </a:solidFill>
                <a:latin typeface="Times New Roman"/>
                <a:ea typeface="Times New Roman"/>
                <a:cs typeface="Times New Roman"/>
                <a:sym typeface="Times New Roman"/>
              </a:rPr>
              <a:t>request</a:t>
            </a:r>
            <a:r>
              <a:rPr lang="en" sz="1400">
                <a:solidFill>
                  <a:srgbClr val="000000"/>
                </a:solidFill>
                <a:latin typeface="Times New Roman"/>
                <a:ea typeface="Times New Roman"/>
                <a:cs typeface="Times New Roman"/>
                <a:sym typeface="Times New Roman"/>
              </a:rPr>
              <a:t> message to the server. The server, which provides </a:t>
            </a:r>
            <a:r>
              <a:rPr i="1" lang="en" sz="1400">
                <a:solidFill>
                  <a:srgbClr val="000000"/>
                </a:solidFill>
                <a:latin typeface="Times New Roman"/>
                <a:ea typeface="Times New Roman"/>
                <a:cs typeface="Times New Roman"/>
                <a:sym typeface="Times New Roman"/>
              </a:rPr>
              <a:t>resources</a:t>
            </a:r>
            <a:r>
              <a:rPr lang="en" sz="1400">
                <a:solidFill>
                  <a:srgbClr val="000000"/>
                </a:solidFill>
                <a:latin typeface="Times New Roman"/>
                <a:ea typeface="Times New Roman"/>
                <a:cs typeface="Times New Roman"/>
                <a:sym typeface="Times New Roman"/>
              </a:rPr>
              <a:t> such as </a:t>
            </a:r>
            <a:r>
              <a:rPr lang="en" sz="1400">
                <a:solidFill>
                  <a:srgbClr val="000000"/>
                </a:solidFill>
                <a:uFill>
                  <a:noFill/>
                </a:uFill>
                <a:latin typeface="Times New Roman"/>
                <a:ea typeface="Times New Roman"/>
                <a:cs typeface="Times New Roman"/>
                <a:sym typeface="Times New Roman"/>
                <a:hlinkClick r:id="rId7">
                  <a:extLst>
                    <a:ext uri="{A12FA001-AC4F-418D-AE19-62706E023703}">
                      <ahyp:hlinkClr val="tx"/>
                    </a:ext>
                  </a:extLst>
                </a:hlinkClick>
              </a:rPr>
              <a:t>HTML</a:t>
            </a:r>
            <a:r>
              <a:rPr lang="en" sz="1400">
                <a:solidFill>
                  <a:srgbClr val="000000"/>
                </a:solidFill>
                <a:latin typeface="Times New Roman"/>
                <a:ea typeface="Times New Roman"/>
                <a:cs typeface="Times New Roman"/>
                <a:sym typeface="Times New Roman"/>
              </a:rPr>
              <a:t> files and other content, or performs other functions on behalf of the client, returns a </a:t>
            </a:r>
            <a:r>
              <a:rPr i="1" lang="en" sz="1400">
                <a:solidFill>
                  <a:srgbClr val="000000"/>
                </a:solidFill>
                <a:latin typeface="Times New Roman"/>
                <a:ea typeface="Times New Roman"/>
                <a:cs typeface="Times New Roman"/>
                <a:sym typeface="Times New Roman"/>
              </a:rPr>
              <a:t>response</a:t>
            </a:r>
            <a:r>
              <a:rPr lang="en" sz="1400">
                <a:solidFill>
                  <a:srgbClr val="000000"/>
                </a:solidFill>
                <a:latin typeface="Times New Roman"/>
                <a:ea typeface="Times New Roman"/>
                <a:cs typeface="Times New Roman"/>
                <a:sym typeface="Times New Roman"/>
              </a:rPr>
              <a:t> message to the client. The response contains completion status information about the request and may also contain requested content in its message body.</a:t>
            </a:r>
            <a:endParaRPr>
              <a:solidFill>
                <a:srgbClr val="000000"/>
              </a:solidFill>
            </a:endParaRPr>
          </a:p>
          <a:p>
            <a:pPr indent="0" lvl="0" marL="114300" rtl="0" algn="l">
              <a:lnSpc>
                <a:spcPct val="115000"/>
              </a:lnSpc>
              <a:spcBef>
                <a:spcPts val="0"/>
              </a:spcBef>
              <a:spcAft>
                <a:spcPts val="0"/>
              </a:spcAft>
              <a:buSzPts val="1800"/>
              <a:buNone/>
            </a:pPr>
            <a:r>
              <a:t/>
            </a:r>
            <a:endParaRPr sz="2000">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1097275" y="575950"/>
            <a:ext cx="7440438"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6 – Algorithms and Techniques used</a:t>
            </a:r>
            <a:endParaRPr/>
          </a:p>
        </p:txBody>
      </p:sp>
      <p:sp>
        <p:nvSpPr>
          <p:cNvPr id="184" name="Google Shape;184;p30"/>
          <p:cNvSpPr txBox="1"/>
          <p:nvPr>
            <p:ph idx="1" type="body"/>
          </p:nvPr>
        </p:nvSpPr>
        <p:spPr>
          <a:xfrm>
            <a:off x="1097275" y="1211350"/>
            <a:ext cx="7634400" cy="3386700"/>
          </a:xfrm>
          <a:prstGeom prst="rect">
            <a:avLst/>
          </a:prstGeom>
          <a:noFill/>
          <a:ln>
            <a:noFill/>
          </a:ln>
        </p:spPr>
        <p:txBody>
          <a:bodyPr anchorCtr="0" anchor="t" bIns="91425" lIns="91425" spcFirstLastPara="1" rIns="91425" wrap="square" tIns="91425">
            <a:noAutofit/>
          </a:bodyPr>
          <a:lstStyle/>
          <a:p>
            <a:pPr indent="0" lvl="2" marL="0" rtl="0" algn="l">
              <a:lnSpc>
                <a:spcPct val="115000"/>
              </a:lnSpc>
              <a:spcBef>
                <a:spcPts val="0"/>
              </a:spcBef>
              <a:spcAft>
                <a:spcPts val="0"/>
              </a:spcAft>
              <a:buSzPts val="1400"/>
              <a:buNone/>
            </a:pPr>
            <a:r>
              <a:rPr b="1" lang="en" sz="1600" u="sng">
                <a:latin typeface="Times New Roman"/>
                <a:ea typeface="Times New Roman"/>
                <a:cs typeface="Times New Roman"/>
                <a:sym typeface="Times New Roman"/>
              </a:rPr>
              <a:t>HTTP Protocol</a:t>
            </a:r>
            <a:endParaRPr b="1">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a:p>
        </p:txBody>
      </p:sp>
      <p:pic>
        <p:nvPicPr>
          <p:cNvPr id="185" name="Google Shape;185;p30"/>
          <p:cNvPicPr preferRelativeResize="0"/>
          <p:nvPr/>
        </p:nvPicPr>
        <p:blipFill rotWithShape="1">
          <a:blip r:embed="rId3">
            <a:alphaModFix/>
          </a:blip>
          <a:srcRect b="0" l="0" r="0" t="0"/>
          <a:stretch/>
        </p:blipFill>
        <p:spPr>
          <a:xfrm>
            <a:off x="1600200" y="1592132"/>
            <a:ext cx="6381974" cy="28615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1097275" y="575950"/>
            <a:ext cx="7440438"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6 – Some of the Tools Used</a:t>
            </a:r>
            <a:endParaRPr/>
          </a:p>
        </p:txBody>
      </p:sp>
      <p:sp>
        <p:nvSpPr>
          <p:cNvPr id="191" name="Google Shape;191;p31"/>
          <p:cNvSpPr txBox="1"/>
          <p:nvPr>
            <p:ph idx="1" type="body"/>
          </p:nvPr>
        </p:nvSpPr>
        <p:spPr>
          <a:xfrm>
            <a:off x="1097275" y="1211350"/>
            <a:ext cx="7634400" cy="3386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AutoNum type="arabicPeriod"/>
            </a:pPr>
            <a:r>
              <a:rPr lang="en">
                <a:latin typeface="Times New Roman"/>
                <a:ea typeface="Times New Roman"/>
                <a:cs typeface="Times New Roman"/>
                <a:sym typeface="Times New Roman"/>
              </a:rPr>
              <a:t>Flutter	</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Arial"/>
              <a:buAutoNum type="arabicPeriod"/>
            </a:pPr>
            <a:r>
              <a:rPr lang="en">
                <a:latin typeface="Times New Roman"/>
                <a:ea typeface="Times New Roman"/>
                <a:cs typeface="Times New Roman"/>
                <a:sym typeface="Times New Roman"/>
              </a:rPr>
              <a:t>Python	</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Arial"/>
              <a:buAutoNum type="arabicPeriod"/>
            </a:pPr>
            <a:r>
              <a:rPr lang="en">
                <a:latin typeface="Times New Roman"/>
                <a:ea typeface="Times New Roman"/>
                <a:cs typeface="Times New Roman"/>
                <a:sym typeface="Times New Roman"/>
              </a:rPr>
              <a:t>News API</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Arial"/>
              <a:buAutoNum type="arabicPeriod"/>
            </a:pPr>
            <a:r>
              <a:rPr lang="en">
                <a:latin typeface="Times New Roman"/>
                <a:ea typeface="Times New Roman"/>
                <a:cs typeface="Times New Roman"/>
                <a:sym typeface="Times New Roman"/>
              </a:rPr>
              <a:t>Node.js	</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Arial"/>
              <a:buAutoNum type="arabicPeriod"/>
            </a:pPr>
            <a:r>
              <a:rPr lang="en">
                <a:latin typeface="Times New Roman"/>
                <a:ea typeface="Times New Roman"/>
                <a:cs typeface="Times New Roman"/>
                <a:sym typeface="Times New Roman"/>
              </a:rPr>
              <a:t>MongoDB</a:t>
            </a:r>
            <a:endParaRPr/>
          </a:p>
          <a:p>
            <a:pPr indent="-342900" lvl="0" marL="457200" rtl="0" algn="l">
              <a:lnSpc>
                <a:spcPct val="115000"/>
              </a:lnSpc>
              <a:spcBef>
                <a:spcPts val="0"/>
              </a:spcBef>
              <a:spcAft>
                <a:spcPts val="0"/>
              </a:spcAft>
              <a:buSzPts val="1800"/>
              <a:buFont typeface="Arial"/>
              <a:buAutoNum type="arabicPeriod"/>
            </a:pPr>
            <a:r>
              <a:rPr lang="en">
                <a:latin typeface="Times New Roman"/>
                <a:ea typeface="Times New Roman"/>
                <a:cs typeface="Times New Roman"/>
                <a:sym typeface="Times New Roman"/>
              </a:rPr>
              <a:t>MapBox</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AutoNum type="arabicPeriod"/>
            </a:pPr>
            <a:r>
              <a:rPr lang="en">
                <a:latin typeface="Times New Roman"/>
                <a:ea typeface="Times New Roman"/>
                <a:cs typeface="Times New Roman"/>
                <a:sym typeface="Times New Roman"/>
              </a:rPr>
              <a:t>Firebase</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AutoNum type="arabicPeriod"/>
            </a:pPr>
            <a:r>
              <a:rPr lang="en">
                <a:latin typeface="Times New Roman"/>
                <a:ea typeface="Times New Roman"/>
                <a:cs typeface="Times New Roman"/>
                <a:sym typeface="Times New Roman"/>
              </a:rPr>
              <a:t>Colab</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AutoNum type="arabicPeriod"/>
            </a:pPr>
            <a:r>
              <a:rPr lang="en">
                <a:latin typeface="Times New Roman"/>
                <a:ea typeface="Times New Roman"/>
                <a:cs typeface="Times New Roman"/>
                <a:sym typeface="Times New Roman"/>
              </a:rPr>
              <a:t>Heroku</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450050" y="1912650"/>
            <a:ext cx="38370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Overview</a:t>
            </a:r>
            <a:endParaRPr/>
          </a:p>
        </p:txBody>
      </p:sp>
      <p:sp>
        <p:nvSpPr>
          <p:cNvPr id="79" name="Google Shape;79;p14"/>
          <p:cNvSpPr txBox="1"/>
          <p:nvPr>
            <p:ph idx="2" type="body"/>
          </p:nvPr>
        </p:nvSpPr>
        <p:spPr>
          <a:xfrm>
            <a:off x="4677300" y="850400"/>
            <a:ext cx="44667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a:t>Expected delivery</a:t>
            </a:r>
            <a:endParaRPr b="1"/>
          </a:p>
          <a:p>
            <a:pPr indent="0" lvl="0" marL="0" rtl="0" algn="l">
              <a:lnSpc>
                <a:spcPct val="100000"/>
              </a:lnSpc>
              <a:spcBef>
                <a:spcPts val="0"/>
              </a:spcBef>
              <a:spcAft>
                <a:spcPts val="0"/>
              </a:spcAft>
              <a:buSzPts val="1800"/>
              <a:buNone/>
            </a:pPr>
            <a:r>
              <a:rPr lang="en" sz="1500"/>
              <a:t>May</a:t>
            </a:r>
            <a:r>
              <a:rPr lang="en" sz="1500"/>
              <a:t>, 2021</a:t>
            </a:r>
            <a:endParaRPr sz="1500"/>
          </a:p>
          <a:p>
            <a:pPr indent="0" lvl="0" marL="0" rtl="0" algn="l">
              <a:lnSpc>
                <a:spcPct val="100000"/>
              </a:lnSpc>
              <a:spcBef>
                <a:spcPts val="1600"/>
              </a:spcBef>
              <a:spcAft>
                <a:spcPts val="0"/>
              </a:spcAft>
              <a:buSzPts val="1800"/>
              <a:buNone/>
            </a:pPr>
            <a:r>
              <a:rPr b="1" lang="en"/>
              <a:t>Recent progress</a:t>
            </a:r>
            <a:endParaRPr b="1"/>
          </a:p>
          <a:p>
            <a:pPr indent="-323850" lvl="0" marL="457200" rtl="0" algn="l">
              <a:lnSpc>
                <a:spcPct val="100000"/>
              </a:lnSpc>
              <a:spcBef>
                <a:spcPts val="0"/>
              </a:spcBef>
              <a:spcAft>
                <a:spcPts val="0"/>
              </a:spcAft>
              <a:buSzPts val="1500"/>
              <a:buChar char="●"/>
            </a:pPr>
            <a:r>
              <a:rPr lang="en" sz="1500"/>
              <a:t>Problem Definition</a:t>
            </a:r>
            <a:endParaRPr sz="1500"/>
          </a:p>
          <a:p>
            <a:pPr indent="-323850" lvl="0" marL="457200" rtl="0" algn="l">
              <a:lnSpc>
                <a:spcPct val="100000"/>
              </a:lnSpc>
              <a:spcBef>
                <a:spcPts val="0"/>
              </a:spcBef>
              <a:spcAft>
                <a:spcPts val="0"/>
              </a:spcAft>
              <a:buSzPts val="1500"/>
              <a:buChar char="●"/>
            </a:pPr>
            <a:r>
              <a:rPr lang="en" sz="1500"/>
              <a:t>Scope</a:t>
            </a:r>
            <a:endParaRPr sz="1500"/>
          </a:p>
          <a:p>
            <a:pPr indent="-323850" lvl="0" marL="457200" rtl="0" algn="l">
              <a:lnSpc>
                <a:spcPct val="100000"/>
              </a:lnSpc>
              <a:spcBef>
                <a:spcPts val="0"/>
              </a:spcBef>
              <a:spcAft>
                <a:spcPts val="0"/>
              </a:spcAft>
              <a:buSzPts val="1500"/>
              <a:buChar char="●"/>
            </a:pPr>
            <a:r>
              <a:rPr lang="en" sz="1500"/>
              <a:t>Literature Survey</a:t>
            </a:r>
            <a:endParaRPr/>
          </a:p>
          <a:p>
            <a:pPr indent="-323850" lvl="0" marL="457200" rtl="0" algn="l">
              <a:lnSpc>
                <a:spcPct val="100000"/>
              </a:lnSpc>
              <a:spcBef>
                <a:spcPts val="0"/>
              </a:spcBef>
              <a:spcAft>
                <a:spcPts val="0"/>
              </a:spcAft>
              <a:buSzPts val="1500"/>
              <a:buChar char="●"/>
            </a:pPr>
            <a:r>
              <a:rPr lang="en" sz="1500"/>
              <a:t>B.Tech Final Report</a:t>
            </a:r>
            <a:endParaRPr sz="1500"/>
          </a:p>
          <a:p>
            <a:pPr indent="-323850" lvl="0" marL="457200" rtl="0" algn="l">
              <a:lnSpc>
                <a:spcPct val="100000"/>
              </a:lnSpc>
              <a:spcBef>
                <a:spcPts val="0"/>
              </a:spcBef>
              <a:spcAft>
                <a:spcPts val="0"/>
              </a:spcAft>
              <a:buSzPts val="1500"/>
              <a:buChar char="●"/>
            </a:pPr>
            <a:r>
              <a:rPr lang="en" sz="1500"/>
              <a:t>SRS Document</a:t>
            </a:r>
            <a:endParaRPr sz="1500"/>
          </a:p>
          <a:p>
            <a:pPr indent="-323850" lvl="0" marL="457200" rtl="0" algn="l">
              <a:lnSpc>
                <a:spcPct val="100000"/>
              </a:lnSpc>
              <a:spcBef>
                <a:spcPts val="0"/>
              </a:spcBef>
              <a:spcAft>
                <a:spcPts val="0"/>
              </a:spcAft>
              <a:buSzPts val="1500"/>
              <a:buChar char="●"/>
            </a:pPr>
            <a:r>
              <a:rPr lang="en" sz="1500"/>
              <a:t>Methodology</a:t>
            </a:r>
            <a:endParaRPr sz="1500"/>
          </a:p>
          <a:p>
            <a:pPr indent="-323850" lvl="0" marL="457200" rtl="0" algn="l">
              <a:lnSpc>
                <a:spcPct val="100000"/>
              </a:lnSpc>
              <a:spcBef>
                <a:spcPts val="0"/>
              </a:spcBef>
              <a:spcAft>
                <a:spcPts val="0"/>
              </a:spcAft>
              <a:buSzPts val="1500"/>
              <a:buChar char="●"/>
            </a:pPr>
            <a:r>
              <a:rPr lang="en" sz="1500"/>
              <a:t>Future Scope</a:t>
            </a:r>
            <a:endParaRPr sz="1500"/>
          </a:p>
          <a:p>
            <a:pPr indent="-323850" lvl="0" marL="457200" rtl="0" algn="l">
              <a:lnSpc>
                <a:spcPct val="100000"/>
              </a:lnSpc>
              <a:spcBef>
                <a:spcPts val="0"/>
              </a:spcBef>
              <a:spcAft>
                <a:spcPts val="0"/>
              </a:spcAft>
              <a:buSzPts val="1500"/>
              <a:buChar char="●"/>
            </a:pPr>
            <a:r>
              <a:rPr lang="en" sz="1500"/>
              <a:t>References</a:t>
            </a:r>
            <a:endParaRPr sz="1500"/>
          </a:p>
          <a:p>
            <a:pPr indent="0" lvl="0" marL="0" rtl="0" algn="l">
              <a:lnSpc>
                <a:spcPct val="100000"/>
              </a:lnSpc>
              <a:spcBef>
                <a:spcPts val="0"/>
              </a:spcBef>
              <a:spcAft>
                <a:spcPts val="1600"/>
              </a:spcAft>
              <a:buSzPts val="1800"/>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7 - Methodology</a:t>
            </a:r>
            <a:endParaRPr/>
          </a:p>
        </p:txBody>
      </p:sp>
      <p:sp>
        <p:nvSpPr>
          <p:cNvPr id="197" name="Google Shape;197;p32"/>
          <p:cNvSpPr txBox="1"/>
          <p:nvPr>
            <p:ph idx="1" type="body"/>
          </p:nvPr>
        </p:nvSpPr>
        <p:spPr>
          <a:xfrm>
            <a:off x="534925" y="1211350"/>
            <a:ext cx="8407800" cy="3386700"/>
          </a:xfrm>
          <a:prstGeom prst="rect">
            <a:avLst/>
          </a:prstGeom>
          <a:noFill/>
          <a:ln>
            <a:noFill/>
          </a:ln>
        </p:spPr>
        <p:txBody>
          <a:bodyPr anchorCtr="0" anchor="t" bIns="91425" lIns="91425" spcFirstLastPara="1" rIns="91425" wrap="square" tIns="91425">
            <a:noAutofit/>
          </a:bodyPr>
          <a:lstStyle/>
          <a:p>
            <a:pPr indent="-157163" lvl="0" marL="265113" rtl="0" algn="just">
              <a:lnSpc>
                <a:spcPct val="100000"/>
              </a:lnSpc>
              <a:spcBef>
                <a:spcPts val="1200"/>
              </a:spcBef>
              <a:spcAft>
                <a:spcPts val="0"/>
              </a:spcAft>
              <a:buSzPts val="1900"/>
              <a:buAutoNum type="arabicPeriod"/>
            </a:pPr>
            <a:r>
              <a:rPr b="1" lang="en" sz="1900" u="sng"/>
              <a:t>Sell and Buy of the product</a:t>
            </a:r>
            <a:endParaRPr b="1" sz="1900" u="sng"/>
          </a:p>
          <a:p>
            <a:pPr indent="-254000" lvl="0" marL="1168400" rtl="0" algn="just">
              <a:lnSpc>
                <a:spcPct val="100000"/>
              </a:lnSpc>
              <a:spcBef>
                <a:spcPts val="1200"/>
              </a:spcBef>
              <a:spcAft>
                <a:spcPts val="0"/>
              </a:spcAft>
              <a:buSzPts val="1800"/>
              <a:buNone/>
            </a:pPr>
            <a:r>
              <a:rPr b="1" lang="en" sz="1700" u="sng"/>
              <a:t>A.	Activity 1 - Farmer posts the product on the application</a:t>
            </a:r>
            <a:endParaRPr b="1" sz="1700" u="sng"/>
          </a:p>
          <a:p>
            <a:pPr indent="-336550" lvl="3" marL="1828800" rtl="0" algn="just">
              <a:lnSpc>
                <a:spcPct val="100000"/>
              </a:lnSpc>
              <a:spcBef>
                <a:spcPts val="1200"/>
              </a:spcBef>
              <a:spcAft>
                <a:spcPts val="0"/>
              </a:spcAft>
              <a:buSzPts val="1700"/>
              <a:buAutoNum type="romanLcPeriod"/>
            </a:pPr>
            <a:r>
              <a:rPr b="1" lang="en" sz="1700"/>
              <a:t>Authentication of the farmer via the Login into the application.</a:t>
            </a:r>
            <a:endParaRPr b="1" sz="1700"/>
          </a:p>
          <a:p>
            <a:pPr indent="-336550" lvl="3" marL="1828800" rtl="0" algn="just">
              <a:lnSpc>
                <a:spcPct val="100000"/>
              </a:lnSpc>
              <a:spcBef>
                <a:spcPts val="0"/>
              </a:spcBef>
              <a:spcAft>
                <a:spcPts val="0"/>
              </a:spcAft>
              <a:buSzPts val="1700"/>
              <a:buAutoNum type="romanLcPeriod"/>
            </a:pPr>
            <a:r>
              <a:rPr b="1" lang="en" sz="1700"/>
              <a:t>Posting of the product on the application.</a:t>
            </a:r>
            <a:endParaRPr/>
          </a:p>
          <a:p>
            <a:pPr indent="-336550" lvl="3" marL="1828800" rtl="0" algn="just">
              <a:lnSpc>
                <a:spcPct val="100000"/>
              </a:lnSpc>
              <a:spcBef>
                <a:spcPts val="0"/>
              </a:spcBef>
              <a:spcAft>
                <a:spcPts val="0"/>
              </a:spcAft>
              <a:buSzPts val="1700"/>
              <a:buAutoNum type="romanLcPeriod"/>
            </a:pPr>
            <a:r>
              <a:rPr b="1" lang="en" sz="1700"/>
              <a:t>Detecting the food grain by using CNN model.</a:t>
            </a:r>
            <a:endParaRPr b="1" sz="1700"/>
          </a:p>
          <a:p>
            <a:pPr indent="-336550" lvl="3" marL="1828800" rtl="0" algn="just">
              <a:lnSpc>
                <a:spcPct val="100000"/>
              </a:lnSpc>
              <a:spcBef>
                <a:spcPts val="0"/>
              </a:spcBef>
              <a:spcAft>
                <a:spcPts val="0"/>
              </a:spcAft>
              <a:buSzPts val="1700"/>
              <a:buAutoNum type="romanLcPeriod"/>
            </a:pPr>
            <a:r>
              <a:rPr b="1" lang="en" sz="1700"/>
              <a:t>Filling the details of the product.</a:t>
            </a:r>
            <a:endParaRPr b="1" sz="1700"/>
          </a:p>
          <a:p>
            <a:pPr indent="-336550" lvl="3" marL="1828800" rtl="0" algn="just">
              <a:lnSpc>
                <a:spcPct val="100000"/>
              </a:lnSpc>
              <a:spcBef>
                <a:spcPts val="0"/>
              </a:spcBef>
              <a:spcAft>
                <a:spcPts val="0"/>
              </a:spcAft>
              <a:buSzPts val="1700"/>
              <a:buAutoNum type="romanLcPeriod"/>
            </a:pPr>
            <a:r>
              <a:rPr b="1" lang="en" sz="1700"/>
              <a:t>Final submission of the product for sale on the application.</a:t>
            </a:r>
            <a:endParaRPr b="1" sz="1700"/>
          </a:p>
          <a:p>
            <a:pPr indent="-336550" lvl="3" marL="1828800" rtl="0" algn="just">
              <a:lnSpc>
                <a:spcPct val="100000"/>
              </a:lnSpc>
              <a:spcBef>
                <a:spcPts val="0"/>
              </a:spcBef>
              <a:spcAft>
                <a:spcPts val="0"/>
              </a:spcAft>
              <a:buSzPts val="1700"/>
              <a:buAutoNum type="romanLcPeriod"/>
            </a:pPr>
            <a:r>
              <a:rPr b="1" lang="en" sz="1700"/>
              <a:t>Tracking of the application for the product in the sale cycle.</a:t>
            </a:r>
            <a:endParaRPr b="1" sz="1700"/>
          </a:p>
          <a:p>
            <a:pPr indent="-336550" lvl="3" marL="1828800" rtl="0" algn="just">
              <a:lnSpc>
                <a:spcPct val="100000"/>
              </a:lnSpc>
              <a:spcBef>
                <a:spcPts val="0"/>
              </a:spcBef>
              <a:spcAft>
                <a:spcPts val="0"/>
              </a:spcAft>
              <a:buSzPts val="1700"/>
              <a:buAutoNum type="romanLcPeriod"/>
            </a:pPr>
            <a:r>
              <a:rPr b="1" lang="en" sz="1700"/>
              <a:t>Final status of the product .</a:t>
            </a:r>
            <a:endParaRPr b="1" sz="1700"/>
          </a:p>
          <a:p>
            <a:pPr indent="0" lvl="0" marL="0" rtl="0" algn="just">
              <a:lnSpc>
                <a:spcPct val="100000"/>
              </a:lnSpc>
              <a:spcBef>
                <a:spcPts val="1200"/>
              </a:spcBef>
              <a:spcAft>
                <a:spcPts val="0"/>
              </a:spcAft>
              <a:buSzPts val="1800"/>
              <a:buNone/>
            </a:pPr>
            <a:r>
              <a:t/>
            </a:r>
            <a:endParaRPr b="1" sz="1700"/>
          </a:p>
          <a:p>
            <a:pPr indent="0" lvl="0" marL="914400" rtl="0" algn="just">
              <a:lnSpc>
                <a:spcPct val="100000"/>
              </a:lnSpc>
              <a:spcBef>
                <a:spcPts val="1200"/>
              </a:spcBef>
              <a:spcAft>
                <a:spcPts val="0"/>
              </a:spcAft>
              <a:buSzPts val="1800"/>
              <a:buNone/>
            </a:pPr>
            <a:r>
              <a:t/>
            </a:r>
            <a:endParaRPr b="1" sz="1700" u="sng"/>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7 - Methodology</a:t>
            </a:r>
            <a:endParaRPr/>
          </a:p>
        </p:txBody>
      </p:sp>
      <p:sp>
        <p:nvSpPr>
          <p:cNvPr id="203" name="Google Shape;203;p33"/>
          <p:cNvSpPr txBox="1"/>
          <p:nvPr>
            <p:ph idx="1" type="body"/>
          </p:nvPr>
        </p:nvSpPr>
        <p:spPr>
          <a:xfrm>
            <a:off x="534925" y="1211350"/>
            <a:ext cx="8407800" cy="3386700"/>
          </a:xfrm>
          <a:prstGeom prst="rect">
            <a:avLst/>
          </a:prstGeom>
          <a:noFill/>
          <a:ln>
            <a:noFill/>
          </a:ln>
        </p:spPr>
        <p:txBody>
          <a:bodyPr anchorCtr="0" anchor="t" bIns="91425" lIns="91425" spcFirstLastPara="1" rIns="91425" wrap="square" tIns="91425">
            <a:noAutofit/>
          </a:bodyPr>
          <a:lstStyle/>
          <a:p>
            <a:pPr indent="-255588" lvl="0" marL="363538" rtl="0" algn="just">
              <a:lnSpc>
                <a:spcPct val="100000"/>
              </a:lnSpc>
              <a:spcBef>
                <a:spcPts val="1200"/>
              </a:spcBef>
              <a:spcAft>
                <a:spcPts val="0"/>
              </a:spcAft>
              <a:buSzPts val="1900"/>
              <a:buAutoNum type="arabicPeriod"/>
            </a:pPr>
            <a:r>
              <a:rPr b="1" lang="en" sz="1900" u="sng"/>
              <a:t>Sell and Buy of the product</a:t>
            </a:r>
            <a:endParaRPr b="1" sz="1900" u="sng"/>
          </a:p>
          <a:p>
            <a:pPr indent="-249237" lvl="0" marL="1163638" rtl="0" algn="just">
              <a:lnSpc>
                <a:spcPct val="100000"/>
              </a:lnSpc>
              <a:spcBef>
                <a:spcPts val="1200"/>
              </a:spcBef>
              <a:spcAft>
                <a:spcPts val="0"/>
              </a:spcAft>
              <a:buSzPts val="1800"/>
              <a:buNone/>
            </a:pPr>
            <a:r>
              <a:rPr b="1" lang="en" sz="1700" u="sng"/>
              <a:t>B. 	Activity 2 - Transportation of the product by the Driver </a:t>
            </a:r>
            <a:endParaRPr b="1" sz="1700" u="sng"/>
          </a:p>
          <a:p>
            <a:pPr indent="-336550" lvl="0" marL="1828800" rtl="0" algn="just">
              <a:lnSpc>
                <a:spcPct val="100000"/>
              </a:lnSpc>
              <a:spcBef>
                <a:spcPts val="1200"/>
              </a:spcBef>
              <a:spcAft>
                <a:spcPts val="0"/>
              </a:spcAft>
              <a:buSzPts val="1700"/>
              <a:buAutoNum type="romanLcPeriod"/>
            </a:pPr>
            <a:r>
              <a:rPr b="1" lang="en" sz="1700"/>
              <a:t>Checking the availability of Driver for pickup</a:t>
            </a:r>
            <a:endParaRPr b="1" sz="1700"/>
          </a:p>
          <a:p>
            <a:pPr indent="-336550" lvl="0" marL="1828800" rtl="0" algn="just">
              <a:lnSpc>
                <a:spcPct val="100000"/>
              </a:lnSpc>
              <a:spcBef>
                <a:spcPts val="0"/>
              </a:spcBef>
              <a:spcAft>
                <a:spcPts val="0"/>
              </a:spcAft>
              <a:buSzPts val="1700"/>
              <a:buAutoNum type="romanLcPeriod"/>
            </a:pPr>
            <a:r>
              <a:rPr b="1" lang="en" sz="1700"/>
              <a:t>Assigning list of pickup locations for driver.</a:t>
            </a:r>
            <a:endParaRPr b="1" sz="1700"/>
          </a:p>
          <a:p>
            <a:pPr indent="-336550" lvl="0" marL="2457450" rtl="0" algn="just">
              <a:lnSpc>
                <a:spcPct val="100000"/>
              </a:lnSpc>
              <a:spcBef>
                <a:spcPts val="0"/>
              </a:spcBef>
              <a:spcAft>
                <a:spcPts val="0"/>
              </a:spcAft>
              <a:buSzPts val="1700"/>
              <a:buChar char="➢"/>
            </a:pPr>
            <a:r>
              <a:rPr b="1" lang="en" sz="1700"/>
              <a:t>Deciding group of pickup location using clustering analysis based on pincode</a:t>
            </a:r>
            <a:endParaRPr b="1" sz="1700"/>
          </a:p>
          <a:p>
            <a:pPr indent="-336550" lvl="0" marL="2457450" rtl="0" algn="just">
              <a:lnSpc>
                <a:spcPct val="100000"/>
              </a:lnSpc>
              <a:spcBef>
                <a:spcPts val="0"/>
              </a:spcBef>
              <a:spcAft>
                <a:spcPts val="0"/>
              </a:spcAft>
              <a:buSzPts val="1700"/>
              <a:buChar char="➢"/>
            </a:pPr>
            <a:r>
              <a:rPr b="1" lang="en" sz="1700"/>
              <a:t>Using Modified Travelling Salesman Problem to predict the optimised route for pickup and distribution.</a:t>
            </a:r>
            <a:endParaRPr b="1" sz="1700"/>
          </a:p>
          <a:p>
            <a:pPr indent="0" lvl="0" marL="3200400" rtl="0" algn="just">
              <a:lnSpc>
                <a:spcPct val="100000"/>
              </a:lnSpc>
              <a:spcBef>
                <a:spcPts val="1200"/>
              </a:spcBef>
              <a:spcAft>
                <a:spcPts val="0"/>
              </a:spcAft>
              <a:buSzPts val="1800"/>
              <a:buNone/>
            </a:pPr>
            <a:r>
              <a:t/>
            </a:r>
            <a:endParaRPr b="1"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7 - Methodology</a:t>
            </a:r>
            <a:endParaRPr/>
          </a:p>
        </p:txBody>
      </p:sp>
      <p:sp>
        <p:nvSpPr>
          <p:cNvPr id="209" name="Google Shape;209;p34"/>
          <p:cNvSpPr txBox="1"/>
          <p:nvPr>
            <p:ph idx="1" type="body"/>
          </p:nvPr>
        </p:nvSpPr>
        <p:spPr>
          <a:xfrm>
            <a:off x="534925" y="1211350"/>
            <a:ext cx="8407800" cy="3386700"/>
          </a:xfrm>
          <a:prstGeom prst="rect">
            <a:avLst/>
          </a:prstGeom>
          <a:noFill/>
          <a:ln>
            <a:noFill/>
          </a:ln>
        </p:spPr>
        <p:txBody>
          <a:bodyPr anchorCtr="0" anchor="t" bIns="91425" lIns="91425" spcFirstLastPara="1" rIns="91425" wrap="square" tIns="91425">
            <a:noAutofit/>
          </a:bodyPr>
          <a:lstStyle/>
          <a:p>
            <a:pPr indent="-157163" lvl="0" marL="265113" rtl="0" algn="just">
              <a:lnSpc>
                <a:spcPct val="100000"/>
              </a:lnSpc>
              <a:spcBef>
                <a:spcPts val="1200"/>
              </a:spcBef>
              <a:spcAft>
                <a:spcPts val="0"/>
              </a:spcAft>
              <a:buSzPts val="1900"/>
              <a:buAutoNum type="arabicPeriod"/>
            </a:pPr>
            <a:r>
              <a:rPr b="1" lang="en" sz="1900" u="sng"/>
              <a:t>Sell and Buy of the product</a:t>
            </a:r>
            <a:endParaRPr b="1" sz="1900" u="sng"/>
          </a:p>
          <a:p>
            <a:pPr indent="-249237" lvl="0" marL="1163638" rtl="0" algn="just">
              <a:lnSpc>
                <a:spcPct val="100000"/>
              </a:lnSpc>
              <a:spcBef>
                <a:spcPts val="1200"/>
              </a:spcBef>
              <a:spcAft>
                <a:spcPts val="0"/>
              </a:spcAft>
              <a:buSzPts val="1800"/>
              <a:buNone/>
            </a:pPr>
            <a:r>
              <a:rPr b="1" lang="en" sz="1700" u="sng"/>
              <a:t>C.	Activity 3 - Buying the product </a:t>
            </a:r>
            <a:endParaRPr b="1" sz="1700" u="sng"/>
          </a:p>
          <a:p>
            <a:pPr indent="-336550" lvl="0" marL="1828800" rtl="0" algn="just">
              <a:lnSpc>
                <a:spcPct val="100000"/>
              </a:lnSpc>
              <a:spcBef>
                <a:spcPts val="1200"/>
              </a:spcBef>
              <a:spcAft>
                <a:spcPts val="0"/>
              </a:spcAft>
              <a:buSzPts val="1700"/>
              <a:buAutoNum type="romanLcPeriod"/>
            </a:pPr>
            <a:r>
              <a:rPr b="1" lang="en" sz="1700"/>
              <a:t>Buyer places the bid for the product on the application</a:t>
            </a:r>
            <a:endParaRPr b="1" sz="1700"/>
          </a:p>
          <a:p>
            <a:pPr indent="-336550" lvl="0" marL="1828800" rtl="0" algn="just">
              <a:lnSpc>
                <a:spcPct val="100000"/>
              </a:lnSpc>
              <a:spcBef>
                <a:spcPts val="0"/>
              </a:spcBef>
              <a:spcAft>
                <a:spcPts val="0"/>
              </a:spcAft>
              <a:buSzPts val="1700"/>
              <a:buAutoNum type="romanLcPeriod"/>
            </a:pPr>
            <a:r>
              <a:rPr b="1" lang="en" sz="1700"/>
              <a:t>Using greedy approach for allotment amount of product</a:t>
            </a:r>
            <a:endParaRPr b="1" sz="1700"/>
          </a:p>
          <a:p>
            <a:pPr indent="-336550" lvl="0" marL="1828800" rtl="0" algn="just">
              <a:lnSpc>
                <a:spcPct val="100000"/>
              </a:lnSpc>
              <a:spcBef>
                <a:spcPts val="0"/>
              </a:spcBef>
              <a:spcAft>
                <a:spcPts val="0"/>
              </a:spcAft>
              <a:buSzPts val="1700"/>
              <a:buAutoNum type="romanLcPeriod"/>
            </a:pPr>
            <a:r>
              <a:rPr b="1" lang="en" sz="1700"/>
              <a:t>Accepting the payment for the product using the payment gateway.</a:t>
            </a:r>
            <a:endParaRPr b="1"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7 - Methodology</a:t>
            </a:r>
            <a:endParaRPr/>
          </a:p>
        </p:txBody>
      </p:sp>
      <p:sp>
        <p:nvSpPr>
          <p:cNvPr id="215" name="Google Shape;215;p35"/>
          <p:cNvSpPr txBox="1"/>
          <p:nvPr>
            <p:ph idx="1" type="body"/>
          </p:nvPr>
        </p:nvSpPr>
        <p:spPr>
          <a:xfrm>
            <a:off x="534925" y="1211350"/>
            <a:ext cx="8407800" cy="3386700"/>
          </a:xfrm>
          <a:prstGeom prst="rect">
            <a:avLst/>
          </a:prstGeom>
          <a:noFill/>
          <a:ln>
            <a:noFill/>
          </a:ln>
        </p:spPr>
        <p:txBody>
          <a:bodyPr anchorCtr="0" anchor="t" bIns="91425" lIns="91425" spcFirstLastPara="1" rIns="91425" wrap="square" tIns="91425">
            <a:noAutofit/>
          </a:bodyPr>
          <a:lstStyle/>
          <a:p>
            <a:pPr indent="-207963" lvl="0" marL="265113" rtl="0" algn="just">
              <a:lnSpc>
                <a:spcPct val="100000"/>
              </a:lnSpc>
              <a:spcBef>
                <a:spcPts val="1200"/>
              </a:spcBef>
              <a:spcAft>
                <a:spcPts val="0"/>
              </a:spcAft>
              <a:buSzPts val="1800"/>
              <a:buNone/>
            </a:pPr>
            <a:r>
              <a:rPr b="1" lang="en" sz="1900" u="sng"/>
              <a:t>2.	Contract based sales</a:t>
            </a:r>
            <a:endParaRPr b="1" sz="1900" u="sng"/>
          </a:p>
          <a:p>
            <a:pPr indent="-254000" lvl="0" marL="1168400" rtl="0" algn="just">
              <a:lnSpc>
                <a:spcPct val="100000"/>
              </a:lnSpc>
              <a:spcBef>
                <a:spcPts val="1200"/>
              </a:spcBef>
              <a:spcAft>
                <a:spcPts val="0"/>
              </a:spcAft>
              <a:buSzPts val="1800"/>
              <a:buNone/>
            </a:pPr>
            <a:r>
              <a:rPr b="1" lang="en" sz="1700" u="sng"/>
              <a:t>A.	Activity 1 - Client </a:t>
            </a:r>
            <a:endParaRPr b="1" sz="1700" u="sng"/>
          </a:p>
          <a:p>
            <a:pPr indent="-336550" lvl="3" marL="1828800" rtl="0" algn="just">
              <a:lnSpc>
                <a:spcPct val="100000"/>
              </a:lnSpc>
              <a:spcBef>
                <a:spcPts val="1200"/>
              </a:spcBef>
              <a:spcAft>
                <a:spcPts val="0"/>
              </a:spcAft>
              <a:buSzPts val="1700"/>
              <a:buAutoNum type="romanLcPeriod"/>
            </a:pPr>
            <a:r>
              <a:rPr b="1" lang="en" sz="1700"/>
              <a:t>Details for the product to be grown</a:t>
            </a:r>
            <a:endParaRPr b="1" sz="1700"/>
          </a:p>
          <a:p>
            <a:pPr indent="-336550" lvl="3" marL="1828800" rtl="0" algn="just">
              <a:lnSpc>
                <a:spcPct val="100000"/>
              </a:lnSpc>
              <a:spcBef>
                <a:spcPts val="0"/>
              </a:spcBef>
              <a:spcAft>
                <a:spcPts val="0"/>
              </a:spcAft>
              <a:buSzPts val="1700"/>
              <a:buAutoNum type="romanLcPeriod"/>
            </a:pPr>
            <a:r>
              <a:rPr b="1" lang="en" sz="1700"/>
              <a:t>Quantity of the required product to be grown</a:t>
            </a:r>
            <a:endParaRPr b="1" sz="1700"/>
          </a:p>
          <a:p>
            <a:pPr indent="-336550" lvl="3" marL="1828800" rtl="0" algn="just">
              <a:lnSpc>
                <a:spcPct val="100000"/>
              </a:lnSpc>
              <a:spcBef>
                <a:spcPts val="0"/>
              </a:spcBef>
              <a:spcAft>
                <a:spcPts val="0"/>
              </a:spcAft>
              <a:buSzPts val="1700"/>
              <a:buAutoNum type="romanLcPeriod"/>
            </a:pPr>
            <a:r>
              <a:rPr b="1" lang="en" sz="1700"/>
              <a:t>Notifying farmers for the availability of a contract</a:t>
            </a:r>
            <a:endParaRPr b="1" sz="1700"/>
          </a:p>
          <a:p>
            <a:pPr indent="-249237" lvl="0" marL="1163638" rtl="0" algn="just">
              <a:lnSpc>
                <a:spcPct val="100000"/>
              </a:lnSpc>
              <a:spcBef>
                <a:spcPts val="1200"/>
              </a:spcBef>
              <a:spcAft>
                <a:spcPts val="0"/>
              </a:spcAft>
              <a:buSzPts val="1800"/>
              <a:buNone/>
            </a:pPr>
            <a:r>
              <a:rPr b="1" lang="en" sz="1700" u="sng"/>
              <a:t>B.	Activity 2 - Assigning of the contract to the farmers by conditional mapping</a:t>
            </a:r>
            <a:endParaRPr b="1" sz="1700" u="sng"/>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8 – Completed Implementation</a:t>
            </a:r>
            <a:endParaRPr/>
          </a:p>
        </p:txBody>
      </p:sp>
      <p:sp>
        <p:nvSpPr>
          <p:cNvPr id="221" name="Google Shape;221;p36"/>
          <p:cNvSpPr txBox="1"/>
          <p:nvPr>
            <p:ph idx="1" type="body"/>
          </p:nvPr>
        </p:nvSpPr>
        <p:spPr>
          <a:xfrm>
            <a:off x="534925" y="1211349"/>
            <a:ext cx="8407800" cy="3500499"/>
          </a:xfrm>
          <a:prstGeom prst="rect">
            <a:avLst/>
          </a:prstGeom>
          <a:noFill/>
          <a:ln>
            <a:noFill/>
          </a:ln>
        </p:spPr>
        <p:txBody>
          <a:bodyPr anchorCtr="0" anchor="t" bIns="91425" lIns="91425" spcFirstLastPara="1" rIns="91425" wrap="square" tIns="91425">
            <a:noAutofit/>
          </a:bodyPr>
          <a:lstStyle/>
          <a:p>
            <a:pPr indent="-342900" lvl="0" marL="400050" rtl="0" algn="just">
              <a:lnSpc>
                <a:spcPct val="100000"/>
              </a:lnSpc>
              <a:spcBef>
                <a:spcPts val="1200"/>
              </a:spcBef>
              <a:spcAft>
                <a:spcPts val="0"/>
              </a:spcAft>
              <a:buSzPts val="1800"/>
              <a:buFont typeface="Arial"/>
              <a:buAutoNum type="arabicPeriod"/>
            </a:pPr>
            <a:r>
              <a:rPr b="1" lang="en" sz="1700" u="sng"/>
              <a:t>Geolocator – </a:t>
            </a:r>
            <a:r>
              <a:rPr lang="en" sz="1700"/>
              <a:t>Getting the latitude and longitude of the current user.</a:t>
            </a:r>
            <a:endParaRPr/>
          </a:p>
          <a:p>
            <a:pPr indent="-228600" lvl="0" marL="400050" rtl="0" algn="just">
              <a:lnSpc>
                <a:spcPct val="100000"/>
              </a:lnSpc>
              <a:spcBef>
                <a:spcPts val="1200"/>
              </a:spcBef>
              <a:spcAft>
                <a:spcPts val="0"/>
              </a:spcAft>
              <a:buSzPts val="1800"/>
              <a:buFont typeface="Arial"/>
              <a:buNone/>
            </a:pPr>
            <a:r>
              <a:t/>
            </a:r>
            <a:endParaRPr sz="1700"/>
          </a:p>
          <a:p>
            <a:pPr indent="-228600" lvl="0" marL="400050" rtl="0" algn="just">
              <a:lnSpc>
                <a:spcPct val="100000"/>
              </a:lnSpc>
              <a:spcBef>
                <a:spcPts val="1200"/>
              </a:spcBef>
              <a:spcAft>
                <a:spcPts val="0"/>
              </a:spcAft>
              <a:buSzPts val="1800"/>
              <a:buFont typeface="Arial"/>
              <a:buNone/>
            </a:pPr>
            <a:r>
              <a:t/>
            </a:r>
            <a:endParaRPr sz="1700"/>
          </a:p>
          <a:p>
            <a:pPr indent="-342900" lvl="0" marL="400050" rtl="0" algn="just">
              <a:lnSpc>
                <a:spcPct val="100000"/>
              </a:lnSpc>
              <a:spcBef>
                <a:spcPts val="0"/>
              </a:spcBef>
              <a:spcAft>
                <a:spcPts val="0"/>
              </a:spcAft>
              <a:buSzPts val="1800"/>
              <a:buFont typeface="Arial"/>
              <a:buAutoNum type="arabicPeriod"/>
            </a:pPr>
            <a:r>
              <a:rPr b="1" lang="en" sz="1700" u="sng"/>
              <a:t>Camera Access – </a:t>
            </a:r>
            <a:r>
              <a:rPr lang="en" sz="1700"/>
              <a:t>Getting image of the grain for classification</a:t>
            </a:r>
            <a:endParaRPr sz="1700"/>
          </a:p>
          <a:p>
            <a:pPr indent="-342900" lvl="0" marL="400050" rtl="0" algn="just">
              <a:lnSpc>
                <a:spcPct val="100000"/>
              </a:lnSpc>
              <a:spcBef>
                <a:spcPts val="1200"/>
              </a:spcBef>
              <a:spcAft>
                <a:spcPts val="0"/>
              </a:spcAft>
              <a:buSzPts val="1800"/>
              <a:buFont typeface="Arial"/>
              <a:buAutoNum type="arabicPeriod"/>
            </a:pPr>
            <a:r>
              <a:rPr b="1" lang="en" sz="1700" u="sng"/>
              <a:t>DB Deployment – </a:t>
            </a:r>
            <a:r>
              <a:rPr lang="en" sz="1700"/>
              <a:t>Multiple user by having live database.</a:t>
            </a:r>
            <a:endParaRPr/>
          </a:p>
          <a:p>
            <a:pPr indent="-342900" lvl="0" marL="400050" rtl="0" algn="just">
              <a:lnSpc>
                <a:spcPct val="100000"/>
              </a:lnSpc>
              <a:spcBef>
                <a:spcPts val="1200"/>
              </a:spcBef>
              <a:spcAft>
                <a:spcPts val="0"/>
              </a:spcAft>
              <a:buSzPts val="1800"/>
              <a:buFont typeface="Arial"/>
              <a:buAutoNum type="arabicPeriod"/>
            </a:pPr>
            <a:r>
              <a:rPr b="1" lang="en" sz="1700" u="sng"/>
              <a:t>Deployment of some API’s on Heroku</a:t>
            </a:r>
            <a:endParaRPr/>
          </a:p>
          <a:p>
            <a:pPr indent="-342900" lvl="0" marL="400050" rtl="0" algn="just">
              <a:lnSpc>
                <a:spcPct val="100000"/>
              </a:lnSpc>
              <a:spcBef>
                <a:spcPts val="1200"/>
              </a:spcBef>
              <a:spcAft>
                <a:spcPts val="0"/>
              </a:spcAft>
              <a:buSzPts val="1800"/>
              <a:buFont typeface="Arial"/>
              <a:buAutoNum type="arabicPeriod"/>
            </a:pPr>
            <a:r>
              <a:rPr b="1" lang="en" sz="1700" u="sng"/>
              <a:t>Parts of Frontend UI  - </a:t>
            </a:r>
            <a:r>
              <a:rPr lang="en" sz="1700"/>
              <a:t> Some of the UI modules of farmer is completed.</a:t>
            </a:r>
            <a:endParaRPr sz="1700"/>
          </a:p>
          <a:p>
            <a:pPr indent="-342900" lvl="0" marL="400050" rtl="0" algn="just">
              <a:lnSpc>
                <a:spcPct val="100000"/>
              </a:lnSpc>
              <a:spcBef>
                <a:spcPts val="1200"/>
              </a:spcBef>
              <a:spcAft>
                <a:spcPts val="0"/>
              </a:spcAft>
              <a:buSzPts val="1800"/>
              <a:buFont typeface="Arial"/>
              <a:buAutoNum type="arabicPeriod"/>
            </a:pPr>
            <a:r>
              <a:rPr b="1" lang="en" sz="1700" u="sng"/>
              <a:t>Web Scrapping – </a:t>
            </a:r>
            <a:r>
              <a:rPr lang="en" sz="1700"/>
              <a:t>Finding images for dataset to feed into CNN model.</a:t>
            </a:r>
            <a:endParaRPr b="1" sz="1700" u="sng"/>
          </a:p>
        </p:txBody>
      </p:sp>
      <p:pic>
        <p:nvPicPr>
          <p:cNvPr id="222" name="Google Shape;222;p36"/>
          <p:cNvPicPr preferRelativeResize="0"/>
          <p:nvPr/>
        </p:nvPicPr>
        <p:blipFill rotWithShape="1">
          <a:blip r:embed="rId3">
            <a:alphaModFix/>
          </a:blip>
          <a:srcRect b="0" l="0" r="0" t="0"/>
          <a:stretch/>
        </p:blipFill>
        <p:spPr>
          <a:xfrm>
            <a:off x="2024231" y="1750153"/>
            <a:ext cx="4815840" cy="67500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1097275" y="575950"/>
            <a:ext cx="6321600" cy="646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3000"/>
              <a:buNone/>
            </a:pPr>
            <a:r>
              <a:rPr lang="en"/>
              <a:t>Implementation Screenshots</a:t>
            </a:r>
            <a:endParaRPr/>
          </a:p>
        </p:txBody>
      </p:sp>
      <p:sp>
        <p:nvSpPr>
          <p:cNvPr id="228" name="Google Shape;228;p37"/>
          <p:cNvSpPr txBox="1"/>
          <p:nvPr>
            <p:ph idx="1" type="body"/>
          </p:nvPr>
        </p:nvSpPr>
        <p:spPr>
          <a:xfrm>
            <a:off x="534925" y="1211349"/>
            <a:ext cx="8407800" cy="3500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1200"/>
              </a:spcBef>
              <a:spcAft>
                <a:spcPts val="0"/>
              </a:spcAft>
              <a:buNone/>
            </a:pPr>
            <a:r>
              <a:rPr lang="en" sz="1700"/>
              <a:t>The following Drive folder has some of the implementation screenshots</a:t>
            </a:r>
            <a:endParaRPr sz="1700"/>
          </a:p>
          <a:p>
            <a:pPr indent="0" lvl="0" marL="457200" rtl="0" algn="just">
              <a:lnSpc>
                <a:spcPct val="100000"/>
              </a:lnSpc>
              <a:spcBef>
                <a:spcPts val="1200"/>
              </a:spcBef>
              <a:spcAft>
                <a:spcPts val="0"/>
              </a:spcAft>
              <a:buNone/>
            </a:pPr>
            <a:r>
              <a:rPr lang="en" sz="1700" u="sng">
                <a:solidFill>
                  <a:schemeClr val="hlink"/>
                </a:solidFill>
                <a:hlinkClick r:id="rId3"/>
              </a:rPr>
              <a:t>screenshots</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9- Future Scope</a:t>
            </a:r>
            <a:endParaRPr/>
          </a:p>
        </p:txBody>
      </p:sp>
      <p:sp>
        <p:nvSpPr>
          <p:cNvPr id="234" name="Google Shape;234;p38"/>
          <p:cNvSpPr txBox="1"/>
          <p:nvPr>
            <p:ph idx="1" type="body"/>
          </p:nvPr>
        </p:nvSpPr>
        <p:spPr>
          <a:xfrm>
            <a:off x="1097275" y="1211350"/>
            <a:ext cx="7634400" cy="3386700"/>
          </a:xfrm>
          <a:prstGeom prst="rect">
            <a:avLst/>
          </a:prstGeom>
          <a:noFill/>
          <a:ln>
            <a:noFill/>
          </a:ln>
        </p:spPr>
        <p:txBody>
          <a:bodyPr anchorCtr="0" anchor="t" bIns="91425" lIns="91425" spcFirstLastPara="1" rIns="91425" wrap="square" tIns="91425">
            <a:noAutofit/>
          </a:bodyPr>
          <a:lstStyle/>
          <a:p>
            <a:pPr indent="-330200" lvl="0" marL="457200" rtl="0" algn="just">
              <a:lnSpc>
                <a:spcPct val="100000"/>
              </a:lnSpc>
              <a:spcBef>
                <a:spcPts val="1200"/>
              </a:spcBef>
              <a:spcAft>
                <a:spcPts val="0"/>
              </a:spcAft>
              <a:buSzPts val="1600"/>
              <a:buAutoNum type="arabicPeriod"/>
            </a:pPr>
            <a:r>
              <a:rPr lang="en" sz="1600"/>
              <a:t>Creating a network and chain of the farmers to make efficient production cycle.</a:t>
            </a:r>
            <a:endParaRPr sz="1600"/>
          </a:p>
          <a:p>
            <a:pPr indent="-330200" lvl="0" marL="457200" rtl="0" algn="just">
              <a:lnSpc>
                <a:spcPct val="100000"/>
              </a:lnSpc>
              <a:spcBef>
                <a:spcPts val="0"/>
              </a:spcBef>
              <a:spcAft>
                <a:spcPts val="0"/>
              </a:spcAft>
              <a:buSzPts val="1600"/>
              <a:buAutoNum type="arabicPeriod"/>
            </a:pPr>
            <a:r>
              <a:rPr lang="en" sz="1600"/>
              <a:t>Creating a network of producers and consumers while maintaining supply chain among them.</a:t>
            </a:r>
            <a:endParaRPr sz="1600"/>
          </a:p>
          <a:p>
            <a:pPr indent="-330200" lvl="0" marL="457200" rtl="0" algn="just">
              <a:lnSpc>
                <a:spcPct val="100000"/>
              </a:lnSpc>
              <a:spcBef>
                <a:spcPts val="0"/>
              </a:spcBef>
              <a:spcAft>
                <a:spcPts val="0"/>
              </a:spcAft>
              <a:buSzPts val="1600"/>
              <a:buAutoNum type="arabicPeriod"/>
            </a:pPr>
            <a:r>
              <a:rPr lang="en" sz="1600"/>
              <a:t>Better transparency of transaction using Blockchain technology.</a:t>
            </a:r>
            <a:endParaRPr sz="1600"/>
          </a:p>
          <a:p>
            <a:pPr indent="-330200" lvl="0" marL="457200" rtl="0" algn="just">
              <a:lnSpc>
                <a:spcPct val="100000"/>
              </a:lnSpc>
              <a:spcBef>
                <a:spcPts val="0"/>
              </a:spcBef>
              <a:spcAft>
                <a:spcPts val="0"/>
              </a:spcAft>
              <a:buSzPts val="1600"/>
              <a:buAutoNum type="arabicPeriod"/>
            </a:pPr>
            <a:r>
              <a:rPr lang="en" sz="1600"/>
              <a:t>Predicting the future demand of a particular product in  and hence making shift in storage of the product  by utilizing the empty rounds making  the transportation cycles efficient.</a:t>
            </a:r>
            <a:endParaRPr sz="1600"/>
          </a:p>
          <a:p>
            <a:pPr indent="-330200" lvl="0" marL="457200" rtl="0" algn="just">
              <a:lnSpc>
                <a:spcPct val="100000"/>
              </a:lnSpc>
              <a:spcBef>
                <a:spcPts val="0"/>
              </a:spcBef>
              <a:spcAft>
                <a:spcPts val="0"/>
              </a:spcAft>
              <a:buSzPts val="1600"/>
              <a:buAutoNum type="arabicPeriod"/>
            </a:pPr>
            <a:r>
              <a:rPr lang="en" sz="1600"/>
              <a:t>Predicting future demand of seasonal produces to  avoid price crash in products during non demanding seasons while maintaining profitable margin.  </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10 - References</a:t>
            </a:r>
            <a:endParaRPr/>
          </a:p>
        </p:txBody>
      </p:sp>
      <p:sp>
        <p:nvSpPr>
          <p:cNvPr id="240" name="Google Shape;240;p39"/>
          <p:cNvSpPr txBox="1"/>
          <p:nvPr>
            <p:ph idx="1" type="body"/>
          </p:nvPr>
        </p:nvSpPr>
        <p:spPr>
          <a:xfrm>
            <a:off x="1097275" y="1211350"/>
            <a:ext cx="7634400" cy="33834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Times New Roman"/>
              <a:buChar char="●"/>
            </a:pPr>
            <a:r>
              <a:rPr lang="en" sz="1500">
                <a:solidFill>
                  <a:schemeClr val="hlink"/>
                </a:solidFill>
                <a:uFill>
                  <a:noFill/>
                </a:uFill>
                <a:latin typeface="Times New Roman"/>
                <a:ea typeface="Times New Roman"/>
                <a:cs typeface="Times New Roman"/>
                <a:sym typeface="Times New Roman"/>
                <a:hlinkClick r:id="rId3"/>
              </a:rPr>
              <a:t> </a:t>
            </a:r>
            <a:r>
              <a:rPr lang="en" sz="1500" u="sng">
                <a:solidFill>
                  <a:schemeClr val="hlink"/>
                </a:solidFill>
                <a:latin typeface="Times New Roman"/>
                <a:ea typeface="Times New Roman"/>
                <a:cs typeface="Times New Roman"/>
                <a:sym typeface="Times New Roman"/>
                <a:hlinkClick r:id="rId4"/>
              </a:rPr>
              <a:t>https://flutter.dev/docs</a:t>
            </a:r>
            <a:endParaRPr sz="1500" u="sng">
              <a:solidFill>
                <a:schemeClr val="hlink"/>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lang="en" sz="1500">
                <a:solidFill>
                  <a:schemeClr val="hlink"/>
                </a:solidFill>
                <a:uFill>
                  <a:noFill/>
                </a:uFill>
                <a:latin typeface="Times New Roman"/>
                <a:ea typeface="Times New Roman"/>
                <a:cs typeface="Times New Roman"/>
                <a:sym typeface="Times New Roman"/>
                <a:hlinkClick r:id="rId5"/>
              </a:rPr>
              <a:t> </a:t>
            </a:r>
            <a:r>
              <a:rPr lang="en" sz="1500" u="sng">
                <a:solidFill>
                  <a:schemeClr val="hlink"/>
                </a:solidFill>
                <a:latin typeface="Times New Roman"/>
                <a:ea typeface="Times New Roman"/>
                <a:cs typeface="Times New Roman"/>
                <a:sym typeface="Times New Roman"/>
                <a:hlinkClick r:id="rId6"/>
              </a:rPr>
              <a:t>https://docs.mongodb.com/</a:t>
            </a:r>
            <a:endParaRPr sz="1500" u="sng">
              <a:solidFill>
                <a:schemeClr val="hlink"/>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lang="en" sz="1500">
                <a:solidFill>
                  <a:schemeClr val="hlink"/>
                </a:solidFill>
                <a:uFill>
                  <a:noFill/>
                </a:uFill>
                <a:latin typeface="Times New Roman"/>
                <a:ea typeface="Times New Roman"/>
                <a:cs typeface="Times New Roman"/>
                <a:sym typeface="Times New Roman"/>
                <a:hlinkClick r:id="rId7"/>
              </a:rPr>
              <a:t> </a:t>
            </a:r>
            <a:r>
              <a:rPr lang="en" sz="1500" u="sng">
                <a:solidFill>
                  <a:schemeClr val="hlink"/>
                </a:solidFill>
                <a:latin typeface="Times New Roman"/>
                <a:ea typeface="Times New Roman"/>
                <a:cs typeface="Times New Roman"/>
                <a:sym typeface="Times New Roman"/>
                <a:hlinkClick r:id="rId8"/>
              </a:rPr>
              <a:t>https://expresses.com/en/5x/API.html</a:t>
            </a:r>
            <a:endParaRPr sz="1500" u="sng">
              <a:solidFill>
                <a:schemeClr val="hlink"/>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200">
                <a:solidFill>
                  <a:srgbClr val="202124"/>
                </a:solidFill>
                <a:highlight>
                  <a:srgbClr val="FFFFFF"/>
                </a:highlight>
                <a:latin typeface="Times New Roman"/>
                <a:ea typeface="Times New Roman"/>
                <a:cs typeface="Times New Roman"/>
                <a:sym typeface="Times New Roman"/>
              </a:rPr>
              <a:t>THE FARMERS’ PRODUCE TRADE AND COMMERCE(PROMOTION AND FACILITATION) ORDINANCE, 2020</a:t>
            </a:r>
            <a:endParaRPr b="1" sz="1200">
              <a:solidFill>
                <a:srgbClr val="202124"/>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202124"/>
              </a:buClr>
              <a:buSzPts val="1500"/>
              <a:buFont typeface="Times New Roman"/>
              <a:buChar char="●"/>
            </a:pPr>
            <a:r>
              <a:rPr b="1" lang="en" sz="1200">
                <a:solidFill>
                  <a:srgbClr val="202124"/>
                </a:solidFill>
                <a:highlight>
                  <a:srgbClr val="FFFFFF"/>
                </a:highlight>
                <a:latin typeface="Times New Roman"/>
                <a:ea typeface="Times New Roman"/>
                <a:cs typeface="Times New Roman"/>
                <a:sym typeface="Times New Roman"/>
              </a:rPr>
              <a:t>Role of APMCs in Agricultural Marketing in India- A Study</a:t>
            </a:r>
            <a:endParaRPr b="1" sz="1200">
              <a:solidFill>
                <a:srgbClr val="202124"/>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202124"/>
              </a:buClr>
              <a:buSzPts val="1500"/>
              <a:buFont typeface="Times New Roman"/>
              <a:buChar char="●"/>
            </a:pPr>
            <a:r>
              <a:rPr b="1" lang="en" sz="1200">
                <a:solidFill>
                  <a:srgbClr val="202124"/>
                </a:solidFill>
                <a:highlight>
                  <a:srgbClr val="FFFFFF"/>
                </a:highlight>
                <a:latin typeface="Times New Roman"/>
                <a:ea typeface="Times New Roman"/>
                <a:cs typeface="Times New Roman"/>
                <a:sym typeface="Times New Roman"/>
              </a:rPr>
              <a:t>Farmers Suicides in India research paper</a:t>
            </a:r>
            <a:endParaRPr b="1" sz="1200">
              <a:solidFill>
                <a:srgbClr val="202124"/>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202124"/>
              </a:buClr>
              <a:buSzPts val="1500"/>
              <a:buFont typeface="Times New Roman"/>
              <a:buChar char="●"/>
            </a:pPr>
            <a:r>
              <a:rPr b="1" lang="en" sz="1200">
                <a:solidFill>
                  <a:srgbClr val="202124"/>
                </a:solidFill>
                <a:highlight>
                  <a:srgbClr val="FFFFFF"/>
                </a:highlight>
                <a:latin typeface="Times New Roman"/>
                <a:ea typeface="Times New Roman"/>
                <a:cs typeface="Times New Roman"/>
                <a:sym typeface="Times New Roman"/>
              </a:rPr>
              <a:t>Farmer Suicides in India - Trends across Major States, 1995–2011</a:t>
            </a:r>
            <a:endParaRPr b="1" sz="1200">
              <a:solidFill>
                <a:srgbClr val="202124"/>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202124"/>
              </a:buClr>
              <a:buSzPts val="1500"/>
              <a:buFont typeface="Times New Roman"/>
              <a:buChar char="●"/>
            </a:pPr>
            <a:r>
              <a:rPr b="1" lang="en" sz="1200">
                <a:solidFill>
                  <a:srgbClr val="202124"/>
                </a:solidFill>
                <a:highlight>
                  <a:srgbClr val="FFFFFF"/>
                </a:highlight>
                <a:latin typeface="Times New Roman"/>
                <a:ea typeface="Times New Roman"/>
                <a:cs typeface="Times New Roman"/>
                <a:sym typeface="Times New Roman"/>
              </a:rPr>
              <a:t>THE FARMERS’ PRODUCE TRADE AND COMMERCE (PROMOTION AND FACILITATION) ACT, 2020</a:t>
            </a:r>
            <a:endParaRPr b="1" sz="1200">
              <a:solidFill>
                <a:srgbClr val="202124"/>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202124"/>
              </a:buClr>
              <a:buSzPts val="1500"/>
              <a:buFont typeface="Times New Roman"/>
              <a:buChar char="●"/>
            </a:pPr>
            <a:r>
              <a:rPr b="1" lang="en" sz="1200">
                <a:solidFill>
                  <a:srgbClr val="202124"/>
                </a:solidFill>
                <a:highlight>
                  <a:srgbClr val="FFFFFF"/>
                </a:highlight>
                <a:latin typeface="Times New Roman"/>
                <a:ea typeface="Times New Roman"/>
                <a:cs typeface="Times New Roman"/>
                <a:sym typeface="Times New Roman"/>
              </a:rPr>
              <a:t>THE FARMERS (EMPOWERMENT AND PROTECTION) AGREEMENT ON PRICE ASSURANCE AND FARM SERVICES ACT, 2020</a:t>
            </a:r>
            <a:endParaRPr b="1" sz="1200">
              <a:solidFill>
                <a:srgbClr val="202124"/>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202124"/>
              </a:buClr>
              <a:buSzPts val="1500"/>
              <a:buFont typeface="Times New Roman"/>
              <a:buChar char="●"/>
            </a:pPr>
            <a:r>
              <a:rPr b="1" lang="en" sz="1200">
                <a:solidFill>
                  <a:srgbClr val="202124"/>
                </a:solidFill>
                <a:highlight>
                  <a:srgbClr val="FFFFFF"/>
                </a:highlight>
                <a:latin typeface="Times New Roman"/>
                <a:ea typeface="Times New Roman"/>
                <a:cs typeface="Times New Roman"/>
                <a:sym typeface="Times New Roman"/>
              </a:rPr>
              <a:t>THE AGRICULTURAL PRODUCE (GRADING AND MARKING) ACT, 1937</a:t>
            </a:r>
            <a:endParaRPr sz="1500" u="sng">
              <a:solidFill>
                <a:schemeClr val="hlink"/>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SzPts val="1800"/>
              <a:buNone/>
            </a:pPr>
            <a:r>
              <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rot="-1268694">
            <a:off x="2549396" y="1912663"/>
            <a:ext cx="4045156" cy="1318152"/>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solidFill>
                  <a:srgbClr val="434343"/>
                </a:solidFill>
              </a:rPr>
              <a:t>Thank You</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1 - Problem Definition</a:t>
            </a:r>
            <a:endParaRPr/>
          </a:p>
        </p:txBody>
      </p:sp>
      <p:sp>
        <p:nvSpPr>
          <p:cNvPr id="85" name="Google Shape;85;p15"/>
          <p:cNvSpPr txBox="1"/>
          <p:nvPr>
            <p:ph idx="1" type="body"/>
          </p:nvPr>
        </p:nvSpPr>
        <p:spPr>
          <a:xfrm>
            <a:off x="1097275" y="1211350"/>
            <a:ext cx="7634400" cy="3386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b="1" lang="en" u="sng">
                <a:latin typeface="Times New Roman"/>
                <a:ea typeface="Times New Roman"/>
                <a:cs typeface="Times New Roman"/>
                <a:sym typeface="Times New Roman"/>
              </a:rPr>
              <a:t>Kisaan Bandhu</a:t>
            </a:r>
            <a:r>
              <a:rPr lang="en">
                <a:latin typeface="Times New Roman"/>
                <a:ea typeface="Times New Roman"/>
                <a:cs typeface="Times New Roman"/>
                <a:sym typeface="Times New Roman"/>
              </a:rPr>
              <a:t> is an application to empower the farmers by helping them reach the buyer through our application. The application will have a major role of connecting the end users via the application which will basically work as connector application for buying and selling the products which the farmers will directly put over the application for sale.Also we will implement a contract based feature wherein the farmers and the client company can have a production contract between themselves for which this application will be a mediator.</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Motivation</a:t>
            </a:r>
            <a:endParaRPr/>
          </a:p>
        </p:txBody>
      </p:sp>
      <p:sp>
        <p:nvSpPr>
          <p:cNvPr id="91" name="Google Shape;91;p16"/>
          <p:cNvSpPr txBox="1"/>
          <p:nvPr>
            <p:ph idx="1" type="body"/>
          </p:nvPr>
        </p:nvSpPr>
        <p:spPr>
          <a:xfrm>
            <a:off x="1097275" y="1211350"/>
            <a:ext cx="7634400" cy="3386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2"/>
              </a:buClr>
              <a:buSzPts val="1100"/>
              <a:buFont typeface="Arial"/>
              <a:buNone/>
            </a:pPr>
            <a:r>
              <a:rPr b="1" lang="en" sz="1600" u="sng">
                <a:latin typeface="Times New Roman"/>
                <a:ea typeface="Times New Roman"/>
                <a:cs typeface="Times New Roman"/>
                <a:sym typeface="Times New Roman"/>
              </a:rPr>
              <a:t>Kisaan Bandhu </a:t>
            </a:r>
            <a:r>
              <a:rPr lang="en" sz="1600">
                <a:latin typeface="Times New Roman"/>
                <a:ea typeface="Times New Roman"/>
                <a:cs typeface="Times New Roman"/>
                <a:sym typeface="Times New Roman"/>
              </a:rPr>
              <a:t>will enable the farmer to directly reach the buyers such as bulk buyers and supermarkets hence cutting out the extra cost due the increase in the cycle due to the profit margins of the Dealers. Also the entire profit made by selling the product is received by the farmer. This application will be mainly used by farmers after crop season who need immediate sell of crops and transport to storages this system will also enable the buyers to directly place some bids on all agricultural products. Contract based deals which will be managed by our application.</a:t>
            </a:r>
            <a:endParaRPr sz="1600">
              <a:latin typeface="Times New Roman"/>
              <a:ea typeface="Times New Roman"/>
              <a:cs typeface="Times New Roman"/>
              <a:sym typeface="Times New Roman"/>
            </a:endParaRPr>
          </a:p>
          <a:p>
            <a:pPr indent="0" lvl="0" marL="0" rtl="0" algn="l">
              <a:lnSpc>
                <a:spcPct val="115000"/>
              </a:lnSpc>
              <a:spcBef>
                <a:spcPts val="1200"/>
              </a:spcBef>
              <a:spcAft>
                <a:spcPts val="16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2 - Scope</a:t>
            </a:r>
            <a:endParaRPr/>
          </a:p>
        </p:txBody>
      </p:sp>
      <p:sp>
        <p:nvSpPr>
          <p:cNvPr id="97" name="Google Shape;97;p17"/>
          <p:cNvSpPr txBox="1"/>
          <p:nvPr>
            <p:ph idx="1" type="body"/>
          </p:nvPr>
        </p:nvSpPr>
        <p:spPr>
          <a:xfrm>
            <a:off x="1097275" y="1211350"/>
            <a:ext cx="7634400" cy="3386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200"/>
              </a:spcBef>
              <a:spcAft>
                <a:spcPts val="0"/>
              </a:spcAft>
              <a:buSzPts val="1800"/>
              <a:buNone/>
            </a:pPr>
            <a:r>
              <a:rPr lang="en" sz="1600">
                <a:latin typeface="Times New Roman"/>
                <a:ea typeface="Times New Roman"/>
                <a:cs typeface="Times New Roman"/>
                <a:sym typeface="Times New Roman"/>
              </a:rPr>
              <a:t>1. First of all what we will try to achieve is to remove the unnecessary cycle in between the demand supply chain.We will try to create such a system where there will be direct buyers such as supermarts or a bulk buyer where we will directly supply the production from the farmers.Our cycle will try include maximum areas of production as we will also include transport services.</a:t>
            </a:r>
            <a:endParaRPr sz="16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1800"/>
              <a:buNone/>
            </a:pPr>
            <a:r>
              <a:rPr lang="en" sz="1600">
                <a:latin typeface="Times New Roman"/>
                <a:ea typeface="Times New Roman"/>
                <a:cs typeface="Times New Roman"/>
                <a:sym typeface="Times New Roman"/>
              </a:rPr>
              <a:t>2. The second task which will try to implement is to create a contract based production which will be provided by the companies. In this type what we are trying to achieve is that we will take certain contracts from the companies If the farmer decides to accept the contract then the company will provide the materials required for proper production. The company will also provide the details of the materials they will provide to the farmers for the proper production of the raw material.</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1097275" y="4113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3 - Literature Survey</a:t>
            </a:r>
            <a:endParaRPr/>
          </a:p>
        </p:txBody>
      </p:sp>
      <p:sp>
        <p:nvSpPr>
          <p:cNvPr id="103" name="Google Shape;103;p18"/>
          <p:cNvSpPr txBox="1"/>
          <p:nvPr>
            <p:ph idx="1" type="body"/>
          </p:nvPr>
        </p:nvSpPr>
        <p:spPr>
          <a:xfrm>
            <a:off x="1097275" y="950750"/>
            <a:ext cx="7634400" cy="365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600">
                <a:latin typeface="Times New Roman"/>
                <a:ea typeface="Times New Roman"/>
                <a:cs typeface="Times New Roman"/>
                <a:sym typeface="Times New Roman"/>
              </a:rPr>
              <a:t>For Literature Survey we have prepared a separate document.</a:t>
            </a:r>
            <a:endParaRPr b="1" sz="16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b="1" lang="en" sz="1600" u="sng">
                <a:solidFill>
                  <a:schemeClr val="hlink"/>
                </a:solidFill>
                <a:latin typeface="Times New Roman"/>
                <a:ea typeface="Times New Roman"/>
                <a:cs typeface="Times New Roman"/>
                <a:sym typeface="Times New Roman"/>
                <a:hlinkClick r:id="rId3"/>
              </a:rPr>
              <a:t>Click here for Literature Survey.</a:t>
            </a:r>
            <a:endParaRPr b="1" sz="16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b="1" sz="16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b="1" lang="en" sz="1600">
                <a:latin typeface="Times New Roman"/>
                <a:ea typeface="Times New Roman"/>
                <a:cs typeface="Times New Roman"/>
                <a:sym typeface="Times New Roman"/>
              </a:rPr>
              <a:t>For this document we have referred some Indian Law regarding the farmers and production allowances such as :-</a:t>
            </a:r>
            <a:endParaRPr b="1" sz="16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AutoNum type="arabicPeriod"/>
            </a:pPr>
            <a:r>
              <a:rPr b="1" lang="en" sz="1200">
                <a:solidFill>
                  <a:srgbClr val="202124"/>
                </a:solidFill>
                <a:highlight>
                  <a:srgbClr val="FFFFFF"/>
                </a:highlight>
                <a:latin typeface="Times New Roman"/>
                <a:ea typeface="Times New Roman"/>
                <a:cs typeface="Times New Roman"/>
                <a:sym typeface="Times New Roman"/>
              </a:rPr>
              <a:t>THE FARMERS’ PRODUCE TRADE AND COMMERCE(PROMOTION AND FACILITATION) ORDINANCE, 2020</a:t>
            </a:r>
            <a:endParaRPr b="1" sz="1200">
              <a:solidFill>
                <a:srgbClr val="202124"/>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02124"/>
              </a:buClr>
              <a:buSzPts val="1200"/>
              <a:buFont typeface="Times New Roman"/>
              <a:buAutoNum type="arabicPeriod"/>
            </a:pPr>
            <a:r>
              <a:rPr b="1" lang="en" sz="1200">
                <a:solidFill>
                  <a:srgbClr val="202124"/>
                </a:solidFill>
                <a:highlight>
                  <a:srgbClr val="FFFFFF"/>
                </a:highlight>
                <a:latin typeface="Times New Roman"/>
                <a:ea typeface="Times New Roman"/>
                <a:cs typeface="Times New Roman"/>
                <a:sym typeface="Times New Roman"/>
              </a:rPr>
              <a:t>Role of APMCs in Agricultural Marketing in India- A Study</a:t>
            </a:r>
            <a:endParaRPr b="1" sz="1200">
              <a:solidFill>
                <a:srgbClr val="202124"/>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02124"/>
              </a:buClr>
              <a:buSzPts val="1200"/>
              <a:buFont typeface="Times New Roman"/>
              <a:buAutoNum type="arabicPeriod"/>
            </a:pPr>
            <a:r>
              <a:rPr b="1" lang="en" sz="1200">
                <a:solidFill>
                  <a:srgbClr val="202124"/>
                </a:solidFill>
                <a:highlight>
                  <a:srgbClr val="FFFFFF"/>
                </a:highlight>
                <a:latin typeface="Times New Roman"/>
                <a:ea typeface="Times New Roman"/>
                <a:cs typeface="Times New Roman"/>
                <a:sym typeface="Times New Roman"/>
              </a:rPr>
              <a:t>Farmers Suicides in India research paper</a:t>
            </a:r>
            <a:endParaRPr b="1" sz="1200">
              <a:solidFill>
                <a:srgbClr val="202124"/>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02124"/>
              </a:buClr>
              <a:buSzPts val="1200"/>
              <a:buFont typeface="Times New Roman"/>
              <a:buAutoNum type="arabicPeriod"/>
            </a:pPr>
            <a:r>
              <a:rPr b="1" lang="en" sz="1200">
                <a:solidFill>
                  <a:srgbClr val="202124"/>
                </a:solidFill>
                <a:highlight>
                  <a:srgbClr val="FFFFFF"/>
                </a:highlight>
                <a:latin typeface="Times New Roman"/>
                <a:ea typeface="Times New Roman"/>
                <a:cs typeface="Times New Roman"/>
                <a:sym typeface="Times New Roman"/>
              </a:rPr>
              <a:t>Farmer Suicides in India - Trends across Major States, 1995–2011</a:t>
            </a:r>
            <a:endParaRPr b="1" sz="1200">
              <a:solidFill>
                <a:srgbClr val="202124"/>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02124"/>
              </a:buClr>
              <a:buSzPts val="1200"/>
              <a:buFont typeface="Times New Roman"/>
              <a:buAutoNum type="arabicPeriod"/>
            </a:pPr>
            <a:r>
              <a:rPr b="1" lang="en" sz="1200">
                <a:solidFill>
                  <a:srgbClr val="202124"/>
                </a:solidFill>
                <a:highlight>
                  <a:srgbClr val="FFFFFF"/>
                </a:highlight>
                <a:latin typeface="Times New Roman"/>
                <a:ea typeface="Times New Roman"/>
                <a:cs typeface="Times New Roman"/>
                <a:sym typeface="Times New Roman"/>
              </a:rPr>
              <a:t>THE FARMERS’ PRODUCE TRADE AND COMMERCE (PROMOTION AND FACILITATION) ACT, 2020</a:t>
            </a:r>
            <a:endParaRPr b="1" sz="1200">
              <a:solidFill>
                <a:srgbClr val="202124"/>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02124"/>
              </a:buClr>
              <a:buSzPts val="1200"/>
              <a:buFont typeface="Times New Roman"/>
              <a:buAutoNum type="arabicPeriod"/>
            </a:pPr>
            <a:r>
              <a:rPr b="1" lang="en" sz="1200">
                <a:solidFill>
                  <a:srgbClr val="202124"/>
                </a:solidFill>
                <a:highlight>
                  <a:srgbClr val="FFFFFF"/>
                </a:highlight>
                <a:latin typeface="Times New Roman"/>
                <a:ea typeface="Times New Roman"/>
                <a:cs typeface="Times New Roman"/>
                <a:sym typeface="Times New Roman"/>
              </a:rPr>
              <a:t>THE FARMERS (EMPOWERMENT AND PROTECTION) AGREEMENT ON PRICE ASSURANCE AND FARM SERVICES ACT, 2020</a:t>
            </a:r>
            <a:endParaRPr b="1" sz="1200">
              <a:solidFill>
                <a:srgbClr val="202124"/>
              </a:solidFill>
              <a:highlight>
                <a:srgbClr val="FFFFFF"/>
              </a:highlight>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202124"/>
              </a:buClr>
              <a:buSzPts val="1200"/>
              <a:buFont typeface="Times New Roman"/>
              <a:buAutoNum type="arabicPeriod"/>
            </a:pPr>
            <a:r>
              <a:rPr b="1" lang="en" sz="1200">
                <a:solidFill>
                  <a:srgbClr val="202124"/>
                </a:solidFill>
                <a:highlight>
                  <a:srgbClr val="FFFFFF"/>
                </a:highlight>
                <a:latin typeface="Times New Roman"/>
                <a:ea typeface="Times New Roman"/>
                <a:cs typeface="Times New Roman"/>
                <a:sym typeface="Times New Roman"/>
              </a:rPr>
              <a:t>THE AGRICULTURAL PRODUCE (GRADING AND MARKING) ACT, 1937</a:t>
            </a:r>
            <a:endParaRPr b="1" sz="1200">
              <a:solidFill>
                <a:srgbClr val="20212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4 - SRS</a:t>
            </a:r>
            <a:endParaRPr/>
          </a:p>
        </p:txBody>
      </p:sp>
      <p:sp>
        <p:nvSpPr>
          <p:cNvPr id="109" name="Google Shape;109;p19"/>
          <p:cNvSpPr txBox="1"/>
          <p:nvPr>
            <p:ph idx="1" type="body"/>
          </p:nvPr>
        </p:nvSpPr>
        <p:spPr>
          <a:xfrm>
            <a:off x="1097275" y="1211350"/>
            <a:ext cx="7634400" cy="338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n" sz="1600">
                <a:latin typeface="Times New Roman"/>
                <a:ea typeface="Times New Roman"/>
                <a:cs typeface="Times New Roman"/>
                <a:sym typeface="Times New Roman"/>
              </a:rPr>
              <a:t>For SRS Document we have prepared a separate document.</a:t>
            </a:r>
            <a:endParaRPr b="1" sz="16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2"/>
              </a:buClr>
              <a:buSzPts val="1100"/>
              <a:buFont typeface="Arial"/>
              <a:buNone/>
            </a:pPr>
            <a:r>
              <a:rPr b="1" lang="en" sz="1600" u="sng">
                <a:solidFill>
                  <a:schemeClr val="hlink"/>
                </a:solidFill>
                <a:latin typeface="Times New Roman"/>
                <a:ea typeface="Times New Roman"/>
                <a:cs typeface="Times New Roman"/>
                <a:sym typeface="Times New Roman"/>
                <a:hlinkClick r:id="rId3"/>
              </a:rPr>
              <a:t>Click here for SRS Document.</a:t>
            </a:r>
            <a:endParaRPr b="1" sz="1600">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5 – B.Tech Final Report</a:t>
            </a:r>
            <a:endParaRPr/>
          </a:p>
        </p:txBody>
      </p:sp>
      <p:sp>
        <p:nvSpPr>
          <p:cNvPr id="115" name="Google Shape;115;p20"/>
          <p:cNvSpPr txBox="1"/>
          <p:nvPr>
            <p:ph idx="1" type="body"/>
          </p:nvPr>
        </p:nvSpPr>
        <p:spPr>
          <a:xfrm>
            <a:off x="1097275" y="1211350"/>
            <a:ext cx="7634400" cy="338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n" sz="1600">
                <a:latin typeface="Times New Roman"/>
                <a:ea typeface="Times New Roman"/>
                <a:cs typeface="Times New Roman"/>
                <a:sym typeface="Times New Roman"/>
              </a:rPr>
              <a:t>For Final Report we have prepared a separate document.</a:t>
            </a:r>
            <a:endParaRPr b="1" sz="16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2"/>
              </a:buClr>
              <a:buSzPts val="1100"/>
              <a:buFont typeface="Arial"/>
              <a:buNone/>
            </a:pPr>
            <a:r>
              <a:rPr b="1" lang="en" sz="1600" u="sng">
                <a:solidFill>
                  <a:schemeClr val="hlink"/>
                </a:solidFill>
                <a:latin typeface="Times New Roman"/>
                <a:ea typeface="Times New Roman"/>
                <a:cs typeface="Times New Roman"/>
                <a:sym typeface="Times New Roman"/>
                <a:hlinkClick r:id="rId3"/>
              </a:rPr>
              <a:t>Click here for Final Year Project Document.</a:t>
            </a:r>
            <a:endParaRPr b="1" sz="1600">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97275" y="575950"/>
            <a:ext cx="6321600" cy="6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Diagrams</a:t>
            </a:r>
            <a:endParaRPr/>
          </a:p>
        </p:txBody>
      </p:sp>
      <p:sp>
        <p:nvSpPr>
          <p:cNvPr id="121" name="Google Shape;121;p21"/>
          <p:cNvSpPr txBox="1"/>
          <p:nvPr>
            <p:ph idx="1" type="body"/>
          </p:nvPr>
        </p:nvSpPr>
        <p:spPr>
          <a:xfrm>
            <a:off x="1097275" y="1211350"/>
            <a:ext cx="7634400" cy="338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n" sz="1600">
                <a:latin typeface="Times New Roman"/>
                <a:ea typeface="Times New Roman"/>
                <a:cs typeface="Times New Roman"/>
                <a:sym typeface="Times New Roman"/>
              </a:rPr>
              <a:t>For different diagrams please click on the following link.</a:t>
            </a:r>
            <a:endParaRPr b="1" sz="16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2"/>
              </a:buClr>
              <a:buSzPts val="1100"/>
              <a:buFont typeface="Arial"/>
              <a:buNone/>
            </a:pPr>
            <a:r>
              <a:rPr b="1" lang="en" sz="1600" u="sng">
                <a:solidFill>
                  <a:schemeClr val="hlink"/>
                </a:solidFill>
                <a:latin typeface="Times New Roman"/>
                <a:ea typeface="Times New Roman"/>
                <a:cs typeface="Times New Roman"/>
                <a:sym typeface="Times New Roman"/>
                <a:hlinkClick r:id="rId3"/>
              </a:rPr>
              <a:t>Click here for diagrams.</a:t>
            </a:r>
            <a:endParaRPr b="1" sz="1600" u="sng">
              <a:solidFill>
                <a:schemeClr val="hlink"/>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2"/>
              </a:buClr>
              <a:buSzPts val="1100"/>
              <a:buFont typeface="Arial"/>
              <a:buNone/>
            </a:pPr>
            <a:r>
              <a:rPr b="1" lang="en" sz="1600">
                <a:latin typeface="Times New Roman"/>
                <a:ea typeface="Times New Roman"/>
                <a:cs typeface="Times New Roman"/>
                <a:sym typeface="Times New Roman"/>
              </a:rPr>
              <a:t>Architectural Diagram</a:t>
            </a:r>
            <a:endParaRPr/>
          </a:p>
          <a:p>
            <a:pPr indent="0" lvl="0" marL="0" rtl="0" algn="l">
              <a:lnSpc>
                <a:spcPct val="115000"/>
              </a:lnSpc>
              <a:spcBef>
                <a:spcPts val="0"/>
              </a:spcBef>
              <a:spcAft>
                <a:spcPts val="0"/>
              </a:spcAft>
              <a:buClr>
                <a:schemeClr val="dk2"/>
              </a:buClr>
              <a:buSzPts val="1100"/>
              <a:buFont typeface="Arial"/>
              <a:buNone/>
            </a:pPr>
            <a:r>
              <a:t/>
            </a:r>
            <a:endParaRPr b="1" sz="1600">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a:p>
        </p:txBody>
      </p:sp>
      <p:pic>
        <p:nvPicPr>
          <p:cNvPr descr="C:\Users\Parth\Desktop\1711055\final year project\kissan-bandhu\documents\Diagrams\architectural diagram.png" id="122" name="Google Shape;122;p21"/>
          <p:cNvPicPr preferRelativeResize="0"/>
          <p:nvPr/>
        </p:nvPicPr>
        <p:blipFill rotWithShape="1">
          <a:blip r:embed="rId4">
            <a:alphaModFix/>
          </a:blip>
          <a:srcRect b="0" l="0" r="0" t="0"/>
          <a:stretch/>
        </p:blipFill>
        <p:spPr>
          <a:xfrm>
            <a:off x="1252331" y="2188439"/>
            <a:ext cx="7026965" cy="22589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