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aleway" panose="020B0604020202020204" charset="0"/>
      <p:regular r:id="rId31"/>
      <p:bold r:id="rId32"/>
      <p:italic r:id="rId33"/>
      <p:boldItalic r:id="rId34"/>
    </p:embeddedFont>
    <p:embeddedFont>
      <p:font typeface="La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VD+1YAndLaIzPKIgbwPPd/m45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552"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646406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9befa7a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a9befa7a5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6"/>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6"/>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25"/>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25"/>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25"/>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25"/>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5" name="Google Shape;65;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1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 name="Google Shape;18;p1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17"/>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20" name="Google Shape;20;p17"/>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1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2" name="Google Shape;22;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p1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5" name="Google Shape;25;p1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6" name="Google Shape;26;p1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7" name="Google Shape;27;p1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18"/>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 name="Google Shape;29;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0"/>
        <p:cNvGrpSpPr/>
        <p:nvPr/>
      </p:nvGrpSpPr>
      <p:grpSpPr>
        <a:xfrm>
          <a:off x="0" y="0"/>
          <a:ext cx="0" cy="0"/>
          <a:chOff x="0" y="0"/>
          <a:chExt cx="0" cy="0"/>
        </a:xfrm>
      </p:grpSpPr>
      <p:cxnSp>
        <p:nvCxnSpPr>
          <p:cNvPr id="31" name="Google Shape;31;p19"/>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32" name="Google Shape;32;p19"/>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33" name="Google Shape;33;p19"/>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4" name="Google Shape;34;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cxnSp>
        <p:nvCxnSpPr>
          <p:cNvPr id="36" name="Google Shape;36;p20"/>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7" name="Google Shape;37;p2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8" name="Google Shape;38;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9" name="Google Shape;39;p20"/>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20"/>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20"/>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8" name="Google Shape;48;p22"/>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22"/>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51"/>
        <p:cNvGrpSpPr/>
        <p:nvPr/>
      </p:nvGrpSpPr>
      <p:grpSpPr>
        <a:xfrm>
          <a:off x="0" y="0"/>
          <a:ext cx="0" cy="0"/>
          <a:chOff x="0" y="0"/>
          <a:chExt cx="0" cy="0"/>
        </a:xfrm>
      </p:grpSpPr>
      <p:cxnSp>
        <p:nvCxnSpPr>
          <p:cNvPr id="52" name="Google Shape;52;p23"/>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3"/>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4" name="Google Shape;54;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2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24"/>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5"/>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Internet_bot" TargetMode="External"/><Relationship Id="rId13" Type="http://schemas.openxmlformats.org/officeDocument/2006/relationships/hyperlink" Target="https://en.wikipedia.org/wiki/Parsing" TargetMode="External"/><Relationship Id="rId3" Type="http://schemas.openxmlformats.org/officeDocument/2006/relationships/hyperlink" Target="https://en.wikipedia.org/wiki/Data_scraping" TargetMode="External"/><Relationship Id="rId7" Type="http://schemas.openxmlformats.org/officeDocument/2006/relationships/hyperlink" Target="https://en.wikipedia.org/wiki/Hypertext_Transfer_Protocol" TargetMode="External"/><Relationship Id="rId12" Type="http://schemas.openxmlformats.org/officeDocument/2006/relationships/hyperlink" Target="https://en.wikipedia.org/wiki/Data_analys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en.wikipedia.org/wiki/World_Wide_Web" TargetMode="External"/><Relationship Id="rId11" Type="http://schemas.openxmlformats.org/officeDocument/2006/relationships/hyperlink" Target="https://en.wikipedia.org/wiki/Data_retrieval" TargetMode="External"/><Relationship Id="rId5" Type="http://schemas.openxmlformats.org/officeDocument/2006/relationships/hyperlink" Target="https://en.wikipedia.org/wiki/Website" TargetMode="External"/><Relationship Id="rId10" Type="http://schemas.openxmlformats.org/officeDocument/2006/relationships/hyperlink" Target="https://en.wikipedia.org/wiki/Database" TargetMode="External"/><Relationship Id="rId4" Type="http://schemas.openxmlformats.org/officeDocument/2006/relationships/hyperlink" Target="https://en.wikipedia.org/wiki/Data_extraction" TargetMode="External"/><Relationship Id="rId9" Type="http://schemas.openxmlformats.org/officeDocument/2006/relationships/hyperlink" Target="https://en.wikipedia.org/wiki/Web_crawl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Information_retrieval" TargetMode="External"/><Relationship Id="rId13" Type="http://schemas.openxmlformats.org/officeDocument/2006/relationships/hyperlink" Target="https://en.wikipedia.org/wiki/Algorithm" TargetMode="External"/><Relationship Id="rId3" Type="http://schemas.openxmlformats.org/officeDocument/2006/relationships/hyperlink" Target="https://en.wikipedia.org/wiki/Data_mining" TargetMode="External"/><Relationship Id="rId7" Type="http://schemas.openxmlformats.org/officeDocument/2006/relationships/hyperlink" Target="https://en.wikipedia.org/wiki/Image_analysis" TargetMode="External"/><Relationship Id="rId12" Type="http://schemas.openxmlformats.org/officeDocument/2006/relationships/hyperlink" Target="https://en.wikipedia.org/wiki/Machine_learning" TargetMode="External"/><Relationship Id="rId2" Type="http://schemas.openxmlformats.org/officeDocument/2006/relationships/notesSlide" Target="../notesSlides/notesSlide15.xml"/><Relationship Id="rId16" Type="http://schemas.openxmlformats.org/officeDocument/2006/relationships/hyperlink" Target="https://en.wikipedia.org/wiki/Multi-objective_optimization" TargetMode="External"/><Relationship Id="rId1" Type="http://schemas.openxmlformats.org/officeDocument/2006/relationships/slideLayout" Target="../slideLayouts/slideLayout3.xml"/><Relationship Id="rId6" Type="http://schemas.openxmlformats.org/officeDocument/2006/relationships/hyperlink" Target="https://en.wikipedia.org/wiki/Pattern_recognition" TargetMode="External"/><Relationship Id="rId11" Type="http://schemas.openxmlformats.org/officeDocument/2006/relationships/hyperlink" Target="https://en.wikipedia.org/wiki/Computer_graphics" TargetMode="External"/><Relationship Id="rId5" Type="http://schemas.openxmlformats.org/officeDocument/2006/relationships/hyperlink" Target="https://en.wikipedia.org/wiki/Data_analysis" TargetMode="External"/><Relationship Id="rId15" Type="http://schemas.openxmlformats.org/officeDocument/2006/relationships/hyperlink" Target="https://en.wikipedia.org/wiki/Statistical_distribution" TargetMode="External"/><Relationship Id="rId10" Type="http://schemas.openxmlformats.org/officeDocument/2006/relationships/hyperlink" Target="https://en.wikipedia.org/wiki/Data_compression"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Bioinformatics" TargetMode="External"/><Relationship Id="rId14" Type="http://schemas.openxmlformats.org/officeDocument/2006/relationships/hyperlink" Target="https://en.wikipedia.org/wiki/Distance_fun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Vehicle_routing_problem" TargetMode="External"/><Relationship Id="rId13" Type="http://schemas.openxmlformats.org/officeDocument/2006/relationships/hyperlink" Target="https://en.wikipedia.org/wiki/Exponential_time_hypothesis" TargetMode="External"/><Relationship Id="rId3" Type="http://schemas.openxmlformats.org/officeDocument/2006/relationships/hyperlink" Target="https://en.wikipedia.org/wiki/NP-hardness" TargetMode="External"/><Relationship Id="rId7" Type="http://schemas.openxmlformats.org/officeDocument/2006/relationships/hyperlink" Target="https://en.wikipedia.org/wiki/Traveling_purchaser_problem" TargetMode="External"/><Relationship Id="rId12" Type="http://schemas.openxmlformats.org/officeDocument/2006/relationships/hyperlink" Target="https://en.wikipedia.org/wiki/Time_complexity" TargetMode="External"/><Relationship Id="rId2" Type="http://schemas.openxmlformats.org/officeDocument/2006/relationships/notesSlide" Target="../notesSlides/notesSlide17.xml"/><Relationship Id="rId16" Type="http://schemas.openxmlformats.org/officeDocument/2006/relationships/hyperlink" Target="https://en.wikipedia.org/wiki/Exact_algorithm" TargetMode="External"/><Relationship Id="rId1" Type="http://schemas.openxmlformats.org/officeDocument/2006/relationships/slideLayout" Target="../slideLayouts/slideLayout3.xml"/><Relationship Id="rId6" Type="http://schemas.openxmlformats.org/officeDocument/2006/relationships/hyperlink" Target="https://en.wikipedia.org/wiki/Operations_research" TargetMode="External"/><Relationship Id="rId11" Type="http://schemas.openxmlformats.org/officeDocument/2006/relationships/hyperlink" Target="https://en.wikipedia.org/wiki/Best,_worst_and_average_case" TargetMode="External"/><Relationship Id="rId5" Type="http://schemas.openxmlformats.org/officeDocument/2006/relationships/hyperlink" Target="https://en.wikipedia.org/wiki/Theoretical_computer_science" TargetMode="External"/><Relationship Id="rId15" Type="http://schemas.openxmlformats.org/officeDocument/2006/relationships/hyperlink" Target="https://en.wikipedia.org/wiki/Heuristic" TargetMode="External"/><Relationship Id="rId10" Type="http://schemas.openxmlformats.org/officeDocument/2006/relationships/hyperlink" Target="https://en.wikipedia.org/wiki/NP-completeness" TargetMode="External"/><Relationship Id="rId4" Type="http://schemas.openxmlformats.org/officeDocument/2006/relationships/hyperlink" Target="https://en.wikipedia.org/wiki/Combinatorial_optimization" TargetMode="External"/><Relationship Id="rId9" Type="http://schemas.openxmlformats.org/officeDocument/2006/relationships/hyperlink" Target="https://en.wikipedia.org/wiki/Computational_complexity_theory" TargetMode="External"/><Relationship Id="rId14" Type="http://schemas.openxmlformats.org/officeDocument/2006/relationships/hyperlink" Target="https://en.wikipedia.org/wiki/Benchmark_(computing)"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User_agent" TargetMode="External"/><Relationship Id="rId3" Type="http://schemas.openxmlformats.org/officeDocument/2006/relationships/hyperlink" Target="https://en.wikipedia.org/wiki/Request%E2%80%93response" TargetMode="External"/><Relationship Id="rId7" Type="http://schemas.openxmlformats.org/officeDocument/2006/relationships/hyperlink" Target="https://en.wikipedia.org/wiki/HTML" TargetMode="External"/><Relationship Id="rId12" Type="http://schemas.openxmlformats.org/officeDocument/2006/relationships/hyperlink" Target="https://en.wikipedia.org/wiki/Softwar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en.wikipedia.org/wiki/Website" TargetMode="External"/><Relationship Id="rId11" Type="http://schemas.openxmlformats.org/officeDocument/2006/relationships/hyperlink" Target="https://en.wikipedia.org/wiki/Mobile_app" TargetMode="External"/><Relationship Id="rId5" Type="http://schemas.openxmlformats.org/officeDocument/2006/relationships/hyperlink" Target="https://en.wikipedia.org/wiki/Host_(network)" TargetMode="External"/><Relationship Id="rId10" Type="http://schemas.openxmlformats.org/officeDocument/2006/relationships/hyperlink" Target="https://en.wikipedia.org/wiki/Voice_browser" TargetMode="External"/><Relationship Id="rId4" Type="http://schemas.openxmlformats.org/officeDocument/2006/relationships/hyperlink" Target="https://en.wikipedia.org/wiki/Web_browser" TargetMode="External"/><Relationship Id="rId9" Type="http://schemas.openxmlformats.org/officeDocument/2006/relationships/hyperlink" Target="https://en.wikipedia.org/wiki/Web_crawl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flutter.dev/doc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expresses.com/en/5x/API.html" TargetMode="External"/><Relationship Id="rId4" Type="http://schemas.openxmlformats.org/officeDocument/2006/relationships/hyperlink" Target="https://docs.mongodb.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hk4o08HG0y7rwzW3kYiFoaF0gDFmHf4g/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3F3_I7X0WRGk_PJE3Bxmf7xQrKy69cWY/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22qg_do5XWx3GNIOHGXW8A1TLKhFILxw/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drive/folders/1J4bDw4U0pcmu_iHosSCZSQ1uLiQiyz6R?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1406250" y="553450"/>
            <a:ext cx="58407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a:t>Progress Report:</a:t>
            </a:r>
            <a:br>
              <a:rPr lang="en"/>
            </a:br>
            <a:r>
              <a:rPr lang="en"/>
              <a:t>Kisaan Bandhu</a:t>
            </a:r>
            <a:endParaRPr/>
          </a:p>
        </p:txBody>
      </p:sp>
      <p:sp>
        <p:nvSpPr>
          <p:cNvPr id="73" name="Google Shape;73;p1"/>
          <p:cNvSpPr txBox="1">
            <a:spLocks noGrp="1"/>
          </p:cNvSpPr>
          <p:nvPr>
            <p:ph type="subTitle" idx="1"/>
          </p:nvPr>
        </p:nvSpPr>
        <p:spPr>
          <a:xfrm>
            <a:off x="1591892" y="3253825"/>
            <a:ext cx="6331500" cy="124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Meet Bhanushali 1711005</a:t>
            </a:r>
            <a:endParaRPr/>
          </a:p>
          <a:p>
            <a:pPr marL="0" lvl="0" indent="0" algn="l" rtl="0">
              <a:lnSpc>
                <a:spcPct val="100000"/>
              </a:lnSpc>
              <a:spcBef>
                <a:spcPts val="0"/>
              </a:spcBef>
              <a:spcAft>
                <a:spcPts val="0"/>
              </a:spcAft>
              <a:buSzPts val="1800"/>
              <a:buNone/>
            </a:pPr>
            <a:r>
              <a:rPr lang="en"/>
              <a:t>Govinda Patel 1711038</a:t>
            </a:r>
            <a:endParaRPr/>
          </a:p>
          <a:p>
            <a:pPr marL="0" lvl="0" indent="0" algn="l" rtl="0">
              <a:lnSpc>
                <a:spcPct val="100000"/>
              </a:lnSpc>
              <a:spcBef>
                <a:spcPts val="0"/>
              </a:spcBef>
              <a:spcAft>
                <a:spcPts val="0"/>
              </a:spcAft>
              <a:buSzPts val="1800"/>
              <a:buNone/>
            </a:pPr>
            <a:r>
              <a:rPr lang="en"/>
              <a:t>Parth Sheth 1711055</a:t>
            </a:r>
            <a:endParaRPr/>
          </a:p>
          <a:p>
            <a:pPr marL="0" lvl="0" indent="0" algn="l" rtl="0">
              <a:lnSpc>
                <a:spcPct val="100000"/>
              </a:lnSpc>
              <a:spcBef>
                <a:spcPts val="0"/>
              </a:spcBef>
              <a:spcAft>
                <a:spcPts val="0"/>
              </a:spcAft>
              <a:buSzPts val="1800"/>
              <a:buNone/>
            </a:pPr>
            <a:r>
              <a:rPr lang="en"/>
              <a:t>Shailesh Upadhyay 1711061</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0"/>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28" name="Google Shape;128;p30"/>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lgn="l" rtl="0">
              <a:lnSpc>
                <a:spcPct val="115000"/>
              </a:lnSpc>
              <a:spcBef>
                <a:spcPts val="1600"/>
              </a:spcBef>
              <a:spcAft>
                <a:spcPts val="0"/>
              </a:spcAft>
              <a:buSzPts val="1400"/>
              <a:buNone/>
            </a:pPr>
            <a:r>
              <a:rPr lang="en" sz="1600" b="1" u="sng">
                <a:solidFill>
                  <a:schemeClr val="dk2"/>
                </a:solidFill>
                <a:latin typeface="Times New Roman"/>
                <a:ea typeface="Times New Roman"/>
                <a:cs typeface="Times New Roman"/>
                <a:sym typeface="Times New Roman"/>
              </a:rPr>
              <a:t>Web Scrapping</a:t>
            </a:r>
            <a:endParaRPr sz="1600" b="1" u="sng">
              <a:solidFill>
                <a:schemeClr val="dk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 sz="1200">
                <a:solidFill>
                  <a:schemeClr val="dk2"/>
                </a:solidFill>
                <a:latin typeface="Times New Roman"/>
                <a:ea typeface="Times New Roman"/>
                <a:cs typeface="Times New Roman"/>
                <a:sym typeface="Times New Roman"/>
              </a:rPr>
              <a:t>Web scraping  is </a:t>
            </a:r>
            <a:r>
              <a:rPr lang="en" sz="1200" u="sng">
                <a:solidFill>
                  <a:schemeClr val="dk2"/>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scraping</a:t>
            </a:r>
            <a:r>
              <a:rPr lang="en" sz="1200">
                <a:solidFill>
                  <a:schemeClr val="dk2"/>
                </a:solidFill>
                <a:latin typeface="Times New Roman"/>
                <a:ea typeface="Times New Roman"/>
                <a:cs typeface="Times New Roman"/>
                <a:sym typeface="Times New Roman"/>
              </a:rPr>
              <a:t> used for </a:t>
            </a:r>
            <a:r>
              <a:rPr lang="en" sz="1200" u="sng">
                <a:solidFill>
                  <a:schemeClr val="dk2"/>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extracting data</a:t>
            </a:r>
            <a:r>
              <a:rPr lang="en" sz="1200">
                <a:solidFill>
                  <a:schemeClr val="dk2"/>
                </a:solidFill>
                <a:latin typeface="Times New Roman"/>
                <a:ea typeface="Times New Roman"/>
                <a:cs typeface="Times New Roman"/>
                <a:sym typeface="Times New Roman"/>
              </a:rPr>
              <a:t> from </a:t>
            </a:r>
            <a:r>
              <a:rPr lang="en" sz="1200" u="sng">
                <a:solidFill>
                  <a:schemeClr val="dk2"/>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websites</a:t>
            </a:r>
            <a:r>
              <a:rPr lang="en" sz="1200">
                <a:solidFill>
                  <a:schemeClr val="dk2"/>
                </a:solidFill>
                <a:latin typeface="Times New Roman"/>
                <a:ea typeface="Times New Roman"/>
                <a:cs typeface="Times New Roman"/>
                <a:sym typeface="Times New Roman"/>
              </a:rPr>
              <a:t>. Web scraping software may access the </a:t>
            </a:r>
            <a:r>
              <a:rPr lang="en" sz="1200" u="sng">
                <a:solidFill>
                  <a:schemeClr val="dk2"/>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World Wide Web</a:t>
            </a:r>
            <a:r>
              <a:rPr lang="en" sz="1200">
                <a:solidFill>
                  <a:schemeClr val="dk2"/>
                </a:solidFill>
                <a:latin typeface="Times New Roman"/>
                <a:ea typeface="Times New Roman"/>
                <a:cs typeface="Times New Roman"/>
                <a:sym typeface="Times New Roman"/>
              </a:rPr>
              <a:t> directly using the </a:t>
            </a:r>
            <a:r>
              <a:rPr lang="en" sz="1200" u="sng">
                <a:solidFill>
                  <a:schemeClr val="dk2"/>
                </a:solid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Hypertext Transfer Protocol</a:t>
            </a:r>
            <a:r>
              <a:rPr lang="en" sz="1200">
                <a:solidFill>
                  <a:schemeClr val="dk2"/>
                </a:solidFill>
                <a:latin typeface="Times New Roman"/>
                <a:ea typeface="Times New Roman"/>
                <a:cs typeface="Times New Roman"/>
                <a:sym typeface="Times New Roman"/>
              </a:rPr>
              <a:t>, or through a web browser. While web scraping can be done manually by a software user, the term typically refers to automated processes implemented using a </a:t>
            </a:r>
            <a:r>
              <a:rPr lang="en" sz="1200" u="sng">
                <a:solidFill>
                  <a:schemeClr val="dk2"/>
                </a:solid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bot</a:t>
            </a:r>
            <a:r>
              <a:rPr lang="en" sz="1200">
                <a:solidFill>
                  <a:schemeClr val="dk2"/>
                </a:solidFill>
                <a:latin typeface="Times New Roman"/>
                <a:ea typeface="Times New Roman"/>
                <a:cs typeface="Times New Roman"/>
                <a:sym typeface="Times New Roman"/>
              </a:rPr>
              <a:t> or </a:t>
            </a:r>
            <a:r>
              <a:rPr lang="en" sz="1200" u="sng">
                <a:solidFill>
                  <a:schemeClr val="dk2"/>
                </a:solidFill>
                <a:latin typeface="Times New Roman"/>
                <a:ea typeface="Times New Roman"/>
                <a:cs typeface="Times New Roman"/>
                <a:sym typeface="Times New Roman"/>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web crawler</a:t>
            </a:r>
            <a:r>
              <a:rPr lang="en" sz="1200">
                <a:solidFill>
                  <a:schemeClr val="dk2"/>
                </a:solidFill>
                <a:latin typeface="Times New Roman"/>
                <a:ea typeface="Times New Roman"/>
                <a:cs typeface="Times New Roman"/>
                <a:sym typeface="Times New Roman"/>
              </a:rPr>
              <a:t>. It is a form of copying, in which specific data is gathered and copied from the web, typically into a central local </a:t>
            </a:r>
            <a:r>
              <a:rPr lang="en" sz="1200" u="sng">
                <a:solidFill>
                  <a:schemeClr val="dk2"/>
                </a:solidFill>
                <a:latin typeface="Times New Roman"/>
                <a:ea typeface="Times New Roman"/>
                <a:cs typeface="Times New Roman"/>
                <a:sym typeface="Times New Roman"/>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database</a:t>
            </a:r>
            <a:r>
              <a:rPr lang="en" sz="1200">
                <a:solidFill>
                  <a:schemeClr val="dk2"/>
                </a:solidFill>
                <a:latin typeface="Times New Roman"/>
                <a:ea typeface="Times New Roman"/>
                <a:cs typeface="Times New Roman"/>
                <a:sym typeface="Times New Roman"/>
              </a:rPr>
              <a:t> or spreadsheet, for later </a:t>
            </a:r>
            <a:r>
              <a:rPr lang="en" sz="1200" u="sng">
                <a:solidFill>
                  <a:schemeClr val="dk2"/>
                </a:solidFill>
                <a:latin typeface="Times New Roman"/>
                <a:ea typeface="Times New Roman"/>
                <a:cs typeface="Times New Roman"/>
                <a:sym typeface="Times New Roman"/>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retrieval</a:t>
            </a:r>
            <a:r>
              <a:rPr lang="en" sz="1200">
                <a:solidFill>
                  <a:schemeClr val="dk2"/>
                </a:solidFill>
                <a:latin typeface="Times New Roman"/>
                <a:ea typeface="Times New Roman"/>
                <a:cs typeface="Times New Roman"/>
                <a:sym typeface="Times New Roman"/>
              </a:rPr>
              <a:t> or </a:t>
            </a:r>
            <a:r>
              <a:rPr lang="en" sz="1200" u="sng">
                <a:solidFill>
                  <a:schemeClr val="dk2"/>
                </a:solidFill>
                <a:latin typeface="Times New Roman"/>
                <a:ea typeface="Times New Roman"/>
                <a:cs typeface="Times New Roman"/>
                <a:sym typeface="Times New Roman"/>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analysis</a:t>
            </a:r>
            <a:r>
              <a:rPr lang="en" sz="1200">
                <a:solidFill>
                  <a:schemeClr val="dk2"/>
                </a:solidFill>
                <a:latin typeface="Times New Roman"/>
                <a:ea typeface="Times New Roman"/>
                <a:cs typeface="Times New Roman"/>
                <a:sym typeface="Times New Roman"/>
              </a:rPr>
              <a:t>.</a:t>
            </a:r>
            <a:endParaRPr/>
          </a:p>
          <a:p>
            <a:pPr marL="114300" lvl="0" indent="0" algn="l" rtl="0">
              <a:lnSpc>
                <a:spcPct val="115000"/>
              </a:lnSpc>
              <a:spcBef>
                <a:spcPts val="0"/>
              </a:spcBef>
              <a:spcAft>
                <a:spcPts val="0"/>
              </a:spcAft>
              <a:buSzPts val="1800"/>
              <a:buNone/>
            </a:pPr>
            <a:r>
              <a:rPr lang="en" sz="1200">
                <a:solidFill>
                  <a:schemeClr val="dk2"/>
                </a:solidFill>
                <a:latin typeface="Times New Roman"/>
                <a:ea typeface="Times New Roman"/>
                <a:cs typeface="Times New Roman"/>
                <a:sym typeface="Times New Roman"/>
              </a:rPr>
              <a:t>Web scraping a web page involves fetching it and extracting from it. Fetching is the downloading of a page (which a browser does when a user views a page). Therefore, web crawling is a main component of web scraping, to fetch pages for later processing. Once fetched, then extraction can take place. The content of a page may be </a:t>
            </a:r>
            <a:r>
              <a:rPr lang="en" sz="1200" u="sng">
                <a:solidFill>
                  <a:schemeClr val="dk2"/>
                </a:solidFill>
                <a:latin typeface="Times New Roman"/>
                <a:ea typeface="Times New Roman"/>
                <a:cs typeface="Times New Roman"/>
                <a:sym typeface="Times New Roman"/>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parsed</a:t>
            </a:r>
            <a:r>
              <a:rPr lang="en" sz="1200">
                <a:solidFill>
                  <a:schemeClr val="dk2"/>
                </a:solidFill>
                <a:latin typeface="Times New Roman"/>
                <a:ea typeface="Times New Roman"/>
                <a:cs typeface="Times New Roman"/>
                <a:sym typeface="Times New Roman"/>
              </a:rPr>
              <a:t>, searched, reformatted, its data copied into a spreadsheet, and so on. Web scrapers typically take something out of a page, to make use of it for another purpose somewhere else. An example would be to find and copy names and phone numbers, or companies and their URLs, to a list (contact scraping)</a:t>
            </a:r>
            <a:endParaRPr/>
          </a:p>
          <a:p>
            <a:pPr marL="114300" lvl="0" indent="0" algn="l" rtl="0">
              <a:lnSpc>
                <a:spcPct val="115000"/>
              </a:lnSpc>
              <a:spcBef>
                <a:spcPts val="0"/>
              </a:spcBef>
              <a:spcAft>
                <a:spcPts val="0"/>
              </a:spcAft>
              <a:buSzPts val="1800"/>
              <a:buNone/>
            </a:pP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solidFill>
                <a:schemeClr val="dk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1"/>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34" name="Google Shape;134;p31"/>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lgn="l" rtl="0">
              <a:lnSpc>
                <a:spcPct val="115000"/>
              </a:lnSpc>
              <a:spcBef>
                <a:spcPts val="1600"/>
              </a:spcBef>
              <a:spcAft>
                <a:spcPts val="0"/>
              </a:spcAft>
              <a:buSzPts val="1400"/>
              <a:buNone/>
            </a:pPr>
            <a:r>
              <a:rPr lang="en" sz="1600" b="1" u="sng">
                <a:solidFill>
                  <a:schemeClr val="dk2"/>
                </a:solidFill>
                <a:latin typeface="Times New Roman"/>
                <a:ea typeface="Times New Roman"/>
                <a:cs typeface="Times New Roman"/>
                <a:sym typeface="Times New Roman"/>
              </a:rPr>
              <a:t>Web Scrapping</a:t>
            </a:r>
            <a:endParaRPr sz="1600" b="1" u="sng">
              <a:solidFill>
                <a:schemeClr val="dk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solidFill>
                <a:schemeClr val="dk2"/>
              </a:solidFill>
            </a:endParaRPr>
          </a:p>
        </p:txBody>
      </p:sp>
      <p:pic>
        <p:nvPicPr>
          <p:cNvPr id="135" name="Google Shape;135;p31"/>
          <p:cNvPicPr preferRelativeResize="0"/>
          <p:nvPr/>
        </p:nvPicPr>
        <p:blipFill rotWithShape="1">
          <a:blip r:embed="rId3">
            <a:alphaModFix/>
          </a:blip>
          <a:srcRect/>
          <a:stretch/>
        </p:blipFill>
        <p:spPr>
          <a:xfrm>
            <a:off x="1335226" y="1924947"/>
            <a:ext cx="6173787" cy="215009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41" name="Google Shape;141;p32"/>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2" indent="0" algn="l" rtl="0">
              <a:lnSpc>
                <a:spcPct val="115000"/>
              </a:lnSpc>
              <a:spcBef>
                <a:spcPts val="0"/>
              </a:spcBef>
              <a:spcAft>
                <a:spcPts val="0"/>
              </a:spcAft>
              <a:buSzPts val="1400"/>
              <a:buNone/>
            </a:pPr>
            <a:r>
              <a:rPr lang="en" sz="1600" b="1" u="sng">
                <a:solidFill>
                  <a:schemeClr val="dk2"/>
                </a:solidFill>
                <a:latin typeface="Times New Roman"/>
                <a:ea typeface="Times New Roman"/>
                <a:cs typeface="Times New Roman"/>
                <a:sym typeface="Times New Roman"/>
              </a:rPr>
              <a:t>Web Scrapping</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solidFill>
                <a:schemeClr val="dk2"/>
              </a:solidFill>
            </a:endParaRPr>
          </a:p>
        </p:txBody>
      </p:sp>
      <p:pic>
        <p:nvPicPr>
          <p:cNvPr id="142" name="Google Shape;142;p32"/>
          <p:cNvPicPr preferRelativeResize="0"/>
          <p:nvPr/>
        </p:nvPicPr>
        <p:blipFill rotWithShape="1">
          <a:blip r:embed="rId3">
            <a:alphaModFix/>
          </a:blip>
          <a:srcRect/>
          <a:stretch/>
        </p:blipFill>
        <p:spPr>
          <a:xfrm>
            <a:off x="1277177" y="1646516"/>
            <a:ext cx="6828183" cy="305433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48" name="Google Shape;148;p28"/>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lgn="l" rtl="0">
              <a:lnSpc>
                <a:spcPct val="115000"/>
              </a:lnSpc>
              <a:spcBef>
                <a:spcPts val="1600"/>
              </a:spcBef>
              <a:spcAft>
                <a:spcPts val="0"/>
              </a:spcAft>
              <a:buSzPts val="1400"/>
              <a:buNone/>
            </a:pPr>
            <a:r>
              <a:rPr lang="en" b="1" u="sng">
                <a:latin typeface="Times New Roman"/>
                <a:ea typeface="Times New Roman"/>
                <a:cs typeface="Times New Roman"/>
                <a:sym typeface="Times New Roman"/>
              </a:rPr>
              <a:t>Convolution Neural Network (CNN model)</a:t>
            </a:r>
            <a:endParaRPr sz="1200" b="1" u="sng">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 sz="1200">
                <a:latin typeface="Times New Roman"/>
                <a:ea typeface="Times New Roman"/>
                <a:cs typeface="Times New Roman"/>
                <a:sym typeface="Times New Roman"/>
              </a:rPr>
              <a:t>A </a:t>
            </a:r>
            <a:r>
              <a:rPr lang="en" sz="1200" b="1">
                <a:latin typeface="Times New Roman"/>
                <a:ea typeface="Times New Roman"/>
                <a:cs typeface="Times New Roman"/>
                <a:sym typeface="Times New Roman"/>
              </a:rPr>
              <a:t>Convolutional Neural Network (ConvNet/CNN)</a:t>
            </a:r>
            <a:r>
              <a:rPr lang="en" sz="1200">
                <a:latin typeface="Times New Roman"/>
                <a:ea typeface="Times New Roman"/>
                <a:cs typeface="Times New Roman"/>
                <a:sym typeface="Times New Roman"/>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a:p>
          <a:p>
            <a:pPr marL="114300" lvl="0" indent="0" algn="l" rtl="0">
              <a:lnSpc>
                <a:spcPct val="115000"/>
              </a:lnSpc>
              <a:spcBef>
                <a:spcPts val="0"/>
              </a:spcBef>
              <a:spcAft>
                <a:spcPts val="0"/>
              </a:spcAft>
              <a:buSzPts val="1800"/>
              <a:buNone/>
            </a:pPr>
            <a:r>
              <a:rPr lang="en" sz="1200">
                <a:latin typeface="Times New Roman"/>
                <a:ea typeface="Times New Roman"/>
                <a:cs typeface="Times New Roman"/>
                <a:sym typeface="Times New Roman"/>
              </a:rPr>
              <a:t>The architecture of a ConvNet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endParaRPr/>
          </a:p>
          <a:p>
            <a:pPr marL="114300" lvl="0" indent="0" algn="l" rtl="0">
              <a:lnSpc>
                <a:spcPct val="115000"/>
              </a:lnSpc>
              <a:spcBef>
                <a:spcPts val="0"/>
              </a:spcBef>
              <a:spcAft>
                <a:spcPts val="0"/>
              </a:spcAft>
              <a:buSzPts val="1800"/>
              <a:buNone/>
            </a:pPr>
            <a:r>
              <a:rPr lang="en" sz="1200">
                <a:latin typeface="Times New Roman"/>
                <a:ea typeface="Times New Roman"/>
                <a:cs typeface="Times New Roman"/>
                <a:sym typeface="Times New Roman"/>
              </a:rPr>
              <a:t>We will be using </a:t>
            </a:r>
            <a:r>
              <a:rPr lang="en" sz="1200" b="1" u="sng">
                <a:latin typeface="Times New Roman"/>
                <a:ea typeface="Times New Roman"/>
                <a:cs typeface="Times New Roman"/>
                <a:sym typeface="Times New Roman"/>
              </a:rPr>
              <a:t>CNN </a:t>
            </a:r>
            <a:r>
              <a:rPr lang="en" sz="1200">
                <a:latin typeface="Times New Roman"/>
                <a:ea typeface="Times New Roman"/>
                <a:cs typeface="Times New Roman"/>
                <a:sym typeface="Times New Roman"/>
              </a:rPr>
              <a:t> module for image classification during the initial selling procedure.</a:t>
            </a:r>
            <a:endParaRPr/>
          </a:p>
          <a:p>
            <a:pPr marL="114300" lvl="0" indent="0" algn="l" rtl="0">
              <a:lnSpc>
                <a:spcPct val="115000"/>
              </a:lnSpc>
              <a:spcBef>
                <a:spcPts val="0"/>
              </a:spcBef>
              <a:spcAft>
                <a:spcPts val="0"/>
              </a:spcAft>
              <a:buSzPts val="1800"/>
              <a:buNone/>
            </a:pPr>
            <a:r>
              <a:rPr lang="en" sz="1200">
                <a:latin typeface="Times New Roman"/>
                <a:ea typeface="Times New Roman"/>
                <a:cs typeface="Times New Roman"/>
                <a:sym typeface="Times New Roman"/>
              </a:rPr>
              <a:t>We will be giving an image  input to our model which we have trained and the model will classify it according the type of product it is and will proceed further for filling in the other details of the product.</a:t>
            </a:r>
            <a:endParaRPr/>
          </a:p>
          <a:p>
            <a:pPr marL="0" lvl="0" indent="0" algn="l" rtl="0">
              <a:lnSpc>
                <a:spcPct val="115000"/>
              </a:lnSpc>
              <a:spcBef>
                <a:spcPts val="0"/>
              </a:spcBef>
              <a:spcAft>
                <a:spcPts val="1600"/>
              </a:spcAft>
              <a:buSzPts val="1800"/>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54" name="Google Shape;154;p29"/>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lgn="l" rtl="0">
              <a:lnSpc>
                <a:spcPct val="115000"/>
              </a:lnSpc>
              <a:spcBef>
                <a:spcPts val="1600"/>
              </a:spcBef>
              <a:spcAft>
                <a:spcPts val="0"/>
              </a:spcAft>
              <a:buSzPts val="1400"/>
              <a:buNone/>
            </a:pPr>
            <a:r>
              <a:rPr lang="en" b="1" u="sng">
                <a:latin typeface="Times New Roman"/>
                <a:ea typeface="Times New Roman"/>
                <a:cs typeface="Times New Roman"/>
                <a:sym typeface="Times New Roman"/>
              </a:rPr>
              <a:t>Convolution Neural Network (CNN model)</a:t>
            </a:r>
            <a:endParaRPr sz="1200" b="1" u="sng">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pic>
        <p:nvPicPr>
          <p:cNvPr id="155" name="Google Shape;155;p29"/>
          <p:cNvPicPr preferRelativeResize="0"/>
          <p:nvPr/>
        </p:nvPicPr>
        <p:blipFill rotWithShape="1">
          <a:blip r:embed="rId3">
            <a:alphaModFix/>
          </a:blip>
          <a:srcRect/>
          <a:stretch/>
        </p:blipFill>
        <p:spPr>
          <a:xfrm>
            <a:off x="1698007" y="1952625"/>
            <a:ext cx="5543791" cy="203296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61" name="Google Shape;161;p33"/>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	    </a:t>
            </a:r>
            <a:r>
              <a:rPr lang="en" sz="1600" b="1" u="sng">
                <a:latin typeface="Times New Roman"/>
                <a:ea typeface="Times New Roman"/>
                <a:cs typeface="Times New Roman"/>
                <a:sym typeface="Times New Roman"/>
              </a:rPr>
              <a:t>Clustering Analysis</a:t>
            </a:r>
            <a:endParaRPr/>
          </a:p>
          <a:p>
            <a:pPr marL="114300" lvl="0" indent="0" algn="l" rtl="0">
              <a:lnSpc>
                <a:spcPct val="115000"/>
              </a:lnSpc>
              <a:spcBef>
                <a:spcPts val="0"/>
              </a:spcBef>
              <a:spcAft>
                <a:spcPts val="0"/>
              </a:spcAft>
              <a:buSzPts val="1800"/>
              <a:buNone/>
            </a:pPr>
            <a:r>
              <a:rPr lang="en" sz="1200" b="1">
                <a:latin typeface="Times New Roman"/>
                <a:ea typeface="Times New Roman"/>
                <a:cs typeface="Times New Roman"/>
                <a:sym typeface="Times New Roman"/>
              </a:rPr>
              <a:t>Cluster analysis</a:t>
            </a:r>
            <a:r>
              <a:rPr lang="en" sz="1200">
                <a:latin typeface="Times New Roman"/>
                <a:ea typeface="Times New Roman"/>
                <a:cs typeface="Times New Roman"/>
                <a:sym typeface="Times New Roman"/>
              </a:rPr>
              <a:t> or </a:t>
            </a:r>
            <a:r>
              <a:rPr lang="en" sz="1200" b="1">
                <a:latin typeface="Times New Roman"/>
                <a:ea typeface="Times New Roman"/>
                <a:cs typeface="Times New Roman"/>
                <a:sym typeface="Times New Roman"/>
              </a:rPr>
              <a:t>clustering</a:t>
            </a:r>
            <a:r>
              <a:rPr lang="en" sz="1200">
                <a:latin typeface="Times New Roman"/>
                <a:ea typeface="Times New Roman"/>
                <a:cs typeface="Times New Roman"/>
                <a:sym typeface="Times New Roman"/>
              </a:rPr>
              <a:t> is the task of grouping a set of objects in such a way that objects in the same group (called a </a:t>
            </a:r>
            <a:r>
              <a:rPr lang="en" sz="1200" b="1">
                <a:latin typeface="Times New Roman"/>
                <a:ea typeface="Times New Roman"/>
                <a:cs typeface="Times New Roman"/>
                <a:sym typeface="Times New Roman"/>
              </a:rPr>
              <a:t>cluster</a:t>
            </a:r>
            <a:r>
              <a:rPr lang="en" sz="1200">
                <a:latin typeface="Times New Roman"/>
                <a:ea typeface="Times New Roman"/>
                <a:cs typeface="Times New Roman"/>
                <a:sym typeface="Times New Roman"/>
              </a:rPr>
              <a:t>) are more similar (in some sense) to each other than to those in other groups (clusters). It is a main task of exploratory </a:t>
            </a:r>
            <a:r>
              <a:rPr lang="en" sz="1200" u="sng">
                <a:solidFill>
                  <a:schemeClr val="hlink"/>
                </a:solidFill>
                <a:latin typeface="Times New Roman"/>
                <a:ea typeface="Times New Roman"/>
                <a:cs typeface="Times New Roman"/>
                <a:sym typeface="Times New Roman"/>
                <a:hlinkClick r:id="rId3"/>
              </a:rPr>
              <a:t>data mining</a:t>
            </a:r>
            <a:r>
              <a:rPr lang="en" sz="1200">
                <a:latin typeface="Times New Roman"/>
                <a:ea typeface="Times New Roman"/>
                <a:cs typeface="Times New Roman"/>
                <a:sym typeface="Times New Roman"/>
              </a:rPr>
              <a:t>, and a common technique for </a:t>
            </a:r>
            <a:r>
              <a:rPr lang="en" sz="1200" u="sng">
                <a:solidFill>
                  <a:schemeClr val="hlink"/>
                </a:solidFill>
                <a:latin typeface="Times New Roman"/>
                <a:ea typeface="Times New Roman"/>
                <a:cs typeface="Times New Roman"/>
                <a:sym typeface="Times New Roman"/>
                <a:hlinkClick r:id="rId4"/>
              </a:rPr>
              <a:t>statistical</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5"/>
              </a:rPr>
              <a:t>data analysis</a:t>
            </a:r>
            <a:r>
              <a:rPr lang="en" sz="1200">
                <a:latin typeface="Times New Roman"/>
                <a:ea typeface="Times New Roman"/>
                <a:cs typeface="Times New Roman"/>
                <a:sym typeface="Times New Roman"/>
              </a:rPr>
              <a:t>, used in many fields, including </a:t>
            </a:r>
            <a:r>
              <a:rPr lang="en" sz="1200" u="sng">
                <a:solidFill>
                  <a:schemeClr val="hlink"/>
                </a:solidFill>
                <a:latin typeface="Times New Roman"/>
                <a:ea typeface="Times New Roman"/>
                <a:cs typeface="Times New Roman"/>
                <a:sym typeface="Times New Roman"/>
                <a:hlinkClick r:id="rId6"/>
              </a:rPr>
              <a:t>pattern recognition</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7"/>
              </a:rPr>
              <a:t>image analysis</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8"/>
              </a:rPr>
              <a:t>information retrieval</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9"/>
              </a:rPr>
              <a:t>bioinformatics</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10"/>
              </a:rPr>
              <a:t>data compression</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11"/>
              </a:rPr>
              <a:t>computer graphics</a:t>
            </a:r>
            <a:r>
              <a:rPr lang="en" sz="1200">
                <a:latin typeface="Times New Roman"/>
                <a:ea typeface="Times New Roman"/>
                <a:cs typeface="Times New Roman"/>
                <a:sym typeface="Times New Roman"/>
              </a:rPr>
              <a:t> and </a:t>
            </a:r>
            <a:r>
              <a:rPr lang="en" sz="1200" u="sng">
                <a:solidFill>
                  <a:schemeClr val="hlink"/>
                </a:solidFill>
                <a:latin typeface="Times New Roman"/>
                <a:ea typeface="Times New Roman"/>
                <a:cs typeface="Times New Roman"/>
                <a:sym typeface="Times New Roman"/>
                <a:hlinkClick r:id="rId12"/>
              </a:rPr>
              <a:t>machine learning</a:t>
            </a:r>
            <a:r>
              <a:rPr lang="en" sz="1200">
                <a:latin typeface="Times New Roman"/>
                <a:ea typeface="Times New Roman"/>
                <a:cs typeface="Times New Roman"/>
                <a:sym typeface="Times New Roman"/>
              </a:rPr>
              <a:t>.</a:t>
            </a:r>
            <a:endParaRPr/>
          </a:p>
          <a:p>
            <a:pPr marL="114300" lvl="0" indent="0" algn="l" rtl="0">
              <a:lnSpc>
                <a:spcPct val="115000"/>
              </a:lnSpc>
              <a:spcBef>
                <a:spcPts val="0"/>
              </a:spcBef>
              <a:spcAft>
                <a:spcPts val="0"/>
              </a:spcAft>
              <a:buSzPts val="1800"/>
              <a:buNone/>
            </a:pPr>
            <a:r>
              <a:rPr lang="en" sz="1200">
                <a:latin typeface="Times New Roman"/>
                <a:ea typeface="Times New Roman"/>
                <a:cs typeface="Times New Roman"/>
                <a:sym typeface="Times New Roman"/>
              </a:rPr>
              <a:t>Cluster analysis itself is not one specific </a:t>
            </a:r>
            <a:r>
              <a:rPr lang="en" sz="1200" u="sng">
                <a:solidFill>
                  <a:schemeClr val="hlink"/>
                </a:solidFill>
                <a:latin typeface="Times New Roman"/>
                <a:ea typeface="Times New Roman"/>
                <a:cs typeface="Times New Roman"/>
                <a:sym typeface="Times New Roman"/>
                <a:hlinkClick r:id="rId13"/>
              </a:rPr>
              <a:t>algorithm</a:t>
            </a:r>
            <a:r>
              <a:rPr lang="en" sz="1200">
                <a:latin typeface="Times New Roman"/>
                <a:ea typeface="Times New Roman"/>
                <a:cs typeface="Times New Roman"/>
                <a:sym typeface="Times New Roman"/>
              </a:rPr>
              <a:t>, but the general task to be solved. It can be achieved by various algorithms that differ significantly in their understanding of what constitutes a cluster and how to efficiently find them. Popular notions of clusters include groups with small </a:t>
            </a:r>
            <a:r>
              <a:rPr lang="en" sz="1200" u="sng">
                <a:solidFill>
                  <a:schemeClr val="hlink"/>
                </a:solidFill>
                <a:latin typeface="Times New Roman"/>
                <a:ea typeface="Times New Roman"/>
                <a:cs typeface="Times New Roman"/>
                <a:sym typeface="Times New Roman"/>
                <a:hlinkClick r:id="rId14"/>
              </a:rPr>
              <a:t>distances</a:t>
            </a:r>
            <a:r>
              <a:rPr lang="en" sz="1200">
                <a:latin typeface="Times New Roman"/>
                <a:ea typeface="Times New Roman"/>
                <a:cs typeface="Times New Roman"/>
                <a:sym typeface="Times New Roman"/>
              </a:rPr>
              <a:t> between cluster members, dense areas of the data space, intervals or particular </a:t>
            </a:r>
            <a:r>
              <a:rPr lang="en" sz="1200" u="sng">
                <a:solidFill>
                  <a:schemeClr val="hlink"/>
                </a:solidFill>
                <a:latin typeface="Times New Roman"/>
                <a:ea typeface="Times New Roman"/>
                <a:cs typeface="Times New Roman"/>
                <a:sym typeface="Times New Roman"/>
                <a:hlinkClick r:id="rId15"/>
              </a:rPr>
              <a:t>statistical distributions</a:t>
            </a:r>
            <a:r>
              <a:rPr lang="en" sz="1200">
                <a:latin typeface="Times New Roman"/>
                <a:ea typeface="Times New Roman"/>
                <a:cs typeface="Times New Roman"/>
                <a:sym typeface="Times New Roman"/>
              </a:rPr>
              <a:t>. Clustering can therefore be formulated as a </a:t>
            </a:r>
            <a:r>
              <a:rPr lang="en" sz="1200" u="sng">
                <a:solidFill>
                  <a:schemeClr val="hlink"/>
                </a:solidFill>
                <a:latin typeface="Times New Roman"/>
                <a:ea typeface="Times New Roman"/>
                <a:cs typeface="Times New Roman"/>
                <a:sym typeface="Times New Roman"/>
                <a:hlinkClick r:id="rId16"/>
              </a:rPr>
              <a:t>multi-objective optimization</a:t>
            </a:r>
            <a:r>
              <a:rPr lang="en" sz="1200">
                <a:latin typeface="Times New Roman"/>
                <a:ea typeface="Times New Roman"/>
                <a:cs typeface="Times New Roman"/>
                <a:sym typeface="Times New Roman"/>
              </a:rPr>
              <a:t> problem.</a:t>
            </a:r>
            <a:endParaRPr/>
          </a:p>
          <a:p>
            <a:pPr marL="114300" lvl="0" indent="0" algn="l" rtl="0">
              <a:lnSpc>
                <a:spcPct val="115000"/>
              </a:lnSpc>
              <a:spcBef>
                <a:spcPts val="0"/>
              </a:spcBef>
              <a:spcAft>
                <a:spcPts val="0"/>
              </a:spcAft>
              <a:buSzPts val="1800"/>
              <a:buNone/>
            </a:pPr>
            <a:r>
              <a:rPr lang="en" sz="1200">
                <a:latin typeface="Times New Roman"/>
                <a:ea typeface="Times New Roman"/>
                <a:cs typeface="Times New Roman"/>
                <a:sym typeface="Times New Roman"/>
              </a:rPr>
              <a:t>We will be using </a:t>
            </a:r>
            <a:r>
              <a:rPr lang="en" sz="1200" b="1">
                <a:latin typeface="Times New Roman"/>
                <a:ea typeface="Times New Roman"/>
                <a:cs typeface="Times New Roman"/>
                <a:sym typeface="Times New Roman"/>
              </a:rPr>
              <a:t>clustering</a:t>
            </a:r>
            <a:r>
              <a:rPr lang="en" sz="1200">
                <a:latin typeface="Times New Roman"/>
                <a:ea typeface="Times New Roman"/>
                <a:cs typeface="Times New Roman"/>
                <a:sym typeface="Times New Roman"/>
              </a:rPr>
              <a:t> for clustering the nodes which we are going to give as input to the </a:t>
            </a:r>
            <a:r>
              <a:rPr lang="en" sz="1200" b="1">
                <a:latin typeface="Times New Roman"/>
                <a:ea typeface="Times New Roman"/>
                <a:cs typeface="Times New Roman"/>
                <a:sym typeface="Times New Roman"/>
              </a:rPr>
              <a:t>TSP </a:t>
            </a:r>
            <a:r>
              <a:rPr lang="en" sz="1200">
                <a:latin typeface="Times New Roman"/>
                <a:ea typeface="Times New Roman"/>
                <a:cs typeface="Times New Roman"/>
                <a:sym typeface="Times New Roman"/>
              </a:rPr>
              <a:t>for further processing. This step is our data reduction step in which the outlier nodes are very well handled and hence we can get common nodes of pickup and delivery.</a:t>
            </a:r>
            <a:endParaRPr/>
          </a:p>
          <a:p>
            <a:pPr marL="0" lvl="0" indent="0" algn="l" rtl="0">
              <a:lnSpc>
                <a:spcPct val="115000"/>
              </a:lnSpc>
              <a:spcBef>
                <a:spcPts val="0"/>
              </a:spcBef>
              <a:spcAft>
                <a:spcPts val="1600"/>
              </a:spcAft>
              <a:buSzPts val="1800"/>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67" name="Google Shape;167;p34"/>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	    </a:t>
            </a:r>
            <a:r>
              <a:rPr lang="en" sz="1600" b="1" u="sng">
                <a:latin typeface="Times New Roman"/>
                <a:ea typeface="Times New Roman"/>
                <a:cs typeface="Times New Roman"/>
                <a:sym typeface="Times New Roman"/>
              </a:rPr>
              <a:t>Clustering Analysis</a:t>
            </a:r>
            <a:endParaRPr/>
          </a:p>
          <a:p>
            <a:pPr marL="0" lvl="0" indent="0" algn="l" rtl="0">
              <a:lnSpc>
                <a:spcPct val="115000"/>
              </a:lnSpc>
              <a:spcBef>
                <a:spcPts val="0"/>
              </a:spcBef>
              <a:spcAft>
                <a:spcPts val="1600"/>
              </a:spcAft>
              <a:buSzPts val="1800"/>
              <a:buNone/>
            </a:pPr>
            <a:endParaRPr/>
          </a:p>
        </p:txBody>
      </p:sp>
      <p:pic>
        <p:nvPicPr>
          <p:cNvPr id="168" name="Google Shape;168;p34"/>
          <p:cNvPicPr preferRelativeResize="0"/>
          <p:nvPr/>
        </p:nvPicPr>
        <p:blipFill rotWithShape="1">
          <a:blip r:embed="rId3">
            <a:alphaModFix/>
          </a:blip>
          <a:srcRect/>
          <a:stretch/>
        </p:blipFill>
        <p:spPr>
          <a:xfrm>
            <a:off x="2904564" y="1619249"/>
            <a:ext cx="3033657" cy="297426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74" name="Google Shape;174;p35"/>
          <p:cNvSpPr txBox="1">
            <a:spLocks noGrp="1"/>
          </p:cNvSpPr>
          <p:nvPr>
            <p:ph type="body" idx="1"/>
          </p:nvPr>
        </p:nvSpPr>
        <p:spPr>
          <a:xfrm>
            <a:off x="1097275" y="1211350"/>
            <a:ext cx="7634400" cy="3479920"/>
          </a:xfrm>
          <a:prstGeom prst="rect">
            <a:avLst/>
          </a:prstGeom>
          <a:noFill/>
          <a:ln>
            <a:noFill/>
          </a:ln>
        </p:spPr>
        <p:txBody>
          <a:bodyPr spcFirstLastPara="1" wrap="square" lIns="91425" tIns="91425" rIns="91425" bIns="91425" anchor="t" anchorCtr="0">
            <a:noAutofit/>
          </a:bodyPr>
          <a:lstStyle/>
          <a:p>
            <a:pPr marL="1054100" lvl="2" indent="0" algn="l" rtl="0">
              <a:lnSpc>
                <a:spcPct val="115000"/>
              </a:lnSpc>
              <a:spcBef>
                <a:spcPts val="1600"/>
              </a:spcBef>
              <a:spcAft>
                <a:spcPts val="0"/>
              </a:spcAft>
              <a:buSzPts val="1400"/>
              <a:buNone/>
            </a:pPr>
            <a:r>
              <a:rPr lang="en" b="1" u="sng">
                <a:latin typeface="Times New Roman"/>
                <a:ea typeface="Times New Roman"/>
                <a:cs typeface="Times New Roman"/>
                <a:sym typeface="Times New Roman"/>
              </a:rPr>
              <a:t>Routing Optimization Algorithm – Travelling Salesman Problem</a:t>
            </a:r>
            <a:endParaRPr b="1" u="sng">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 sz="1100">
                <a:latin typeface="Times New Roman"/>
                <a:ea typeface="Times New Roman"/>
                <a:cs typeface="Times New Roman"/>
                <a:sym typeface="Times New Roman"/>
              </a:rPr>
              <a:t>The </a:t>
            </a:r>
            <a:r>
              <a:rPr lang="en" sz="1100" b="1">
                <a:latin typeface="Times New Roman"/>
                <a:ea typeface="Times New Roman"/>
                <a:cs typeface="Times New Roman"/>
                <a:sym typeface="Times New Roman"/>
              </a:rPr>
              <a:t>travelling salesman problem </a:t>
            </a:r>
            <a:r>
              <a:rPr lang="en" sz="1100">
                <a:latin typeface="Times New Roman"/>
                <a:ea typeface="Times New Roman"/>
                <a:cs typeface="Times New Roman"/>
                <a:sym typeface="Times New Roman"/>
              </a:rPr>
              <a:t>(also called the </a:t>
            </a:r>
            <a:r>
              <a:rPr lang="en" sz="1100" b="1">
                <a:latin typeface="Times New Roman"/>
                <a:ea typeface="Times New Roman"/>
                <a:cs typeface="Times New Roman"/>
                <a:sym typeface="Times New Roman"/>
              </a:rPr>
              <a:t>traveling salesperson problem</a:t>
            </a:r>
            <a:r>
              <a:rPr lang="en" sz="1100" baseline="30000">
                <a:latin typeface="Times New Roman"/>
                <a:ea typeface="Times New Roman"/>
                <a:cs typeface="Times New Roman"/>
                <a:sym typeface="Times New Roman"/>
              </a:rPr>
              <a:t> </a:t>
            </a:r>
            <a:r>
              <a:rPr lang="en" sz="1100">
                <a:latin typeface="Times New Roman"/>
                <a:ea typeface="Times New Roman"/>
                <a:cs typeface="Times New Roman"/>
                <a:sym typeface="Times New Roman"/>
              </a:rPr>
              <a:t>or </a:t>
            </a:r>
            <a:r>
              <a:rPr lang="en" sz="1100" b="1">
                <a:latin typeface="Times New Roman"/>
                <a:ea typeface="Times New Roman"/>
                <a:cs typeface="Times New Roman"/>
                <a:sym typeface="Times New Roman"/>
              </a:rPr>
              <a:t>TSP</a:t>
            </a:r>
            <a:r>
              <a:rPr lang="en" sz="1100">
                <a:latin typeface="Times New Roman"/>
                <a:ea typeface="Times New Roman"/>
                <a:cs typeface="Times New Roman"/>
                <a:sym typeface="Times New Roman"/>
              </a:rPr>
              <a:t>) asks the following question: "Given a list of cities and the distances between each pair of cities, what is the shortest possible route that visits each city exactly once and returns to the origin city?" It is an </a:t>
            </a:r>
            <a:r>
              <a:rPr lang="en" sz="1100" u="sng">
                <a:solidFill>
                  <a:schemeClr val="hlink"/>
                </a:solidFill>
                <a:latin typeface="Times New Roman"/>
                <a:ea typeface="Times New Roman"/>
                <a:cs typeface="Times New Roman"/>
                <a:sym typeface="Times New Roman"/>
                <a:hlinkClick r:id="rId3"/>
              </a:rPr>
              <a:t>NP-hard</a:t>
            </a:r>
            <a:r>
              <a:rPr lang="en" sz="1100">
                <a:latin typeface="Times New Roman"/>
                <a:ea typeface="Times New Roman"/>
                <a:cs typeface="Times New Roman"/>
                <a:sym typeface="Times New Roman"/>
              </a:rPr>
              <a:t> problem in </a:t>
            </a:r>
            <a:r>
              <a:rPr lang="en" sz="1100" u="sng">
                <a:solidFill>
                  <a:schemeClr val="hlink"/>
                </a:solidFill>
                <a:latin typeface="Times New Roman"/>
                <a:ea typeface="Times New Roman"/>
                <a:cs typeface="Times New Roman"/>
                <a:sym typeface="Times New Roman"/>
                <a:hlinkClick r:id="rId4"/>
              </a:rPr>
              <a:t>combinatorial optimization</a:t>
            </a:r>
            <a:r>
              <a:rPr lang="en" sz="1100">
                <a:latin typeface="Times New Roman"/>
                <a:ea typeface="Times New Roman"/>
                <a:cs typeface="Times New Roman"/>
                <a:sym typeface="Times New Roman"/>
              </a:rPr>
              <a:t>, important in </a:t>
            </a:r>
            <a:r>
              <a:rPr lang="en" sz="1100" u="sng">
                <a:solidFill>
                  <a:schemeClr val="hlink"/>
                </a:solidFill>
                <a:latin typeface="Times New Roman"/>
                <a:ea typeface="Times New Roman"/>
                <a:cs typeface="Times New Roman"/>
                <a:sym typeface="Times New Roman"/>
                <a:hlinkClick r:id="rId5"/>
              </a:rPr>
              <a:t>theoretical computer science</a:t>
            </a:r>
            <a:r>
              <a:rPr lang="en" sz="1100">
                <a:latin typeface="Times New Roman"/>
                <a:ea typeface="Times New Roman"/>
                <a:cs typeface="Times New Roman"/>
                <a:sym typeface="Times New Roman"/>
              </a:rPr>
              <a:t> and </a:t>
            </a:r>
            <a:r>
              <a:rPr lang="en" sz="1100" u="sng">
                <a:solidFill>
                  <a:schemeClr val="hlink"/>
                </a:solidFill>
                <a:latin typeface="Times New Roman"/>
                <a:ea typeface="Times New Roman"/>
                <a:cs typeface="Times New Roman"/>
                <a:sym typeface="Times New Roman"/>
                <a:hlinkClick r:id="rId6"/>
              </a:rPr>
              <a:t>operations research</a:t>
            </a:r>
            <a:r>
              <a:rPr lang="en" sz="1100">
                <a:latin typeface="Times New Roman"/>
                <a:ea typeface="Times New Roman"/>
                <a:cs typeface="Times New Roman"/>
                <a:sym typeface="Times New Roman"/>
              </a:rPr>
              <a:t>.</a:t>
            </a:r>
            <a:endParaRPr/>
          </a:p>
          <a:p>
            <a:pPr marL="114300" lvl="0" indent="0" algn="l" rtl="0">
              <a:lnSpc>
                <a:spcPct val="115000"/>
              </a:lnSpc>
              <a:spcBef>
                <a:spcPts val="0"/>
              </a:spcBef>
              <a:spcAft>
                <a:spcPts val="0"/>
              </a:spcAft>
              <a:buSzPts val="1800"/>
              <a:buNone/>
            </a:pPr>
            <a:r>
              <a:rPr lang="en" sz="1100">
                <a:latin typeface="Times New Roman"/>
                <a:ea typeface="Times New Roman"/>
                <a:cs typeface="Times New Roman"/>
                <a:sym typeface="Times New Roman"/>
              </a:rPr>
              <a:t>The </a:t>
            </a:r>
            <a:r>
              <a:rPr lang="en" sz="1100" u="sng">
                <a:solidFill>
                  <a:schemeClr val="hlink"/>
                </a:solidFill>
                <a:latin typeface="Times New Roman"/>
                <a:ea typeface="Times New Roman"/>
                <a:cs typeface="Times New Roman"/>
                <a:sym typeface="Times New Roman"/>
                <a:hlinkClick r:id="rId7"/>
              </a:rPr>
              <a:t>travelling purchaser problem</a:t>
            </a:r>
            <a:r>
              <a:rPr lang="en" sz="1100">
                <a:latin typeface="Times New Roman"/>
                <a:ea typeface="Times New Roman"/>
                <a:cs typeface="Times New Roman"/>
                <a:sym typeface="Times New Roman"/>
              </a:rPr>
              <a:t> and the </a:t>
            </a:r>
            <a:r>
              <a:rPr lang="en" sz="1100" u="sng">
                <a:solidFill>
                  <a:schemeClr val="hlink"/>
                </a:solidFill>
                <a:latin typeface="Times New Roman"/>
                <a:ea typeface="Times New Roman"/>
                <a:cs typeface="Times New Roman"/>
                <a:sym typeface="Times New Roman"/>
                <a:hlinkClick r:id="rId8"/>
              </a:rPr>
              <a:t>vehicle routing problem</a:t>
            </a:r>
            <a:r>
              <a:rPr lang="en" sz="1100">
                <a:latin typeface="Times New Roman"/>
                <a:ea typeface="Times New Roman"/>
                <a:cs typeface="Times New Roman"/>
                <a:sym typeface="Times New Roman"/>
              </a:rPr>
              <a:t> are both generalizations of TSP.</a:t>
            </a:r>
            <a:endParaRPr/>
          </a:p>
          <a:p>
            <a:pPr marL="114300" lvl="0" indent="0" algn="l" rtl="0">
              <a:lnSpc>
                <a:spcPct val="115000"/>
              </a:lnSpc>
              <a:spcBef>
                <a:spcPts val="0"/>
              </a:spcBef>
              <a:spcAft>
                <a:spcPts val="0"/>
              </a:spcAft>
              <a:buSzPts val="1800"/>
              <a:buNone/>
            </a:pPr>
            <a:r>
              <a:rPr lang="en" sz="1100">
                <a:latin typeface="Times New Roman"/>
                <a:ea typeface="Times New Roman"/>
                <a:cs typeface="Times New Roman"/>
                <a:sym typeface="Times New Roman"/>
              </a:rPr>
              <a:t>In the </a:t>
            </a:r>
            <a:r>
              <a:rPr lang="en" sz="1100" u="sng">
                <a:solidFill>
                  <a:schemeClr val="hlink"/>
                </a:solidFill>
                <a:latin typeface="Times New Roman"/>
                <a:ea typeface="Times New Roman"/>
                <a:cs typeface="Times New Roman"/>
                <a:sym typeface="Times New Roman"/>
                <a:hlinkClick r:id="rId9"/>
              </a:rPr>
              <a:t>theory of computational complexity</a:t>
            </a:r>
            <a:r>
              <a:rPr lang="en" sz="1100">
                <a:latin typeface="Times New Roman"/>
                <a:ea typeface="Times New Roman"/>
                <a:cs typeface="Times New Roman"/>
                <a:sym typeface="Times New Roman"/>
              </a:rPr>
              <a:t>, the decision version of the TSP (where given a length </a:t>
            </a:r>
            <a:r>
              <a:rPr lang="en" sz="1100" i="1">
                <a:latin typeface="Times New Roman"/>
                <a:ea typeface="Times New Roman"/>
                <a:cs typeface="Times New Roman"/>
                <a:sym typeface="Times New Roman"/>
              </a:rPr>
              <a:t>L</a:t>
            </a:r>
            <a:r>
              <a:rPr lang="en" sz="1100">
                <a:latin typeface="Times New Roman"/>
                <a:ea typeface="Times New Roman"/>
                <a:cs typeface="Times New Roman"/>
                <a:sym typeface="Times New Roman"/>
              </a:rPr>
              <a:t>, the task is to decide whether the graph has a tour of at most </a:t>
            </a:r>
            <a:r>
              <a:rPr lang="en" sz="1100" i="1">
                <a:latin typeface="Times New Roman"/>
                <a:ea typeface="Times New Roman"/>
                <a:cs typeface="Times New Roman"/>
                <a:sym typeface="Times New Roman"/>
              </a:rPr>
              <a:t>L</a:t>
            </a:r>
            <a:r>
              <a:rPr lang="en" sz="1100">
                <a:latin typeface="Times New Roman"/>
                <a:ea typeface="Times New Roman"/>
                <a:cs typeface="Times New Roman"/>
                <a:sym typeface="Times New Roman"/>
              </a:rPr>
              <a:t>) belongs to the class of </a:t>
            </a:r>
            <a:r>
              <a:rPr lang="en" sz="1100" u="sng">
                <a:solidFill>
                  <a:schemeClr val="hlink"/>
                </a:solidFill>
                <a:latin typeface="Times New Roman"/>
                <a:ea typeface="Times New Roman"/>
                <a:cs typeface="Times New Roman"/>
                <a:sym typeface="Times New Roman"/>
                <a:hlinkClick r:id="rId10"/>
              </a:rPr>
              <a:t>NP-complete</a:t>
            </a:r>
            <a:r>
              <a:rPr lang="en" sz="1100">
                <a:latin typeface="Times New Roman"/>
                <a:ea typeface="Times New Roman"/>
                <a:cs typeface="Times New Roman"/>
                <a:sym typeface="Times New Roman"/>
              </a:rPr>
              <a:t> problems. Thus, it is possible that the </a:t>
            </a:r>
            <a:r>
              <a:rPr lang="en" sz="1100" u="sng">
                <a:solidFill>
                  <a:schemeClr val="hlink"/>
                </a:solidFill>
                <a:latin typeface="Times New Roman"/>
                <a:ea typeface="Times New Roman"/>
                <a:cs typeface="Times New Roman"/>
                <a:sym typeface="Times New Roman"/>
                <a:hlinkClick r:id="rId11"/>
              </a:rPr>
              <a:t>worst-case</a:t>
            </a:r>
            <a:r>
              <a:rPr lang="en" sz="1100">
                <a:latin typeface="Times New Roman"/>
                <a:ea typeface="Times New Roman"/>
                <a:cs typeface="Times New Roman"/>
                <a:sym typeface="Times New Roman"/>
              </a:rPr>
              <a:t> </a:t>
            </a:r>
            <a:r>
              <a:rPr lang="en" sz="1100" u="sng">
                <a:solidFill>
                  <a:schemeClr val="hlink"/>
                </a:solidFill>
                <a:latin typeface="Times New Roman"/>
                <a:ea typeface="Times New Roman"/>
                <a:cs typeface="Times New Roman"/>
                <a:sym typeface="Times New Roman"/>
                <a:hlinkClick r:id="rId12"/>
              </a:rPr>
              <a:t>running time</a:t>
            </a:r>
            <a:r>
              <a:rPr lang="en" sz="1100">
                <a:latin typeface="Times New Roman"/>
                <a:ea typeface="Times New Roman"/>
                <a:cs typeface="Times New Roman"/>
                <a:sym typeface="Times New Roman"/>
              </a:rPr>
              <a:t> for any algorithm for the TSP increases superpolynomially (but no more than </a:t>
            </a:r>
            <a:r>
              <a:rPr lang="en" sz="1100" u="sng">
                <a:solidFill>
                  <a:schemeClr val="hlink"/>
                </a:solidFill>
                <a:latin typeface="Times New Roman"/>
                <a:ea typeface="Times New Roman"/>
                <a:cs typeface="Times New Roman"/>
                <a:sym typeface="Times New Roman"/>
                <a:hlinkClick r:id="rId13"/>
              </a:rPr>
              <a:t>exponentially</a:t>
            </a:r>
            <a:r>
              <a:rPr lang="en" sz="1100">
                <a:latin typeface="Times New Roman"/>
                <a:ea typeface="Times New Roman"/>
                <a:cs typeface="Times New Roman"/>
                <a:sym typeface="Times New Roman"/>
              </a:rPr>
              <a:t>) with the number of cities.</a:t>
            </a:r>
            <a:endParaRPr/>
          </a:p>
          <a:p>
            <a:pPr marL="114300" lvl="0" indent="0" algn="l" rtl="0">
              <a:lnSpc>
                <a:spcPct val="115000"/>
              </a:lnSpc>
              <a:spcBef>
                <a:spcPts val="0"/>
              </a:spcBef>
              <a:spcAft>
                <a:spcPts val="0"/>
              </a:spcAft>
              <a:buSzPts val="1800"/>
              <a:buNone/>
            </a:pPr>
            <a:r>
              <a:rPr lang="en" sz="1100">
                <a:latin typeface="Times New Roman"/>
                <a:ea typeface="Times New Roman"/>
                <a:cs typeface="Times New Roman"/>
                <a:sym typeface="Times New Roman"/>
              </a:rPr>
              <a:t>The problem was first formulated in 1930 and is one of the most intensively studied problems in optimization. It is used as a </a:t>
            </a:r>
            <a:r>
              <a:rPr lang="en" sz="1100" u="sng">
                <a:solidFill>
                  <a:schemeClr val="hlink"/>
                </a:solidFill>
                <a:latin typeface="Times New Roman"/>
                <a:ea typeface="Times New Roman"/>
                <a:cs typeface="Times New Roman"/>
                <a:sym typeface="Times New Roman"/>
                <a:hlinkClick r:id="rId14"/>
              </a:rPr>
              <a:t>benchmark</a:t>
            </a:r>
            <a:r>
              <a:rPr lang="en" sz="1100">
                <a:latin typeface="Times New Roman"/>
                <a:ea typeface="Times New Roman"/>
                <a:cs typeface="Times New Roman"/>
                <a:sym typeface="Times New Roman"/>
              </a:rPr>
              <a:t> for many optimization methods. Even though the problem is computationally difficult, many </a:t>
            </a:r>
            <a:r>
              <a:rPr lang="en" sz="1100" u="sng">
                <a:solidFill>
                  <a:schemeClr val="hlink"/>
                </a:solidFill>
                <a:latin typeface="Times New Roman"/>
                <a:ea typeface="Times New Roman"/>
                <a:cs typeface="Times New Roman"/>
                <a:sym typeface="Times New Roman"/>
                <a:hlinkClick r:id="rId15"/>
              </a:rPr>
              <a:t>heuristics</a:t>
            </a:r>
            <a:r>
              <a:rPr lang="en" sz="1100">
                <a:latin typeface="Times New Roman"/>
                <a:ea typeface="Times New Roman"/>
                <a:cs typeface="Times New Roman"/>
                <a:sym typeface="Times New Roman"/>
              </a:rPr>
              <a:t> and </a:t>
            </a:r>
            <a:r>
              <a:rPr lang="en" sz="1100" u="sng">
                <a:solidFill>
                  <a:schemeClr val="hlink"/>
                </a:solidFill>
                <a:latin typeface="Times New Roman"/>
                <a:ea typeface="Times New Roman"/>
                <a:cs typeface="Times New Roman"/>
                <a:sym typeface="Times New Roman"/>
                <a:hlinkClick r:id="rId16"/>
              </a:rPr>
              <a:t>exact algorithms</a:t>
            </a:r>
            <a:r>
              <a:rPr lang="en" sz="1100">
                <a:latin typeface="Times New Roman"/>
                <a:ea typeface="Times New Roman"/>
                <a:cs typeface="Times New Roman"/>
                <a:sym typeface="Times New Roman"/>
              </a:rPr>
              <a:t> are known, so that some instances with tens of thousands of cities can be solved completely and even problems with millions of cities can be approximated within a small fraction of 1%.</a:t>
            </a:r>
            <a:endParaRPr/>
          </a:p>
          <a:p>
            <a:pPr marL="114300" lvl="0" indent="0" algn="l" rtl="0">
              <a:lnSpc>
                <a:spcPct val="115000"/>
              </a:lnSpc>
              <a:spcBef>
                <a:spcPts val="0"/>
              </a:spcBef>
              <a:spcAft>
                <a:spcPts val="0"/>
              </a:spcAft>
              <a:buSzPts val="1800"/>
              <a:buNone/>
            </a:pPr>
            <a:r>
              <a:rPr lang="en" sz="1100">
                <a:latin typeface="Times New Roman"/>
                <a:ea typeface="Times New Roman"/>
                <a:cs typeface="Times New Roman"/>
                <a:sym typeface="Times New Roman"/>
              </a:rPr>
              <a:t>We’ll be using this algorithm to find the most optimised path for the transport vehicle which would include the cycle from the pickup to the final delivery of the product. This will be our main crux of the application as it will reduce the transportation cost to a great extent.</a:t>
            </a:r>
            <a:endParaRPr/>
          </a:p>
          <a:p>
            <a:pPr marL="0" lvl="0" indent="0" algn="l" rtl="0">
              <a:lnSpc>
                <a:spcPct val="115000"/>
              </a:lnSpc>
              <a:spcBef>
                <a:spcPts val="0"/>
              </a:spcBef>
              <a:spcAft>
                <a:spcPts val="1600"/>
              </a:spcAft>
              <a:buSzPts val="180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80" name="Google Shape;180;p36"/>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lgn="l" rtl="0">
              <a:lnSpc>
                <a:spcPct val="115000"/>
              </a:lnSpc>
              <a:spcBef>
                <a:spcPts val="1600"/>
              </a:spcBef>
              <a:spcAft>
                <a:spcPts val="0"/>
              </a:spcAft>
              <a:buSzPts val="1400"/>
              <a:buNone/>
            </a:pPr>
            <a:r>
              <a:rPr lang="en" sz="1600" b="1" u="sng">
                <a:latin typeface="Times New Roman"/>
                <a:ea typeface="Times New Roman"/>
                <a:cs typeface="Times New Roman"/>
                <a:sym typeface="Times New Roman"/>
              </a:rPr>
              <a:t>HTTP Protocol</a:t>
            </a:r>
            <a:endParaRPr b="1">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 sz="1400">
                <a:latin typeface="Times New Roman"/>
                <a:ea typeface="Times New Roman"/>
                <a:cs typeface="Times New Roman"/>
                <a:sym typeface="Times New Roman"/>
              </a:rPr>
              <a:t>HTTP functions as a </a:t>
            </a:r>
            <a:r>
              <a:rPr lang="en" sz="1400" u="sng">
                <a:solidFill>
                  <a:schemeClr val="hlink"/>
                </a:solidFill>
                <a:latin typeface="Times New Roman"/>
                <a:ea typeface="Times New Roman"/>
                <a:cs typeface="Times New Roman"/>
                <a:sym typeface="Times New Roman"/>
                <a:hlinkClick r:id="rId3"/>
              </a:rPr>
              <a:t>request–response</a:t>
            </a:r>
            <a:r>
              <a:rPr lang="en" sz="1400">
                <a:latin typeface="Times New Roman"/>
                <a:ea typeface="Times New Roman"/>
                <a:cs typeface="Times New Roman"/>
                <a:sym typeface="Times New Roman"/>
              </a:rPr>
              <a:t> protocol in the client–server computing model. A </a:t>
            </a:r>
            <a:r>
              <a:rPr lang="en" sz="1400" u="sng">
                <a:solidFill>
                  <a:schemeClr val="hlink"/>
                </a:solidFill>
                <a:latin typeface="Times New Roman"/>
                <a:ea typeface="Times New Roman"/>
                <a:cs typeface="Times New Roman"/>
                <a:sym typeface="Times New Roman"/>
                <a:hlinkClick r:id="rId4"/>
              </a:rPr>
              <a:t>web browser</a:t>
            </a:r>
            <a:r>
              <a:rPr lang="en" sz="1400">
                <a:latin typeface="Times New Roman"/>
                <a:ea typeface="Times New Roman"/>
                <a:cs typeface="Times New Roman"/>
                <a:sym typeface="Times New Roman"/>
              </a:rPr>
              <a:t>, for example, may be the </a:t>
            </a:r>
            <a:r>
              <a:rPr lang="en" sz="1400" i="1">
                <a:latin typeface="Times New Roman"/>
                <a:ea typeface="Times New Roman"/>
                <a:cs typeface="Times New Roman"/>
                <a:sym typeface="Times New Roman"/>
              </a:rPr>
              <a:t>client</a:t>
            </a:r>
            <a:r>
              <a:rPr lang="en" sz="1400">
                <a:latin typeface="Times New Roman"/>
                <a:ea typeface="Times New Roman"/>
                <a:cs typeface="Times New Roman"/>
                <a:sym typeface="Times New Roman"/>
              </a:rPr>
              <a:t> and an application running on a computer </a:t>
            </a:r>
            <a:r>
              <a:rPr lang="en" sz="1400" u="sng">
                <a:solidFill>
                  <a:schemeClr val="hlink"/>
                </a:solidFill>
                <a:latin typeface="Times New Roman"/>
                <a:ea typeface="Times New Roman"/>
                <a:cs typeface="Times New Roman"/>
                <a:sym typeface="Times New Roman"/>
                <a:hlinkClick r:id="rId5"/>
              </a:rPr>
              <a:t>hosting</a:t>
            </a:r>
            <a:r>
              <a:rPr lang="en" sz="1400">
                <a:latin typeface="Times New Roman"/>
                <a:ea typeface="Times New Roman"/>
                <a:cs typeface="Times New Roman"/>
                <a:sym typeface="Times New Roman"/>
              </a:rPr>
              <a:t> a </a:t>
            </a:r>
            <a:r>
              <a:rPr lang="en" sz="1400" u="sng">
                <a:solidFill>
                  <a:schemeClr val="hlink"/>
                </a:solidFill>
                <a:latin typeface="Times New Roman"/>
                <a:ea typeface="Times New Roman"/>
                <a:cs typeface="Times New Roman"/>
                <a:sym typeface="Times New Roman"/>
                <a:hlinkClick r:id="rId6"/>
              </a:rPr>
              <a:t>website</a:t>
            </a:r>
            <a:r>
              <a:rPr lang="en" sz="1400">
                <a:latin typeface="Times New Roman"/>
                <a:ea typeface="Times New Roman"/>
                <a:cs typeface="Times New Roman"/>
                <a:sym typeface="Times New Roman"/>
              </a:rPr>
              <a:t> may be the </a:t>
            </a:r>
            <a:r>
              <a:rPr lang="en" sz="1400" i="1">
                <a:latin typeface="Times New Roman"/>
                <a:ea typeface="Times New Roman"/>
                <a:cs typeface="Times New Roman"/>
                <a:sym typeface="Times New Roman"/>
              </a:rPr>
              <a:t>server</a:t>
            </a:r>
            <a:r>
              <a:rPr lang="en" sz="1400">
                <a:latin typeface="Times New Roman"/>
                <a:ea typeface="Times New Roman"/>
                <a:cs typeface="Times New Roman"/>
                <a:sym typeface="Times New Roman"/>
              </a:rPr>
              <a:t>. The client submits an HTTP </a:t>
            </a:r>
            <a:r>
              <a:rPr lang="en" sz="1400" i="1">
                <a:latin typeface="Times New Roman"/>
                <a:ea typeface="Times New Roman"/>
                <a:cs typeface="Times New Roman"/>
                <a:sym typeface="Times New Roman"/>
              </a:rPr>
              <a:t>request</a:t>
            </a:r>
            <a:r>
              <a:rPr lang="en" sz="1400">
                <a:latin typeface="Times New Roman"/>
                <a:ea typeface="Times New Roman"/>
                <a:cs typeface="Times New Roman"/>
                <a:sym typeface="Times New Roman"/>
              </a:rPr>
              <a:t> message to the server. The server, which provides </a:t>
            </a:r>
            <a:r>
              <a:rPr lang="en" sz="1400" i="1">
                <a:latin typeface="Times New Roman"/>
                <a:ea typeface="Times New Roman"/>
                <a:cs typeface="Times New Roman"/>
                <a:sym typeface="Times New Roman"/>
              </a:rPr>
              <a:t>resources</a:t>
            </a:r>
            <a:r>
              <a:rPr lang="en" sz="1400">
                <a:latin typeface="Times New Roman"/>
                <a:ea typeface="Times New Roman"/>
                <a:cs typeface="Times New Roman"/>
                <a:sym typeface="Times New Roman"/>
              </a:rPr>
              <a:t> such as </a:t>
            </a:r>
            <a:r>
              <a:rPr lang="en" sz="1400" u="sng">
                <a:solidFill>
                  <a:schemeClr val="hlink"/>
                </a:solidFill>
                <a:latin typeface="Times New Roman"/>
                <a:ea typeface="Times New Roman"/>
                <a:cs typeface="Times New Roman"/>
                <a:sym typeface="Times New Roman"/>
                <a:hlinkClick r:id="rId7"/>
              </a:rPr>
              <a:t>HTML</a:t>
            </a:r>
            <a:r>
              <a:rPr lang="en" sz="1400">
                <a:latin typeface="Times New Roman"/>
                <a:ea typeface="Times New Roman"/>
                <a:cs typeface="Times New Roman"/>
                <a:sym typeface="Times New Roman"/>
              </a:rPr>
              <a:t> files and other content, or performs other functions on behalf of the client, returns a </a:t>
            </a:r>
            <a:r>
              <a:rPr lang="en" sz="1400" i="1">
                <a:latin typeface="Times New Roman"/>
                <a:ea typeface="Times New Roman"/>
                <a:cs typeface="Times New Roman"/>
                <a:sym typeface="Times New Roman"/>
              </a:rPr>
              <a:t>response</a:t>
            </a:r>
            <a:r>
              <a:rPr lang="en" sz="1400">
                <a:latin typeface="Times New Roman"/>
                <a:ea typeface="Times New Roman"/>
                <a:cs typeface="Times New Roman"/>
                <a:sym typeface="Times New Roman"/>
              </a:rPr>
              <a:t> message to the client. The response contains completion status information about the request and may also contain requested content in its message body.</a:t>
            </a:r>
            <a:endParaRPr/>
          </a:p>
          <a:p>
            <a:pPr marL="114300" lvl="0" indent="0" algn="l" rtl="0">
              <a:lnSpc>
                <a:spcPct val="115000"/>
              </a:lnSpc>
              <a:spcBef>
                <a:spcPts val="0"/>
              </a:spcBef>
              <a:spcAft>
                <a:spcPts val="0"/>
              </a:spcAft>
              <a:buSzPts val="1800"/>
              <a:buNone/>
            </a:pPr>
            <a:r>
              <a:rPr lang="en" sz="1400">
                <a:latin typeface="Times New Roman"/>
                <a:ea typeface="Times New Roman"/>
                <a:cs typeface="Times New Roman"/>
                <a:sym typeface="Times New Roman"/>
              </a:rPr>
              <a:t>A web browser is an example of a </a:t>
            </a:r>
            <a:r>
              <a:rPr lang="en" sz="1400" i="1" u="sng">
                <a:solidFill>
                  <a:schemeClr val="hlink"/>
                </a:solidFill>
                <a:latin typeface="Times New Roman"/>
                <a:ea typeface="Times New Roman"/>
                <a:cs typeface="Times New Roman"/>
                <a:sym typeface="Times New Roman"/>
                <a:hlinkClick r:id="rId8"/>
              </a:rPr>
              <a:t>user agent</a:t>
            </a:r>
            <a:r>
              <a:rPr lang="en" sz="1400">
                <a:latin typeface="Times New Roman"/>
                <a:ea typeface="Times New Roman"/>
                <a:cs typeface="Times New Roman"/>
                <a:sym typeface="Times New Roman"/>
              </a:rPr>
              <a:t> (UA). Other types of user agent include the indexing software used by search providers (</a:t>
            </a:r>
            <a:r>
              <a:rPr lang="en" sz="1400" u="sng">
                <a:solidFill>
                  <a:schemeClr val="hlink"/>
                </a:solidFill>
                <a:latin typeface="Times New Roman"/>
                <a:ea typeface="Times New Roman"/>
                <a:cs typeface="Times New Roman"/>
                <a:sym typeface="Times New Roman"/>
                <a:hlinkClick r:id="rId9"/>
              </a:rPr>
              <a:t>web crawlers</a:t>
            </a:r>
            <a:r>
              <a:rPr lang="en" sz="1400">
                <a:latin typeface="Times New Roman"/>
                <a:ea typeface="Times New Roman"/>
                <a:cs typeface="Times New Roman"/>
                <a:sym typeface="Times New Roman"/>
              </a:rPr>
              <a:t>), </a:t>
            </a:r>
            <a:r>
              <a:rPr lang="en" sz="1400" u="sng">
                <a:solidFill>
                  <a:schemeClr val="hlink"/>
                </a:solidFill>
                <a:latin typeface="Times New Roman"/>
                <a:ea typeface="Times New Roman"/>
                <a:cs typeface="Times New Roman"/>
                <a:sym typeface="Times New Roman"/>
                <a:hlinkClick r:id="rId10"/>
              </a:rPr>
              <a:t>voice browsers</a:t>
            </a:r>
            <a:r>
              <a:rPr lang="en" sz="1400">
                <a:latin typeface="Times New Roman"/>
                <a:ea typeface="Times New Roman"/>
                <a:cs typeface="Times New Roman"/>
                <a:sym typeface="Times New Roman"/>
              </a:rPr>
              <a:t>, </a:t>
            </a:r>
            <a:r>
              <a:rPr lang="en" sz="1400" u="sng">
                <a:solidFill>
                  <a:schemeClr val="hlink"/>
                </a:solidFill>
                <a:latin typeface="Times New Roman"/>
                <a:ea typeface="Times New Roman"/>
                <a:cs typeface="Times New Roman"/>
                <a:sym typeface="Times New Roman"/>
                <a:hlinkClick r:id="rId11"/>
              </a:rPr>
              <a:t>mobile apps</a:t>
            </a:r>
            <a:r>
              <a:rPr lang="en" sz="1400">
                <a:latin typeface="Times New Roman"/>
                <a:ea typeface="Times New Roman"/>
                <a:cs typeface="Times New Roman"/>
                <a:sym typeface="Times New Roman"/>
              </a:rPr>
              <a:t>, and other </a:t>
            </a:r>
            <a:r>
              <a:rPr lang="en" sz="1400" u="sng">
                <a:solidFill>
                  <a:schemeClr val="hlink"/>
                </a:solidFill>
                <a:latin typeface="Times New Roman"/>
                <a:ea typeface="Times New Roman"/>
                <a:cs typeface="Times New Roman"/>
                <a:sym typeface="Times New Roman"/>
                <a:hlinkClick r:id="rId12"/>
              </a:rPr>
              <a:t>software</a:t>
            </a:r>
            <a:r>
              <a:rPr lang="en" sz="1400">
                <a:latin typeface="Times New Roman"/>
                <a:ea typeface="Times New Roman"/>
                <a:cs typeface="Times New Roman"/>
                <a:sym typeface="Times New Roman"/>
              </a:rPr>
              <a:t> that accesses, consumes, or displays web content.</a:t>
            </a:r>
            <a:endParaRPr/>
          </a:p>
          <a:p>
            <a:pPr marL="114300" lvl="0" indent="0" algn="l" rtl="0">
              <a:lnSpc>
                <a:spcPct val="115000"/>
              </a:lnSpc>
              <a:spcBef>
                <a:spcPts val="0"/>
              </a:spcBef>
              <a:spcAft>
                <a:spcPts val="0"/>
              </a:spcAft>
              <a:buSzPts val="1800"/>
              <a:buNone/>
            </a:pPr>
            <a:r>
              <a:rPr lang="en" sz="1400">
                <a:latin typeface="Times New Roman"/>
                <a:ea typeface="Times New Roman"/>
                <a:cs typeface="Times New Roman"/>
                <a:sym typeface="Times New Roman"/>
              </a:rPr>
              <a:t>We will be using this protocol for API request handling which is a major part of our backend implementation.</a:t>
            </a:r>
            <a:endParaRPr sz="2000">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Algorithms and Techniques used</a:t>
            </a:r>
            <a:endParaRPr/>
          </a:p>
        </p:txBody>
      </p:sp>
      <p:sp>
        <p:nvSpPr>
          <p:cNvPr id="186" name="Google Shape;186;p3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2" indent="0" algn="l" rtl="0">
              <a:lnSpc>
                <a:spcPct val="115000"/>
              </a:lnSpc>
              <a:spcBef>
                <a:spcPts val="0"/>
              </a:spcBef>
              <a:spcAft>
                <a:spcPts val="0"/>
              </a:spcAft>
              <a:buSzPts val="1400"/>
              <a:buNone/>
            </a:pPr>
            <a:r>
              <a:rPr lang="en" sz="1600" b="1" u="sng">
                <a:latin typeface="Times New Roman"/>
                <a:ea typeface="Times New Roman"/>
                <a:cs typeface="Times New Roman"/>
                <a:sym typeface="Times New Roman"/>
              </a:rPr>
              <a:t>HTTP Protocol</a:t>
            </a:r>
            <a:endParaRPr b="1">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pic>
        <p:nvPicPr>
          <p:cNvPr id="187" name="Google Shape;187;p37"/>
          <p:cNvPicPr preferRelativeResize="0"/>
          <p:nvPr/>
        </p:nvPicPr>
        <p:blipFill rotWithShape="1">
          <a:blip r:embed="rId3">
            <a:alphaModFix/>
          </a:blip>
          <a:srcRect/>
          <a:stretch/>
        </p:blipFill>
        <p:spPr>
          <a:xfrm>
            <a:off x="1600200" y="1592132"/>
            <a:ext cx="6381974" cy="286153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450050" y="1912650"/>
            <a:ext cx="3837000" cy="131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Overview</a:t>
            </a:r>
            <a:endParaRPr/>
          </a:p>
        </p:txBody>
      </p:sp>
      <p:sp>
        <p:nvSpPr>
          <p:cNvPr id="79" name="Google Shape;79;p2"/>
          <p:cNvSpPr txBox="1">
            <a:spLocks noGrp="1"/>
          </p:cNvSpPr>
          <p:nvPr>
            <p:ph type="body" idx="2"/>
          </p:nvPr>
        </p:nvSpPr>
        <p:spPr>
          <a:xfrm>
            <a:off x="4677300" y="850400"/>
            <a:ext cx="4466700" cy="329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b="1"/>
              <a:t>Expected delivery</a:t>
            </a:r>
            <a:endParaRPr b="1"/>
          </a:p>
          <a:p>
            <a:pPr marL="0" lvl="0" indent="0" algn="l" rtl="0">
              <a:lnSpc>
                <a:spcPct val="100000"/>
              </a:lnSpc>
              <a:spcBef>
                <a:spcPts val="0"/>
              </a:spcBef>
              <a:spcAft>
                <a:spcPts val="0"/>
              </a:spcAft>
              <a:buSzPts val="1800"/>
              <a:buNone/>
            </a:pPr>
            <a:r>
              <a:rPr lang="en" sz="1500"/>
              <a:t>April, 2021</a:t>
            </a:r>
            <a:endParaRPr sz="1500"/>
          </a:p>
          <a:p>
            <a:pPr marL="0" lvl="0" indent="0" algn="l" rtl="0">
              <a:lnSpc>
                <a:spcPct val="100000"/>
              </a:lnSpc>
              <a:spcBef>
                <a:spcPts val="1600"/>
              </a:spcBef>
              <a:spcAft>
                <a:spcPts val="0"/>
              </a:spcAft>
              <a:buSzPts val="1800"/>
              <a:buNone/>
            </a:pPr>
            <a:r>
              <a:rPr lang="en" b="1"/>
              <a:t>Recent progress</a:t>
            </a:r>
            <a:endParaRPr b="1"/>
          </a:p>
          <a:p>
            <a:pPr marL="457200" lvl="0" indent="-323850" algn="l" rtl="0">
              <a:lnSpc>
                <a:spcPct val="100000"/>
              </a:lnSpc>
              <a:spcBef>
                <a:spcPts val="0"/>
              </a:spcBef>
              <a:spcAft>
                <a:spcPts val="0"/>
              </a:spcAft>
              <a:buSzPts val="1500"/>
              <a:buChar char="●"/>
            </a:pPr>
            <a:r>
              <a:rPr lang="en" sz="1500"/>
              <a:t>Problem Definition</a:t>
            </a:r>
            <a:endParaRPr sz="1500"/>
          </a:p>
          <a:p>
            <a:pPr marL="457200" lvl="0" indent="-323850" algn="l" rtl="0">
              <a:lnSpc>
                <a:spcPct val="100000"/>
              </a:lnSpc>
              <a:spcBef>
                <a:spcPts val="0"/>
              </a:spcBef>
              <a:spcAft>
                <a:spcPts val="0"/>
              </a:spcAft>
              <a:buSzPts val="1500"/>
              <a:buChar char="●"/>
            </a:pPr>
            <a:r>
              <a:rPr lang="en" sz="1500"/>
              <a:t>Scope</a:t>
            </a:r>
            <a:endParaRPr sz="1500"/>
          </a:p>
          <a:p>
            <a:pPr marL="457200" lvl="0" indent="-323850" algn="l" rtl="0">
              <a:lnSpc>
                <a:spcPct val="100000"/>
              </a:lnSpc>
              <a:spcBef>
                <a:spcPts val="0"/>
              </a:spcBef>
              <a:spcAft>
                <a:spcPts val="0"/>
              </a:spcAft>
              <a:buSzPts val="1500"/>
              <a:buChar char="●"/>
            </a:pPr>
            <a:r>
              <a:rPr lang="en" sz="1500"/>
              <a:t>Literature Survey</a:t>
            </a:r>
            <a:endParaRPr/>
          </a:p>
          <a:p>
            <a:pPr marL="457200" lvl="0" indent="-323850" algn="l" rtl="0">
              <a:lnSpc>
                <a:spcPct val="100000"/>
              </a:lnSpc>
              <a:spcBef>
                <a:spcPts val="0"/>
              </a:spcBef>
              <a:spcAft>
                <a:spcPts val="0"/>
              </a:spcAft>
              <a:buSzPts val="1500"/>
              <a:buChar char="●"/>
            </a:pPr>
            <a:r>
              <a:rPr lang="en" sz="1500"/>
              <a:t>B.Tech Final Report</a:t>
            </a:r>
            <a:endParaRPr sz="1500"/>
          </a:p>
          <a:p>
            <a:pPr marL="457200" lvl="0" indent="-323850" algn="l" rtl="0">
              <a:lnSpc>
                <a:spcPct val="100000"/>
              </a:lnSpc>
              <a:spcBef>
                <a:spcPts val="0"/>
              </a:spcBef>
              <a:spcAft>
                <a:spcPts val="0"/>
              </a:spcAft>
              <a:buSzPts val="1500"/>
              <a:buChar char="●"/>
            </a:pPr>
            <a:r>
              <a:rPr lang="en" sz="1500"/>
              <a:t>SRS Document</a:t>
            </a:r>
            <a:endParaRPr sz="1500"/>
          </a:p>
          <a:p>
            <a:pPr marL="457200" lvl="0" indent="-323850" algn="l" rtl="0">
              <a:lnSpc>
                <a:spcPct val="100000"/>
              </a:lnSpc>
              <a:spcBef>
                <a:spcPts val="0"/>
              </a:spcBef>
              <a:spcAft>
                <a:spcPts val="0"/>
              </a:spcAft>
              <a:buSzPts val="1500"/>
              <a:buChar char="●"/>
            </a:pPr>
            <a:r>
              <a:rPr lang="en" sz="1500"/>
              <a:t>Methodology</a:t>
            </a:r>
            <a:endParaRPr sz="1500"/>
          </a:p>
          <a:p>
            <a:pPr marL="457200" lvl="0" indent="-323850" algn="l" rtl="0">
              <a:lnSpc>
                <a:spcPct val="100000"/>
              </a:lnSpc>
              <a:spcBef>
                <a:spcPts val="0"/>
              </a:spcBef>
              <a:spcAft>
                <a:spcPts val="0"/>
              </a:spcAft>
              <a:buSzPts val="1500"/>
              <a:buChar char="●"/>
            </a:pPr>
            <a:r>
              <a:rPr lang="en" sz="1500"/>
              <a:t>Future Scope</a:t>
            </a:r>
            <a:endParaRPr sz="1500"/>
          </a:p>
          <a:p>
            <a:pPr marL="457200" lvl="0" indent="-323850" algn="l" rtl="0">
              <a:lnSpc>
                <a:spcPct val="100000"/>
              </a:lnSpc>
              <a:spcBef>
                <a:spcPts val="0"/>
              </a:spcBef>
              <a:spcAft>
                <a:spcPts val="0"/>
              </a:spcAft>
              <a:buSzPts val="1500"/>
              <a:buChar char="●"/>
            </a:pPr>
            <a:r>
              <a:rPr lang="en" sz="1500"/>
              <a:t>References</a:t>
            </a:r>
            <a:endParaRPr sz="1500"/>
          </a:p>
          <a:p>
            <a:pPr marL="0" lvl="0" indent="0" algn="l" rtl="0">
              <a:lnSpc>
                <a:spcPct val="100000"/>
              </a:lnSpc>
              <a:spcBef>
                <a:spcPts val="0"/>
              </a:spcBef>
              <a:spcAft>
                <a:spcPts val="1600"/>
              </a:spcAft>
              <a:buSzPts val="1800"/>
              <a:buNone/>
            </a:pPr>
            <a:endParaRPr sz="15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8"/>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6 – Some of the Tools Used</a:t>
            </a:r>
            <a:endParaRPr/>
          </a:p>
        </p:txBody>
      </p:sp>
      <p:sp>
        <p:nvSpPr>
          <p:cNvPr id="193" name="Google Shape;193;p38"/>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Flutter	</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Python	</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API	</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Node.js	</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MongoDB</a:t>
            </a:r>
            <a:endParaRPr/>
          </a:p>
          <a:p>
            <a:pPr marL="457200" lvl="0" indent="-342900" algn="l" rtl="0">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Geolocator</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8"/>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7 - Methodology</a:t>
            </a:r>
            <a:endParaRPr/>
          </a:p>
        </p:txBody>
      </p:sp>
      <p:sp>
        <p:nvSpPr>
          <p:cNvPr id="199" name="Google Shape;199;p8"/>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157163" algn="just" rtl="0">
              <a:lnSpc>
                <a:spcPct val="100000"/>
              </a:lnSpc>
              <a:spcBef>
                <a:spcPts val="1200"/>
              </a:spcBef>
              <a:spcAft>
                <a:spcPts val="0"/>
              </a:spcAft>
              <a:buSzPts val="1900"/>
              <a:buAutoNum type="arabicPeriod"/>
            </a:pPr>
            <a:r>
              <a:rPr lang="en" sz="1900" b="1" u="sng"/>
              <a:t>Sell and Buy of the product</a:t>
            </a:r>
            <a:endParaRPr sz="1900" b="1" u="sng"/>
          </a:p>
          <a:p>
            <a:pPr marL="1168400" lvl="0" indent="-254000" algn="just" rtl="0">
              <a:lnSpc>
                <a:spcPct val="100000"/>
              </a:lnSpc>
              <a:spcBef>
                <a:spcPts val="1200"/>
              </a:spcBef>
              <a:spcAft>
                <a:spcPts val="0"/>
              </a:spcAft>
              <a:buSzPts val="1800"/>
              <a:buNone/>
            </a:pPr>
            <a:r>
              <a:rPr lang="en" sz="1700" b="1" u="sng"/>
              <a:t>A.	Activity 1 - Farmer posts the product on the application</a:t>
            </a:r>
            <a:endParaRPr sz="1700" b="1" u="sng"/>
          </a:p>
          <a:p>
            <a:pPr marL="1828800" lvl="3" indent="-336550" algn="just" rtl="0">
              <a:lnSpc>
                <a:spcPct val="100000"/>
              </a:lnSpc>
              <a:spcBef>
                <a:spcPts val="1200"/>
              </a:spcBef>
              <a:spcAft>
                <a:spcPts val="0"/>
              </a:spcAft>
              <a:buSzPts val="1700"/>
              <a:buAutoNum type="romanLcPeriod"/>
            </a:pPr>
            <a:r>
              <a:rPr lang="en" sz="1700" b="1"/>
              <a:t>Authentication of the farmer via the Login into the application.</a:t>
            </a:r>
            <a:endParaRPr sz="1700" b="1"/>
          </a:p>
          <a:p>
            <a:pPr marL="1828800" lvl="3" indent="-336550" algn="just" rtl="0">
              <a:lnSpc>
                <a:spcPct val="100000"/>
              </a:lnSpc>
              <a:spcBef>
                <a:spcPts val="0"/>
              </a:spcBef>
              <a:spcAft>
                <a:spcPts val="0"/>
              </a:spcAft>
              <a:buSzPts val="1700"/>
              <a:buAutoNum type="romanLcPeriod"/>
            </a:pPr>
            <a:r>
              <a:rPr lang="en" sz="1700" b="1"/>
              <a:t>Posting of the product on the application.</a:t>
            </a:r>
            <a:endParaRPr/>
          </a:p>
          <a:p>
            <a:pPr marL="1828800" lvl="3" indent="-336550" algn="just" rtl="0">
              <a:lnSpc>
                <a:spcPct val="100000"/>
              </a:lnSpc>
              <a:spcBef>
                <a:spcPts val="0"/>
              </a:spcBef>
              <a:spcAft>
                <a:spcPts val="0"/>
              </a:spcAft>
              <a:buSzPts val="1700"/>
              <a:buAutoNum type="romanLcPeriod"/>
            </a:pPr>
            <a:r>
              <a:rPr lang="en" sz="1700" b="1"/>
              <a:t>Detecting the food grain by using CNN model.</a:t>
            </a:r>
            <a:endParaRPr sz="1700" b="1"/>
          </a:p>
          <a:p>
            <a:pPr marL="1828800" lvl="3" indent="-336550" algn="just" rtl="0">
              <a:lnSpc>
                <a:spcPct val="100000"/>
              </a:lnSpc>
              <a:spcBef>
                <a:spcPts val="0"/>
              </a:spcBef>
              <a:spcAft>
                <a:spcPts val="0"/>
              </a:spcAft>
              <a:buSzPts val="1700"/>
              <a:buAutoNum type="romanLcPeriod"/>
            </a:pPr>
            <a:r>
              <a:rPr lang="en" sz="1700" b="1"/>
              <a:t>Filling the details of the product.</a:t>
            </a:r>
            <a:endParaRPr sz="1700" b="1"/>
          </a:p>
          <a:p>
            <a:pPr marL="1828800" lvl="3" indent="-336550" algn="just" rtl="0">
              <a:lnSpc>
                <a:spcPct val="100000"/>
              </a:lnSpc>
              <a:spcBef>
                <a:spcPts val="0"/>
              </a:spcBef>
              <a:spcAft>
                <a:spcPts val="0"/>
              </a:spcAft>
              <a:buSzPts val="1700"/>
              <a:buAutoNum type="romanLcPeriod"/>
            </a:pPr>
            <a:r>
              <a:rPr lang="en" sz="1700" b="1"/>
              <a:t>Final submission of the product for sale on the application.</a:t>
            </a:r>
            <a:endParaRPr sz="1700" b="1"/>
          </a:p>
          <a:p>
            <a:pPr marL="1828800" lvl="3" indent="-336550" algn="just" rtl="0">
              <a:lnSpc>
                <a:spcPct val="100000"/>
              </a:lnSpc>
              <a:spcBef>
                <a:spcPts val="0"/>
              </a:spcBef>
              <a:spcAft>
                <a:spcPts val="0"/>
              </a:spcAft>
              <a:buSzPts val="1700"/>
              <a:buAutoNum type="romanLcPeriod"/>
            </a:pPr>
            <a:r>
              <a:rPr lang="en" sz="1700" b="1"/>
              <a:t>Tracking of the application for the product in the sale cycle.</a:t>
            </a:r>
            <a:endParaRPr sz="1700" b="1"/>
          </a:p>
          <a:p>
            <a:pPr marL="1828800" lvl="3" indent="-336550" algn="just" rtl="0">
              <a:lnSpc>
                <a:spcPct val="100000"/>
              </a:lnSpc>
              <a:spcBef>
                <a:spcPts val="0"/>
              </a:spcBef>
              <a:spcAft>
                <a:spcPts val="0"/>
              </a:spcAft>
              <a:buSzPts val="1700"/>
              <a:buAutoNum type="romanLcPeriod"/>
            </a:pPr>
            <a:r>
              <a:rPr lang="en" sz="1700" b="1"/>
              <a:t>Final status of the product .</a:t>
            </a:r>
            <a:endParaRPr sz="1700" b="1"/>
          </a:p>
          <a:p>
            <a:pPr marL="0" lvl="0" indent="0" algn="just" rtl="0">
              <a:lnSpc>
                <a:spcPct val="100000"/>
              </a:lnSpc>
              <a:spcBef>
                <a:spcPts val="1200"/>
              </a:spcBef>
              <a:spcAft>
                <a:spcPts val="0"/>
              </a:spcAft>
              <a:buSzPts val="1800"/>
              <a:buNone/>
            </a:pPr>
            <a:endParaRPr sz="1700" b="1"/>
          </a:p>
          <a:p>
            <a:pPr marL="914400" lvl="0" indent="0" algn="just" rtl="0">
              <a:lnSpc>
                <a:spcPct val="100000"/>
              </a:lnSpc>
              <a:spcBef>
                <a:spcPts val="1200"/>
              </a:spcBef>
              <a:spcAft>
                <a:spcPts val="0"/>
              </a:spcAft>
              <a:buSzPts val="1800"/>
              <a:buNone/>
            </a:pPr>
            <a:endParaRPr sz="1700" b="1" u="sng"/>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7 - Methodology</a:t>
            </a:r>
            <a:endParaRPr/>
          </a:p>
        </p:txBody>
      </p:sp>
      <p:sp>
        <p:nvSpPr>
          <p:cNvPr id="205" name="Google Shape;205;p9"/>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363538" lvl="0" indent="-255588" algn="just" rtl="0">
              <a:lnSpc>
                <a:spcPct val="100000"/>
              </a:lnSpc>
              <a:spcBef>
                <a:spcPts val="1200"/>
              </a:spcBef>
              <a:spcAft>
                <a:spcPts val="0"/>
              </a:spcAft>
              <a:buSzPts val="1900"/>
              <a:buAutoNum type="arabicPeriod"/>
            </a:pPr>
            <a:r>
              <a:rPr lang="en" sz="1900" b="1" u="sng"/>
              <a:t>Sell and Buy of the product</a:t>
            </a:r>
            <a:endParaRPr sz="1900" b="1" u="sng"/>
          </a:p>
          <a:p>
            <a:pPr marL="1163638" lvl="0" indent="-249237" algn="just" rtl="0">
              <a:lnSpc>
                <a:spcPct val="100000"/>
              </a:lnSpc>
              <a:spcBef>
                <a:spcPts val="1200"/>
              </a:spcBef>
              <a:spcAft>
                <a:spcPts val="0"/>
              </a:spcAft>
              <a:buSzPts val="1800"/>
              <a:buNone/>
            </a:pPr>
            <a:r>
              <a:rPr lang="en" sz="1700" b="1" u="sng"/>
              <a:t>B. 	Activity 2 - Transportation of the product by the Driver </a:t>
            </a:r>
            <a:endParaRPr sz="1700" b="1" u="sng"/>
          </a:p>
          <a:p>
            <a:pPr marL="1828800" lvl="0" indent="-336550" algn="just" rtl="0">
              <a:lnSpc>
                <a:spcPct val="100000"/>
              </a:lnSpc>
              <a:spcBef>
                <a:spcPts val="1200"/>
              </a:spcBef>
              <a:spcAft>
                <a:spcPts val="0"/>
              </a:spcAft>
              <a:buSzPts val="1700"/>
              <a:buAutoNum type="romanLcPeriod"/>
            </a:pPr>
            <a:r>
              <a:rPr lang="en" sz="1700" b="1"/>
              <a:t>Checking the availability of Driver for pickup</a:t>
            </a:r>
            <a:endParaRPr sz="1700" b="1"/>
          </a:p>
          <a:p>
            <a:pPr marL="1828800" lvl="0" indent="-336550" algn="just" rtl="0">
              <a:lnSpc>
                <a:spcPct val="100000"/>
              </a:lnSpc>
              <a:spcBef>
                <a:spcPts val="0"/>
              </a:spcBef>
              <a:spcAft>
                <a:spcPts val="0"/>
              </a:spcAft>
              <a:buSzPts val="1700"/>
              <a:buAutoNum type="romanLcPeriod"/>
            </a:pPr>
            <a:r>
              <a:rPr lang="en" sz="1700" b="1"/>
              <a:t>Assigning list of pickup locations for driver.</a:t>
            </a:r>
            <a:endParaRPr sz="1700" b="1"/>
          </a:p>
          <a:p>
            <a:pPr marL="2457450" lvl="0" indent="-336550" algn="just" rtl="0">
              <a:lnSpc>
                <a:spcPct val="100000"/>
              </a:lnSpc>
              <a:spcBef>
                <a:spcPts val="0"/>
              </a:spcBef>
              <a:spcAft>
                <a:spcPts val="0"/>
              </a:spcAft>
              <a:buSzPts val="1700"/>
              <a:buChar char="➢"/>
            </a:pPr>
            <a:r>
              <a:rPr lang="en" sz="1700" b="1"/>
              <a:t>Deciding group of pickup location using clustering analysis based on pincode</a:t>
            </a:r>
            <a:endParaRPr sz="1700" b="1"/>
          </a:p>
          <a:p>
            <a:pPr marL="2457450" lvl="0" indent="-336550" algn="just" rtl="0">
              <a:lnSpc>
                <a:spcPct val="100000"/>
              </a:lnSpc>
              <a:spcBef>
                <a:spcPts val="0"/>
              </a:spcBef>
              <a:spcAft>
                <a:spcPts val="0"/>
              </a:spcAft>
              <a:buSzPts val="1700"/>
              <a:buChar char="➢"/>
            </a:pPr>
            <a:r>
              <a:rPr lang="en" sz="1700" b="1"/>
              <a:t>Using Modified Travelling Salesman Problem to predict the optimised route for pickup and distribution.</a:t>
            </a:r>
            <a:endParaRPr sz="1700" b="1"/>
          </a:p>
          <a:p>
            <a:pPr marL="3200400" lvl="0" indent="0" algn="just" rtl="0">
              <a:lnSpc>
                <a:spcPct val="100000"/>
              </a:lnSpc>
              <a:spcBef>
                <a:spcPts val="1200"/>
              </a:spcBef>
              <a:spcAft>
                <a:spcPts val="0"/>
              </a:spcAft>
              <a:buSzPts val="1800"/>
              <a:buNone/>
            </a:pPr>
            <a:endParaRPr sz="17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7 - Methodology</a:t>
            </a:r>
            <a:endParaRPr/>
          </a:p>
        </p:txBody>
      </p:sp>
      <p:sp>
        <p:nvSpPr>
          <p:cNvPr id="211" name="Google Shape;211;p10"/>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157163" algn="just" rtl="0">
              <a:lnSpc>
                <a:spcPct val="100000"/>
              </a:lnSpc>
              <a:spcBef>
                <a:spcPts val="1200"/>
              </a:spcBef>
              <a:spcAft>
                <a:spcPts val="0"/>
              </a:spcAft>
              <a:buSzPts val="1900"/>
              <a:buAutoNum type="arabicPeriod"/>
            </a:pPr>
            <a:r>
              <a:rPr lang="en" sz="1900" b="1" u="sng"/>
              <a:t>Sell and Buy of the product</a:t>
            </a:r>
            <a:endParaRPr sz="1900" b="1" u="sng"/>
          </a:p>
          <a:p>
            <a:pPr marL="1163638" lvl="0" indent="-249237" algn="just" rtl="0">
              <a:lnSpc>
                <a:spcPct val="100000"/>
              </a:lnSpc>
              <a:spcBef>
                <a:spcPts val="1200"/>
              </a:spcBef>
              <a:spcAft>
                <a:spcPts val="0"/>
              </a:spcAft>
              <a:buSzPts val="1800"/>
              <a:buNone/>
            </a:pPr>
            <a:r>
              <a:rPr lang="en" sz="1700" b="1" u="sng"/>
              <a:t>C.	Activity 3 - Buying the product </a:t>
            </a:r>
            <a:endParaRPr sz="1700" b="1" u="sng"/>
          </a:p>
          <a:p>
            <a:pPr marL="1828800" lvl="0" indent="-336550" algn="just" rtl="0">
              <a:lnSpc>
                <a:spcPct val="100000"/>
              </a:lnSpc>
              <a:spcBef>
                <a:spcPts val="1200"/>
              </a:spcBef>
              <a:spcAft>
                <a:spcPts val="0"/>
              </a:spcAft>
              <a:buSzPts val="1700"/>
              <a:buAutoNum type="romanLcPeriod"/>
            </a:pPr>
            <a:r>
              <a:rPr lang="en" sz="1700" b="1"/>
              <a:t>Buyer places the bid for the product on the application</a:t>
            </a:r>
            <a:endParaRPr sz="1700" b="1"/>
          </a:p>
          <a:p>
            <a:pPr marL="1828800" lvl="0" indent="-336550" algn="just" rtl="0">
              <a:lnSpc>
                <a:spcPct val="100000"/>
              </a:lnSpc>
              <a:spcBef>
                <a:spcPts val="0"/>
              </a:spcBef>
              <a:spcAft>
                <a:spcPts val="0"/>
              </a:spcAft>
              <a:buSzPts val="1700"/>
              <a:buAutoNum type="romanLcPeriod"/>
            </a:pPr>
            <a:r>
              <a:rPr lang="en" sz="1700" b="1"/>
              <a:t>Using greedy approach for allotment amount of product</a:t>
            </a:r>
            <a:endParaRPr sz="1700" b="1"/>
          </a:p>
          <a:p>
            <a:pPr marL="1828800" lvl="0" indent="-336550" algn="just" rtl="0">
              <a:lnSpc>
                <a:spcPct val="100000"/>
              </a:lnSpc>
              <a:spcBef>
                <a:spcPts val="0"/>
              </a:spcBef>
              <a:spcAft>
                <a:spcPts val="0"/>
              </a:spcAft>
              <a:buSzPts val="1700"/>
              <a:buAutoNum type="romanLcPeriod"/>
            </a:pPr>
            <a:r>
              <a:rPr lang="en" sz="1700" b="1"/>
              <a:t>Accepting the payment for the product using the payment gateway.</a:t>
            </a:r>
            <a:endParaRPr sz="17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7 - Methodology</a:t>
            </a:r>
            <a:endParaRPr/>
          </a:p>
        </p:txBody>
      </p:sp>
      <p:sp>
        <p:nvSpPr>
          <p:cNvPr id="217" name="Google Shape;217;p11"/>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207963" algn="just" rtl="0">
              <a:lnSpc>
                <a:spcPct val="100000"/>
              </a:lnSpc>
              <a:spcBef>
                <a:spcPts val="1200"/>
              </a:spcBef>
              <a:spcAft>
                <a:spcPts val="0"/>
              </a:spcAft>
              <a:buSzPts val="1800"/>
              <a:buNone/>
            </a:pPr>
            <a:r>
              <a:rPr lang="en" sz="1900" b="1" u="sng"/>
              <a:t>2.	Contract based sales</a:t>
            </a:r>
            <a:endParaRPr sz="1900" b="1" u="sng"/>
          </a:p>
          <a:p>
            <a:pPr marL="1168400" lvl="0" indent="-254000" algn="just" rtl="0">
              <a:lnSpc>
                <a:spcPct val="100000"/>
              </a:lnSpc>
              <a:spcBef>
                <a:spcPts val="1200"/>
              </a:spcBef>
              <a:spcAft>
                <a:spcPts val="0"/>
              </a:spcAft>
              <a:buSzPts val="1800"/>
              <a:buNone/>
            </a:pPr>
            <a:r>
              <a:rPr lang="en" sz="1700" b="1" u="sng"/>
              <a:t>A.	Activity 1 - Client </a:t>
            </a:r>
            <a:endParaRPr sz="1700" b="1" u="sng"/>
          </a:p>
          <a:p>
            <a:pPr marL="1828800" lvl="3" indent="-336550" algn="just" rtl="0">
              <a:lnSpc>
                <a:spcPct val="100000"/>
              </a:lnSpc>
              <a:spcBef>
                <a:spcPts val="1200"/>
              </a:spcBef>
              <a:spcAft>
                <a:spcPts val="0"/>
              </a:spcAft>
              <a:buSzPts val="1700"/>
              <a:buAutoNum type="romanLcPeriod"/>
            </a:pPr>
            <a:r>
              <a:rPr lang="en" sz="1700" b="1"/>
              <a:t>Details for the product to be grown</a:t>
            </a:r>
            <a:endParaRPr sz="1700" b="1"/>
          </a:p>
          <a:p>
            <a:pPr marL="1828800" lvl="3" indent="-336550" algn="just" rtl="0">
              <a:lnSpc>
                <a:spcPct val="100000"/>
              </a:lnSpc>
              <a:spcBef>
                <a:spcPts val="0"/>
              </a:spcBef>
              <a:spcAft>
                <a:spcPts val="0"/>
              </a:spcAft>
              <a:buSzPts val="1700"/>
              <a:buAutoNum type="romanLcPeriod"/>
            </a:pPr>
            <a:r>
              <a:rPr lang="en" sz="1700" b="1"/>
              <a:t>Quantity of the required product to be grown</a:t>
            </a:r>
            <a:endParaRPr sz="1700" b="1"/>
          </a:p>
          <a:p>
            <a:pPr marL="1828800" lvl="3" indent="-336550" algn="just" rtl="0">
              <a:lnSpc>
                <a:spcPct val="100000"/>
              </a:lnSpc>
              <a:spcBef>
                <a:spcPts val="0"/>
              </a:spcBef>
              <a:spcAft>
                <a:spcPts val="0"/>
              </a:spcAft>
              <a:buSzPts val="1700"/>
              <a:buAutoNum type="romanLcPeriod"/>
            </a:pPr>
            <a:r>
              <a:rPr lang="en" sz="1700" b="1"/>
              <a:t>Notifying farmers for the availability of a contract</a:t>
            </a:r>
            <a:endParaRPr sz="1700" b="1"/>
          </a:p>
          <a:p>
            <a:pPr marL="1163638" lvl="0" indent="-249237" algn="just" rtl="0">
              <a:lnSpc>
                <a:spcPct val="100000"/>
              </a:lnSpc>
              <a:spcBef>
                <a:spcPts val="1200"/>
              </a:spcBef>
              <a:spcAft>
                <a:spcPts val="0"/>
              </a:spcAft>
              <a:buSzPts val="1800"/>
              <a:buNone/>
            </a:pPr>
            <a:r>
              <a:rPr lang="en" sz="1700" b="1" u="sng"/>
              <a:t>B.	Activity 2 - Assigning of the contract to the farmers by conditional mapping</a:t>
            </a:r>
            <a:endParaRPr sz="1700" b="1" u="sng"/>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8 – Completed Implementation</a:t>
            </a:r>
            <a:endParaRPr/>
          </a:p>
        </p:txBody>
      </p:sp>
      <p:sp>
        <p:nvSpPr>
          <p:cNvPr id="223" name="Google Shape;223;p39"/>
          <p:cNvSpPr txBox="1">
            <a:spLocks noGrp="1"/>
          </p:cNvSpPr>
          <p:nvPr>
            <p:ph type="body" idx="1"/>
          </p:nvPr>
        </p:nvSpPr>
        <p:spPr>
          <a:xfrm>
            <a:off x="534925" y="1211349"/>
            <a:ext cx="8407800" cy="3500499"/>
          </a:xfrm>
          <a:prstGeom prst="rect">
            <a:avLst/>
          </a:prstGeom>
          <a:noFill/>
          <a:ln>
            <a:noFill/>
          </a:ln>
        </p:spPr>
        <p:txBody>
          <a:bodyPr spcFirstLastPara="1" wrap="square" lIns="91425" tIns="91425" rIns="91425" bIns="91425" anchor="t" anchorCtr="0">
            <a:noAutofit/>
          </a:bodyPr>
          <a:lstStyle/>
          <a:p>
            <a:pPr marL="400050" lvl="0" indent="-342900" algn="just" rtl="0">
              <a:lnSpc>
                <a:spcPct val="100000"/>
              </a:lnSpc>
              <a:spcBef>
                <a:spcPts val="1200"/>
              </a:spcBef>
              <a:spcAft>
                <a:spcPts val="0"/>
              </a:spcAft>
              <a:buSzPts val="1800"/>
              <a:buFont typeface="Arial"/>
              <a:buAutoNum type="arabicPeriod"/>
            </a:pPr>
            <a:r>
              <a:rPr lang="en" sz="1700" b="1" u="sng"/>
              <a:t>Geolocator – </a:t>
            </a:r>
            <a:r>
              <a:rPr lang="en" sz="1700"/>
              <a:t>Getting the latitude and longitude of the current user.</a:t>
            </a:r>
            <a:endParaRPr/>
          </a:p>
          <a:p>
            <a:pPr marL="400050" lvl="0" indent="-228600" algn="just" rtl="0">
              <a:lnSpc>
                <a:spcPct val="100000"/>
              </a:lnSpc>
              <a:spcBef>
                <a:spcPts val="1200"/>
              </a:spcBef>
              <a:spcAft>
                <a:spcPts val="0"/>
              </a:spcAft>
              <a:buSzPts val="1800"/>
              <a:buFont typeface="Arial"/>
              <a:buNone/>
            </a:pPr>
            <a:endParaRPr sz="1700"/>
          </a:p>
          <a:p>
            <a:pPr marL="400050" lvl="0" indent="-228600" algn="just" rtl="0">
              <a:lnSpc>
                <a:spcPct val="100000"/>
              </a:lnSpc>
              <a:spcBef>
                <a:spcPts val="1200"/>
              </a:spcBef>
              <a:spcAft>
                <a:spcPts val="0"/>
              </a:spcAft>
              <a:buSzPts val="1800"/>
              <a:buFont typeface="Arial"/>
              <a:buNone/>
            </a:pPr>
            <a:endParaRPr sz="1700"/>
          </a:p>
          <a:p>
            <a:pPr marL="400050" lvl="0" indent="-342900" algn="just" rtl="0">
              <a:lnSpc>
                <a:spcPct val="100000"/>
              </a:lnSpc>
              <a:spcBef>
                <a:spcPts val="0"/>
              </a:spcBef>
              <a:spcAft>
                <a:spcPts val="0"/>
              </a:spcAft>
              <a:buSzPts val="1800"/>
              <a:buFont typeface="Arial"/>
              <a:buAutoNum type="arabicPeriod"/>
            </a:pPr>
            <a:r>
              <a:rPr lang="en" sz="1700" b="1" u="sng"/>
              <a:t>Camera Access – </a:t>
            </a:r>
            <a:r>
              <a:rPr lang="en" sz="1700"/>
              <a:t>Getting image of the grain for classification</a:t>
            </a:r>
            <a:endParaRPr sz="1700"/>
          </a:p>
          <a:p>
            <a:pPr marL="400050" lvl="0" indent="-342900" algn="just" rtl="0">
              <a:lnSpc>
                <a:spcPct val="100000"/>
              </a:lnSpc>
              <a:spcBef>
                <a:spcPts val="1200"/>
              </a:spcBef>
              <a:spcAft>
                <a:spcPts val="0"/>
              </a:spcAft>
              <a:buSzPts val="1800"/>
              <a:buFont typeface="Arial"/>
              <a:buAutoNum type="arabicPeriod"/>
            </a:pPr>
            <a:r>
              <a:rPr lang="en" sz="1700" b="1" u="sng"/>
              <a:t>DB Deployment – </a:t>
            </a:r>
            <a:r>
              <a:rPr lang="en" sz="1700"/>
              <a:t>Multiple user by having live database.</a:t>
            </a:r>
            <a:endParaRPr/>
          </a:p>
          <a:p>
            <a:pPr marL="400050" lvl="0" indent="-342900" algn="just" rtl="0">
              <a:lnSpc>
                <a:spcPct val="100000"/>
              </a:lnSpc>
              <a:spcBef>
                <a:spcPts val="1200"/>
              </a:spcBef>
              <a:spcAft>
                <a:spcPts val="0"/>
              </a:spcAft>
              <a:buSzPts val="1800"/>
              <a:buFont typeface="Arial"/>
              <a:buAutoNum type="arabicPeriod"/>
            </a:pPr>
            <a:r>
              <a:rPr lang="en" sz="1700" b="1" u="sng"/>
              <a:t>Deployment of some API’s on Heroku</a:t>
            </a:r>
            <a:endParaRPr/>
          </a:p>
          <a:p>
            <a:pPr marL="400050" lvl="0" indent="-342900" algn="just" rtl="0">
              <a:lnSpc>
                <a:spcPct val="100000"/>
              </a:lnSpc>
              <a:spcBef>
                <a:spcPts val="1200"/>
              </a:spcBef>
              <a:spcAft>
                <a:spcPts val="0"/>
              </a:spcAft>
              <a:buSzPts val="1800"/>
              <a:buFont typeface="Arial"/>
              <a:buAutoNum type="arabicPeriod"/>
            </a:pPr>
            <a:r>
              <a:rPr lang="en" sz="1700" b="1" u="sng"/>
              <a:t>Parts of Frontend UI  - </a:t>
            </a:r>
            <a:r>
              <a:rPr lang="en" sz="1700"/>
              <a:t> Some of the UI modules of farmer is completed.</a:t>
            </a:r>
            <a:endParaRPr sz="1700"/>
          </a:p>
          <a:p>
            <a:pPr marL="400050" lvl="0" indent="-342900" algn="just" rtl="0">
              <a:lnSpc>
                <a:spcPct val="100000"/>
              </a:lnSpc>
              <a:spcBef>
                <a:spcPts val="1200"/>
              </a:spcBef>
              <a:spcAft>
                <a:spcPts val="0"/>
              </a:spcAft>
              <a:buSzPts val="1800"/>
              <a:buFont typeface="Arial"/>
              <a:buAutoNum type="arabicPeriod"/>
            </a:pPr>
            <a:r>
              <a:rPr lang="en" sz="1700" b="1" u="sng"/>
              <a:t>Web Scrapping – </a:t>
            </a:r>
            <a:r>
              <a:rPr lang="en" sz="1700"/>
              <a:t>Finding images for dataset to feed into CNN model.</a:t>
            </a:r>
            <a:endParaRPr sz="1700" b="1" u="sng"/>
          </a:p>
        </p:txBody>
      </p:sp>
      <p:pic>
        <p:nvPicPr>
          <p:cNvPr id="224" name="Google Shape;224;p39"/>
          <p:cNvPicPr preferRelativeResize="0"/>
          <p:nvPr/>
        </p:nvPicPr>
        <p:blipFill rotWithShape="1">
          <a:blip r:embed="rId3">
            <a:alphaModFix/>
          </a:blip>
          <a:srcRect/>
          <a:stretch/>
        </p:blipFill>
        <p:spPr>
          <a:xfrm>
            <a:off x="2024231" y="1750153"/>
            <a:ext cx="4815840" cy="67500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9- Future Scope</a:t>
            </a:r>
            <a:endParaRPr/>
          </a:p>
        </p:txBody>
      </p:sp>
      <p:sp>
        <p:nvSpPr>
          <p:cNvPr id="230" name="Google Shape;230;p12"/>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457200" lvl="0" indent="-330200" algn="just" rtl="0">
              <a:lnSpc>
                <a:spcPct val="100000"/>
              </a:lnSpc>
              <a:spcBef>
                <a:spcPts val="1200"/>
              </a:spcBef>
              <a:spcAft>
                <a:spcPts val="0"/>
              </a:spcAft>
              <a:buSzPts val="1600"/>
              <a:buAutoNum type="arabicPeriod"/>
            </a:pPr>
            <a:r>
              <a:rPr lang="en" sz="1600"/>
              <a:t>Creating a network and chain of the farmers to make efficient production cycle.</a:t>
            </a:r>
            <a:endParaRPr sz="1600"/>
          </a:p>
          <a:p>
            <a:pPr marL="457200" lvl="0" indent="-330200" algn="just" rtl="0">
              <a:lnSpc>
                <a:spcPct val="100000"/>
              </a:lnSpc>
              <a:spcBef>
                <a:spcPts val="0"/>
              </a:spcBef>
              <a:spcAft>
                <a:spcPts val="0"/>
              </a:spcAft>
              <a:buSzPts val="1600"/>
              <a:buAutoNum type="arabicPeriod"/>
            </a:pPr>
            <a:r>
              <a:rPr lang="en" sz="1600"/>
              <a:t>Creating a network of producers and consumers while maintaining supply chain among them.</a:t>
            </a:r>
            <a:endParaRPr sz="1600"/>
          </a:p>
          <a:p>
            <a:pPr marL="457200" lvl="0" indent="-330200" algn="just" rtl="0">
              <a:lnSpc>
                <a:spcPct val="100000"/>
              </a:lnSpc>
              <a:spcBef>
                <a:spcPts val="0"/>
              </a:spcBef>
              <a:spcAft>
                <a:spcPts val="0"/>
              </a:spcAft>
              <a:buSzPts val="1600"/>
              <a:buAutoNum type="arabicPeriod"/>
            </a:pPr>
            <a:r>
              <a:rPr lang="en" sz="1600"/>
              <a:t>Better transparency of transaction using Blockchain technology.</a:t>
            </a:r>
            <a:endParaRPr sz="1600"/>
          </a:p>
          <a:p>
            <a:pPr marL="457200" lvl="0" indent="-330200" algn="just" rtl="0">
              <a:lnSpc>
                <a:spcPct val="100000"/>
              </a:lnSpc>
              <a:spcBef>
                <a:spcPts val="0"/>
              </a:spcBef>
              <a:spcAft>
                <a:spcPts val="0"/>
              </a:spcAft>
              <a:buSzPts val="1600"/>
              <a:buAutoNum type="arabicPeriod"/>
            </a:pPr>
            <a:r>
              <a:rPr lang="en" sz="1600"/>
              <a:t>Predicting the future demand of a particular product in  and hence making shift in storage of the product  by utilizing the empty rounds making  the transportation cycles efficient.</a:t>
            </a:r>
            <a:endParaRPr sz="1600"/>
          </a:p>
          <a:p>
            <a:pPr marL="457200" lvl="0" indent="-330200" algn="just" rtl="0">
              <a:lnSpc>
                <a:spcPct val="100000"/>
              </a:lnSpc>
              <a:spcBef>
                <a:spcPts val="0"/>
              </a:spcBef>
              <a:spcAft>
                <a:spcPts val="0"/>
              </a:spcAft>
              <a:buSzPts val="1600"/>
              <a:buAutoNum type="arabicPeriod"/>
            </a:pPr>
            <a:r>
              <a:rPr lang="en" sz="1600"/>
              <a:t>Predicting future demand of seasonal produces to  avoid price crash in products during non demanding seasons while maintaining profitable margin.  </a:t>
            </a:r>
            <a:endParaRPr sz="1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3"/>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10 - References</a:t>
            </a:r>
            <a:endParaRPr/>
          </a:p>
        </p:txBody>
      </p:sp>
      <p:sp>
        <p:nvSpPr>
          <p:cNvPr id="236" name="Google Shape;236;p13"/>
          <p:cNvSpPr txBox="1">
            <a:spLocks noGrp="1"/>
          </p:cNvSpPr>
          <p:nvPr>
            <p:ph type="body" idx="1"/>
          </p:nvPr>
        </p:nvSpPr>
        <p:spPr>
          <a:xfrm>
            <a:off x="1097275" y="1211350"/>
            <a:ext cx="7634400" cy="338340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3"/>
              </a:rPr>
              <a:t> </a:t>
            </a:r>
            <a:r>
              <a:rPr lang="en" sz="1500" u="sng">
                <a:solidFill>
                  <a:schemeClr val="hlink"/>
                </a:solidFill>
                <a:latin typeface="Times New Roman"/>
                <a:ea typeface="Times New Roman"/>
                <a:cs typeface="Times New Roman"/>
                <a:sym typeface="Times New Roman"/>
                <a:hlinkClick r:id="rId3"/>
              </a:rPr>
              <a:t>https://flutter.dev/docs</a:t>
            </a:r>
            <a:endParaRPr sz="1500" u="sng">
              <a:solidFill>
                <a:schemeClr val="hlink"/>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4"/>
              </a:rPr>
              <a:t> </a:t>
            </a:r>
            <a:r>
              <a:rPr lang="en" sz="1500" u="sng">
                <a:solidFill>
                  <a:schemeClr val="hlink"/>
                </a:solidFill>
                <a:latin typeface="Times New Roman"/>
                <a:ea typeface="Times New Roman"/>
                <a:cs typeface="Times New Roman"/>
                <a:sym typeface="Times New Roman"/>
                <a:hlinkClick r:id="rId4"/>
              </a:rPr>
              <a:t>https://docs.mongodb.com/</a:t>
            </a:r>
            <a:endParaRPr sz="1500" u="sng">
              <a:solidFill>
                <a:schemeClr val="hlink"/>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5"/>
              </a:rPr>
              <a:t> </a:t>
            </a:r>
            <a:r>
              <a:rPr lang="en" sz="1500" u="sng">
                <a:solidFill>
                  <a:schemeClr val="hlink"/>
                </a:solidFill>
                <a:latin typeface="Times New Roman"/>
                <a:ea typeface="Times New Roman"/>
                <a:cs typeface="Times New Roman"/>
                <a:sym typeface="Times New Roman"/>
                <a:hlinkClick r:id="rId5"/>
              </a:rPr>
              <a:t>https://expresses.com/en/5x/API.html</a:t>
            </a:r>
            <a:endParaRPr sz="1500" u="sng">
              <a:solidFill>
                <a:schemeClr val="hlink"/>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Farmers Suicides in India research paper</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500" u="sng">
              <a:solidFill>
                <a:schemeClr val="hlink"/>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SzPts val="1800"/>
              <a:buNone/>
            </a:pPr>
            <a:endParaRPr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4"/>
          <p:cNvSpPr txBox="1">
            <a:spLocks noGrp="1"/>
          </p:cNvSpPr>
          <p:nvPr>
            <p:ph type="title"/>
          </p:nvPr>
        </p:nvSpPr>
        <p:spPr>
          <a:xfrm rot="-1268694">
            <a:off x="2549396" y="1912663"/>
            <a:ext cx="4045156" cy="131815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rgbClr val="434343"/>
                </a:solidFill>
              </a:rPr>
              <a:t>Thank You</a:t>
            </a:r>
            <a:endParaRPr>
              <a:solidFill>
                <a:srgbClr val="43434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1 - Problem Definition</a:t>
            </a:r>
            <a:endParaRPr/>
          </a:p>
        </p:txBody>
      </p:sp>
      <p:sp>
        <p:nvSpPr>
          <p:cNvPr id="85" name="Google Shape;85;p3"/>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 b="1" u="sng">
                <a:latin typeface="Times New Roman"/>
                <a:ea typeface="Times New Roman"/>
                <a:cs typeface="Times New Roman"/>
                <a:sym typeface="Times New Roman"/>
              </a:rPr>
              <a:t>Kisaan Bandhu</a:t>
            </a:r>
            <a:r>
              <a:rPr lang="en">
                <a:latin typeface="Times New Roman"/>
                <a:ea typeface="Times New Roman"/>
                <a:cs typeface="Times New Roman"/>
                <a:sym typeface="Times New Roman"/>
              </a:rPr>
              <a:t> is an application to empower the farmers by helping them reach the buyer through our application. The application will have a major role of connecting the end users via the application which will basically work as connector application for buying and selling the products which the farmers will directly put over the application for sale.Also we will implement a contract based feature wherein the farmers and the client company can have a production contract between themselves for which this application will be a mediator.</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Motivation</a:t>
            </a:r>
            <a:endParaRPr/>
          </a:p>
        </p:txBody>
      </p:sp>
      <p:sp>
        <p:nvSpPr>
          <p:cNvPr id="91" name="Google Shape;91;p4"/>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Clr>
                <a:schemeClr val="dk2"/>
              </a:buClr>
              <a:buSzPts val="1100"/>
              <a:buFont typeface="Arial"/>
              <a:buNone/>
            </a:pPr>
            <a:r>
              <a:rPr lang="en" sz="1600" b="1" u="sng">
                <a:latin typeface="Times New Roman"/>
                <a:ea typeface="Times New Roman"/>
                <a:cs typeface="Times New Roman"/>
                <a:sym typeface="Times New Roman"/>
              </a:rPr>
              <a:t>Kisaan Bandhu </a:t>
            </a:r>
            <a:r>
              <a:rPr lang="en" sz="1600">
                <a:latin typeface="Times New Roman"/>
                <a:ea typeface="Times New Roman"/>
                <a:cs typeface="Times New Roman"/>
                <a:sym typeface="Times New Roman"/>
              </a:rPr>
              <a:t>will enable the farmer to directly reach the buyers such as bulk buyers and supermarkets hence cutting out the extra cost due the increase in the cycle due to the profit margins of the Dealers. Also the entire profit made by selling the product is received by the farmer. This application will be mainly used by farmers after crop season who need immediate sell of crops and transport to storages this system will also enable the buyers to directly place some bids on all agricultural products. Contract based deals which will be managed by our application.</a:t>
            </a:r>
            <a:endParaRPr sz="1600">
              <a:latin typeface="Times New Roman"/>
              <a:ea typeface="Times New Roman"/>
              <a:cs typeface="Times New Roman"/>
              <a:sym typeface="Times New Roman"/>
            </a:endParaRPr>
          </a:p>
          <a:p>
            <a:pPr marL="0" lvl="0" indent="0" algn="l" rtl="0">
              <a:lnSpc>
                <a:spcPct val="115000"/>
              </a:lnSpc>
              <a:spcBef>
                <a:spcPts val="1200"/>
              </a:spcBef>
              <a:spcAft>
                <a:spcPts val="1600"/>
              </a:spcAft>
              <a:buSzPts val="180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2 - Scope</a:t>
            </a:r>
            <a:endParaRPr/>
          </a:p>
        </p:txBody>
      </p:sp>
      <p:sp>
        <p:nvSpPr>
          <p:cNvPr id="97" name="Google Shape;97;p5"/>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SzPts val="1800"/>
              <a:buNone/>
            </a:pPr>
            <a:r>
              <a:rPr lang="en" sz="1600">
                <a:latin typeface="Times New Roman"/>
                <a:ea typeface="Times New Roman"/>
                <a:cs typeface="Times New Roman"/>
                <a:sym typeface="Times New Roman"/>
              </a:rPr>
              <a:t>1. First of all what we will try to achieve is to remove the unnecessary cycle in between the demand supply chain.We will try to create such a system where there will be direct buyers such as supermarts or a bulk buyer where we will directly supply the production from the farmers.Our cycle will try include maximum areas of production as we will also include transport services.</a:t>
            </a:r>
            <a:endParaRPr sz="1600">
              <a:latin typeface="Times New Roman"/>
              <a:ea typeface="Times New Roman"/>
              <a:cs typeface="Times New Roman"/>
              <a:sym typeface="Times New Roman"/>
            </a:endParaRPr>
          </a:p>
          <a:p>
            <a:pPr marL="0" lvl="0" indent="0" algn="just" rtl="0">
              <a:lnSpc>
                <a:spcPct val="100000"/>
              </a:lnSpc>
              <a:spcBef>
                <a:spcPts val="1200"/>
              </a:spcBef>
              <a:spcAft>
                <a:spcPts val="0"/>
              </a:spcAft>
              <a:buSzPts val="1800"/>
              <a:buNone/>
            </a:pPr>
            <a:r>
              <a:rPr lang="en" sz="1600">
                <a:latin typeface="Times New Roman"/>
                <a:ea typeface="Times New Roman"/>
                <a:cs typeface="Times New Roman"/>
                <a:sym typeface="Times New Roman"/>
              </a:rPr>
              <a:t>2. The second task which will try to implement is to create a contract based production which will be provided by the companies. In this type what we are trying to achieve is that we will take certain contracts from the companies If the farmer decides to accept the contract then the company will provide the materials required for proper production. The company will also provide the details of the materials they will provide to the farmers for the proper production of the raw material.</a:t>
            </a:r>
            <a:endParaRPr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1097275" y="4113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 Literature Survey</a:t>
            </a:r>
            <a:endParaRPr/>
          </a:p>
        </p:txBody>
      </p:sp>
      <p:sp>
        <p:nvSpPr>
          <p:cNvPr id="103" name="Google Shape;103;p6"/>
          <p:cNvSpPr txBox="1">
            <a:spLocks noGrp="1"/>
          </p:cNvSpPr>
          <p:nvPr>
            <p:ph type="body" idx="1"/>
          </p:nvPr>
        </p:nvSpPr>
        <p:spPr>
          <a:xfrm>
            <a:off x="1097275" y="950750"/>
            <a:ext cx="7634400" cy="365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For Literature Survey we have prepared a separate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b="1" u="sng">
                <a:solidFill>
                  <a:schemeClr val="hlink"/>
                </a:solidFill>
                <a:latin typeface="Times New Roman"/>
                <a:ea typeface="Times New Roman"/>
                <a:cs typeface="Times New Roman"/>
                <a:sym typeface="Times New Roman"/>
                <a:hlinkClick r:id="rId3"/>
              </a:rPr>
              <a:t>Click here for Literature Survey.</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For this document we have referred some Indian Law regarding the farmers and production allowances such as :-</a:t>
            </a:r>
            <a:endParaRPr sz="1600" b="1">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Farmers Suicides in India research paper</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200" b="1">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4 - SRS</a:t>
            </a:r>
            <a:endParaRPr/>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a:latin typeface="Times New Roman"/>
                <a:ea typeface="Times New Roman"/>
                <a:cs typeface="Times New Roman"/>
                <a:sym typeface="Times New Roman"/>
              </a:rPr>
              <a:t>For SRS Document we have prepared a separate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a:solidFill>
                  <a:schemeClr val="hlink"/>
                </a:solidFill>
                <a:latin typeface="Times New Roman"/>
                <a:ea typeface="Times New Roman"/>
                <a:cs typeface="Times New Roman"/>
                <a:sym typeface="Times New Roman"/>
                <a:hlinkClick r:id="rId3"/>
              </a:rPr>
              <a:t>Click here for SRS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5 – B.Tech Final Report</a:t>
            </a:r>
            <a:endParaRPr/>
          </a:p>
        </p:txBody>
      </p:sp>
      <p:sp>
        <p:nvSpPr>
          <p:cNvPr id="115" name="Google Shape;115;p2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dirty="0">
                <a:latin typeface="Times New Roman"/>
                <a:ea typeface="Times New Roman"/>
                <a:cs typeface="Times New Roman"/>
                <a:sym typeface="Times New Roman"/>
              </a:rPr>
              <a:t>For Final Report we have prepared a separate document.</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dirty="0">
                <a:solidFill>
                  <a:schemeClr val="hlink"/>
                </a:solidFill>
                <a:latin typeface="Times New Roman"/>
                <a:ea typeface="Times New Roman"/>
                <a:cs typeface="Times New Roman"/>
                <a:sym typeface="Times New Roman"/>
                <a:hlinkClick r:id="rId3"/>
              </a:rPr>
              <a:t>Click here for Final Year Project Document.</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a9befa7a57_0_0"/>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Diagrams</a:t>
            </a:r>
            <a:endParaRPr/>
          </a:p>
        </p:txBody>
      </p:sp>
      <p:sp>
        <p:nvSpPr>
          <p:cNvPr id="121" name="Google Shape;121;ga9befa7a57_0_0"/>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a:latin typeface="Times New Roman"/>
                <a:ea typeface="Times New Roman"/>
                <a:cs typeface="Times New Roman"/>
                <a:sym typeface="Times New Roman"/>
              </a:rPr>
              <a:t>For different diagrams please click on the following link.</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a:solidFill>
                  <a:schemeClr val="hlink"/>
                </a:solidFill>
                <a:latin typeface="Times New Roman"/>
                <a:ea typeface="Times New Roman"/>
                <a:cs typeface="Times New Roman"/>
                <a:sym typeface="Times New Roman"/>
                <a:hlinkClick r:id="rId3"/>
              </a:rPr>
              <a:t>Click here for diagrams.</a:t>
            </a:r>
            <a:endParaRPr sz="1600" b="1" u="sng">
              <a:solidFill>
                <a:schemeClr val="hlink"/>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a:latin typeface="Times New Roman"/>
                <a:ea typeface="Times New Roman"/>
                <a:cs typeface="Times New Roman"/>
                <a:sym typeface="Times New Roman"/>
              </a:rPr>
              <a:t>Architectural Diagram</a:t>
            </a:r>
            <a:endParaRPr/>
          </a:p>
          <a:p>
            <a:pPr marL="0" lvl="0" indent="0" algn="l" rtl="0">
              <a:lnSpc>
                <a:spcPct val="115000"/>
              </a:lnSpc>
              <a:spcBef>
                <a:spcPts val="0"/>
              </a:spcBef>
              <a:spcAft>
                <a:spcPts val="0"/>
              </a:spcAft>
              <a:buClr>
                <a:schemeClr val="dk2"/>
              </a:buClr>
              <a:buSzPts val="1100"/>
              <a:buFont typeface="Arial"/>
              <a:buNone/>
            </a:pPr>
            <a:endParaRPr sz="1600" b="1">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pic>
        <p:nvPicPr>
          <p:cNvPr id="122" name="Google Shape;122;ga9befa7a57_0_0" descr="C:\Users\Parth\Desktop\1711055\final year project\kissan-bandhu\documents\Diagrams\architectural diagram.png"/>
          <p:cNvPicPr preferRelativeResize="0"/>
          <p:nvPr/>
        </p:nvPicPr>
        <p:blipFill rotWithShape="1">
          <a:blip r:embed="rId4">
            <a:alphaModFix/>
          </a:blip>
          <a:srcRect/>
          <a:stretch/>
        </p:blipFill>
        <p:spPr>
          <a:xfrm>
            <a:off x="1252331" y="2188439"/>
            <a:ext cx="7026965" cy="225890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980</Words>
  <Application>Microsoft Office PowerPoint</Application>
  <PresentationFormat>On-screen Show (16:9)</PresentationFormat>
  <Paragraphs>149</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Raleway</vt:lpstr>
      <vt:lpstr>Lato</vt:lpstr>
      <vt:lpstr>Times New Roman</vt:lpstr>
      <vt:lpstr>Swiss</vt:lpstr>
      <vt:lpstr>Progress Report: Kisaan Bandhu</vt:lpstr>
      <vt:lpstr>Overview</vt:lpstr>
      <vt:lpstr>1 - Problem Definition</vt:lpstr>
      <vt:lpstr>Motivation</vt:lpstr>
      <vt:lpstr>2 - Scope</vt:lpstr>
      <vt:lpstr>3 - Literature Survey</vt:lpstr>
      <vt:lpstr>4 - SRS</vt:lpstr>
      <vt:lpstr>5 – B.Tech Final Report</vt:lpstr>
      <vt:lpstr>Diagrams</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Some of the Tools Used</vt:lpstr>
      <vt:lpstr>7 - Methodology</vt:lpstr>
      <vt:lpstr>7 - Methodology</vt:lpstr>
      <vt:lpstr>7 - Methodology</vt:lpstr>
      <vt:lpstr>7 - Methodology</vt:lpstr>
      <vt:lpstr>8 – Completed Implementation</vt:lpstr>
      <vt:lpstr>9- Future Scope</vt:lpstr>
      <vt:lpstr>10 -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Kisaan Bandhu</dc:title>
  <cp:lastModifiedBy>Parth</cp:lastModifiedBy>
  <cp:revision>2</cp:revision>
  <dcterms:modified xsi:type="dcterms:W3CDTF">2020-12-13T07:00:18Z</dcterms:modified>
</cp:coreProperties>
</file>