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5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0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5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2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9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2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531A-5C32-45C6-89E3-AF0E88467016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767-4659-48AA-BA0D-AAC668FD2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0950" y="906463"/>
            <a:ext cx="9690100" cy="2387600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dirty="0"/>
              <a:t> 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Belt</a:t>
            </a:r>
            <a:r>
              <a:rPr lang="en-US" altLang="zh-CN" dirty="0"/>
              <a:t> 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dirty="0"/>
              <a:t> 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lang="en-US" altLang="zh-CN" dirty="0"/>
              <a:t> 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/>
          <a:lstStyle/>
          <a:p>
            <a:r>
              <a:rPr lang="zh-CN" altLang="en-US" dirty="0"/>
              <a:t>孙琳 袁静怡 张薇</a:t>
            </a:r>
          </a:p>
        </p:txBody>
      </p:sp>
    </p:spTree>
    <p:extLst>
      <p:ext uri="{BB962C8B-B14F-4D97-AF65-F5344CB8AC3E}">
        <p14:creationId xmlns:p14="http://schemas.microsoft.com/office/powerpoint/2010/main" val="425518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 argument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There is a high possibility as well as an urgent need for China and Africa to cooperate more in the Belt and Road Initiative; for Africa, such cooperation will be of more benefit than harm.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Current China-Africa relations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Africa’s inclusion in the initiative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Impacts of BRI on African countries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Current China-Africa relations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China has proven to be incredibly successful in connecting with African countries, both diplomatically and commercially. (342-345)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African people view China as a positive influence. (343)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increased trade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(342)</a:t>
            </a:r>
          </a:p>
          <a:p>
            <a:pPr lvl="1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infrastructure development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(342) 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increased investment relationships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significance that China puts in Africa does not match the optimistic cooperation recently</a:t>
            </a:r>
            <a:endParaRPr lang="en-US" altLang="zh-CN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3 African nations out of the 67 nations; the map(347-348)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 need for more concrete efforts to improve this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9" y="0"/>
            <a:ext cx="9898141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inclusion of more African nations into the Belt and Road Initiative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synergies and complementarities between OBOR and Africa’s Agenda 2063 (348)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Some proposed potential members of BRI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(351-354)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Natural extension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Gateway to other part of Africa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China’s Active participation in infrastructure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Their Expansion of economic relations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Condition: the continent needs to revive its investment environment. (354)</a:t>
            </a:r>
          </a:p>
        </p:txBody>
      </p:sp>
    </p:spTree>
    <p:extLst>
      <p:ext uri="{BB962C8B-B14F-4D97-AF65-F5344CB8AC3E}">
        <p14:creationId xmlns:p14="http://schemas.microsoft.com/office/powerpoint/2010/main" val="112988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Some proposed potential members of BRI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197" y="1325563"/>
          <a:ext cx="7010403" cy="5106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Mozambique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natural extension of the twenty-first century Maritime Silk Road</a:t>
                      </a:r>
                      <a:r>
                        <a:rPr lang="zh-CN" altLang="zh-CN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South Africa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signed a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MoU with regard to the initiative;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Strategic Comprehensive Partner</a:t>
                      </a:r>
                      <a:r>
                        <a:rPr lang="zh-CN" altLang="zh-CN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Nigeria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expanding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trade relations;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large Chinese-invested infrastructure projects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Angola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one of the largest recipients of Chinese investment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its vast oil deposits;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gateway to central Africa;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Angola received the largest share of China’s loans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Congo (DRC)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new port at Congo’s economic capital</a:t>
                      </a:r>
                    </a:p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enlarge further up into the </a:t>
                      </a:r>
                      <a:r>
                        <a:rPr lang="en-US" altLang="zh-CN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geostrategically</a:t>
                      </a:r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vital Gulf of Guinea.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Togo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China’s participation in its</a:t>
                      </a:r>
                      <a:r>
                        <a:rPr lang="en-US" altLang="zh-CN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transportation infrastructure;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gateway to West Africa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Tanzania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historic and natural part of the Maritime Silk Road, and a landing point of the Belt and Road in Africa </a:t>
                      </a:r>
                      <a:endParaRPr lang="en-US" altLang="zh-CN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r="10725"/>
          <a:stretch/>
        </p:blipFill>
        <p:spPr>
          <a:xfrm>
            <a:off x="7848600" y="1127839"/>
            <a:ext cx="4225557" cy="550243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45903" y="3160564"/>
            <a:ext cx="162646" cy="2501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935730" y="3978876"/>
            <a:ext cx="234778" cy="2842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19038" y="5622324"/>
            <a:ext cx="284206" cy="333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819275" y="4757351"/>
            <a:ext cx="284206" cy="333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219038" y="3644288"/>
            <a:ext cx="284206" cy="333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252488" y="3348866"/>
            <a:ext cx="267389" cy="2954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608449" y="5497248"/>
            <a:ext cx="162646" cy="2501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5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inclusion of more African nations into the Belt and Road Initiative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synergies and complementarities between OBOR and Africa’s Agenda 2063 (348)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Some proposed potential members of BRI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(351-354)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Natural extension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Gateway to other part of Africa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China’s Active participation in infrastructure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Their Expansion of economic relations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Condition: the continent needs to revive its investment environment. (354)</a:t>
            </a:r>
          </a:p>
        </p:txBody>
      </p:sp>
    </p:spTree>
    <p:extLst>
      <p:ext uri="{BB962C8B-B14F-4D97-AF65-F5344CB8AC3E}">
        <p14:creationId xmlns:p14="http://schemas.microsoft.com/office/powerpoint/2010/main" val="26550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Impacts of BRI to African countries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Positive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Traffic condition improves; (355)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economic and commercial value-added from infrastructure stacks up (356)</a:t>
            </a:r>
          </a:p>
          <a:p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Negative?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Risks and worries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are preventable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quality question is dispelled-----Chinese building survived an explosion (356)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employment advantages have been proved not to be true-------Statistics (356)</a:t>
            </a: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BRI? (development, objective, approach)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Why does China introduce the BRI? (background, main drivers)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do other participating countries respond to BRI and why? (responses and its reasons)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are the challenges and opportunities for China and other participating countries?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3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6" y="228600"/>
            <a:ext cx="10668000" cy="238760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Times New Roman" charset="0"/>
                <a:ea typeface="Times New Roman" charset="0"/>
                <a:cs typeface="Times New Roman" charset="0"/>
              </a:rPr>
              <a:t>China’s Belt and Road Initiative: Implications for the Middle East </a:t>
            </a:r>
            <a:endParaRPr kumimoji="1" lang="zh-CN" altLang="en-US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8838" y="2566987"/>
            <a:ext cx="4495799" cy="455613"/>
          </a:xfrm>
        </p:spPr>
        <p:txBody>
          <a:bodyPr/>
          <a:lstStyle/>
          <a:p>
            <a:r>
              <a:rPr lang="en-US" altLang="zh-CN"/>
              <a:t>——</a:t>
            </a:r>
            <a:r>
              <a:rPr lang="en-US" altLang="zh-CN" dirty="0" err="1"/>
              <a:t>Maha</a:t>
            </a:r>
            <a:r>
              <a:rPr lang="en-US" altLang="zh-CN" dirty="0"/>
              <a:t> S. </a:t>
            </a:r>
            <a:r>
              <a:rPr lang="en-US" altLang="zh-CN" dirty="0" err="1"/>
              <a:t>Kamel</a:t>
            </a:r>
            <a:r>
              <a:rPr lang="en-US" altLang="zh-CN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26"/>
          <a:stretch/>
        </p:blipFill>
        <p:spPr>
          <a:xfrm>
            <a:off x="2128838" y="3022600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 arguments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By promoting the BRI in the ME region, China stands to achieve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energy security, transport connectivity, redefined global supply chains, and deepened trade and investment relations with ME countries</a:t>
            </a:r>
            <a:r>
              <a:rPr lang="zh-CN" altLang="zh-CN" i="1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(78)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 the ME, the BRI does not stand to benefit all countries equally and despite the positive developments it induces, it poses certain risks as well. (78)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Importance of the Middle East for China’s BRI &amp; the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Strategies and tools adopted in BRI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BRI’s implication for the Middle East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Importance of the Middle East for China’s BRI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Strategic location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Large market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Energy resources</a:t>
            </a: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5004261" y="1224064"/>
            <a:ext cx="5717771" cy="53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4-pronged Strategies and 2 types of Tools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framing the BRI in a beneficial and non-threatening way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(80)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identifying BRI’s objectives and how they align with the interests of the region (80)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diplomatic toolkit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(81)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hedging against an over reliance on any single-energy supplier or trade route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(81)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Traditional tools (82)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New tools: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monetary linkages, deeper investment and enhanced trade relations (83)</a:t>
            </a:r>
          </a:p>
        </p:txBody>
      </p:sp>
    </p:spTree>
    <p:extLst>
      <p:ext uri="{BB962C8B-B14F-4D97-AF65-F5344CB8AC3E}">
        <p14:creationId xmlns:p14="http://schemas.microsoft.com/office/powerpoint/2010/main" val="107305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BRI’s implication for the Middle East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What’s happening in the Middle East:</a:t>
            </a: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region’s ongoing economic and political challenges (83)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2008 global crisis; the dramatic fall in oil prices (83)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civil wars; terrorism(84)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Positive developments(84)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lifting of sanctions on Iran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(84)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recent major economic development and modernization process(84)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cooperation between Israel and Sunni countries (used to be enemies)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（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84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u="sng" dirty="0">
                <a:latin typeface="Times New Roman" charset="0"/>
                <a:ea typeface="Times New Roman" charset="0"/>
                <a:cs typeface="Times New Roman" charset="0"/>
              </a:rPr>
              <a:t>Driven by all the factors, these countries have unanimously endorsed the initiative,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as it offers vast opportunities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(84-85)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BRI’s implication for the Middle East</a:t>
            </a:r>
            <a:r>
              <a:rPr lang="zh-CN" altLang="zh-CN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Geopolitical: the BRI will likely benefit some countries more than others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Unequal Distribution of Benefits-----------------------------------------Iran (85-87)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Potential Competition Between the ME and Central Asia------ Pakistan and Dubai(87)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Increasing Geostrategic Significance of the Suez Canal----gateway to Europe (87-89)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Economic: 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change the trade and investment pattern in the ME (89-90)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enhance the ME’s contribution to the global value chain (89-90)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bolster China’s position as a major economic and political partner to the ME. (79)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002" y="274382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More African Countries on the Route: </a:t>
            </a:r>
            <a:b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the Positive and Negative Impacts of the Belt and Road Initiative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44514" y="2661982"/>
            <a:ext cx="5264727" cy="500671"/>
          </a:xfrm>
        </p:spPr>
        <p:txBody>
          <a:bodyPr>
            <a:normAutofit/>
          </a:bodyPr>
          <a:lstStyle/>
          <a:p>
            <a:r>
              <a:rPr lang="en-US" altLang="zh-CN" dirty="0"/>
              <a:t>——Michael Mitchell </a:t>
            </a:r>
            <a:r>
              <a:rPr lang="en-US" altLang="zh-CN" dirty="0" err="1"/>
              <a:t>Omoruyi</a:t>
            </a:r>
            <a:r>
              <a:rPr lang="en-US" altLang="zh-CN" dirty="0"/>
              <a:t> </a:t>
            </a:r>
            <a:r>
              <a:rPr lang="en-US" altLang="zh-CN" dirty="0" err="1"/>
              <a:t>Ehizuelen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3"/>
          <a:stretch/>
        </p:blipFill>
        <p:spPr>
          <a:xfrm>
            <a:off x="2381002" y="3162653"/>
            <a:ext cx="7620000" cy="30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 1</Template>
  <TotalTime>498</TotalTime>
  <Words>964</Words>
  <Application>Microsoft Macintosh PowerPoint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主题</vt:lpstr>
      <vt:lpstr>The Belt and Road Initiative</vt:lpstr>
      <vt:lpstr>Outline</vt:lpstr>
      <vt:lpstr>China’s Belt and Road Initiative: Implications for the Middle East </vt:lpstr>
      <vt:lpstr>Main arguments</vt:lpstr>
      <vt:lpstr>The Importance of the Middle East for China’s BRI</vt:lpstr>
      <vt:lpstr>4-pronged Strategies and 2 types of Tools</vt:lpstr>
      <vt:lpstr>BRI’s implication for the Middle East </vt:lpstr>
      <vt:lpstr>BRI’s implication for the Middle East </vt:lpstr>
      <vt:lpstr>More African Countries on the Route:  the Positive and Negative Impacts of the Belt and Road Initiative</vt:lpstr>
      <vt:lpstr>Main argument</vt:lpstr>
      <vt:lpstr>Current China-Africa relations</vt:lpstr>
      <vt:lpstr>The inclusion of more African nations into the Belt and Road Initiative </vt:lpstr>
      <vt:lpstr>Some proposed potential members of BRI</vt:lpstr>
      <vt:lpstr>The inclusion of more African nations into the Belt and Road Initiative </vt:lpstr>
      <vt:lpstr>Impacts of BRI to African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Belt and Road Initiative</dc:title>
  <dc:creator>dishang</dc:creator>
  <cp:lastModifiedBy>Eliza Zan</cp:lastModifiedBy>
  <cp:revision>71</cp:revision>
  <dcterms:created xsi:type="dcterms:W3CDTF">2018-12-22T02:46:05Z</dcterms:created>
  <dcterms:modified xsi:type="dcterms:W3CDTF">2023-11-14T08:52:44Z</dcterms:modified>
</cp:coreProperties>
</file>